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9" r:id="rId2"/>
    <p:sldId id="545" r:id="rId3"/>
    <p:sldId id="546" r:id="rId4"/>
    <p:sldId id="547" r:id="rId5"/>
    <p:sldId id="642" r:id="rId6"/>
    <p:sldId id="640" r:id="rId7"/>
    <p:sldId id="641" r:id="rId8"/>
    <p:sldId id="548" r:id="rId9"/>
    <p:sldId id="549" r:id="rId10"/>
    <p:sldId id="586" r:id="rId11"/>
    <p:sldId id="551" r:id="rId12"/>
    <p:sldId id="552" r:id="rId13"/>
    <p:sldId id="643" r:id="rId14"/>
    <p:sldId id="644" r:id="rId15"/>
    <p:sldId id="553" r:id="rId16"/>
    <p:sldId id="554" r:id="rId17"/>
    <p:sldId id="589" r:id="rId18"/>
    <p:sldId id="556" r:id="rId19"/>
    <p:sldId id="594" r:id="rId20"/>
    <p:sldId id="595" r:id="rId21"/>
    <p:sldId id="596" r:id="rId22"/>
    <p:sldId id="597" r:id="rId23"/>
    <p:sldId id="602" r:id="rId24"/>
    <p:sldId id="650" r:id="rId25"/>
    <p:sldId id="649" r:id="rId26"/>
    <p:sldId id="648" r:id="rId27"/>
    <p:sldId id="605" r:id="rId28"/>
    <p:sldId id="645" r:id="rId29"/>
    <p:sldId id="646" r:id="rId30"/>
    <p:sldId id="647" r:id="rId31"/>
    <p:sldId id="606" r:id="rId32"/>
    <p:sldId id="607" r:id="rId33"/>
    <p:sldId id="651" r:id="rId34"/>
    <p:sldId id="652" r:id="rId35"/>
    <p:sldId id="653" r:id="rId36"/>
    <p:sldId id="611" r:id="rId37"/>
    <p:sldId id="655" r:id="rId38"/>
    <p:sldId id="617" r:id="rId39"/>
    <p:sldId id="619" r:id="rId40"/>
    <p:sldId id="620" r:id="rId41"/>
    <p:sldId id="656" r:id="rId42"/>
    <p:sldId id="657" r:id="rId43"/>
    <p:sldId id="623" r:id="rId44"/>
    <p:sldId id="627" r:id="rId45"/>
    <p:sldId id="659" r:id="rId46"/>
    <p:sldId id="660" r:id="rId47"/>
    <p:sldId id="628" r:id="rId48"/>
    <p:sldId id="661" r:id="rId49"/>
    <p:sldId id="662" r:id="rId50"/>
    <p:sldId id="664" r:id="rId51"/>
    <p:sldId id="634" r:id="rId52"/>
    <p:sldId id="658" r:id="rId53"/>
    <p:sldId id="663" r:id="rId54"/>
    <p:sldId id="665" r:id="rId55"/>
    <p:sldId id="666" r:id="rId56"/>
    <p:sldId id="668" r:id="rId57"/>
    <p:sldId id="667" r:id="rId58"/>
    <p:sldId id="669" r:id="rId59"/>
    <p:sldId id="670" r:id="rId60"/>
    <p:sldId id="676" r:id="rId61"/>
    <p:sldId id="671" r:id="rId62"/>
    <p:sldId id="672" r:id="rId63"/>
    <p:sldId id="674" r:id="rId64"/>
    <p:sldId id="673" r:id="rId65"/>
    <p:sldId id="675" r:id="rId66"/>
    <p:sldId id="677" r:id="rId67"/>
    <p:sldId id="2204" r:id="rId68"/>
    <p:sldId id="384" r:id="rId69"/>
  </p:sldIdLst>
  <p:sldSz cx="9144000" cy="6858000" type="screen4x3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92" autoAdjust="0"/>
  </p:normalViewPr>
  <p:slideViewPr>
    <p:cSldViewPr snapToGrid="0">
      <p:cViewPr varScale="1">
        <p:scale>
          <a:sx n="73" d="100"/>
          <a:sy n="73" d="100"/>
        </p:scale>
        <p:origin x="62" y="5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64" y="-64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B6C655-8F5C-420F-B754-33657E3934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FA5F51-14BA-4C72-BC44-014E4E37EF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36C7BC-B0BD-4D4A-BA50-5B13AF0EC965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gif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 userDrawn="1"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" name="位图图像" r:id="rId4" imgW="9161905" imgH="704948" progId="Paint.Picture">
                  <p:embed/>
                </p:oleObj>
              </mc:Choice>
              <mc:Fallback>
                <p:oleObj name="位图图像" r:id="rId4" imgW="9161905" imgH="704948" progId="Paint.Picture">
                  <p:embed/>
                  <p:pic>
                    <p:nvPicPr>
                      <p:cNvPr id="20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新主楼－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48705C04-07A4-4876-AEDA-BA17541D3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19993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A1C640B-8BE4-433F-AFC1-0FC5D0C5F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26819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DEB87A65-2F94-49F1-A27E-0728FE27AB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95273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E27235B-36E9-4C52-AADF-D4B4D0741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0078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fma\Desktop\beiha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4775"/>
            <a:ext cx="8175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/>
            </a:lvl1pPr>
          </a:lstStyle>
          <a:p>
            <a:pPr>
              <a:defRPr/>
            </a:pPr>
            <a:fld id="{EEF06338-BF70-47CE-9C52-82768C8A3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43236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D0D519F-5D2D-4C7C-92FD-DFD0D86AF0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8117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56189D16-5289-41BB-97FF-20B1FBADD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28567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87BE067-39BE-4C4B-9A0D-E91B649578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80110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78007AF2-6442-4182-A275-9B8CD3F132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83780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77FBE8F-B39E-4280-9D61-151BE92E6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86048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F7625EE-9107-4393-8C48-30335123B7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4759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5A4A6BC1-BC47-4F5D-9844-428810673D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30583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195263"/>
            <a:ext cx="7446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A5B5A36E-F442-4086-A6EF-D30693AA18FF}" type="slidenum">
              <a:rPr lang="zh-CN" altLang="en-US" sz="1600" smtClean="0">
                <a:solidFill>
                  <a:schemeClr val="bg1"/>
                </a:solidFill>
                <a:ea typeface="宋体" panose="02010600030101010101" pitchFamily="2" charset="-122"/>
              </a:rPr>
              <a:pPr algn="ctr" eaLnBrk="1" hangingPunct="1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27"/>
          <p:cNvSpPr>
            <a:spLocks noChangeShapeType="1"/>
          </p:cNvSpPr>
          <p:nvPr userDrawn="1"/>
        </p:nvSpPr>
        <p:spPr bwMode="auto">
          <a:xfrm>
            <a:off x="0" y="80963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28"/>
          <p:cNvSpPr>
            <a:spLocks noChangeShapeType="1"/>
          </p:cNvSpPr>
          <p:nvPr userDrawn="1"/>
        </p:nvSpPr>
        <p:spPr bwMode="auto">
          <a:xfrm>
            <a:off x="4333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33"/>
          <p:cNvSpPr txBox="1">
            <a:spLocks noChangeArrowheads="1"/>
          </p:cNvSpPr>
          <p:nvPr userDrawn="1"/>
        </p:nvSpPr>
        <p:spPr bwMode="auto">
          <a:xfrm>
            <a:off x="2871788" y="6411913"/>
            <a:ext cx="2678112" cy="457200"/>
          </a:xfrm>
          <a:prstGeom prst="rect">
            <a:avLst/>
          </a:prstGeom>
          <a:noFill/>
          <a:ln>
            <a:noFill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F04913A2-C2EC-4351-A46A-3501542E092A}" type="slidenum">
              <a:rPr lang="zh-CN" altLang="en-US" sz="2400" smtClean="0"/>
              <a:pPr algn="ctr" eaLnBrk="1" hangingPunct="1">
                <a:defRPr/>
              </a:pPr>
              <a:t>‹#›</a:t>
            </a:fld>
            <a:endParaRPr lang="en-US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  <p:sldLayoutId id="2147485404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480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B871E-40C5-4D9D-B277-2BDF2A761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树的判断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3259138" cy="1869239"/>
          </a:xfrm>
        </p:spPr>
        <p:txBody>
          <a:bodyPr/>
          <a:lstStyle/>
          <a:p>
            <a:r>
              <a:rPr lang="en-US" altLang="zh-CN" dirty="0"/>
              <a:t>G(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连通并且</a:t>
            </a:r>
            <a:r>
              <a:rPr lang="en-US" altLang="zh-CN" dirty="0"/>
              <a:t>m=n-1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如何判断连通？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930650" y="844550"/>
          <a:ext cx="4408488" cy="6035040"/>
        </p:xfrm>
        <a:graphic>
          <a:graphicData uri="http://schemas.openxmlformats.org/drawingml/2006/table">
            <a:tbl>
              <a:tblPr/>
              <a:tblGrid>
                <a:gridCol w="440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32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def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istree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(V,E):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tv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=True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E=sorted(E)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)=E[0]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={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E=set(E)-{(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Et={(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while(E != set({})):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for 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if (u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 and (v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tv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=False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break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if ((u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 and (v not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)) or ((u not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 and (v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| {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E=E-{(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Et=Et|{(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if(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tv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== False):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break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if((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)-1) !=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(Et)):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tv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=False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return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tv</a:t>
                      </a:r>
                      <a:endParaRPr lang="en-US" sz="1800" kern="100" dirty="0"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933039"/>
              </p:ext>
            </p:extLst>
          </p:nvPr>
        </p:nvGraphicFramePr>
        <p:xfrm>
          <a:off x="473869" y="2815389"/>
          <a:ext cx="3259138" cy="1750762"/>
        </p:xfrm>
        <a:graphic>
          <a:graphicData uri="http://schemas.openxmlformats.org/drawingml/2006/table">
            <a:tbl>
              <a:tblPr/>
              <a:tblGrid>
                <a:gridCol w="32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07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import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dmath.graph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as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gt</a:t>
                      </a:r>
                      <a:endParaRPr lang="en-US" sz="1800" kern="100" dirty="0">
                        <a:latin typeface="Times New Roman"/>
                        <a:ea typeface="宋体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[V,E]=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gt.creategraph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(20,40)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gt.drawgraph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Vt,Et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]=gt.graph2tree(V,E)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gt.drawgraph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(Et)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gt.istree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Vt,Et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</a:t>
                      </a: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4537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树概念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各类树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二叉树</a:t>
            </a:r>
            <a:endParaRPr lang="en-US" altLang="zh-CN" dirty="0"/>
          </a:p>
          <a:p>
            <a:r>
              <a:rPr lang="zh-CN" altLang="en-US" dirty="0"/>
              <a:t>霍夫曼编码</a:t>
            </a:r>
            <a:endParaRPr lang="en-US" altLang="zh-CN" dirty="0"/>
          </a:p>
          <a:p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zh-CN" altLang="en-US" dirty="0"/>
              <a:t>割集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81095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zh-CN" dirty="0"/>
              <a:t>根树</a:t>
            </a:r>
            <a:r>
              <a:rPr lang="zh-CN" altLang="en-US" dirty="0"/>
              <a:t>（</a:t>
            </a:r>
            <a:r>
              <a:rPr lang="en-US" altLang="zh-CN" dirty="0"/>
              <a:t>rooted tree</a:t>
            </a:r>
            <a:r>
              <a:rPr lang="zh-CN" altLang="en-US" dirty="0"/>
              <a:t>）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2188" y="946149"/>
            <a:ext cx="5999142" cy="5716587"/>
          </a:xfrm>
        </p:spPr>
        <p:txBody>
          <a:bodyPr/>
          <a:lstStyle/>
          <a:p>
            <a:r>
              <a:rPr lang="zh-CN" altLang="en-US" sz="2000" dirty="0"/>
              <a:t>定义（</a:t>
            </a:r>
            <a:r>
              <a:rPr lang="zh-CN" altLang="en-US" sz="2000" dirty="0">
                <a:solidFill>
                  <a:srgbClr val="FF0000"/>
                </a:solidFill>
              </a:rPr>
              <a:t>有向树</a:t>
            </a:r>
            <a:r>
              <a:rPr lang="zh-CN" altLang="en-US" sz="2000" dirty="0"/>
              <a:t>）：一个有向图</a:t>
            </a:r>
            <a:r>
              <a:rPr lang="en-US" altLang="zh-CN" sz="2000" dirty="0"/>
              <a:t>G</a:t>
            </a:r>
            <a:r>
              <a:rPr lang="zh-CN" altLang="en-US" sz="2000" dirty="0"/>
              <a:t>的底图（边去掉方向后的无向图）如果是一个树，则称</a:t>
            </a:r>
            <a:r>
              <a:rPr lang="en-US" altLang="zh-CN" sz="2000" dirty="0"/>
              <a:t>G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FF0000"/>
                </a:solidFill>
              </a:rPr>
              <a:t>有向树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思考：有向树中顶点的度数，有没有限制？</a:t>
            </a:r>
            <a:endParaRPr lang="en-US" altLang="zh-CN" sz="2000" dirty="0"/>
          </a:p>
          <a:p>
            <a:r>
              <a:rPr lang="zh-CN" altLang="zh-CN" sz="2000" dirty="0"/>
              <a:t>定义</a:t>
            </a:r>
            <a:r>
              <a:rPr lang="zh-CN" altLang="en-US" sz="2000" dirty="0"/>
              <a:t>（</a:t>
            </a:r>
            <a:r>
              <a:rPr lang="zh-CN" altLang="zh-CN" sz="2000" dirty="0">
                <a:solidFill>
                  <a:srgbClr val="FF0000"/>
                </a:solidFill>
              </a:rPr>
              <a:t>根树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有根树，</a:t>
            </a:r>
            <a:r>
              <a:rPr lang="en-US" altLang="zh-CN" sz="2000" dirty="0">
                <a:solidFill>
                  <a:srgbClr val="FF0000"/>
                </a:solidFill>
              </a:rPr>
              <a:t>rooted tree</a:t>
            </a:r>
            <a:r>
              <a:rPr lang="zh-CN" altLang="en-US" sz="2000" dirty="0"/>
              <a:t>）</a:t>
            </a:r>
            <a:r>
              <a:rPr lang="zh-CN" altLang="zh-CN" sz="2000" dirty="0"/>
              <a:t>：设</a:t>
            </a:r>
            <a:r>
              <a:rPr lang="en-US" altLang="zh-CN" sz="2000" dirty="0"/>
              <a:t>T</a:t>
            </a:r>
            <a:r>
              <a:rPr lang="zh-CN" altLang="zh-CN" sz="2000" dirty="0"/>
              <a:t>是有向</a:t>
            </a:r>
            <a:r>
              <a:rPr lang="zh-CN" altLang="en-US" sz="2000" dirty="0"/>
              <a:t>树</a:t>
            </a:r>
            <a:r>
              <a:rPr lang="zh-CN" altLang="zh-CN" sz="2000" dirty="0"/>
              <a:t>，</a:t>
            </a:r>
            <a:r>
              <a:rPr lang="zh-CN" altLang="en-US" sz="2000" dirty="0"/>
              <a:t>若有</a:t>
            </a:r>
            <a:r>
              <a:rPr lang="zh-CN" altLang="zh-CN" sz="2000" dirty="0"/>
              <a:t>顶点</a:t>
            </a:r>
            <a:r>
              <a:rPr lang="en-US" altLang="zh-CN" sz="2000" dirty="0"/>
              <a:t>r</a:t>
            </a:r>
            <a:r>
              <a:rPr lang="zh-CN" altLang="zh-CN" sz="2000" dirty="0"/>
              <a:t>唯一</a:t>
            </a:r>
            <a:r>
              <a:rPr lang="zh-CN" altLang="en-US" sz="2000" dirty="0"/>
              <a:t>具有入度为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zh-CN" altLang="zh-CN" sz="2000" dirty="0"/>
              <a:t>其它</a:t>
            </a:r>
            <a:r>
              <a:rPr lang="zh-CN" altLang="en-US" sz="2000" dirty="0"/>
              <a:t>所有</a:t>
            </a:r>
            <a:r>
              <a:rPr lang="zh-CN" altLang="zh-CN" sz="2000" dirty="0"/>
              <a:t>顶点</a:t>
            </a:r>
            <a:r>
              <a:rPr lang="zh-CN" altLang="en-US" sz="2000" dirty="0"/>
              <a:t>的入度均为</a:t>
            </a:r>
            <a:r>
              <a:rPr lang="en-US" altLang="zh-CN" sz="2000" dirty="0"/>
              <a:t>1</a:t>
            </a:r>
            <a:r>
              <a:rPr lang="zh-CN" altLang="zh-CN" sz="2000" dirty="0"/>
              <a:t>，称</a:t>
            </a:r>
            <a:r>
              <a:rPr lang="en-US" altLang="zh-CN" sz="2000" dirty="0"/>
              <a:t>T</a:t>
            </a:r>
            <a:r>
              <a:rPr lang="zh-CN" altLang="zh-CN" sz="2000" dirty="0"/>
              <a:t>为根树</a:t>
            </a:r>
            <a:r>
              <a:rPr lang="zh-CN" altLang="en-US" sz="2000" dirty="0"/>
              <a:t>（有根树）</a:t>
            </a:r>
            <a:r>
              <a:rPr lang="zh-CN" altLang="zh-CN" sz="2000" dirty="0"/>
              <a:t>，</a:t>
            </a:r>
            <a:r>
              <a:rPr lang="zh-CN" altLang="en-US" sz="2000" dirty="0"/>
              <a:t>树根为</a:t>
            </a:r>
            <a:r>
              <a:rPr lang="en-US" altLang="zh-CN" sz="2000" dirty="0"/>
              <a:t>r</a:t>
            </a:r>
            <a:r>
              <a:rPr lang="zh-CN" altLang="zh-CN" sz="2000" dirty="0"/>
              <a:t>。</a:t>
            </a:r>
          </a:p>
          <a:p>
            <a:r>
              <a:rPr lang="zh-CN" altLang="en-US" sz="2000" dirty="0"/>
              <a:t>定义（</a:t>
            </a:r>
            <a:r>
              <a:rPr lang="zh-CN" altLang="en-US" sz="2000" dirty="0">
                <a:solidFill>
                  <a:srgbClr val="FF0000"/>
                </a:solidFill>
              </a:rPr>
              <a:t>树叶，</a:t>
            </a:r>
            <a:r>
              <a:rPr lang="en-US" altLang="zh-CN" sz="2000" dirty="0">
                <a:solidFill>
                  <a:srgbClr val="FF0000"/>
                </a:solidFill>
              </a:rPr>
              <a:t>leaf</a:t>
            </a:r>
            <a:r>
              <a:rPr lang="zh-CN" altLang="en-US" sz="2000" dirty="0"/>
              <a:t>）：在有根树中，出度为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的顶点称为树叶，树根和树叶之外的其他顶点称为分支顶点。</a:t>
            </a:r>
            <a:endParaRPr lang="en-US" altLang="zh-CN" sz="2000" dirty="0"/>
          </a:p>
          <a:p>
            <a:r>
              <a:rPr lang="zh-CN" altLang="en-US" sz="2000" dirty="0"/>
              <a:t>定义（</a:t>
            </a:r>
            <a:r>
              <a:rPr lang="zh-CN" altLang="en-US" sz="2000" dirty="0">
                <a:solidFill>
                  <a:srgbClr val="FF0000"/>
                </a:solidFill>
              </a:rPr>
              <a:t>顶点的级或深度，</a:t>
            </a:r>
            <a:r>
              <a:rPr lang="en-US" altLang="zh-CN" sz="2000" dirty="0">
                <a:solidFill>
                  <a:srgbClr val="FF0000"/>
                </a:solidFill>
              </a:rPr>
              <a:t>level or depth</a:t>
            </a:r>
            <a:r>
              <a:rPr lang="zh-CN" altLang="en-US" sz="2000" dirty="0"/>
              <a:t>）：在有根树中，从树根到某个顶点的通路的长度，被称为顶点的级或深度。</a:t>
            </a:r>
            <a:endParaRPr lang="en-US" altLang="zh-CN" sz="2000" dirty="0"/>
          </a:p>
          <a:p>
            <a:r>
              <a:rPr lang="zh-CN" altLang="en-US" sz="2000" dirty="0"/>
              <a:t>定义（</a:t>
            </a:r>
            <a:r>
              <a:rPr lang="zh-CN" altLang="en-US" sz="2000" dirty="0">
                <a:solidFill>
                  <a:srgbClr val="FF0000"/>
                </a:solidFill>
              </a:rPr>
              <a:t>树的深度，</a:t>
            </a:r>
            <a:r>
              <a:rPr lang="en-US" altLang="zh-CN" sz="2000" dirty="0">
                <a:solidFill>
                  <a:srgbClr val="FF0000"/>
                </a:solidFill>
              </a:rPr>
              <a:t>depth</a:t>
            </a:r>
            <a:r>
              <a:rPr lang="zh-CN" altLang="en-US" sz="2000" dirty="0"/>
              <a:t>）：有根树中所有叶节点的最大深度，称为树的深度。</a:t>
            </a:r>
            <a:endParaRPr lang="zh-CN" altLang="en-US" sz="2400" dirty="0"/>
          </a:p>
        </p:txBody>
      </p:sp>
      <p:pic>
        <p:nvPicPr>
          <p:cNvPr id="3074" name="Picture 2" descr="https://upload.wikimedia.org/wikipedia/commons/thumb/5/5f/Tree_%28computer_science%29.svg/220px-Tree_%28computer_science%29.svg.png">
            <a:extLst>
              <a:ext uri="{FF2B5EF4-FFF2-40B4-BE49-F238E27FC236}">
                <a16:creationId xmlns:a16="http://schemas.microsoft.com/office/drawing/2014/main" id="{825643AE-1BD2-4EDC-9207-FBBF75A06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65" y="1754659"/>
            <a:ext cx="2778147" cy="33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2249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zh-CN" dirty="0"/>
              <a:t>根树</a:t>
            </a:r>
            <a:r>
              <a:rPr lang="zh-CN" altLang="en-US" dirty="0"/>
              <a:t>（</a:t>
            </a:r>
            <a:r>
              <a:rPr lang="en-US" altLang="zh-CN" dirty="0"/>
              <a:t>rooted tree</a:t>
            </a:r>
            <a:r>
              <a:rPr lang="zh-CN" altLang="en-US" dirty="0"/>
              <a:t>）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2188" y="946149"/>
            <a:ext cx="8536396" cy="5716587"/>
          </a:xfrm>
        </p:spPr>
        <p:txBody>
          <a:bodyPr/>
          <a:lstStyle/>
          <a:p>
            <a:r>
              <a:rPr lang="zh-CN" altLang="en-US" sz="2400" dirty="0"/>
              <a:t>定义（有序树）：顶点或者有向边都被指定了某种顺序的有根树，称为有序树。</a:t>
            </a:r>
            <a:endParaRPr lang="en-US" altLang="zh-CN" sz="2400" dirty="0"/>
          </a:p>
          <a:p>
            <a:pPr lvl="1"/>
            <a:r>
              <a:rPr lang="zh-CN" altLang="en-US" sz="2200" dirty="0"/>
              <a:t>有序树 </a:t>
            </a:r>
            <a:r>
              <a:rPr lang="en-US" altLang="zh-CN" sz="2200" dirty="0"/>
              <a:t>= </a:t>
            </a:r>
            <a:r>
              <a:rPr lang="zh-CN" altLang="en-US" sz="2200" dirty="0"/>
              <a:t>有根树 </a:t>
            </a:r>
            <a:r>
              <a:rPr lang="en-US" altLang="zh-CN" sz="2200" dirty="0"/>
              <a:t>+ </a:t>
            </a:r>
            <a:r>
              <a:rPr lang="zh-CN" altLang="en-US" sz="2200" dirty="0"/>
              <a:t>所有顶点的序</a:t>
            </a:r>
            <a:r>
              <a:rPr lang="en-US" altLang="zh-CN" sz="2200" dirty="0"/>
              <a:t>/</a:t>
            </a:r>
            <a:r>
              <a:rPr lang="zh-CN" altLang="en-US" sz="2200" dirty="0"/>
              <a:t>所有边的序</a:t>
            </a:r>
            <a:endParaRPr lang="en-US" altLang="zh-CN" sz="2200" dirty="0"/>
          </a:p>
          <a:p>
            <a:r>
              <a:rPr lang="zh-CN" altLang="zh-CN" sz="2400" dirty="0"/>
              <a:t>定义</a:t>
            </a:r>
            <a:r>
              <a:rPr lang="zh-CN" altLang="en-US" sz="2400" dirty="0"/>
              <a:t>（顶点的</a:t>
            </a:r>
            <a:r>
              <a:rPr lang="zh-CN" altLang="en-US" sz="2400" dirty="0">
                <a:solidFill>
                  <a:srgbClr val="FF0000"/>
                </a:solidFill>
              </a:rPr>
              <a:t>祖先，</a:t>
            </a:r>
            <a:r>
              <a:rPr lang="en-US" altLang="zh-CN" sz="2400" dirty="0">
                <a:solidFill>
                  <a:srgbClr val="FF0000"/>
                </a:solidFill>
              </a:rPr>
              <a:t>ancestor</a:t>
            </a:r>
            <a:r>
              <a:rPr lang="zh-CN" altLang="en-US" sz="2400" dirty="0"/>
              <a:t>）</a:t>
            </a:r>
            <a:r>
              <a:rPr lang="zh-CN" altLang="zh-CN" sz="2400" dirty="0"/>
              <a:t>：</a:t>
            </a:r>
            <a:r>
              <a:rPr lang="zh-CN" altLang="en-US" sz="2400" dirty="0"/>
              <a:t>在有向树</a:t>
            </a:r>
            <a:r>
              <a:rPr lang="en-US" altLang="zh-CN" sz="2400" dirty="0"/>
              <a:t>T</a:t>
            </a:r>
            <a:r>
              <a:rPr lang="zh-CN" altLang="en-US" sz="2400" dirty="0"/>
              <a:t>中，所有可以到达顶点</a:t>
            </a:r>
            <a:r>
              <a:rPr lang="en-US" altLang="zh-CN" sz="2400" dirty="0"/>
              <a:t>v</a:t>
            </a:r>
            <a:r>
              <a:rPr lang="zh-CN" altLang="en-US" sz="2400" dirty="0"/>
              <a:t>的那些顶点都被称为是</a:t>
            </a:r>
            <a:r>
              <a:rPr lang="en-US" altLang="zh-CN" sz="2400" dirty="0"/>
              <a:t>v</a:t>
            </a:r>
            <a:r>
              <a:rPr lang="zh-CN" altLang="en-US" sz="2400" dirty="0"/>
              <a:t>的祖先。</a:t>
            </a:r>
            <a:endParaRPr lang="en-US" altLang="zh-CN" sz="2400" dirty="0"/>
          </a:p>
          <a:p>
            <a:r>
              <a:rPr lang="zh-CN" altLang="zh-CN" sz="2400" dirty="0"/>
              <a:t>定义</a:t>
            </a:r>
            <a:r>
              <a:rPr lang="zh-CN" altLang="en-US" sz="2400" dirty="0"/>
              <a:t>（顶点的</a:t>
            </a:r>
            <a:r>
              <a:rPr lang="zh-CN" altLang="en-US" sz="2400" dirty="0">
                <a:solidFill>
                  <a:srgbClr val="FF0000"/>
                </a:solidFill>
              </a:rPr>
              <a:t>后代，</a:t>
            </a:r>
            <a:r>
              <a:rPr lang="en-US" altLang="zh-CN" sz="2400" dirty="0">
                <a:solidFill>
                  <a:srgbClr val="FF0000"/>
                </a:solidFill>
              </a:rPr>
              <a:t>descendant</a:t>
            </a:r>
            <a:r>
              <a:rPr lang="zh-CN" altLang="en-US" sz="2400" dirty="0"/>
              <a:t>）</a:t>
            </a:r>
            <a:r>
              <a:rPr lang="zh-CN" altLang="zh-CN" sz="2400" dirty="0"/>
              <a:t>：</a:t>
            </a:r>
            <a:r>
              <a:rPr lang="zh-CN" altLang="en-US" sz="2400" dirty="0"/>
              <a:t>在有向树</a:t>
            </a:r>
            <a:r>
              <a:rPr lang="en-US" altLang="zh-CN" sz="2400" dirty="0"/>
              <a:t>T</a:t>
            </a:r>
            <a:r>
              <a:rPr lang="zh-CN" altLang="en-US" sz="2400" dirty="0"/>
              <a:t>中，所有顶点</a:t>
            </a:r>
            <a:r>
              <a:rPr lang="en-US" altLang="zh-CN" sz="2400" dirty="0"/>
              <a:t>v</a:t>
            </a:r>
            <a:r>
              <a:rPr lang="zh-CN" altLang="en-US" sz="2400" dirty="0"/>
              <a:t>可以到达的那些顶点都被称为是</a:t>
            </a:r>
            <a:r>
              <a:rPr lang="en-US" altLang="zh-CN" sz="2400" dirty="0"/>
              <a:t>v</a:t>
            </a:r>
            <a:r>
              <a:rPr lang="zh-CN" altLang="en-US" sz="2400" dirty="0"/>
              <a:t>的后代。</a:t>
            </a:r>
            <a:endParaRPr lang="en-US" altLang="zh-CN" sz="2400" dirty="0"/>
          </a:p>
          <a:p>
            <a:r>
              <a:rPr lang="zh-CN" altLang="zh-CN" sz="2400" dirty="0"/>
              <a:t>定义</a:t>
            </a:r>
            <a:r>
              <a:rPr lang="zh-CN" altLang="en-US" sz="2400" dirty="0"/>
              <a:t>（顶点的</a:t>
            </a:r>
            <a:r>
              <a:rPr lang="zh-CN" altLang="en-US" sz="2400" dirty="0">
                <a:solidFill>
                  <a:srgbClr val="FF0000"/>
                </a:solidFill>
              </a:rPr>
              <a:t>父亲，</a:t>
            </a:r>
            <a:r>
              <a:rPr lang="en-US" altLang="zh-CN" sz="2400" dirty="0">
                <a:solidFill>
                  <a:srgbClr val="FF0000"/>
                </a:solidFill>
              </a:rPr>
              <a:t>parent</a:t>
            </a:r>
            <a:r>
              <a:rPr lang="zh-CN" altLang="en-US" sz="2400" dirty="0"/>
              <a:t>）</a:t>
            </a:r>
            <a:r>
              <a:rPr lang="zh-CN" altLang="zh-CN" sz="2400" dirty="0"/>
              <a:t>：</a:t>
            </a:r>
            <a:r>
              <a:rPr lang="zh-CN" altLang="en-US" sz="2400" dirty="0"/>
              <a:t>在有向树</a:t>
            </a:r>
            <a:r>
              <a:rPr lang="en-US" altLang="zh-CN" sz="2400" dirty="0"/>
              <a:t>T</a:t>
            </a:r>
            <a:r>
              <a:rPr lang="zh-CN" altLang="en-US" sz="2400" dirty="0"/>
              <a:t>中，指向顶点</a:t>
            </a:r>
            <a:r>
              <a:rPr lang="en-US" altLang="zh-CN" sz="2400" dirty="0"/>
              <a:t>v</a:t>
            </a:r>
            <a:r>
              <a:rPr lang="zh-CN" altLang="en-US" sz="2400" dirty="0"/>
              <a:t>的有向边的起点，被称为是</a:t>
            </a:r>
            <a:r>
              <a:rPr lang="en-US" altLang="zh-CN" sz="2400" dirty="0"/>
              <a:t>v</a:t>
            </a:r>
            <a:r>
              <a:rPr lang="zh-CN" altLang="en-US" sz="2400" dirty="0"/>
              <a:t>的父亲。</a:t>
            </a:r>
            <a:endParaRPr lang="en-US" altLang="zh-CN" sz="2400" dirty="0"/>
          </a:p>
          <a:p>
            <a:r>
              <a:rPr lang="zh-CN" altLang="zh-CN" sz="2400" dirty="0"/>
              <a:t>定义</a:t>
            </a:r>
            <a:r>
              <a:rPr lang="zh-CN" altLang="en-US" sz="2400" dirty="0"/>
              <a:t>（顶点的</a:t>
            </a:r>
            <a:r>
              <a:rPr lang="zh-CN" altLang="en-US" sz="2400" dirty="0">
                <a:solidFill>
                  <a:srgbClr val="FF0000"/>
                </a:solidFill>
              </a:rPr>
              <a:t>儿子，</a:t>
            </a:r>
            <a:r>
              <a:rPr lang="en-US" altLang="zh-CN" sz="2400" dirty="0">
                <a:solidFill>
                  <a:srgbClr val="FF0000"/>
                </a:solidFill>
              </a:rPr>
              <a:t>children</a:t>
            </a:r>
            <a:r>
              <a:rPr lang="zh-CN" altLang="en-US" sz="2400" dirty="0"/>
              <a:t>）</a:t>
            </a:r>
            <a:r>
              <a:rPr lang="zh-CN" altLang="zh-CN" sz="2400" dirty="0"/>
              <a:t>：</a:t>
            </a:r>
            <a:r>
              <a:rPr lang="zh-CN" altLang="en-US" sz="2400" dirty="0"/>
              <a:t>在有向树</a:t>
            </a:r>
            <a:r>
              <a:rPr lang="en-US" altLang="zh-CN" sz="2400" dirty="0"/>
              <a:t>T</a:t>
            </a:r>
            <a:r>
              <a:rPr lang="zh-CN" altLang="en-US" sz="2400" dirty="0"/>
              <a:t>中，从</a:t>
            </a:r>
            <a:r>
              <a:rPr lang="en-US" altLang="zh-CN" sz="2400" dirty="0"/>
              <a:t>v</a:t>
            </a:r>
            <a:r>
              <a:rPr lang="zh-CN" altLang="en-US" sz="2400" dirty="0"/>
              <a:t>出发的所有有向边的终点，被称为是</a:t>
            </a:r>
            <a:r>
              <a:rPr lang="en-US" altLang="zh-CN" sz="2400" dirty="0"/>
              <a:t>v</a:t>
            </a:r>
            <a:r>
              <a:rPr lang="zh-CN" altLang="en-US" sz="2400" dirty="0"/>
              <a:t>的儿子。</a:t>
            </a:r>
            <a:endParaRPr lang="en-US" altLang="zh-CN" sz="2400" dirty="0"/>
          </a:p>
          <a:p>
            <a:r>
              <a:rPr lang="zh-CN" altLang="zh-CN" sz="2400" dirty="0"/>
              <a:t>定义</a:t>
            </a:r>
            <a:r>
              <a:rPr lang="zh-CN" altLang="en-US" sz="2400" dirty="0"/>
              <a:t>（顶点的</a:t>
            </a:r>
            <a:r>
              <a:rPr lang="zh-CN" altLang="en-US" sz="2400" dirty="0">
                <a:solidFill>
                  <a:srgbClr val="FF0000"/>
                </a:solidFill>
              </a:rPr>
              <a:t>兄弟，</a:t>
            </a:r>
            <a:r>
              <a:rPr lang="en-US" altLang="zh-CN" sz="2400" dirty="0">
                <a:solidFill>
                  <a:srgbClr val="FF0000"/>
                </a:solidFill>
              </a:rPr>
              <a:t>brother</a:t>
            </a:r>
            <a:r>
              <a:rPr lang="zh-CN" altLang="en-US" sz="2400" dirty="0"/>
              <a:t>）</a:t>
            </a:r>
            <a:r>
              <a:rPr lang="zh-CN" altLang="zh-CN" sz="2400" dirty="0"/>
              <a:t>：</a:t>
            </a:r>
            <a:r>
              <a:rPr lang="zh-CN" altLang="en-US" sz="2400" dirty="0"/>
              <a:t>在有向树</a:t>
            </a:r>
            <a:r>
              <a:rPr lang="en-US" altLang="zh-CN" sz="2400" dirty="0"/>
              <a:t>T</a:t>
            </a:r>
            <a:r>
              <a:rPr lang="zh-CN" altLang="en-US" sz="2400" dirty="0"/>
              <a:t>中，所有同为某一个顶点的儿子的顶点，被互相称为兄弟。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397470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zh-CN" dirty="0"/>
              <a:t>根树</a:t>
            </a:r>
            <a:r>
              <a:rPr lang="zh-CN" altLang="en-US" dirty="0"/>
              <a:t>（</a:t>
            </a:r>
            <a:r>
              <a:rPr lang="en-US" altLang="zh-CN" dirty="0"/>
              <a:t>rooted tree</a:t>
            </a:r>
            <a:r>
              <a:rPr lang="zh-CN" altLang="en-US" dirty="0"/>
              <a:t>）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2188" y="2380735"/>
            <a:ext cx="2448634" cy="2561967"/>
          </a:xfrm>
        </p:spPr>
        <p:txBody>
          <a:bodyPr/>
          <a:lstStyle/>
          <a:p>
            <a:r>
              <a:rPr lang="zh-CN" altLang="en-US" sz="2400" dirty="0"/>
              <a:t>有根树顶点的</a:t>
            </a:r>
            <a:endParaRPr lang="en-US" altLang="zh-CN" sz="24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祖先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后代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父亲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儿子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兄弟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pic>
        <p:nvPicPr>
          <p:cNvPr id="5" name="Picture 4" descr="File:Waldburg Ahnentafel.jpg">
            <a:extLst>
              <a:ext uri="{FF2B5EF4-FFF2-40B4-BE49-F238E27FC236}">
                <a16:creationId xmlns:a16="http://schemas.microsoft.com/office/drawing/2014/main" id="{931FDB6D-C573-4B0A-908E-75537BF7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32" y="1278731"/>
            <a:ext cx="5607212" cy="43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0500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叉树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728" y="946149"/>
            <a:ext cx="8686543" cy="5396985"/>
          </a:xfrm>
        </p:spPr>
        <p:txBody>
          <a:bodyPr/>
          <a:lstStyle/>
          <a:p>
            <a:r>
              <a:rPr lang="zh-CN" altLang="zh-CN" sz="2000" dirty="0"/>
              <a:t>定义：</a:t>
            </a:r>
            <a:r>
              <a:rPr lang="zh-CN" altLang="en-US" sz="2000" dirty="0"/>
              <a:t>某个有根树</a:t>
            </a:r>
            <a:r>
              <a:rPr lang="en-US" altLang="zh-CN" sz="2000" dirty="0"/>
              <a:t>T</a:t>
            </a:r>
            <a:r>
              <a:rPr lang="zh-CN" altLang="en-US" sz="2000" dirty="0"/>
              <a:t>，如果每个顶点的出度都不大于</a:t>
            </a:r>
            <a:r>
              <a:rPr lang="en-US" altLang="zh-CN" sz="2000" dirty="0"/>
              <a:t>m</a:t>
            </a:r>
            <a:r>
              <a:rPr lang="zh-CN" altLang="en-US" sz="2000" dirty="0"/>
              <a:t>，则称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en-US" altLang="zh-CN" sz="2000" dirty="0"/>
              <a:t>m</a:t>
            </a:r>
            <a:r>
              <a:rPr lang="zh-CN" altLang="en-US" sz="2000" dirty="0"/>
              <a:t>叉树。</a:t>
            </a:r>
            <a:endParaRPr lang="en-US" altLang="zh-CN" sz="2000" dirty="0"/>
          </a:p>
          <a:p>
            <a:r>
              <a:rPr lang="zh-CN" altLang="en-US" sz="2000" dirty="0"/>
              <a:t>定义：某个有根树</a:t>
            </a:r>
            <a:r>
              <a:rPr lang="en-US" altLang="zh-CN" sz="2000" dirty="0"/>
              <a:t>T</a:t>
            </a:r>
            <a:r>
              <a:rPr lang="zh-CN" altLang="en-US" sz="2000" dirty="0"/>
              <a:t>，如果每个顶点的出度都为</a:t>
            </a:r>
            <a:r>
              <a:rPr lang="en-US" altLang="zh-CN" sz="2000" dirty="0"/>
              <a:t>0</a:t>
            </a:r>
            <a:r>
              <a:rPr lang="zh-CN" altLang="en-US" sz="2000" dirty="0"/>
              <a:t>或者</a:t>
            </a:r>
            <a:r>
              <a:rPr lang="en-US" altLang="zh-CN" sz="2000" dirty="0"/>
              <a:t>m</a:t>
            </a:r>
            <a:r>
              <a:rPr lang="zh-CN" altLang="en-US" sz="2000" dirty="0"/>
              <a:t>，则称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FF0000"/>
                </a:solidFill>
              </a:rPr>
              <a:t>满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叉树（</a:t>
            </a:r>
            <a:r>
              <a:rPr lang="en-US" altLang="zh-CN" sz="2000" dirty="0">
                <a:solidFill>
                  <a:srgbClr val="FF0000"/>
                </a:solidFill>
              </a:rPr>
              <a:t>full m-</a:t>
            </a:r>
            <a:r>
              <a:rPr lang="en-US" altLang="zh-CN" sz="2000" dirty="0" err="1">
                <a:solidFill>
                  <a:srgbClr val="FF0000"/>
                </a:solidFill>
              </a:rPr>
              <a:t>ary</a:t>
            </a:r>
            <a:r>
              <a:rPr lang="en-US" altLang="zh-CN" sz="2000" dirty="0">
                <a:solidFill>
                  <a:srgbClr val="FF0000"/>
                </a:solidFill>
              </a:rPr>
              <a:t> tree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定义：某个有根树</a:t>
            </a:r>
            <a:r>
              <a:rPr lang="en-US" altLang="zh-CN" sz="2000" dirty="0"/>
              <a:t>T</a:t>
            </a:r>
            <a:r>
              <a:rPr lang="zh-CN" altLang="en-US" sz="2000" dirty="0"/>
              <a:t>，如果所有树叶顶点的级都相同，而且除叶顶点以外的所有顶点的出度都为</a:t>
            </a:r>
            <a:r>
              <a:rPr lang="en-US" altLang="zh-CN" sz="2000" dirty="0"/>
              <a:t>m</a:t>
            </a:r>
            <a:r>
              <a:rPr lang="zh-CN" altLang="en-US" sz="2000" dirty="0"/>
              <a:t>，则称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FF0000"/>
                </a:solidFill>
              </a:rPr>
              <a:t>完美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叉树（</a:t>
            </a:r>
            <a:r>
              <a:rPr lang="en-US" altLang="zh-CN" sz="2000" dirty="0">
                <a:solidFill>
                  <a:srgbClr val="FF0000"/>
                </a:solidFill>
              </a:rPr>
              <a:t>perfect m-</a:t>
            </a:r>
            <a:r>
              <a:rPr lang="en-US" altLang="zh-CN" sz="2000" dirty="0" err="1">
                <a:solidFill>
                  <a:srgbClr val="FF0000"/>
                </a:solidFill>
              </a:rPr>
              <a:t>ary</a:t>
            </a:r>
            <a:r>
              <a:rPr lang="en-US" altLang="zh-CN" sz="2000" dirty="0">
                <a:solidFill>
                  <a:srgbClr val="FF0000"/>
                </a:solidFill>
              </a:rPr>
              <a:t> tree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定义：某个有根树</a:t>
            </a:r>
            <a:r>
              <a:rPr lang="en-US" altLang="zh-CN" sz="2000" dirty="0"/>
              <a:t>T</a:t>
            </a:r>
            <a:r>
              <a:rPr lang="zh-CN" altLang="en-US" sz="2000" dirty="0"/>
              <a:t>，除了最后一层以外，其余构成一个完美</a:t>
            </a:r>
            <a:r>
              <a:rPr lang="en-US" altLang="zh-CN" sz="2000" dirty="0"/>
              <a:t>m</a:t>
            </a:r>
            <a:r>
              <a:rPr lang="zh-CN" altLang="en-US" sz="2000" dirty="0"/>
              <a:t>叉树。在最后一层，所有叶节点都尽可能地靠左排列，则称</a:t>
            </a:r>
            <a:r>
              <a:rPr lang="en-US" altLang="zh-CN" sz="2000" dirty="0"/>
              <a:t>T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FF0000"/>
                </a:solidFill>
              </a:rPr>
              <a:t>完全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叉树（</a:t>
            </a:r>
            <a:r>
              <a:rPr lang="en-US" altLang="zh-CN" sz="2000" dirty="0">
                <a:solidFill>
                  <a:srgbClr val="FF0000"/>
                </a:solidFill>
              </a:rPr>
              <a:t>complete m-</a:t>
            </a:r>
            <a:r>
              <a:rPr lang="en-US" altLang="zh-CN" sz="2000" dirty="0" err="1">
                <a:solidFill>
                  <a:srgbClr val="FF0000"/>
                </a:solidFill>
              </a:rPr>
              <a:t>ary</a:t>
            </a:r>
            <a:r>
              <a:rPr lang="en-US" altLang="zh-CN" sz="2000" dirty="0">
                <a:solidFill>
                  <a:srgbClr val="FF0000"/>
                </a:solidFill>
              </a:rPr>
              <a:t> tree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定义：在</a:t>
            </a:r>
            <a:r>
              <a:rPr lang="en-US" altLang="zh-CN" sz="2000" dirty="0"/>
              <a:t>m</a:t>
            </a:r>
            <a:r>
              <a:rPr lang="zh-CN" altLang="en-US" sz="2000" dirty="0"/>
              <a:t>叉树中，如果任何顶点的</a:t>
            </a:r>
            <a:r>
              <a:rPr lang="en-US" altLang="zh-CN" sz="2000" dirty="0"/>
              <a:t>m</a:t>
            </a:r>
            <a:r>
              <a:rPr lang="zh-CN" altLang="en-US" sz="2000" dirty="0"/>
              <a:t>个（或少于</a:t>
            </a:r>
            <a:r>
              <a:rPr lang="en-US" altLang="zh-CN" sz="2000" dirty="0"/>
              <a:t>m</a:t>
            </a:r>
            <a:r>
              <a:rPr lang="zh-CN" altLang="en-US" sz="2000" dirty="0"/>
              <a:t>个）儿子都指定有不同的位置（索引），则称这样的</a:t>
            </a:r>
            <a:r>
              <a:rPr lang="en-US" altLang="zh-CN" sz="2000" dirty="0"/>
              <a:t>m</a:t>
            </a:r>
            <a:r>
              <a:rPr lang="zh-CN" altLang="en-US" sz="2000" dirty="0"/>
              <a:t>叉树为位置</a:t>
            </a:r>
            <a:r>
              <a:rPr lang="en-US" altLang="zh-CN" sz="2000" dirty="0"/>
              <a:t>m</a:t>
            </a:r>
            <a:r>
              <a:rPr lang="zh-CN" altLang="en-US" sz="2000" dirty="0"/>
              <a:t>叉树（</a:t>
            </a:r>
            <a:r>
              <a:rPr lang="en-US" altLang="zh-CN" sz="2000" dirty="0"/>
              <a:t>positional m-</a:t>
            </a:r>
            <a:r>
              <a:rPr lang="en-US" altLang="zh-CN" sz="2000" dirty="0" err="1"/>
              <a:t>ary</a:t>
            </a:r>
            <a:r>
              <a:rPr lang="en-US" altLang="zh-CN" sz="2000" dirty="0"/>
              <a:t> tree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lvl="1"/>
            <a:r>
              <a:rPr lang="zh-CN" altLang="en-US" sz="2000" dirty="0"/>
              <a:t>从二叉树到位置二叉树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5186335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</a:t>
            </a:r>
            <a:r>
              <a:rPr lang="en-US" altLang="zh-CN" dirty="0"/>
              <a:t>m</a:t>
            </a:r>
            <a:r>
              <a:rPr lang="zh-CN" altLang="en-US" dirty="0"/>
              <a:t>叉树</a:t>
            </a: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6" y="946151"/>
            <a:ext cx="8218070" cy="882650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m</a:t>
            </a:r>
            <a:r>
              <a:rPr lang="zh-CN" altLang="en-US" dirty="0"/>
              <a:t>叉树</a:t>
            </a:r>
            <a:r>
              <a:rPr lang="en-US" altLang="zh-CN" dirty="0"/>
              <a:t>T</a:t>
            </a:r>
            <a:r>
              <a:rPr lang="zh-CN" altLang="en-US" dirty="0"/>
              <a:t>的深度是</a:t>
            </a:r>
            <a:r>
              <a:rPr lang="en-US" altLang="zh-CN" dirty="0"/>
              <a:t>n</a:t>
            </a:r>
            <a:r>
              <a:rPr lang="zh-CN" altLang="en-US" dirty="0"/>
              <a:t>，叶节点深度是</a:t>
            </a:r>
            <a:r>
              <a:rPr lang="en-US" altLang="zh-CN" dirty="0"/>
              <a:t>n-1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  <a:r>
              <a:rPr lang="zh-CN" altLang="en-US" dirty="0"/>
              <a:t>，则称</a:t>
            </a:r>
            <a:r>
              <a:rPr lang="en-US" altLang="zh-CN" dirty="0"/>
              <a:t>T</a:t>
            </a:r>
            <a:r>
              <a:rPr lang="zh-CN" altLang="en-US" dirty="0"/>
              <a:t>为平衡</a:t>
            </a:r>
            <a:r>
              <a:rPr lang="en-US" altLang="zh-CN" dirty="0"/>
              <a:t>m</a:t>
            </a:r>
            <a:r>
              <a:rPr lang="zh-CN" altLang="en-US" dirty="0"/>
              <a:t>叉树。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2368550"/>
            <a:ext cx="44005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996282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树概念</a:t>
            </a:r>
            <a:endParaRPr lang="en-US" altLang="zh-CN" dirty="0"/>
          </a:p>
          <a:p>
            <a:r>
              <a:rPr lang="zh-CN" altLang="en-US" dirty="0"/>
              <a:t>各类树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二叉树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霍夫曼编码</a:t>
            </a:r>
            <a:endParaRPr lang="en-US" altLang="zh-CN" dirty="0"/>
          </a:p>
          <a:p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zh-CN" altLang="en-US" dirty="0"/>
              <a:t>割集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919091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二叉树</a:t>
            </a:r>
            <a:endParaRPr lang="zh-CN" altLang="en-US"/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589963" cy="5716588"/>
          </a:xfrm>
        </p:spPr>
        <p:txBody>
          <a:bodyPr/>
          <a:lstStyle/>
          <a:p>
            <a:r>
              <a:rPr lang="zh-CN" altLang="zh-CN" sz="2400" dirty="0"/>
              <a:t>定义：设</a:t>
            </a:r>
            <a:r>
              <a:rPr lang="en-US" altLang="zh-CN" sz="2400" dirty="0"/>
              <a:t>T=&lt;V,E&gt;</a:t>
            </a:r>
            <a:r>
              <a:rPr lang="zh-CN" altLang="zh-CN" sz="2400" dirty="0"/>
              <a:t>是</a:t>
            </a:r>
            <a:r>
              <a:rPr lang="zh-CN" altLang="en-US" sz="2400" dirty="0"/>
              <a:t>有根</a:t>
            </a:r>
            <a:r>
              <a:rPr lang="zh-CN" altLang="zh-CN" sz="2400" dirty="0"/>
              <a:t>树，并且每个顶点最多有</a:t>
            </a:r>
            <a:r>
              <a:rPr lang="en-US" altLang="zh-CN" sz="2400" dirty="0"/>
              <a:t>2</a:t>
            </a:r>
            <a:r>
              <a:rPr lang="zh-CN" altLang="zh-CN" sz="2400" dirty="0"/>
              <a:t>个子顶点，则称</a:t>
            </a:r>
            <a:r>
              <a:rPr lang="en-US" altLang="zh-CN" sz="2400" dirty="0"/>
              <a:t>T</a:t>
            </a:r>
            <a:r>
              <a:rPr lang="zh-CN" altLang="zh-CN" sz="2400" dirty="0"/>
              <a:t>为二叉树。</a:t>
            </a:r>
          </a:p>
          <a:p>
            <a:r>
              <a:rPr lang="zh-CN" altLang="en-US" sz="2400" dirty="0"/>
              <a:t>定义：如果二叉树</a:t>
            </a:r>
            <a:r>
              <a:rPr lang="en-US" altLang="zh-CN" sz="2400" dirty="0"/>
              <a:t>T</a:t>
            </a:r>
            <a:r>
              <a:rPr lang="zh-CN" altLang="en-US" sz="2400" dirty="0"/>
              <a:t>的每个顶点的儿子都有确定的位置（索引），则称为位置二叉树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5D930-F9F1-4AD1-B48D-362D69EC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8" y="3233121"/>
            <a:ext cx="8402595" cy="22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054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位置二叉树的遍历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347075" cy="3741180"/>
          </a:xfrm>
        </p:spPr>
        <p:txBody>
          <a:bodyPr/>
          <a:lstStyle/>
          <a:p>
            <a:r>
              <a:rPr lang="zh-CN" altLang="en-US" sz="2800" dirty="0"/>
              <a:t>定义：设</a:t>
            </a:r>
            <a:r>
              <a:rPr lang="en-US" altLang="zh-CN" sz="2800" dirty="0"/>
              <a:t>G=&lt;E,V&gt;</a:t>
            </a:r>
            <a:r>
              <a:rPr lang="zh-CN" altLang="en-US" sz="2800" dirty="0"/>
              <a:t>是二叉树，访问</a:t>
            </a:r>
            <a:r>
              <a:rPr lang="en-US" altLang="zh-CN" sz="2800" dirty="0"/>
              <a:t>G</a:t>
            </a:r>
            <a:r>
              <a:rPr lang="zh-CN" altLang="en-US" sz="2800" dirty="0"/>
              <a:t>的每个顶点的过程称为遍历。</a:t>
            </a:r>
            <a:endParaRPr lang="en-US" altLang="zh-CN" sz="2800" dirty="0"/>
          </a:p>
          <a:p>
            <a:pPr lvl="1"/>
            <a:r>
              <a:rPr lang="zh-CN" altLang="en-US" dirty="0"/>
              <a:t>遍历有时也指按照访问顺序排成的顶点序列</a:t>
            </a:r>
            <a:endParaRPr lang="en-US" altLang="zh-CN" dirty="0"/>
          </a:p>
          <a:p>
            <a:endParaRPr lang="en-US" altLang="zh-CN" sz="2800" dirty="0"/>
          </a:p>
          <a:p>
            <a:r>
              <a:rPr lang="zh-CN" altLang="en-US" sz="2800" dirty="0"/>
              <a:t>三种常见的遍历</a:t>
            </a:r>
            <a:endParaRPr lang="en-US" altLang="zh-CN" sz="2800" dirty="0"/>
          </a:p>
          <a:p>
            <a:pPr lvl="1"/>
            <a:r>
              <a:rPr lang="zh-CN" altLang="en-US" sz="2600" dirty="0"/>
              <a:t>前序遍历</a:t>
            </a:r>
            <a:endParaRPr lang="en-US" altLang="zh-CN" sz="2600" dirty="0"/>
          </a:p>
          <a:p>
            <a:pPr lvl="1"/>
            <a:r>
              <a:rPr lang="zh-CN" altLang="en-US" sz="2600" dirty="0"/>
              <a:t>中序遍历</a:t>
            </a:r>
            <a:endParaRPr lang="en-US" altLang="zh-CN" sz="2600" dirty="0"/>
          </a:p>
          <a:p>
            <a:pPr lvl="1"/>
            <a:r>
              <a:rPr lang="zh-CN" altLang="en-US" sz="2600" dirty="0"/>
              <a:t>后序遍历</a:t>
            </a:r>
            <a:endParaRPr lang="en-US" altLang="zh-CN" sz="2600" dirty="0"/>
          </a:p>
          <a:p>
            <a:endParaRPr lang="zh-CN" altLang="en-US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40" y="2664495"/>
            <a:ext cx="3723481" cy="404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50151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树概念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各类树</a:t>
            </a:r>
            <a:endParaRPr lang="en-US" altLang="zh-CN" dirty="0"/>
          </a:p>
          <a:p>
            <a:r>
              <a:rPr lang="zh-CN" altLang="en-US" dirty="0"/>
              <a:t>二叉树</a:t>
            </a:r>
            <a:endParaRPr lang="en-US" altLang="zh-CN" dirty="0"/>
          </a:p>
          <a:p>
            <a:r>
              <a:rPr lang="zh-CN" altLang="en-US" dirty="0"/>
              <a:t>霍夫曼编码</a:t>
            </a:r>
            <a:endParaRPr lang="en-US" altLang="zh-CN" dirty="0"/>
          </a:p>
          <a:p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zh-CN" altLang="en-US" dirty="0"/>
              <a:t>割集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103447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前序遍历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2163763"/>
            <a:ext cx="32289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3508375"/>
          </a:xfrm>
        </p:spPr>
        <p:txBody>
          <a:bodyPr/>
          <a:lstStyle/>
          <a:p>
            <a:r>
              <a:rPr lang="zh-CN" altLang="en-US" dirty="0"/>
              <a:t>定义：设</a:t>
            </a:r>
            <a:r>
              <a:rPr lang="en-US" altLang="zh-CN" dirty="0"/>
              <a:t>G=&lt;E,V&gt;</a:t>
            </a:r>
            <a:r>
              <a:rPr lang="zh-CN" altLang="en-US" dirty="0"/>
              <a:t>是二叉树，</a:t>
            </a:r>
            <a:r>
              <a:rPr lang="en-US" altLang="zh-CN" dirty="0"/>
              <a:t>r</a:t>
            </a:r>
            <a:r>
              <a:rPr lang="zh-CN" altLang="en-US" dirty="0"/>
              <a:t>根顶点，若</a:t>
            </a:r>
            <a:r>
              <a:rPr lang="en-US" altLang="zh-CN" dirty="0"/>
              <a:t>V={r}</a:t>
            </a:r>
            <a:r>
              <a:rPr lang="zh-CN" altLang="en-US" dirty="0"/>
              <a:t>，则</a:t>
            </a:r>
            <a:r>
              <a:rPr lang="en-US" altLang="zh-CN" dirty="0"/>
              <a:t>r</a:t>
            </a:r>
            <a:r>
              <a:rPr lang="zh-CN" altLang="en-US" dirty="0"/>
              <a:t>是前序遍历，否则，若</a:t>
            </a:r>
            <a:r>
              <a:rPr lang="en-US" altLang="zh-CN" dirty="0"/>
              <a:t>T</a:t>
            </a:r>
            <a:r>
              <a:rPr lang="en-US" altLang="zh-CN" baseline="-25000" dirty="0"/>
              <a:t> 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 2</a:t>
            </a:r>
            <a:r>
              <a:rPr lang="zh-CN" altLang="en-US" dirty="0"/>
              <a:t>是</a:t>
            </a:r>
            <a:r>
              <a:rPr lang="en-US" altLang="zh-CN" dirty="0"/>
              <a:t>r</a:t>
            </a:r>
            <a:r>
              <a:rPr lang="zh-CN" altLang="en-US" dirty="0"/>
              <a:t>的左右子树，则先访问顶点</a:t>
            </a:r>
            <a:r>
              <a:rPr lang="en-US" altLang="zh-CN" dirty="0"/>
              <a:t>r</a:t>
            </a:r>
            <a:r>
              <a:rPr lang="zh-CN" altLang="en-US" dirty="0"/>
              <a:t>，而后分别前序遍历子树</a:t>
            </a:r>
            <a:r>
              <a:rPr lang="en-US" altLang="zh-CN" dirty="0"/>
              <a:t>T</a:t>
            </a:r>
            <a:r>
              <a:rPr lang="en-US" altLang="zh-CN" baseline="-25000" dirty="0"/>
              <a:t> 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 2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tree==[]</a:t>
            </a:r>
            <a:r>
              <a:rPr lang="zh-CN" altLang="en-US" dirty="0"/>
              <a:t>，则</a:t>
            </a:r>
            <a:r>
              <a:rPr lang="en-US" altLang="zh-CN" dirty="0" err="1"/>
              <a:t>traversallist</a:t>
            </a:r>
            <a:r>
              <a:rPr lang="en-US" altLang="zh-CN" dirty="0"/>
              <a:t>=[]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tree==[d]</a:t>
            </a:r>
            <a:r>
              <a:rPr lang="zh-CN" altLang="en-US" dirty="0"/>
              <a:t>，则</a:t>
            </a:r>
            <a:r>
              <a:rPr lang="en-US" altLang="zh-CN" dirty="0" err="1"/>
              <a:t>traversallist</a:t>
            </a:r>
            <a:r>
              <a:rPr lang="en-US" altLang="zh-CN" dirty="0"/>
              <a:t>=[d]</a:t>
            </a:r>
          </a:p>
          <a:p>
            <a:r>
              <a:rPr lang="zh-CN" altLang="en-US" dirty="0"/>
              <a:t>否则</a:t>
            </a:r>
            <a:r>
              <a:rPr lang="en-US" altLang="zh-CN" dirty="0" err="1"/>
              <a:t>traversallist</a:t>
            </a:r>
            <a:r>
              <a:rPr lang="en-US" altLang="zh-CN" dirty="0"/>
              <a:t>=[d</a:t>
            </a:r>
            <a:r>
              <a:rPr lang="en-US" altLang="zh-CN" baseline="-25000" dirty="0"/>
              <a:t> k</a:t>
            </a:r>
            <a:r>
              <a:rPr lang="en-US" altLang="zh-CN" dirty="0"/>
              <a:t>]+ T</a:t>
            </a:r>
            <a:r>
              <a:rPr lang="en-US" altLang="zh-CN" baseline="-25000" dirty="0"/>
              <a:t> 1</a:t>
            </a:r>
            <a:r>
              <a:rPr lang="en-US" altLang="zh-CN" dirty="0"/>
              <a:t>+T</a:t>
            </a:r>
            <a:r>
              <a:rPr lang="en-US" altLang="zh-CN" baseline="-25000" dirty="0"/>
              <a:t> 2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76225" y="4405313"/>
            <a:ext cx="5345113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>
                <a:solidFill>
                  <a:schemeClr val="accent2"/>
                </a:solidFill>
              </a:rPr>
              <a:t>['a', 'b', 'c', 'd', 'f', 'g', 'j', 'k', 'e', 'h', '</a:t>
            </a:r>
            <a:r>
              <a:rPr lang="en-US" altLang="zh-CN" kern="0" dirty="0" err="1">
                <a:solidFill>
                  <a:schemeClr val="accent2"/>
                </a:solidFill>
              </a:rPr>
              <a:t>i</a:t>
            </a:r>
            <a:r>
              <a:rPr lang="en-US" altLang="zh-CN" kern="0" dirty="0">
                <a:solidFill>
                  <a:schemeClr val="accent2"/>
                </a:solidFill>
              </a:rPr>
              <a:t>']</a:t>
            </a:r>
            <a:endParaRPr lang="zh-CN" altLang="en-US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33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中序遍历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2982913"/>
          </a:xfrm>
        </p:spPr>
        <p:txBody>
          <a:bodyPr/>
          <a:lstStyle/>
          <a:p>
            <a:r>
              <a:rPr lang="zh-CN" altLang="en-US"/>
              <a:t>定义：设</a:t>
            </a:r>
            <a:r>
              <a:rPr lang="en-US" altLang="zh-CN"/>
              <a:t>G=&lt;E,V&gt;</a:t>
            </a:r>
            <a:r>
              <a:rPr lang="zh-CN" altLang="en-US"/>
              <a:t>是二叉树，</a:t>
            </a:r>
            <a:r>
              <a:rPr lang="en-US" altLang="zh-CN"/>
              <a:t>r</a:t>
            </a:r>
            <a:r>
              <a:rPr lang="zh-CN" altLang="en-US"/>
              <a:t>根顶点，若</a:t>
            </a:r>
            <a:r>
              <a:rPr lang="en-US" altLang="zh-CN"/>
              <a:t>V={r}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zh-CN" altLang="en-US"/>
              <a:t>是中序遍历，否则，若</a:t>
            </a:r>
            <a:r>
              <a:rPr lang="en-US" altLang="zh-CN"/>
              <a:t>T</a:t>
            </a:r>
            <a:r>
              <a:rPr lang="en-US" altLang="zh-CN" baseline="-25000"/>
              <a:t> 1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en-US" altLang="zh-CN" baseline="-25000"/>
              <a:t> 2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的左右子树，则先中序遍历子树</a:t>
            </a:r>
            <a:r>
              <a:rPr lang="en-US" altLang="zh-CN"/>
              <a:t>T</a:t>
            </a:r>
            <a:r>
              <a:rPr lang="en-US" altLang="zh-CN" baseline="-25000"/>
              <a:t> 1</a:t>
            </a:r>
            <a:r>
              <a:rPr lang="zh-CN" altLang="en-US"/>
              <a:t>，再访问顶点</a:t>
            </a:r>
            <a:r>
              <a:rPr lang="en-US" altLang="zh-CN"/>
              <a:t>r</a:t>
            </a:r>
            <a:r>
              <a:rPr lang="zh-CN" altLang="en-US"/>
              <a:t>，而后中序遍历</a:t>
            </a:r>
            <a:r>
              <a:rPr lang="en-US" altLang="zh-CN"/>
              <a:t>T</a:t>
            </a:r>
            <a:r>
              <a:rPr lang="en-US" altLang="zh-CN" baseline="-25000"/>
              <a:t> 2 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若</a:t>
            </a:r>
            <a:r>
              <a:rPr lang="en-US" altLang="zh-CN"/>
              <a:t>tree==[]</a:t>
            </a:r>
            <a:r>
              <a:rPr lang="zh-CN" altLang="en-US"/>
              <a:t>，则</a:t>
            </a:r>
            <a:r>
              <a:rPr lang="en-US" altLang="zh-CN"/>
              <a:t>traversallist=[]</a:t>
            </a:r>
          </a:p>
          <a:p>
            <a:r>
              <a:rPr lang="zh-CN" altLang="en-US"/>
              <a:t>若</a:t>
            </a:r>
            <a:r>
              <a:rPr lang="en-US" altLang="zh-CN"/>
              <a:t>tree==[d]</a:t>
            </a:r>
            <a:r>
              <a:rPr lang="zh-CN" altLang="en-US"/>
              <a:t>，则</a:t>
            </a:r>
            <a:r>
              <a:rPr lang="en-US" altLang="zh-CN"/>
              <a:t>traversallist=[d]</a:t>
            </a:r>
          </a:p>
          <a:p>
            <a:r>
              <a:rPr lang="zh-CN" altLang="en-US"/>
              <a:t>否则</a:t>
            </a:r>
            <a:r>
              <a:rPr lang="en-US" altLang="zh-CN"/>
              <a:t>traversallist =T</a:t>
            </a:r>
            <a:r>
              <a:rPr lang="en-US" altLang="zh-CN" baseline="-25000"/>
              <a:t> 1</a:t>
            </a:r>
            <a:r>
              <a:rPr lang="en-US" altLang="zh-CN"/>
              <a:t>+[d</a:t>
            </a:r>
            <a:r>
              <a:rPr lang="en-US" altLang="zh-CN" baseline="-25000"/>
              <a:t> k</a:t>
            </a:r>
            <a:r>
              <a:rPr lang="en-US" altLang="zh-CN"/>
              <a:t>]+ T</a:t>
            </a:r>
            <a:r>
              <a:rPr lang="en-US" altLang="zh-CN" baseline="-25000"/>
              <a:t> 2</a:t>
            </a:r>
          </a:p>
          <a:p>
            <a:endParaRPr lang="en-US" altLang="zh-CN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2481263"/>
            <a:ext cx="32289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3"/>
          <p:cNvSpPr txBox="1">
            <a:spLocks/>
          </p:cNvSpPr>
          <p:nvPr/>
        </p:nvSpPr>
        <p:spPr bwMode="auto">
          <a:xfrm>
            <a:off x="152400" y="4235450"/>
            <a:ext cx="5367338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>
                <a:solidFill>
                  <a:schemeClr val="accent2"/>
                </a:solidFill>
              </a:rPr>
              <a:t>['b', 'a', 'f', 'd', 'j', 'g', 'k', 'c', 'h', 'e', '</a:t>
            </a:r>
            <a:r>
              <a:rPr lang="en-US" altLang="zh-CN" kern="0" dirty="0" err="1">
                <a:solidFill>
                  <a:schemeClr val="accent2"/>
                </a:solidFill>
              </a:rPr>
              <a:t>i</a:t>
            </a:r>
            <a:r>
              <a:rPr lang="en-US" altLang="zh-CN" kern="0" dirty="0">
                <a:solidFill>
                  <a:schemeClr val="accent2"/>
                </a:solidFill>
              </a:rPr>
              <a:t>']</a:t>
            </a:r>
            <a:endParaRPr lang="zh-CN" altLang="en-US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247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后序遍历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3943350"/>
          </a:xfrm>
        </p:spPr>
        <p:txBody>
          <a:bodyPr/>
          <a:lstStyle/>
          <a:p>
            <a:r>
              <a:rPr lang="zh-CN" altLang="en-US"/>
              <a:t>定义：设</a:t>
            </a:r>
            <a:r>
              <a:rPr lang="en-US" altLang="zh-CN"/>
              <a:t>G=&lt;E,V&gt;</a:t>
            </a:r>
            <a:r>
              <a:rPr lang="zh-CN" altLang="en-US"/>
              <a:t>是二叉树，</a:t>
            </a:r>
            <a:r>
              <a:rPr lang="en-US" altLang="zh-CN"/>
              <a:t>r</a:t>
            </a:r>
            <a:r>
              <a:rPr lang="zh-CN" altLang="en-US"/>
              <a:t>根顶点，若</a:t>
            </a:r>
            <a:r>
              <a:rPr lang="en-US" altLang="zh-CN"/>
              <a:t>V={r}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zh-CN" altLang="en-US"/>
              <a:t>是后序遍历，否则，若</a:t>
            </a:r>
            <a:r>
              <a:rPr lang="en-US" altLang="zh-CN"/>
              <a:t>T</a:t>
            </a:r>
            <a:r>
              <a:rPr lang="en-US" altLang="zh-CN" baseline="-25000"/>
              <a:t> 1</a:t>
            </a:r>
            <a:r>
              <a:rPr lang="zh-CN" altLang="en-US"/>
              <a:t>和</a:t>
            </a:r>
            <a:r>
              <a:rPr lang="en-US" altLang="zh-CN"/>
              <a:t>T</a:t>
            </a:r>
            <a:r>
              <a:rPr lang="en-US" altLang="zh-CN" baseline="-25000"/>
              <a:t> 2</a:t>
            </a:r>
            <a:r>
              <a:rPr lang="zh-CN" altLang="en-US"/>
              <a:t>是</a:t>
            </a:r>
            <a:r>
              <a:rPr lang="en-US" altLang="zh-CN"/>
              <a:t>r</a:t>
            </a:r>
            <a:r>
              <a:rPr lang="zh-CN" altLang="en-US"/>
              <a:t>的左右子树，则先后序遍历子树</a:t>
            </a:r>
            <a:r>
              <a:rPr lang="en-US" altLang="zh-CN"/>
              <a:t>T</a:t>
            </a:r>
            <a:r>
              <a:rPr lang="en-US" altLang="zh-CN" baseline="-25000"/>
              <a:t> 1</a:t>
            </a:r>
            <a:r>
              <a:rPr lang="zh-CN" altLang="en-US"/>
              <a:t>，再后序遍历子树</a:t>
            </a:r>
            <a:r>
              <a:rPr lang="en-US" altLang="zh-CN"/>
              <a:t>T</a:t>
            </a:r>
            <a:r>
              <a:rPr lang="en-US" altLang="zh-CN" baseline="-25000"/>
              <a:t> 2</a:t>
            </a:r>
            <a:r>
              <a:rPr lang="zh-CN" altLang="en-US"/>
              <a:t>，而后访问顶点</a:t>
            </a:r>
            <a:r>
              <a:rPr lang="en-US" altLang="zh-CN"/>
              <a:t>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若</a:t>
            </a:r>
            <a:r>
              <a:rPr lang="en-US" altLang="zh-CN"/>
              <a:t>tree==[]</a:t>
            </a:r>
            <a:r>
              <a:rPr lang="zh-CN" altLang="en-US"/>
              <a:t>，则</a:t>
            </a:r>
            <a:r>
              <a:rPr lang="en-US" altLang="zh-CN"/>
              <a:t>traversallist=[]</a:t>
            </a:r>
          </a:p>
          <a:p>
            <a:r>
              <a:rPr lang="zh-CN" altLang="en-US"/>
              <a:t>若</a:t>
            </a:r>
            <a:r>
              <a:rPr lang="en-US" altLang="zh-CN"/>
              <a:t>tree==[d]</a:t>
            </a:r>
            <a:r>
              <a:rPr lang="zh-CN" altLang="en-US"/>
              <a:t>，则</a:t>
            </a:r>
            <a:r>
              <a:rPr lang="en-US" altLang="zh-CN"/>
              <a:t>traversallist=[d]</a:t>
            </a:r>
          </a:p>
          <a:p>
            <a:r>
              <a:rPr lang="zh-CN" altLang="en-US"/>
              <a:t>否则</a:t>
            </a:r>
            <a:r>
              <a:rPr lang="en-US" altLang="zh-CN"/>
              <a:t>traversallist =T</a:t>
            </a:r>
            <a:r>
              <a:rPr lang="en-US" altLang="zh-CN" baseline="-25000"/>
              <a:t> 1</a:t>
            </a:r>
            <a:r>
              <a:rPr lang="en-US" altLang="zh-CN"/>
              <a:t>+T</a:t>
            </a:r>
            <a:r>
              <a:rPr lang="en-US" altLang="zh-CN" baseline="-25000"/>
              <a:t> 2</a:t>
            </a:r>
            <a:r>
              <a:rPr lang="en-US" altLang="zh-CN"/>
              <a:t>+[d</a:t>
            </a:r>
            <a:r>
              <a:rPr lang="en-US" altLang="zh-CN" baseline="-25000"/>
              <a:t> k</a:t>
            </a:r>
            <a:r>
              <a:rPr lang="en-US" altLang="zh-CN"/>
              <a:t>] </a:t>
            </a:r>
          </a:p>
          <a:p>
            <a:endParaRPr lang="en-US" altLang="zh-CN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2481263"/>
            <a:ext cx="32289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76225" y="4356100"/>
            <a:ext cx="5368925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>
                <a:solidFill>
                  <a:schemeClr val="accent2"/>
                </a:solidFill>
              </a:rPr>
              <a:t>['b', 'f', 'j', 'k', 'g', 'd', 'h', '</a:t>
            </a:r>
            <a:r>
              <a:rPr lang="en-US" altLang="zh-CN" kern="0" dirty="0" err="1">
                <a:solidFill>
                  <a:schemeClr val="accent2"/>
                </a:solidFill>
              </a:rPr>
              <a:t>i</a:t>
            </a:r>
            <a:r>
              <a:rPr lang="en-US" altLang="zh-CN" kern="0" dirty="0">
                <a:solidFill>
                  <a:schemeClr val="accent2"/>
                </a:solidFill>
              </a:rPr>
              <a:t>', 'e', 'c', 'a']</a:t>
            </a:r>
            <a:endParaRPr lang="zh-CN" altLang="en-US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902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位置二叉树与遍历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定理：对于每一个二叉树</a:t>
            </a:r>
            <a:r>
              <a:rPr lang="en-US" altLang="zh-CN" dirty="0"/>
              <a:t>T</a:t>
            </a:r>
            <a:r>
              <a:rPr lang="zh-CN" altLang="en-US" dirty="0"/>
              <a:t>，都有唯一的前序遍历、中序遍历和后序遍历。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对每一个作为前序遍历的顶点序列，有唯一的二叉树吗？</a:t>
            </a:r>
            <a:endParaRPr lang="en-US" altLang="zh-CN" dirty="0"/>
          </a:p>
          <a:p>
            <a:pPr lvl="2"/>
            <a:r>
              <a:rPr lang="zh-CN" altLang="en-US" dirty="0"/>
              <a:t>中序</a:t>
            </a:r>
            <a:endParaRPr lang="en-US" altLang="zh-CN" dirty="0"/>
          </a:p>
          <a:p>
            <a:pPr lvl="2"/>
            <a:r>
              <a:rPr lang="zh-CN" altLang="en-US" dirty="0"/>
              <a:t>后序</a:t>
            </a:r>
            <a:endParaRPr lang="en-US" altLang="zh-CN" dirty="0"/>
          </a:p>
          <a:p>
            <a:pPr lvl="1"/>
            <a:r>
              <a:rPr lang="zh-CN" altLang="en-US" dirty="0"/>
              <a:t>给定顶点序列</a:t>
            </a:r>
            <a:r>
              <a:rPr lang="en-US" altLang="zh-CN" dirty="0"/>
              <a:t>A</a:t>
            </a:r>
            <a:r>
              <a:rPr lang="zh-CN" altLang="en-US" dirty="0"/>
              <a:t>做为前序遍历，顶点序列</a:t>
            </a:r>
            <a:r>
              <a:rPr lang="en-US" altLang="zh-CN" dirty="0"/>
              <a:t>B</a:t>
            </a:r>
            <a:r>
              <a:rPr lang="zh-CN" altLang="en-US" dirty="0"/>
              <a:t>做为后序遍历，能否对应最多一个二叉树？</a:t>
            </a:r>
            <a:endParaRPr lang="en-US" altLang="zh-CN" dirty="0"/>
          </a:p>
          <a:p>
            <a:pPr lvl="1"/>
            <a:r>
              <a:rPr lang="zh-CN" altLang="en-US" dirty="0"/>
              <a:t>给定顶点序列</a:t>
            </a:r>
            <a:r>
              <a:rPr lang="en-US" altLang="zh-CN" dirty="0"/>
              <a:t>A</a:t>
            </a:r>
            <a:r>
              <a:rPr lang="zh-CN" altLang="en-US" dirty="0"/>
              <a:t>做为前序遍历，顶点序列</a:t>
            </a:r>
            <a:r>
              <a:rPr lang="en-US" altLang="zh-CN" dirty="0"/>
              <a:t>B</a:t>
            </a:r>
            <a:r>
              <a:rPr lang="zh-CN" altLang="en-US" dirty="0"/>
              <a:t>做为中序遍历，能否对应最多一个二叉树？</a:t>
            </a:r>
            <a:endParaRPr lang="en-US" altLang="zh-CN" dirty="0"/>
          </a:p>
          <a:p>
            <a:pPr lvl="1"/>
            <a:r>
              <a:rPr lang="zh-CN" altLang="en-US" dirty="0"/>
              <a:t>给定顶点序列</a:t>
            </a:r>
            <a:r>
              <a:rPr lang="en-US" altLang="zh-CN" dirty="0"/>
              <a:t>A</a:t>
            </a:r>
            <a:r>
              <a:rPr lang="zh-CN" altLang="en-US" dirty="0"/>
              <a:t>做为中序遍历，顶点序列</a:t>
            </a:r>
            <a:r>
              <a:rPr lang="en-US" altLang="zh-CN" dirty="0"/>
              <a:t>B</a:t>
            </a:r>
            <a:r>
              <a:rPr lang="zh-CN" altLang="en-US" dirty="0"/>
              <a:t>做为后序遍历，能否对应最多一个二叉树？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943457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位置二叉树与遍历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给定顶点序列</a:t>
            </a:r>
            <a:r>
              <a:rPr lang="en-US" altLang="zh-CN" dirty="0"/>
              <a:t>A</a:t>
            </a:r>
            <a:r>
              <a:rPr lang="zh-CN" altLang="en-US" dirty="0"/>
              <a:t>做为前序遍历，顶点序列</a:t>
            </a:r>
            <a:r>
              <a:rPr lang="en-US" altLang="zh-CN" dirty="0"/>
              <a:t>B</a:t>
            </a:r>
            <a:r>
              <a:rPr lang="zh-CN" altLang="en-US" dirty="0"/>
              <a:t>做为后序遍历，能否确定一个二叉树？</a:t>
            </a:r>
            <a:endParaRPr lang="en-US" altLang="zh-CN" dirty="0"/>
          </a:p>
          <a:p>
            <a:pPr lvl="2"/>
            <a:r>
              <a:rPr lang="zh-CN" altLang="en-US" dirty="0"/>
              <a:t>提示：考虑</a:t>
            </a:r>
            <a:r>
              <a:rPr lang="en-US" altLang="zh-CN" dirty="0" err="1"/>
              <a:t>abcd</a:t>
            </a:r>
            <a:r>
              <a:rPr lang="en-US" altLang="zh-CN" dirty="0"/>
              <a:t> + </a:t>
            </a:r>
            <a:r>
              <a:rPr lang="en-US" altLang="zh-CN" dirty="0" err="1"/>
              <a:t>bcda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给定顶点序列</a:t>
            </a:r>
            <a:r>
              <a:rPr lang="en-US" altLang="zh-CN" dirty="0"/>
              <a:t>A</a:t>
            </a:r>
            <a:r>
              <a:rPr lang="zh-CN" altLang="en-US" dirty="0"/>
              <a:t>做为前序遍历，顶点序列</a:t>
            </a:r>
            <a:r>
              <a:rPr lang="en-US" altLang="zh-CN" dirty="0"/>
              <a:t>B</a:t>
            </a:r>
            <a:r>
              <a:rPr lang="zh-CN" altLang="en-US" dirty="0"/>
              <a:t>做为中序遍历，能否确定一个</a:t>
            </a:r>
            <a:r>
              <a:rPr lang="zh-CN" altLang="en-US"/>
              <a:t>二叉树？</a:t>
            </a:r>
            <a:endParaRPr lang="en-US" altLang="zh-CN" dirty="0"/>
          </a:p>
          <a:p>
            <a:pPr lvl="1"/>
            <a:r>
              <a:rPr lang="zh-CN" altLang="en-US" dirty="0"/>
              <a:t>给定顶点序列</a:t>
            </a:r>
            <a:r>
              <a:rPr lang="en-US" altLang="zh-CN" dirty="0"/>
              <a:t>A</a:t>
            </a:r>
            <a:r>
              <a:rPr lang="zh-CN" altLang="en-US" dirty="0"/>
              <a:t>做为中序遍历，顶点序列</a:t>
            </a:r>
            <a:r>
              <a:rPr lang="en-US" altLang="zh-CN" dirty="0"/>
              <a:t>B</a:t>
            </a:r>
            <a:r>
              <a:rPr lang="zh-CN" altLang="en-US" dirty="0"/>
              <a:t>做为后序遍历，能否确定一个二叉树？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2735504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位置二叉树与算术表达式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定义（算术表达式）：</a:t>
            </a:r>
            <a:endParaRPr lang="en-US" altLang="zh-CN" dirty="0"/>
          </a:p>
          <a:p>
            <a:pPr lvl="1"/>
            <a:r>
              <a:rPr lang="en-US" altLang="zh-CN" sz="2800" dirty="0"/>
              <a:t>int  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是算术表达式</a:t>
            </a:r>
            <a:endParaRPr lang="en-US" altLang="zh-CN" sz="2800" dirty="0"/>
          </a:p>
          <a:p>
            <a:pPr lvl="1"/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是表达式，则</a:t>
            </a:r>
            <a:r>
              <a:rPr lang="en-US" altLang="zh-CN" sz="2800" dirty="0"/>
              <a:t>(-a)</a:t>
            </a:r>
            <a:r>
              <a:rPr lang="zh-CN" altLang="en-US" sz="2800" dirty="0"/>
              <a:t>是算术表达式；</a:t>
            </a:r>
            <a:endParaRPr lang="en-US" altLang="zh-CN" sz="2800" dirty="0"/>
          </a:p>
          <a:p>
            <a:pPr lvl="1"/>
            <a:r>
              <a:rPr lang="zh-CN" altLang="en-US" sz="2800" dirty="0"/>
              <a:t>若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是表达式，则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)</a:t>
            </a:r>
            <a:r>
              <a:rPr lang="zh-CN" altLang="en-US" sz="2800" dirty="0"/>
              <a:t>是算术表达式；</a:t>
            </a:r>
            <a:endParaRPr lang="en-US" altLang="zh-CN" sz="2800" dirty="0"/>
          </a:p>
          <a:p>
            <a:pPr lvl="1"/>
            <a:r>
              <a:rPr lang="zh-CN" altLang="en-US" sz="2800" dirty="0"/>
              <a:t>若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是表达式，则</a:t>
            </a:r>
            <a:r>
              <a:rPr lang="en-US" altLang="zh-CN" sz="2800" dirty="0"/>
              <a:t>(a-b)</a:t>
            </a:r>
            <a:r>
              <a:rPr lang="zh-CN" altLang="en-US" sz="2800" dirty="0"/>
              <a:t>是算术表达式；</a:t>
            </a:r>
            <a:endParaRPr lang="en-US" altLang="zh-CN" sz="2800" dirty="0"/>
          </a:p>
          <a:p>
            <a:pPr lvl="1"/>
            <a:r>
              <a:rPr lang="zh-CN" altLang="en-US" sz="2800" dirty="0"/>
              <a:t>若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是表达式，则</a:t>
            </a:r>
            <a:r>
              <a:rPr lang="en-US" altLang="zh-CN" sz="2800" dirty="0"/>
              <a:t>(a*b)</a:t>
            </a:r>
            <a:r>
              <a:rPr lang="zh-CN" altLang="en-US" sz="2800" dirty="0"/>
              <a:t>是算术表达式；</a:t>
            </a:r>
            <a:endParaRPr lang="en-US" altLang="zh-CN" sz="2800" dirty="0"/>
          </a:p>
          <a:p>
            <a:pPr lvl="1"/>
            <a:r>
              <a:rPr lang="zh-CN" altLang="en-US" sz="2800" dirty="0"/>
              <a:t>若</a:t>
            </a:r>
            <a:r>
              <a:rPr lang="en-US" altLang="zh-CN" sz="2800" dirty="0" err="1"/>
              <a:t>a,b</a:t>
            </a:r>
            <a:r>
              <a:rPr lang="zh-CN" altLang="en-US" sz="2800" dirty="0"/>
              <a:t>是表达式，则</a:t>
            </a:r>
            <a:r>
              <a:rPr lang="en-US" altLang="zh-CN" sz="2800" dirty="0"/>
              <a:t>(a/b)</a:t>
            </a:r>
            <a:r>
              <a:rPr lang="zh-CN" altLang="en-US" sz="2800" dirty="0"/>
              <a:t>是算术表达式。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032412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位置二叉树与算术表达式</a:t>
            </a: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用位置二叉树表示算术表达式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、写出对应的算术表达式；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、数学中的常用写法，是哪一种遍历？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F8E47E-B46B-48B7-944B-66BA2CE2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65" y="1422441"/>
            <a:ext cx="2932669" cy="301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21271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树概念</a:t>
            </a:r>
            <a:endParaRPr lang="en-US" altLang="zh-CN" dirty="0"/>
          </a:p>
          <a:p>
            <a:r>
              <a:rPr lang="zh-CN" altLang="en-US" dirty="0"/>
              <a:t>各类树</a:t>
            </a:r>
            <a:endParaRPr lang="en-US" altLang="zh-CN" dirty="0"/>
          </a:p>
          <a:p>
            <a:r>
              <a:rPr lang="zh-CN" altLang="en-US" dirty="0"/>
              <a:t>二叉树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霍夫曼编码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zh-CN" altLang="en-US" dirty="0"/>
              <a:t>割集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415681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</a:t>
            </a:r>
            <a:r>
              <a:rPr lang="zh-CN" altLang="zh-CN" dirty="0"/>
              <a:t>二叉树</a:t>
            </a:r>
            <a:r>
              <a:rPr lang="zh-CN" altLang="en-US" dirty="0"/>
              <a:t>的前缀编码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589963" cy="5716588"/>
          </a:xfrm>
        </p:spPr>
        <p:txBody>
          <a:bodyPr/>
          <a:lstStyle/>
          <a:p>
            <a:r>
              <a:rPr lang="zh-CN" altLang="en-US" sz="2400" dirty="0"/>
              <a:t>定义（前缀编码）：在一个编码方案中，任何一个码字都不是其他任何码字的前缀（最左子串，</a:t>
            </a:r>
            <a:r>
              <a:rPr lang="en-US" altLang="zh-CN" sz="2400" dirty="0"/>
              <a:t>leftmost substring</a:t>
            </a:r>
            <a:r>
              <a:rPr lang="zh-CN" altLang="en-US" sz="2400" dirty="0"/>
              <a:t>），则称该编码是前缀编码</a:t>
            </a:r>
            <a:endParaRPr lang="en-US" altLang="zh-CN" sz="2400" dirty="0"/>
          </a:p>
          <a:p>
            <a:r>
              <a:rPr lang="zh-CN" altLang="en-US" sz="2400" dirty="0"/>
              <a:t>定义（位置二叉树的前缀编码）：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）树根对应空串；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）如果顶点</a:t>
            </a:r>
            <a:r>
              <a:rPr lang="en-US" altLang="zh-CN" sz="2400" dirty="0"/>
              <a:t>u</a:t>
            </a:r>
            <a:r>
              <a:rPr lang="zh-CN" altLang="en-US" sz="2400" dirty="0"/>
              <a:t>的编码串为</a:t>
            </a:r>
            <a:r>
              <a:rPr lang="en-US" altLang="zh-CN" sz="2400" dirty="0"/>
              <a:t>s</a:t>
            </a:r>
            <a:r>
              <a:rPr lang="zh-CN" altLang="en-US" sz="2400" dirty="0"/>
              <a:t>，则</a:t>
            </a:r>
            <a:r>
              <a:rPr lang="en-US" altLang="zh-CN" sz="2400" dirty="0"/>
              <a:t>u</a:t>
            </a:r>
            <a:r>
              <a:rPr lang="zh-CN" altLang="en-US" sz="2400" dirty="0"/>
              <a:t>的左儿子编码为</a:t>
            </a:r>
            <a:r>
              <a:rPr lang="en-US" altLang="zh-CN" sz="2400" dirty="0"/>
              <a:t>s0</a:t>
            </a:r>
            <a:r>
              <a:rPr lang="zh-CN" altLang="en-US" sz="2400" dirty="0"/>
              <a:t>，右儿子编码为</a:t>
            </a:r>
            <a:r>
              <a:rPr lang="en-US" altLang="zh-CN" sz="2400" dirty="0"/>
              <a:t>s1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）位置二叉树的编码为树中</a:t>
            </a:r>
            <a:r>
              <a:rPr lang="zh-CN" altLang="en-US" sz="2400" dirty="0">
                <a:solidFill>
                  <a:srgbClr val="FF0000"/>
                </a:solidFill>
              </a:rPr>
              <a:t>所有叶节点的编码</a:t>
            </a:r>
            <a:r>
              <a:rPr lang="zh-CN" altLang="en-US" sz="2400" dirty="0"/>
              <a:t>的集合。</a:t>
            </a:r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右侧位置二叉树的编码：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{000, 001, 01, 10, 110, 111}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思考：为什么编码不考虑内部节点？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35A767-D1C7-4CCB-8B3B-3CA54742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571" y="4244690"/>
            <a:ext cx="3276729" cy="24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83553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</a:t>
            </a:r>
            <a:r>
              <a:rPr lang="zh-CN" altLang="zh-CN" dirty="0"/>
              <a:t>二叉树</a:t>
            </a:r>
            <a:r>
              <a:rPr lang="zh-CN" altLang="en-US" dirty="0"/>
              <a:t>的前缀编码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589963" cy="5716588"/>
          </a:xfrm>
        </p:spPr>
        <p:txBody>
          <a:bodyPr/>
          <a:lstStyle/>
          <a:p>
            <a:r>
              <a:rPr lang="zh-CN" altLang="en-US" sz="2400" dirty="0"/>
              <a:t>位置二叉树与前缀编码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）给定位置二叉树，可以得到一个唯一的前缀编码；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）给定一个前缀编码，能够得到唯一的位置二叉树。</a:t>
            </a:r>
            <a:endParaRPr lang="en-US" altLang="zh-CN" sz="2400" dirty="0"/>
          </a:p>
          <a:p>
            <a:pPr lvl="1"/>
            <a:r>
              <a:rPr lang="zh-CN" altLang="en-US" sz="2200" dirty="0"/>
              <a:t>思考：如何从一个前缀编码画出对应的位置二叉树？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思考：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、对于前缀编码</a:t>
            </a:r>
            <a:r>
              <a:rPr lang="en-US" altLang="zh-CN" sz="2400" dirty="0">
                <a:solidFill>
                  <a:srgbClr val="FF0000"/>
                </a:solidFill>
              </a:rPr>
              <a:t>{0011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1100}</a:t>
            </a:r>
            <a:r>
              <a:rPr lang="zh-CN" altLang="en-US" sz="2400" dirty="0">
                <a:solidFill>
                  <a:srgbClr val="FF0000"/>
                </a:solidFill>
              </a:rPr>
              <a:t>，如何画出位置二叉树？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、对于一般的前缀编码，如何画出位置二叉树？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5166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38261" cy="2944541"/>
          </a:xfrm>
        </p:spPr>
        <p:txBody>
          <a:bodyPr/>
          <a:lstStyle/>
          <a:p>
            <a:r>
              <a:rPr lang="zh-CN" altLang="zh-CN" sz="2400" dirty="0"/>
              <a:t>定义</a:t>
            </a:r>
            <a:r>
              <a:rPr lang="en-US" altLang="zh-CN" sz="2400" dirty="0"/>
              <a:t> (</a:t>
            </a:r>
            <a:r>
              <a:rPr lang="zh-CN" altLang="zh-CN" sz="2400" dirty="0"/>
              <a:t>树</a:t>
            </a:r>
            <a:r>
              <a:rPr lang="en-US" altLang="zh-CN" sz="2400" dirty="0"/>
              <a:t>)</a:t>
            </a:r>
            <a:r>
              <a:rPr lang="zh-CN" altLang="zh-CN" sz="2400" dirty="0"/>
              <a:t>：设</a:t>
            </a:r>
            <a:r>
              <a:rPr lang="en-US" altLang="zh-CN" sz="2400" dirty="0"/>
              <a:t>G=&lt;V,E&gt;</a:t>
            </a:r>
            <a:r>
              <a:rPr lang="zh-CN" altLang="zh-CN" sz="2400" dirty="0"/>
              <a:t>是无向图，</a:t>
            </a:r>
            <a:r>
              <a:rPr lang="en-US" altLang="zh-CN" sz="2400" dirty="0"/>
              <a:t>G</a:t>
            </a:r>
            <a:r>
              <a:rPr lang="zh-CN" altLang="zh-CN" sz="2400" dirty="0"/>
              <a:t>连通且无圈，称为</a:t>
            </a:r>
            <a:r>
              <a:rPr lang="zh-CN" altLang="zh-CN" sz="2400" dirty="0">
                <a:solidFill>
                  <a:srgbClr val="FF0000"/>
                </a:solidFill>
              </a:rPr>
              <a:t>树</a:t>
            </a:r>
            <a:r>
              <a:rPr lang="zh-CN" altLang="zh-CN" sz="2400" dirty="0"/>
              <a:t>，记为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=&lt;V,E&gt;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对于一般的无向图，度为</a:t>
            </a:r>
            <a:r>
              <a:rPr lang="en-US" altLang="zh-CN" sz="2400" dirty="0"/>
              <a:t>1</a:t>
            </a:r>
            <a:r>
              <a:rPr lang="zh-CN" altLang="en-US" sz="2400" dirty="0"/>
              <a:t>的顶点称为</a:t>
            </a:r>
            <a:r>
              <a:rPr lang="zh-CN" altLang="en-US" sz="2400" dirty="0">
                <a:solidFill>
                  <a:srgbClr val="FF0000"/>
                </a:solidFill>
              </a:rPr>
              <a:t>悬挂点</a:t>
            </a:r>
            <a:r>
              <a:rPr lang="zh-CN" altLang="en-US" sz="2400" dirty="0"/>
              <a:t>，与悬挂点关联的边称为</a:t>
            </a:r>
            <a:r>
              <a:rPr lang="zh-CN" altLang="en-US" sz="2400" dirty="0">
                <a:solidFill>
                  <a:srgbClr val="FF0000"/>
                </a:solidFill>
              </a:rPr>
              <a:t>悬挂边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对于树，度为</a:t>
            </a:r>
            <a:r>
              <a:rPr lang="en-US" altLang="zh-CN" sz="2400" dirty="0"/>
              <a:t>1</a:t>
            </a:r>
            <a:r>
              <a:rPr lang="zh-CN" altLang="en-US" sz="2400" dirty="0"/>
              <a:t>的顶点称为</a:t>
            </a:r>
            <a:r>
              <a:rPr lang="zh-CN" altLang="en-US" sz="2400" dirty="0">
                <a:solidFill>
                  <a:srgbClr val="FF0000"/>
                </a:solidFill>
              </a:rPr>
              <a:t>叶节点（</a:t>
            </a:r>
            <a:r>
              <a:rPr lang="en-US" altLang="zh-CN" sz="2400" dirty="0">
                <a:solidFill>
                  <a:srgbClr val="FF0000"/>
                </a:solidFill>
              </a:rPr>
              <a:t>leaf node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，度大于</a:t>
            </a:r>
            <a:r>
              <a:rPr lang="en-US" altLang="zh-CN" sz="2400" dirty="0"/>
              <a:t>1</a:t>
            </a:r>
            <a:r>
              <a:rPr lang="zh-CN" altLang="en-US" sz="2400" dirty="0"/>
              <a:t>的顶点称为</a:t>
            </a:r>
            <a:r>
              <a:rPr lang="zh-CN" altLang="en-US" sz="2400" dirty="0">
                <a:solidFill>
                  <a:srgbClr val="FF0000"/>
                </a:solidFill>
              </a:rPr>
              <a:t>内部节点（</a:t>
            </a:r>
            <a:r>
              <a:rPr lang="en-US" altLang="zh-CN" sz="2400" dirty="0">
                <a:solidFill>
                  <a:srgbClr val="FF0000"/>
                </a:solidFill>
              </a:rPr>
              <a:t>internal node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200" dirty="0">
                <a:solidFill>
                  <a:srgbClr val="3333CC"/>
                </a:solidFill>
              </a:rPr>
              <a:t>非叶节点以外的节点，都是内部节点</a:t>
            </a:r>
            <a:endParaRPr lang="zh-CN" altLang="zh-CN" sz="2200" dirty="0">
              <a:solidFill>
                <a:srgbClr val="3333CC"/>
              </a:solidFill>
            </a:endParaRPr>
          </a:p>
        </p:txBody>
      </p:sp>
      <p:pic>
        <p:nvPicPr>
          <p:cNvPr id="2050" name="Picture 2" descr="Tree 释义| 柯林斯英语词典">
            <a:extLst>
              <a:ext uri="{FF2B5EF4-FFF2-40B4-BE49-F238E27FC236}">
                <a16:creationId xmlns:a16="http://schemas.microsoft.com/office/drawing/2014/main" id="{1FE470F3-F9D5-4271-88A4-67682946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968211"/>
            <a:ext cx="2806735" cy="24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63 Free Tree Clipart - Cliparting.com">
            <a:extLst>
              <a:ext uri="{FF2B5EF4-FFF2-40B4-BE49-F238E27FC236}">
                <a16:creationId xmlns:a16="http://schemas.microsoft.com/office/drawing/2014/main" id="{DC2345B6-BB6F-43F1-8DEA-30291E74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26" y="4088640"/>
            <a:ext cx="2331407" cy="220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ee graph.svg">
            <a:extLst>
              <a:ext uri="{FF2B5EF4-FFF2-40B4-BE49-F238E27FC236}">
                <a16:creationId xmlns:a16="http://schemas.microsoft.com/office/drawing/2014/main" id="{D66ED341-6944-4839-BAA1-CFC69B2A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28" y="3890692"/>
            <a:ext cx="2062842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84761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从有序树到位置</a:t>
            </a:r>
            <a:r>
              <a:rPr lang="zh-CN" altLang="zh-CN" dirty="0"/>
              <a:t>二叉树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589963" cy="5716588"/>
          </a:xfrm>
        </p:spPr>
        <p:txBody>
          <a:bodyPr/>
          <a:lstStyle/>
          <a:p>
            <a:r>
              <a:rPr lang="zh-CN" altLang="en-US" sz="2400" dirty="0"/>
              <a:t>对于给定的有序树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）对于每个内部节点，只保留其左儿子；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）如果某个节点有兄弟节点，则将其紧邻的右侧兄弟节点作为右儿子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E12C0C-C1CD-4E0D-B01D-193C6D9D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836905"/>
            <a:ext cx="5181600" cy="388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891072-512A-4DFB-A1FE-381E1F6A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11" y="2385883"/>
            <a:ext cx="2337021" cy="43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1874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基于位置二叉树的前缀编码</a:t>
            </a:r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2547938"/>
          </a:xfrm>
        </p:spPr>
        <p:txBody>
          <a:bodyPr/>
          <a:lstStyle/>
          <a:p>
            <a:r>
              <a:rPr lang="zh-CN" altLang="en-US" dirty="0"/>
              <a:t>通信的编码解码问题</a:t>
            </a:r>
            <a:endParaRPr lang="en-US" altLang="zh-CN" dirty="0"/>
          </a:p>
          <a:p>
            <a:r>
              <a:rPr lang="zh-CN" altLang="en-US" dirty="0"/>
              <a:t>等长编码：</a:t>
            </a:r>
            <a:r>
              <a:rPr lang="en-US" altLang="zh-CN" dirty="0"/>
              <a:t>ACSII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zh-CN" altLang="en-US" dirty="0"/>
              <a:t>不等长编码</a:t>
            </a:r>
            <a:endParaRPr lang="en-US" altLang="zh-CN" dirty="0"/>
          </a:p>
          <a:p>
            <a:pPr lvl="1"/>
            <a:r>
              <a:rPr lang="zh-CN" altLang="en-US" dirty="0"/>
              <a:t>每个字出现概率不同</a:t>
            </a:r>
            <a:endParaRPr lang="en-US" altLang="zh-CN" dirty="0"/>
          </a:p>
          <a:p>
            <a:pPr lvl="1"/>
            <a:r>
              <a:rPr lang="zh-CN" altLang="en-US" dirty="0"/>
              <a:t>例：前缀编码</a:t>
            </a:r>
            <a:endParaRPr lang="en-US" altLang="zh-CN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89" y="864394"/>
            <a:ext cx="370522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79522"/>
              </p:ext>
            </p:extLst>
          </p:nvPr>
        </p:nvGraphicFramePr>
        <p:xfrm>
          <a:off x="1068859" y="3704582"/>
          <a:ext cx="7004693" cy="2604588"/>
        </p:xfrm>
        <a:graphic>
          <a:graphicData uri="http://schemas.openxmlformats.org/drawingml/2006/table">
            <a:tbl>
              <a:tblPr/>
              <a:tblGrid>
                <a:gridCol w="68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6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00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概率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码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码长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前缀编码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码长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加权码长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998872"/>
                  </a:ext>
                </a:extLst>
              </a:tr>
              <a:tr h="372004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04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04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4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4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4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350" marR="6350" marT="63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026741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（离散）随机变量的熵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5828013" cy="5611170"/>
          </a:xfrm>
        </p:spPr>
        <p:txBody>
          <a:bodyPr/>
          <a:lstStyle/>
          <a:p>
            <a:r>
              <a:rPr lang="pt-BR" altLang="zh-CN" sz="2400" dirty="0"/>
              <a:t>W=[['A',0.08], ['B',0.1], ['C',0.12], ['D',0.15], ['E',0.2], ['F',0.35]]</a:t>
            </a:r>
          </a:p>
          <a:p>
            <a:r>
              <a:rPr lang="en-US" altLang="zh-CN" sz="2400" dirty="0"/>
              <a:t>C=[['A', '111'], ['B', '110'], ['E', '10'], ['C', '011'], ['D', '010'], ['F', '00']]</a:t>
            </a:r>
          </a:p>
          <a:p>
            <a:r>
              <a:rPr lang="zh-CN" altLang="en-US" sz="2400" dirty="0"/>
              <a:t>熵</a:t>
            </a:r>
            <a:r>
              <a:rPr lang="en-US" altLang="zh-CN" sz="2400" dirty="0"/>
              <a:t>= - Σ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(p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200" dirty="0"/>
              <a:t>熵是对随机变量的不确定性的度量指标</a:t>
            </a:r>
            <a:endParaRPr lang="en-US" altLang="zh-CN" sz="2200" dirty="0"/>
          </a:p>
          <a:p>
            <a:pPr lvl="1"/>
            <a:r>
              <a:rPr lang="zh-CN" altLang="en-US" sz="2200" dirty="0"/>
              <a:t>随机变量的熵，也被称为是其所服从的随机分布的熵</a:t>
            </a:r>
            <a:endParaRPr lang="en-US" altLang="zh-CN" sz="2200" dirty="0"/>
          </a:p>
          <a:p>
            <a:pPr lvl="1"/>
            <a:r>
              <a:rPr lang="zh-CN" altLang="en-US" sz="2200" dirty="0"/>
              <a:t>熵是期望编码长度的下界</a:t>
            </a:r>
            <a:endParaRPr lang="en-US" altLang="zh-CN" sz="2200" dirty="0"/>
          </a:p>
          <a:p>
            <a:pPr lvl="1"/>
            <a:r>
              <a:rPr lang="zh-CN" altLang="en-US" sz="2200" dirty="0"/>
              <a:t>思考：从熵的计算定义中，可以总结出什么编码原则？</a:t>
            </a:r>
          </a:p>
          <a:p>
            <a:r>
              <a:rPr lang="zh-CN" altLang="en-US" sz="2400" dirty="0"/>
              <a:t>定义：某个编码的概率平均码长，被定义为编码长度的期望值，即</a:t>
            </a:r>
            <a:r>
              <a:rPr lang="en-US" altLang="zh-CN" sz="2400" dirty="0" err="1"/>
              <a:t>Σ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m</a:t>
            </a:r>
            <a:r>
              <a:rPr lang="en-US" altLang="zh-CN" sz="2400" baseline="-25000" dirty="0" err="1"/>
              <a:t>k</a:t>
            </a:r>
            <a:endParaRPr lang="en-US" altLang="zh-CN" sz="2400" baseline="-25000" dirty="0"/>
          </a:p>
          <a:p>
            <a:pPr lvl="1"/>
            <a:r>
              <a:rPr lang="zh-CN" altLang="en-US" sz="2200" dirty="0"/>
              <a:t>思考：这个定义与熵的定义有何不同？</a:t>
            </a:r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2050" name="Picture 2" descr="香农">
            <a:extLst>
              <a:ext uri="{FF2B5EF4-FFF2-40B4-BE49-F238E27FC236}">
                <a16:creationId xmlns:a16="http://schemas.microsoft.com/office/drawing/2014/main" id="{AE1E563A-9F00-4BF5-820E-58EC2549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59" y="946149"/>
            <a:ext cx="2526479" cy="32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290B032-D6FC-4A9C-980B-B98BA5A590CF}"/>
              </a:ext>
            </a:extLst>
          </p:cNvPr>
          <p:cNvSpPr/>
          <p:nvPr/>
        </p:nvSpPr>
        <p:spPr>
          <a:xfrm>
            <a:off x="6104239" y="4375487"/>
            <a:ext cx="3039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Helvetica Neue"/>
              </a:rPr>
              <a:t>克劳德</a:t>
            </a:r>
            <a:r>
              <a:rPr lang="en-US" altLang="zh-CN" sz="2000" dirty="0">
                <a:solidFill>
                  <a:srgbClr val="FF0000"/>
                </a:solidFill>
                <a:latin typeface="Helvetica Neue"/>
              </a:rPr>
              <a:t>·</a:t>
            </a:r>
            <a:r>
              <a:rPr lang="zh-CN" altLang="en-US" sz="2000" dirty="0">
                <a:solidFill>
                  <a:srgbClr val="FF0000"/>
                </a:solidFill>
                <a:latin typeface="Helvetica Neue"/>
              </a:rPr>
              <a:t>艾尔伍德</a:t>
            </a:r>
            <a:r>
              <a:rPr lang="en-US" altLang="zh-CN" sz="2000" dirty="0">
                <a:solidFill>
                  <a:srgbClr val="FF0000"/>
                </a:solidFill>
                <a:latin typeface="Helvetica Neue"/>
              </a:rPr>
              <a:t>·</a:t>
            </a:r>
            <a:r>
              <a:rPr lang="zh-CN" altLang="en-US" sz="2000" dirty="0">
                <a:solidFill>
                  <a:srgbClr val="FF0000"/>
                </a:solidFill>
                <a:latin typeface="Helvetica Neue"/>
              </a:rPr>
              <a:t>香农</a:t>
            </a:r>
            <a:endParaRPr lang="en-US" altLang="zh-CN" sz="2000" dirty="0">
              <a:solidFill>
                <a:srgbClr val="FF0000"/>
              </a:solidFill>
              <a:latin typeface="Helvetica Neue"/>
            </a:endParaRP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Helvetica Neue"/>
              </a:rPr>
              <a:t>Claude Elwood Shannon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Helvetica Neue"/>
              </a:rPr>
              <a:t>1916-2001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07692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概率平均码长的最优化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6033959" cy="5611170"/>
          </a:xfrm>
        </p:spPr>
        <p:txBody>
          <a:bodyPr/>
          <a:lstStyle/>
          <a:p>
            <a:r>
              <a:rPr lang="zh-CN" altLang="en-US" sz="2400" dirty="0"/>
              <a:t>目标：某个给定概率分布的符号表，如何设计前缀编码，使得概率平均码长最短？</a:t>
            </a:r>
            <a:endParaRPr lang="en-US" altLang="zh-CN" sz="2400" dirty="0"/>
          </a:p>
          <a:p>
            <a:pPr lvl="1"/>
            <a:r>
              <a:rPr lang="zh-CN" altLang="en-US" sz="2200" dirty="0"/>
              <a:t>最小化：</a:t>
            </a:r>
            <a:r>
              <a:rPr lang="en-US" altLang="zh-CN" sz="2200" dirty="0" err="1"/>
              <a:t>Σ</a:t>
            </a:r>
            <a:r>
              <a:rPr lang="en-US" altLang="zh-CN" sz="2200" baseline="-25000" dirty="0" err="1"/>
              <a:t>k</a:t>
            </a:r>
            <a:r>
              <a:rPr lang="en-US" altLang="zh-CN" sz="2200" dirty="0" err="1"/>
              <a:t>p</a:t>
            </a:r>
            <a:r>
              <a:rPr lang="en-US" altLang="zh-CN" sz="2200" baseline="-25000" dirty="0" err="1"/>
              <a:t>k</a:t>
            </a:r>
            <a:r>
              <a:rPr lang="en-US" altLang="zh-CN" sz="2200" dirty="0" err="1"/>
              <a:t>m</a:t>
            </a:r>
            <a:r>
              <a:rPr lang="en-US" altLang="zh-CN" sz="2200" baseline="-25000" dirty="0" err="1"/>
              <a:t>k</a:t>
            </a:r>
            <a:endParaRPr lang="en-US" altLang="zh-CN" sz="1200" dirty="0"/>
          </a:p>
          <a:p>
            <a:r>
              <a:rPr lang="zh-CN" altLang="en-US" sz="2400" dirty="0"/>
              <a:t>解决思路：</a:t>
            </a:r>
            <a:endParaRPr lang="en-US" altLang="zh-CN" sz="2400" dirty="0"/>
          </a:p>
          <a:p>
            <a:pPr lvl="1"/>
            <a:r>
              <a:rPr lang="en-US" altLang="zh-CN" sz="2200" dirty="0"/>
              <a:t>1</a:t>
            </a:r>
            <a:r>
              <a:rPr lang="zh-CN" altLang="en-US" sz="2200" dirty="0"/>
              <a:t>、将前缀编码对应为二叉树的叶节点</a:t>
            </a:r>
            <a:endParaRPr lang="en-US" altLang="zh-CN" sz="2200" dirty="0"/>
          </a:p>
          <a:p>
            <a:pPr lvl="1"/>
            <a:r>
              <a:rPr lang="en-US" altLang="zh-CN" sz="2200" dirty="0"/>
              <a:t>2</a:t>
            </a:r>
            <a:r>
              <a:rPr lang="zh-CN" altLang="en-US" sz="2200" dirty="0"/>
              <a:t>、符号的码长，对应为叶节点的深度</a:t>
            </a:r>
            <a:endParaRPr lang="en-US" altLang="zh-CN" sz="2200" dirty="0"/>
          </a:p>
          <a:p>
            <a:r>
              <a:rPr lang="zh-CN" altLang="en-US" sz="2400" dirty="0"/>
              <a:t>定义（带权树）：所有叶节点都附有权值的树，称为是带权树，如果同时是二叉树，则称为带权二叉树</a:t>
            </a:r>
            <a:endParaRPr lang="en-US" altLang="zh-CN" sz="2400" dirty="0"/>
          </a:p>
          <a:p>
            <a:r>
              <a:rPr lang="zh-CN" altLang="en-US" sz="2400" dirty="0"/>
              <a:t>定义（最优二叉树）：对于给定的（离散）概率分布</a:t>
            </a:r>
            <a:r>
              <a:rPr lang="en-US" altLang="zh-CN" sz="2400" dirty="0"/>
              <a:t>{p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，使得叶节点的期望深度最小的带权二叉树，被称为对应于概率分布</a:t>
            </a:r>
            <a:r>
              <a:rPr lang="en-US" altLang="zh-CN" sz="2400" dirty="0"/>
              <a:t>{p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的最优二叉树</a:t>
            </a:r>
            <a:endParaRPr lang="en-US" altLang="zh-CN" sz="2400" dirty="0"/>
          </a:p>
          <a:p>
            <a:pPr lvl="1"/>
            <a:r>
              <a:rPr lang="en-US" altLang="zh-CN" sz="2200" dirty="0"/>
              <a:t>Huffman</a:t>
            </a:r>
            <a:r>
              <a:rPr lang="zh-CN" altLang="en-US" sz="2200" dirty="0"/>
              <a:t>给出了求解最优二叉树的算法，因此最优二叉树又称为</a:t>
            </a:r>
            <a:r>
              <a:rPr lang="en-US" altLang="zh-CN" sz="2200" dirty="0"/>
              <a:t>Huffman</a:t>
            </a:r>
            <a:r>
              <a:rPr lang="zh-CN" altLang="en-US" sz="2200" dirty="0"/>
              <a:t>树</a:t>
            </a:r>
          </a:p>
        </p:txBody>
      </p:sp>
      <p:pic>
        <p:nvPicPr>
          <p:cNvPr id="6" name="Picture 2" descr="David A. Huffman | IEEE Computer Society">
            <a:extLst>
              <a:ext uri="{FF2B5EF4-FFF2-40B4-BE49-F238E27FC236}">
                <a16:creationId xmlns:a16="http://schemas.microsoft.com/office/drawing/2014/main" id="{B64EF18C-03C7-4E17-B24B-EE22D51BC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09" y="1132958"/>
            <a:ext cx="2615258" cy="261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2968ACF-87FB-4BDC-BF50-3B6D173FEE3E}"/>
              </a:ext>
            </a:extLst>
          </p:cNvPr>
          <p:cNvSpPr/>
          <p:nvPr/>
        </p:nvSpPr>
        <p:spPr>
          <a:xfrm>
            <a:off x="6217251" y="3965702"/>
            <a:ext cx="2833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戴维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阿尔伯特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霍夫曼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David Albert Huffman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1925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－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1999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6443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711256" cy="5611170"/>
          </a:xfrm>
        </p:spPr>
        <p:txBody>
          <a:bodyPr/>
          <a:lstStyle/>
          <a:p>
            <a:r>
              <a:rPr lang="zh-CN" altLang="en-US" sz="2400" dirty="0"/>
              <a:t>定理</a:t>
            </a:r>
            <a:r>
              <a:rPr lang="en-US" altLang="zh-CN" sz="2400" dirty="0"/>
              <a:t>1</a:t>
            </a:r>
            <a:r>
              <a:rPr lang="zh-CN" altLang="en-US" sz="2400" dirty="0"/>
              <a:t>：对于概率分布</a:t>
            </a:r>
            <a:r>
              <a:rPr lang="en-US" altLang="zh-CN" sz="2400" dirty="0"/>
              <a:t>{p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，如果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...,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t</a:t>
            </a:r>
            <a:r>
              <a:rPr lang="zh-CN" altLang="en-US" sz="2400" dirty="0"/>
              <a:t>是递增序列，则存在一个对应于概率分布</a:t>
            </a:r>
            <a:r>
              <a:rPr lang="en-US" altLang="zh-CN" sz="2400" dirty="0"/>
              <a:t>{p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 </a:t>
            </a:r>
            <a:r>
              <a:rPr lang="zh-CN" altLang="en-US" sz="2400" dirty="0"/>
              <a:t>的最优二叉树，使得对应于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的叶节点互为兄弟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假设有最优二叉树</a:t>
            </a:r>
            <a:r>
              <a:rPr lang="en-US" altLang="zh-CN" sz="2400" dirty="0"/>
              <a:t>T</a:t>
            </a:r>
            <a:r>
              <a:rPr lang="zh-CN" altLang="en-US" sz="2400" dirty="0"/>
              <a:t>，其中对应于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的叶节点不是兄弟：</a:t>
            </a:r>
            <a:endParaRPr lang="en-US" altLang="zh-CN" sz="2400" dirty="0"/>
          </a:p>
          <a:p>
            <a:r>
              <a:rPr lang="zh-CN" altLang="en-US" sz="2400" dirty="0"/>
              <a:t>首先，取</a:t>
            </a:r>
            <a:r>
              <a:rPr lang="en-US" altLang="zh-CN" sz="2400" dirty="0"/>
              <a:t>T</a:t>
            </a:r>
            <a:r>
              <a:rPr lang="zh-CN" altLang="en-US" sz="2400" dirty="0"/>
              <a:t>中深度最大的叶节点</a:t>
            </a:r>
            <a:r>
              <a:rPr lang="en-US" altLang="zh-CN" sz="2400" dirty="0"/>
              <a:t>x</a:t>
            </a:r>
            <a:r>
              <a:rPr lang="zh-CN" altLang="en-US" sz="2400" dirty="0"/>
              <a:t>，则叶节点</a:t>
            </a:r>
            <a:r>
              <a:rPr lang="en-US" altLang="zh-CN" sz="2400" dirty="0"/>
              <a:t>x</a:t>
            </a:r>
            <a:r>
              <a:rPr lang="zh-CN" altLang="en-US" sz="2400" dirty="0"/>
              <a:t>必有兄弟</a:t>
            </a:r>
            <a:r>
              <a:rPr lang="en-US" altLang="zh-CN" sz="2400" dirty="0"/>
              <a:t>y</a:t>
            </a:r>
            <a:r>
              <a:rPr lang="zh-CN" altLang="en-US" sz="2400" dirty="0"/>
              <a:t>。否则，可以将叶节点</a:t>
            </a:r>
            <a:r>
              <a:rPr lang="en-US" altLang="zh-CN" sz="2400" dirty="0"/>
              <a:t>x</a:t>
            </a:r>
            <a:r>
              <a:rPr lang="zh-CN" altLang="en-US" sz="2400" dirty="0"/>
              <a:t>的父节点作为叶节点</a:t>
            </a:r>
            <a:r>
              <a:rPr lang="en-US" altLang="zh-CN" sz="2400" dirty="0"/>
              <a:t>x</a:t>
            </a:r>
            <a:r>
              <a:rPr lang="zh-CN" altLang="en-US" sz="2400" dirty="0"/>
              <a:t>，此时对应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x</a:t>
            </a:r>
            <a:r>
              <a:rPr lang="zh-CN" altLang="en-US" sz="2400" dirty="0"/>
              <a:t>的深度减少</a:t>
            </a:r>
            <a:r>
              <a:rPr lang="en-US" altLang="zh-CN" sz="2400" dirty="0"/>
              <a:t>1</a:t>
            </a:r>
            <a:r>
              <a:rPr lang="zh-CN" altLang="en-US" sz="2400" dirty="0"/>
              <a:t>，与</a:t>
            </a:r>
            <a:r>
              <a:rPr lang="en-US" altLang="zh-CN" sz="2400" dirty="0"/>
              <a:t>T</a:t>
            </a:r>
            <a:r>
              <a:rPr lang="zh-CN" altLang="en-US" sz="2400" dirty="0"/>
              <a:t>的最优性矛盾。</a:t>
            </a:r>
            <a:endParaRPr lang="en-US" altLang="zh-CN" sz="2400" dirty="0"/>
          </a:p>
          <a:p>
            <a:r>
              <a:rPr lang="zh-CN" altLang="en-US" sz="2400" dirty="0"/>
              <a:t>对于叶节点</a:t>
            </a:r>
            <a:r>
              <a:rPr lang="en-US" altLang="zh-CN" sz="2400" dirty="0"/>
              <a:t>x</a:t>
            </a:r>
            <a:r>
              <a:rPr lang="zh-CN" altLang="en-US" sz="2400" dirty="0"/>
              <a:t>及其兄弟</a:t>
            </a:r>
            <a:r>
              <a:rPr lang="en-US" altLang="zh-CN" sz="2400" dirty="0"/>
              <a:t>y</a:t>
            </a:r>
            <a:r>
              <a:rPr lang="zh-CN" altLang="en-US" sz="2400" dirty="0"/>
              <a:t>，其深度都是最大的。可以将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在树上的位置与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互换，此时概率平均码长不会增加（确切地说保持不变，否则将与</a:t>
            </a:r>
            <a:r>
              <a:rPr lang="en-US" altLang="zh-CN" sz="2400" dirty="0"/>
              <a:t>T</a:t>
            </a:r>
            <a:r>
              <a:rPr lang="zh-CN" altLang="en-US" sz="2400" dirty="0"/>
              <a:t>的最优性矛盾）。这样构造出的新树中，叶节点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是兄弟节点。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1577647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树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711256" cy="5611170"/>
          </a:xfrm>
        </p:spPr>
        <p:txBody>
          <a:bodyPr/>
          <a:lstStyle/>
          <a:p>
            <a:r>
              <a:rPr lang="zh-CN" altLang="en-US" sz="2400" dirty="0"/>
              <a:t>定理</a:t>
            </a:r>
            <a:r>
              <a:rPr lang="en-US" altLang="zh-CN" sz="2400" dirty="0"/>
              <a:t>2</a:t>
            </a:r>
            <a:r>
              <a:rPr lang="zh-CN" altLang="en-US" sz="2400" dirty="0"/>
              <a:t>：对于概率分布</a:t>
            </a:r>
            <a:r>
              <a:rPr lang="en-US" altLang="zh-CN" sz="2400" dirty="0"/>
              <a:t>{p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，如果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...,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t</a:t>
            </a:r>
            <a:r>
              <a:rPr lang="zh-CN" altLang="en-US" sz="2400" dirty="0"/>
              <a:t>是递增序列，而树</a:t>
            </a:r>
            <a:r>
              <a:rPr lang="en-US" altLang="zh-CN" sz="2400" dirty="0"/>
              <a:t>T</a:t>
            </a:r>
            <a:r>
              <a:rPr lang="zh-CN" altLang="en-US" sz="2400" dirty="0"/>
              <a:t>是对应于概率分布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+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...,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t</a:t>
            </a:r>
            <a:r>
              <a:rPr lang="zh-CN" altLang="en-US" sz="2400" dirty="0"/>
              <a:t>的带权二叉树。为</a:t>
            </a:r>
            <a:r>
              <a:rPr lang="en-US" altLang="zh-CN" sz="2400" dirty="0"/>
              <a:t>T</a:t>
            </a:r>
            <a:r>
              <a:rPr lang="zh-CN" altLang="en-US" sz="2400" dirty="0"/>
              <a:t>中权值为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+ 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的叶节点增加两个权值分别为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的儿子，得到新树</a:t>
            </a:r>
            <a:r>
              <a:rPr lang="en-US" altLang="zh-CN" sz="2400" dirty="0"/>
              <a:t>N(T)</a:t>
            </a:r>
            <a:r>
              <a:rPr lang="zh-CN" altLang="en-US" sz="2400" dirty="0"/>
              <a:t>。那么，</a:t>
            </a:r>
            <a:r>
              <a:rPr lang="en-US" altLang="zh-CN" sz="2400" dirty="0"/>
              <a:t>T</a:t>
            </a:r>
            <a:r>
              <a:rPr lang="zh-CN" altLang="en-US" sz="2400" dirty="0"/>
              <a:t>是最优的，当且仅当</a:t>
            </a:r>
            <a:r>
              <a:rPr lang="en-US" altLang="zh-CN" sz="2400" dirty="0"/>
              <a:t>N(T)</a:t>
            </a:r>
            <a:r>
              <a:rPr lang="zh-CN" altLang="en-US" sz="2400" dirty="0"/>
              <a:t>也是最优的。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000" dirty="0"/>
              <a:t>对于任意对应概率分布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+ 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 ..., 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t</a:t>
            </a:r>
            <a:r>
              <a:rPr lang="zh-CN" altLang="en-US" sz="2000" dirty="0"/>
              <a:t>的带权二叉树</a:t>
            </a:r>
            <a:r>
              <a:rPr lang="en-US" altLang="zh-CN" sz="2000" dirty="0"/>
              <a:t>T</a:t>
            </a:r>
            <a:r>
              <a:rPr lang="zh-CN" altLang="en-US" sz="2000" dirty="0"/>
              <a:t>，可以将对应于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+ p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的叶节点</a:t>
            </a:r>
            <a:r>
              <a:rPr lang="en-US" altLang="zh-CN" sz="2000" dirty="0"/>
              <a:t>v</a:t>
            </a:r>
            <a:r>
              <a:rPr lang="zh-CN" altLang="en-US" sz="2000" dirty="0"/>
              <a:t>变成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v</a:t>
            </a:r>
            <a:r>
              <a:rPr lang="zh-CN" altLang="en-US" sz="2000" dirty="0"/>
              <a:t>作为它们的父节点。这样就构造出了一个对应概率分布的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 ..., 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t</a:t>
            </a:r>
            <a:r>
              <a:rPr lang="zh-CN" altLang="en-US" sz="2000" dirty="0"/>
              <a:t>带权二叉树</a:t>
            </a:r>
            <a:r>
              <a:rPr lang="en-US" altLang="zh-CN" sz="2000" dirty="0"/>
              <a:t>N(T)</a:t>
            </a:r>
            <a:r>
              <a:rPr lang="zh-CN" altLang="en-US" sz="2000" dirty="0"/>
              <a:t>。而且，</a:t>
            </a:r>
            <a:r>
              <a:rPr lang="en-US" altLang="zh-CN" sz="2000" dirty="0"/>
              <a:t>T</a:t>
            </a:r>
            <a:r>
              <a:rPr lang="zh-CN" altLang="en-US" sz="2000" dirty="0"/>
              <a:t>与</a:t>
            </a:r>
            <a:r>
              <a:rPr lang="en-US" altLang="zh-CN" sz="2000" dirty="0"/>
              <a:t>N(T)</a:t>
            </a:r>
            <a:r>
              <a:rPr lang="zh-CN" altLang="en-US" sz="2000" dirty="0"/>
              <a:t>的概率平均码长之差为：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/>
              <a:t>根据前一定理，总是存在以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为兄弟叶节点、对应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 ..., 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t</a:t>
            </a:r>
            <a:r>
              <a:rPr lang="zh-CN" altLang="en-US" sz="2000" dirty="0"/>
              <a:t>的最优二叉树</a:t>
            </a:r>
            <a:r>
              <a:rPr lang="en-US" altLang="zh-CN" sz="2000" dirty="0"/>
              <a:t>T</a:t>
            </a:r>
            <a:r>
              <a:rPr lang="en-US" altLang="zh-CN" sz="2000" baseline="30000" dirty="0"/>
              <a:t>(1)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zh-CN" altLang="en-US" sz="2000" dirty="0"/>
              <a:t>是最优的，则</a:t>
            </a:r>
            <a:r>
              <a:rPr lang="en-US" altLang="zh-CN" sz="2000" dirty="0"/>
              <a:t>N(T)</a:t>
            </a:r>
            <a:r>
              <a:rPr lang="zh-CN" altLang="en-US" sz="2000" dirty="0"/>
              <a:t>也必为最优。否则可以合并</a:t>
            </a:r>
            <a:r>
              <a:rPr lang="en-US" altLang="zh-CN" sz="2000" dirty="0"/>
              <a:t>T</a:t>
            </a:r>
            <a:r>
              <a:rPr lang="en-US" altLang="zh-CN" sz="2000" baseline="30000" dirty="0"/>
              <a:t> (1)</a:t>
            </a:r>
            <a:r>
              <a:rPr lang="zh-CN" altLang="en-US" sz="2000" dirty="0"/>
              <a:t>中的叶节点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，将其父节点对应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+ p</a:t>
            </a:r>
            <a:r>
              <a:rPr lang="en-US" altLang="zh-CN" sz="2000" baseline="-25000" dirty="0"/>
              <a:t>2 </a:t>
            </a:r>
            <a:r>
              <a:rPr lang="zh-CN" altLang="en-US" sz="2000" dirty="0"/>
              <a:t>，此时构造出的新树比</a:t>
            </a:r>
            <a:r>
              <a:rPr lang="en-US" altLang="zh-CN" sz="2000" dirty="0"/>
              <a:t>T</a:t>
            </a:r>
            <a:r>
              <a:rPr lang="zh-CN" altLang="en-US" sz="2000" dirty="0"/>
              <a:t>还优，矛盾；</a:t>
            </a:r>
            <a:endParaRPr lang="en-US" altLang="zh-CN" sz="2000" dirty="0"/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N(T)</a:t>
            </a:r>
            <a:r>
              <a:rPr lang="zh-CN" altLang="en-US" sz="2000" dirty="0"/>
              <a:t>是最优的，那么</a:t>
            </a:r>
            <a:r>
              <a:rPr lang="en-US" altLang="zh-CN" sz="2000" dirty="0"/>
              <a:t>T</a:t>
            </a:r>
            <a:r>
              <a:rPr lang="zh-CN" altLang="en-US" sz="2000" dirty="0"/>
              <a:t>也必为最优。否则存在另一个对应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, 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 ..., 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t</a:t>
            </a:r>
            <a:r>
              <a:rPr lang="zh-CN" altLang="en-US" sz="2000" dirty="0"/>
              <a:t>的带权二叉树</a:t>
            </a:r>
            <a:r>
              <a:rPr lang="en-US" altLang="zh-CN" sz="2000" dirty="0"/>
              <a:t>T</a:t>
            </a:r>
            <a:r>
              <a:rPr lang="en-US" altLang="zh-CN" sz="2000" baseline="30000" dirty="0"/>
              <a:t>(2)</a:t>
            </a:r>
            <a:r>
              <a:rPr lang="zh-CN" altLang="en-US" sz="2000" dirty="0"/>
              <a:t>为最优，可以构造出</a:t>
            </a:r>
            <a:r>
              <a:rPr lang="en-US" altLang="zh-CN" sz="2000" dirty="0"/>
              <a:t>N(T</a:t>
            </a:r>
            <a:r>
              <a:rPr lang="en-US" altLang="zh-CN" sz="2000" baseline="30000" dirty="0"/>
              <a:t>(2)</a:t>
            </a:r>
            <a:r>
              <a:rPr lang="en-US" altLang="zh-CN" sz="2000" dirty="0"/>
              <a:t>)</a:t>
            </a:r>
            <a:r>
              <a:rPr lang="zh-CN" altLang="en-US" sz="2000" dirty="0"/>
              <a:t>比</a:t>
            </a:r>
            <a:r>
              <a:rPr lang="en-US" altLang="zh-CN" sz="2000" dirty="0"/>
              <a:t>N(T)</a:t>
            </a:r>
            <a:r>
              <a:rPr lang="zh-CN" altLang="en-US" sz="2000" dirty="0"/>
              <a:t>还优，矛盾。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77258115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霍夫曼树构建与编码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17513" y="1013255"/>
            <a:ext cx="8589962" cy="522879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对于升序排列的概率分布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...,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t</a:t>
            </a:r>
            <a:r>
              <a:rPr lang="en-US" altLang="zh-CN" sz="2400" baseline="-25000" dirty="0"/>
              <a:t> </a:t>
            </a:r>
            <a:endParaRPr lang="en-US" altLang="zh-CN" sz="2400" kern="0" dirty="0"/>
          </a:p>
          <a:p>
            <a:pPr>
              <a:defRPr/>
            </a:pPr>
            <a:r>
              <a:rPr lang="zh-CN" altLang="en-US" sz="2400" kern="0" dirty="0"/>
              <a:t>霍夫曼树的构建与编码的提取：</a:t>
            </a:r>
            <a:endParaRPr lang="en-US" altLang="zh-CN" sz="2400" kern="0" dirty="0"/>
          </a:p>
          <a:p>
            <a:pPr lvl="1">
              <a:defRPr/>
            </a:pPr>
            <a:r>
              <a:rPr lang="zh-CN" altLang="en-US" sz="2200" kern="0" dirty="0"/>
              <a:t>（建树）构建</a:t>
            </a:r>
            <a:r>
              <a:rPr lang="zh-CN" altLang="en-US" sz="2200" dirty="0"/>
              <a:t>对应于概率分布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 </a:t>
            </a:r>
            <a:r>
              <a:rPr lang="en-US" altLang="zh-CN" sz="2200" dirty="0"/>
              <a:t>+ p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p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, ..., </a:t>
            </a:r>
            <a:r>
              <a:rPr lang="en-US" altLang="zh-CN" sz="2200" dirty="0" err="1"/>
              <a:t>p</a:t>
            </a:r>
            <a:r>
              <a:rPr lang="en-US" altLang="zh-CN" sz="2200" baseline="-25000" dirty="0" err="1"/>
              <a:t>t</a:t>
            </a:r>
            <a:r>
              <a:rPr lang="zh-CN" altLang="en-US" sz="2200" dirty="0"/>
              <a:t>的最优二叉树</a:t>
            </a:r>
            <a:r>
              <a:rPr lang="en-US" altLang="zh-CN" sz="2200" dirty="0"/>
              <a:t>T</a:t>
            </a:r>
          </a:p>
          <a:p>
            <a:pPr lvl="2">
              <a:defRPr/>
            </a:pPr>
            <a:r>
              <a:rPr lang="zh-CN" altLang="en-US" sz="1800" kern="0" dirty="0"/>
              <a:t>再由</a:t>
            </a:r>
            <a:r>
              <a:rPr lang="en-US" altLang="zh-CN" sz="1800" kern="0" dirty="0"/>
              <a:t>T</a:t>
            </a:r>
            <a:r>
              <a:rPr lang="zh-CN" altLang="en-US" sz="1800" kern="0" dirty="0"/>
              <a:t>中对应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1 </a:t>
            </a:r>
            <a:r>
              <a:rPr lang="en-US" altLang="zh-CN" sz="1800" dirty="0"/>
              <a:t>+ p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的节点，引出两个儿子节点，分别对应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和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2</a:t>
            </a:r>
          </a:p>
          <a:p>
            <a:pPr lvl="2">
              <a:defRPr/>
            </a:pPr>
            <a:endParaRPr lang="en-US" altLang="zh-CN" sz="1800" dirty="0"/>
          </a:p>
          <a:p>
            <a:pPr lvl="1">
              <a:defRPr/>
            </a:pPr>
            <a:r>
              <a:rPr lang="zh-CN" altLang="en-US" sz="2200" dirty="0"/>
              <a:t>（编码）</a:t>
            </a:r>
            <a:r>
              <a:rPr lang="en-US" altLang="zh-CN" sz="2200" dirty="0"/>
              <a:t> </a:t>
            </a:r>
            <a:r>
              <a:rPr lang="zh-CN" altLang="en-US" sz="2200" dirty="0"/>
              <a:t>对最优二叉树中的每个叶节点</a:t>
            </a:r>
            <a:r>
              <a:rPr lang="en-US" altLang="zh-CN" sz="2200" dirty="0"/>
              <a:t>v</a:t>
            </a:r>
            <a:r>
              <a:rPr lang="zh-CN" altLang="en-US" sz="2200" dirty="0"/>
              <a:t>，进行编码：</a:t>
            </a:r>
            <a:endParaRPr lang="en-US" altLang="zh-CN" sz="2200" dirty="0"/>
          </a:p>
          <a:p>
            <a:pPr lvl="2">
              <a:defRPr/>
            </a:pPr>
            <a:r>
              <a:rPr lang="zh-CN" altLang="en-US" sz="1800" dirty="0"/>
              <a:t>置 </a:t>
            </a:r>
            <a:r>
              <a:rPr lang="en-US" altLang="zh-CN" sz="1800" dirty="0"/>
              <a:t>v </a:t>
            </a:r>
            <a:r>
              <a:rPr lang="zh-CN" altLang="en-US" sz="1800" dirty="0"/>
              <a:t>的编码 </a:t>
            </a:r>
            <a:r>
              <a:rPr lang="en-US" altLang="zh-CN" sz="1800" dirty="0"/>
              <a:t>C </a:t>
            </a:r>
            <a:r>
              <a:rPr lang="zh-CN" altLang="en-US" sz="1800" dirty="0"/>
              <a:t>为空字符串</a:t>
            </a:r>
            <a:endParaRPr lang="en-US" altLang="zh-CN" sz="1800" dirty="0"/>
          </a:p>
          <a:p>
            <a:pPr lvl="2">
              <a:defRPr/>
            </a:pPr>
            <a:r>
              <a:rPr lang="zh-CN" altLang="en-US" sz="1800" dirty="0"/>
              <a:t>找出从</a:t>
            </a:r>
            <a:r>
              <a:rPr lang="en-US" altLang="zh-CN" sz="1800" dirty="0"/>
              <a:t>r</a:t>
            </a:r>
            <a:r>
              <a:rPr lang="zh-CN" altLang="en-US" sz="1800" dirty="0"/>
              <a:t>到</a:t>
            </a:r>
            <a:r>
              <a:rPr lang="en-US" altLang="zh-CN" sz="1800" dirty="0"/>
              <a:t>v</a:t>
            </a:r>
            <a:r>
              <a:rPr lang="zh-CN" altLang="en-US" sz="1800" dirty="0"/>
              <a:t>的通路：</a:t>
            </a:r>
            <a:r>
              <a:rPr lang="en-US" altLang="zh-CN" sz="1800" dirty="0"/>
              <a:t>r=v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, v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v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, ... </a:t>
            </a:r>
            <a:r>
              <a:rPr lang="en-US" altLang="zh-CN" sz="1800" dirty="0" err="1"/>
              <a:t>v</a:t>
            </a:r>
            <a:r>
              <a:rPr lang="en-US" altLang="zh-CN" sz="1800" baseline="-25000" dirty="0" err="1"/>
              <a:t>m</a:t>
            </a:r>
            <a:r>
              <a:rPr lang="en-US" altLang="zh-CN" sz="1800" dirty="0"/>
              <a:t>, v</a:t>
            </a:r>
            <a:r>
              <a:rPr lang="en-US" altLang="zh-CN" sz="1800" baseline="-25000" dirty="0"/>
              <a:t>m+1</a:t>
            </a:r>
            <a:r>
              <a:rPr lang="en-US" altLang="zh-CN" sz="1800" dirty="0"/>
              <a:t>=v</a:t>
            </a:r>
          </a:p>
          <a:p>
            <a:pPr lvl="2">
              <a:defRPr/>
            </a:pPr>
            <a:r>
              <a:rPr lang="zh-CN" altLang="en-US" sz="1800" kern="0" dirty="0"/>
              <a:t>从</a:t>
            </a:r>
            <a:r>
              <a:rPr lang="en-US" altLang="zh-CN" sz="1800" kern="0" dirty="0"/>
              <a:t>k = 0 </a:t>
            </a:r>
            <a:r>
              <a:rPr lang="zh-CN" altLang="en-US" sz="1800" kern="0" dirty="0"/>
              <a:t>开始，如果 </a:t>
            </a:r>
            <a:r>
              <a:rPr lang="en-US" altLang="zh-CN" sz="1800" kern="0" dirty="0"/>
              <a:t>v</a:t>
            </a:r>
            <a:r>
              <a:rPr lang="en-US" altLang="zh-CN" sz="1800" kern="0" baseline="-25000" dirty="0"/>
              <a:t>k+1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是 </a:t>
            </a:r>
            <a:r>
              <a:rPr lang="en-US" altLang="zh-CN" sz="1800" kern="0" dirty="0" err="1"/>
              <a:t>v</a:t>
            </a:r>
            <a:r>
              <a:rPr lang="en-US" altLang="zh-CN" sz="1800" kern="0" baseline="-25000" dirty="0" err="1"/>
              <a:t>k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的左儿子，则置 </a:t>
            </a:r>
            <a:r>
              <a:rPr lang="en-US" altLang="zh-CN" sz="1800" kern="0" dirty="0"/>
              <a:t>C = C0</a:t>
            </a:r>
            <a:r>
              <a:rPr lang="zh-CN" altLang="en-US" sz="1800" kern="0" dirty="0"/>
              <a:t>，否则</a:t>
            </a:r>
            <a:r>
              <a:rPr lang="en-US" altLang="zh-CN" sz="1800" kern="0" dirty="0"/>
              <a:t>C = C1</a:t>
            </a:r>
          </a:p>
          <a:p>
            <a:pPr lvl="2">
              <a:defRPr/>
            </a:pPr>
            <a:endParaRPr lang="en-US" altLang="zh-CN" sz="1800" kern="0" dirty="0"/>
          </a:p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sz="2400" kern="0" dirty="0">
                <a:solidFill>
                  <a:srgbClr val="FF0000"/>
                </a:solidFill>
              </a:rPr>
              <a:t>思考：在什么情况下，某个字符的编码是一位的（</a:t>
            </a:r>
            <a:r>
              <a:rPr lang="en-US" altLang="zh-CN" sz="2400" kern="0" dirty="0">
                <a:solidFill>
                  <a:srgbClr val="FF0000"/>
                </a:solidFill>
              </a:rPr>
              <a:t>0</a:t>
            </a:r>
            <a:r>
              <a:rPr lang="zh-CN" altLang="en-US" sz="2400" kern="0" dirty="0">
                <a:solidFill>
                  <a:srgbClr val="FF0000"/>
                </a:solidFill>
              </a:rPr>
              <a:t>或</a:t>
            </a:r>
            <a:r>
              <a:rPr lang="en-US" altLang="zh-CN" sz="2400" kern="0" dirty="0">
                <a:solidFill>
                  <a:srgbClr val="FF0000"/>
                </a:solidFill>
              </a:rPr>
              <a:t>1</a:t>
            </a:r>
            <a:r>
              <a:rPr lang="zh-CN" altLang="en-US" sz="2400" kern="0" dirty="0">
                <a:solidFill>
                  <a:srgbClr val="FF0000"/>
                </a:solidFill>
              </a:rPr>
              <a:t>）？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2">
              <a:defRPr/>
            </a:pPr>
            <a:endParaRPr lang="en-US" altLang="zh-CN" sz="2200" kern="0" dirty="0"/>
          </a:p>
        </p:txBody>
      </p:sp>
    </p:spTree>
    <p:extLst>
      <p:ext uri="{BB962C8B-B14F-4D97-AF65-F5344CB8AC3E}">
        <p14:creationId xmlns:p14="http://schemas.microsoft.com/office/powerpoint/2010/main" val="26735638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870590"/>
            <a:ext cx="3609975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霍夫曼树构建与编码</a:t>
            </a:r>
          </a:p>
        </p:txBody>
      </p:sp>
      <p:sp>
        <p:nvSpPr>
          <p:cNvPr id="49156" name="内容占位符 2"/>
          <p:cNvSpPr>
            <a:spLocks noGrp="1" noChangeArrowheads="1"/>
          </p:cNvSpPr>
          <p:nvPr>
            <p:ph idx="1"/>
          </p:nvPr>
        </p:nvSpPr>
        <p:spPr>
          <a:xfrm>
            <a:off x="479425" y="946150"/>
            <a:ext cx="6756400" cy="1556418"/>
          </a:xfrm>
        </p:spPr>
        <p:txBody>
          <a:bodyPr/>
          <a:lstStyle/>
          <a:p>
            <a:r>
              <a:rPr lang="zh-CN" altLang="en-US" sz="2400" dirty="0"/>
              <a:t>字符： </a:t>
            </a:r>
            <a:r>
              <a:rPr lang="en-US" altLang="zh-CN" sz="2400" dirty="0"/>
              <a:t>A         B       C      D      E       F</a:t>
            </a:r>
          </a:p>
          <a:p>
            <a:r>
              <a:rPr lang="zh-CN" altLang="en-US" sz="2400" dirty="0"/>
              <a:t>概率：</a:t>
            </a:r>
            <a:r>
              <a:rPr lang="en-US" altLang="zh-CN" sz="2400" dirty="0"/>
              <a:t>0.08   0.10   0.12   0.15   0.20   0.35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17513" y="4818063"/>
            <a:ext cx="8589962" cy="14239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最终得到的前缀编码</a:t>
            </a:r>
            <a:endParaRPr lang="en-US" altLang="zh-CN" sz="2400" kern="0" dirty="0"/>
          </a:p>
          <a:p>
            <a:pPr>
              <a:defRPr/>
            </a:pPr>
            <a:r>
              <a:rPr lang="en-US" altLang="zh-CN" sz="2400" kern="0" dirty="0"/>
              <a:t>[['A', '111'], ['B','110'], ['E','10'],['C', '011'], ['D','010'],['F','00']]</a:t>
            </a:r>
            <a:endParaRPr lang="zh-CN" altLang="en-US" sz="2400" kern="0" dirty="0"/>
          </a:p>
          <a:p>
            <a:pPr>
              <a:defRPr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132347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符号的频率、编码与码长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3550" y="2278063"/>
          <a:ext cx="3890963" cy="4044950"/>
        </p:xfrm>
        <a:graphic>
          <a:graphicData uri="http://schemas.openxmlformats.org/drawingml/2006/table">
            <a:tbl>
              <a:tblPr/>
              <a:tblGrid>
                <a:gridCol w="31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仿宋" panose="0201060004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0.0817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1101'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0.3268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0.0145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1100'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0.058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0.0248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000000'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0.1488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0.0431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00001'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0.2155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0.1232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0.3696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0.0209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000101'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0.1254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g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0.0182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011000'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0.1092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0.0668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0100'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0.2672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0.0689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0011'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0.2756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0000010101'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0.01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0.008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00000100'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0.064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0.0397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00011'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0.1985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m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0.0277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10110'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1pPr>
                      <a:lvl2pPr marL="742950" indent="-28575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20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2pPr>
                      <a:lvl3pPr marL="11430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3pPr>
                      <a:lvl4pPr marL="16002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defRPr sz="16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4pPr>
                      <a:lvl5pPr marL="2057400" indent="-228600" algn="l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华文仿宋" panose="02010600040101010101" pitchFamily="2" charset="-122"/>
                          <a:ea typeface="华文仿宋" panose="0201060004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0.1385</a:t>
                      </a:r>
                    </a:p>
                  </a:txBody>
                  <a:tcPr marL="6350" marR="6350" marT="635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45013" y="2295525"/>
          <a:ext cx="4173537" cy="4044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0.0662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0.2648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0.0781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0010'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0.0156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011001'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0.0009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00000101000'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0.0572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0.0628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0.0905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0.0304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0.0102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0000011'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0.0264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10111'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0.0015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000001011'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0.0211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000100'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0.1266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0.0006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00000101001'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华文仿宋" pitchFamily="2" charset="-122"/>
                      </a:endParaRPr>
                    </a:p>
                  </a:txBody>
                  <a:tcPr marL="6350" marR="6350" marT="635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47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7789863" cy="1073150"/>
          </a:xfrm>
        </p:spPr>
        <p:txBody>
          <a:bodyPr/>
          <a:lstStyle/>
          <a:p>
            <a:r>
              <a:rPr lang="zh-CN" altLang="en-US"/>
              <a:t>熵</a:t>
            </a:r>
            <a:r>
              <a:rPr lang="en-US" altLang="zh-CN"/>
              <a:t>=Σ</a:t>
            </a:r>
            <a:r>
              <a:rPr lang="en-US" altLang="zh-CN" baseline="-25000"/>
              <a:t>k</a:t>
            </a:r>
            <a:r>
              <a:rPr lang="en-US" altLang="zh-CN"/>
              <a:t>p</a:t>
            </a:r>
            <a:r>
              <a:rPr lang="en-US" altLang="zh-CN" baseline="-25000"/>
              <a:t>k</a:t>
            </a:r>
            <a:r>
              <a:rPr lang="en-US" altLang="zh-CN"/>
              <a:t>log</a:t>
            </a:r>
            <a:r>
              <a:rPr lang="en-US" altLang="zh-CN" baseline="-25000"/>
              <a:t>2</a:t>
            </a:r>
            <a:r>
              <a:rPr lang="en-US" altLang="zh-CN"/>
              <a:t>(p</a:t>
            </a:r>
            <a:r>
              <a:rPr lang="en-US" altLang="zh-CN" baseline="-25000"/>
              <a:t>k</a:t>
            </a:r>
            <a:r>
              <a:rPr lang="en-US" altLang="zh-CN"/>
              <a:t>)=4.173</a:t>
            </a:r>
            <a:endParaRPr lang="zh-CN" altLang="en-US"/>
          </a:p>
          <a:p>
            <a:r>
              <a:rPr lang="zh-CN" altLang="en-US"/>
              <a:t>概率平均码长</a:t>
            </a:r>
            <a:r>
              <a:rPr lang="en-US" altLang="zh-CN"/>
              <a:t>=Σ</a:t>
            </a:r>
            <a:r>
              <a:rPr lang="en-US" altLang="zh-CN" baseline="-25000"/>
              <a:t>k</a:t>
            </a:r>
            <a:r>
              <a:rPr lang="en-US" altLang="zh-CN"/>
              <a:t>p</a:t>
            </a:r>
            <a:r>
              <a:rPr lang="en-US" altLang="zh-CN" baseline="-25000"/>
              <a:t>k</a:t>
            </a:r>
            <a:r>
              <a:rPr lang="en-US" altLang="zh-CN"/>
              <a:t>m</a:t>
            </a:r>
            <a:r>
              <a:rPr lang="en-US" altLang="zh-CN" baseline="-25000"/>
              <a:t>k</a:t>
            </a:r>
            <a:r>
              <a:rPr lang="en-US" altLang="zh-CN"/>
              <a:t>=4.2403</a:t>
            </a:r>
          </a:p>
        </p:txBody>
      </p:sp>
      <p:sp>
        <p:nvSpPr>
          <p:cNvPr id="7" name="内容占位符 2"/>
          <p:cNvSpPr txBox="1">
            <a:spLocks noChangeArrowheads="1"/>
          </p:cNvSpPr>
          <p:nvPr/>
        </p:nvSpPr>
        <p:spPr bwMode="auto">
          <a:xfrm>
            <a:off x="5130800" y="946150"/>
            <a:ext cx="4013200" cy="860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/>
              <a:t>统计英文书，完成词频表</a:t>
            </a:r>
            <a:endParaRPr lang="en-US" altLang="zh-CN" sz="2400" kern="0"/>
          </a:p>
          <a:p>
            <a:pPr>
              <a:defRPr/>
            </a:pPr>
            <a:r>
              <a:rPr lang="zh-CN" altLang="en-US" sz="2400" kern="0"/>
              <a:t>编码、解码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012147667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63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树概念</a:t>
            </a:r>
            <a:endParaRPr lang="en-US" altLang="zh-CN" dirty="0"/>
          </a:p>
          <a:p>
            <a:r>
              <a:rPr lang="zh-CN" altLang="en-US" dirty="0"/>
              <a:t>各类树</a:t>
            </a:r>
            <a:endParaRPr lang="en-US" altLang="zh-CN" dirty="0"/>
          </a:p>
          <a:p>
            <a:r>
              <a:rPr lang="zh-CN" altLang="en-US" dirty="0"/>
              <a:t>二叉树</a:t>
            </a:r>
            <a:endParaRPr lang="en-US" altLang="zh-CN" dirty="0"/>
          </a:p>
          <a:p>
            <a:r>
              <a:rPr lang="zh-CN" altLang="en-US" dirty="0"/>
              <a:t>霍夫曼编码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生成树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割集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01782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树上的基本链、圈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定理：设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是树，则树上的任意两个顶点之间有且仅有一条基本链。如果在两个不相邻的顶点之间加上一条边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，则图</a:t>
            </a:r>
            <a:r>
              <a:rPr lang="en-US" altLang="zh-CN" dirty="0" err="1">
                <a:latin typeface="+mn-ea"/>
              </a:rPr>
              <a:t>T+e</a:t>
            </a:r>
            <a:r>
              <a:rPr lang="zh-CN" altLang="en-US" dirty="0">
                <a:latin typeface="+mn-ea"/>
              </a:rPr>
              <a:t>有且仅有一个圈。 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证明：</a:t>
            </a:r>
            <a:endParaRPr lang="en-US" altLang="zh-CN" dirty="0">
              <a:latin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+mn-ea"/>
              </a:rPr>
              <a:t>( 1 )  </a:t>
            </a:r>
            <a:r>
              <a:rPr lang="zh-CN" altLang="en-US" sz="2400" dirty="0">
                <a:latin typeface="+mn-ea"/>
              </a:rPr>
              <a:t>由于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是连通的，因此顶点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之间必然存在一条基本链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。如果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之间还有另一条基本链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，则将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的顶点序列逆序排列，得到从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到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的基本链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。从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中的第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个顶点开始，逐个将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中的顶点加到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的后面，当遇到在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中的某个顶点</a:t>
            </a:r>
            <a:r>
              <a:rPr lang="en-US" altLang="zh-CN" sz="2400" dirty="0">
                <a:latin typeface="+mn-ea"/>
              </a:rPr>
              <a:t>w</a:t>
            </a:r>
            <a:r>
              <a:rPr lang="zh-CN" altLang="en-US" sz="2400" dirty="0">
                <a:latin typeface="+mn-ea"/>
              </a:rPr>
              <a:t>后终止。由于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的最后一个顶点是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，因此该过程必然会在有限步数内终止。此时得到一个包含</a:t>
            </a:r>
            <a:r>
              <a:rPr lang="en-US" altLang="zh-CN" sz="2400" dirty="0">
                <a:latin typeface="+mn-ea"/>
              </a:rPr>
              <a:t>w</a:t>
            </a:r>
            <a:r>
              <a:rPr lang="zh-CN" altLang="en-US" sz="2400" dirty="0">
                <a:latin typeface="+mn-ea"/>
              </a:rPr>
              <a:t>的圈。矛盾。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+mn-ea"/>
              </a:rPr>
              <a:t>( 2 )</a:t>
            </a:r>
            <a:r>
              <a:rPr lang="zh-CN" altLang="en-US" sz="2400" dirty="0">
                <a:latin typeface="+mn-ea"/>
              </a:rPr>
              <a:t>顶点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之间有基本链</a:t>
            </a: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，再加上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，构成一个圈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。如果存在另外一个圈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，由于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连通无圈，因此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也包含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。这意味着</a:t>
            </a:r>
            <a:r>
              <a:rPr lang="en-US" altLang="zh-CN" sz="2400" dirty="0">
                <a:latin typeface="+mn-ea"/>
              </a:rPr>
              <a:t>d-e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c-e</a:t>
            </a:r>
            <a:r>
              <a:rPr lang="zh-CN" altLang="en-US" sz="2400" dirty="0">
                <a:latin typeface="+mn-ea"/>
              </a:rPr>
              <a:t>是两条不同的基本链，矛盾。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59543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生成树</a:t>
            </a:r>
            <a:endParaRPr lang="zh-CN" altLang="en-US"/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504077"/>
          </a:xfrm>
        </p:spPr>
        <p:txBody>
          <a:bodyPr/>
          <a:lstStyle/>
          <a:p>
            <a:r>
              <a:rPr lang="zh-CN" altLang="zh-CN" sz="2400" dirty="0"/>
              <a:t>定义（生成树）：设</a:t>
            </a:r>
            <a:r>
              <a:rPr lang="en-US" altLang="zh-CN" sz="2400" dirty="0"/>
              <a:t>G=&lt;V,E&gt;</a:t>
            </a:r>
            <a:r>
              <a:rPr lang="zh-CN" altLang="zh-CN" sz="2400" dirty="0"/>
              <a:t>是无向图，若图</a:t>
            </a:r>
            <a:r>
              <a:rPr lang="en-US" altLang="zh-CN" sz="2400" dirty="0"/>
              <a:t>T=&lt; V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,E</a:t>
            </a:r>
            <a:r>
              <a:rPr lang="en-US" altLang="zh-CN" sz="2400" baseline="-25000" dirty="0"/>
              <a:t>T</a:t>
            </a:r>
            <a:r>
              <a:rPr lang="en-US" altLang="zh-CN" sz="2400" dirty="0"/>
              <a:t>&gt;</a:t>
            </a:r>
            <a:r>
              <a:rPr lang="zh-CN" altLang="zh-CN" sz="2400" dirty="0"/>
              <a:t>是图</a:t>
            </a:r>
            <a:r>
              <a:rPr lang="en-US" altLang="zh-CN" sz="2400" dirty="0"/>
              <a:t>G</a:t>
            </a:r>
            <a:r>
              <a:rPr lang="zh-CN" altLang="zh-CN" sz="2400" dirty="0"/>
              <a:t>的生成子图，并且</a:t>
            </a:r>
            <a:r>
              <a:rPr lang="en-US" altLang="zh-CN" sz="2400" dirty="0"/>
              <a:t>T</a:t>
            </a:r>
            <a:r>
              <a:rPr lang="zh-CN" altLang="zh-CN" sz="2400" dirty="0"/>
              <a:t>是树，则称</a:t>
            </a:r>
            <a:r>
              <a:rPr lang="en-US" altLang="zh-CN" sz="2400" dirty="0"/>
              <a:t> T</a:t>
            </a:r>
            <a:r>
              <a:rPr lang="zh-CN" altLang="zh-CN" sz="2400" dirty="0"/>
              <a:t>为</a:t>
            </a:r>
            <a:r>
              <a:rPr lang="en-US" altLang="zh-CN" sz="2400" dirty="0"/>
              <a:t>G</a:t>
            </a:r>
            <a:r>
              <a:rPr lang="zh-CN" altLang="zh-CN" sz="2400" dirty="0"/>
              <a:t>的生成树。</a:t>
            </a:r>
            <a:endParaRPr lang="en-US" altLang="zh-CN" sz="24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如果图</a:t>
            </a:r>
            <a:r>
              <a:rPr lang="en-US" altLang="zh-CN" sz="2200" dirty="0"/>
              <a:t>G</a:t>
            </a:r>
            <a:r>
              <a:rPr lang="zh-CN" altLang="en-US" sz="2200" dirty="0"/>
              <a:t>有某个生成树</a:t>
            </a:r>
            <a:r>
              <a:rPr lang="en-US" altLang="zh-CN" sz="2200" dirty="0"/>
              <a:t>T</a:t>
            </a:r>
            <a:r>
              <a:rPr lang="zh-CN" altLang="en-US" sz="2200" dirty="0"/>
              <a:t>，则</a:t>
            </a:r>
            <a:r>
              <a:rPr lang="en-US" altLang="zh-CN" sz="2200" dirty="0"/>
              <a:t>G</a:t>
            </a:r>
            <a:r>
              <a:rPr lang="zh-CN" altLang="en-US" sz="2200" dirty="0"/>
              <a:t>必为连通的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扩展到有向图：如果</a:t>
            </a:r>
            <a:r>
              <a:rPr lang="en-US" altLang="zh-CN" sz="2200" dirty="0"/>
              <a:t>T</a:t>
            </a:r>
            <a:r>
              <a:rPr lang="zh-CN" altLang="en-US" sz="2200" dirty="0"/>
              <a:t>是有向图</a:t>
            </a:r>
            <a:r>
              <a:rPr lang="en-US" altLang="zh-CN" sz="2200" dirty="0"/>
              <a:t>G</a:t>
            </a:r>
            <a:r>
              <a:rPr lang="zh-CN" altLang="en-US" sz="2200" dirty="0"/>
              <a:t>的生成子图，而且</a:t>
            </a:r>
            <a:r>
              <a:rPr lang="en-US" altLang="zh-CN" sz="2200" dirty="0"/>
              <a:t>T</a:t>
            </a:r>
            <a:r>
              <a:rPr lang="zh-CN" altLang="en-US" sz="2200" dirty="0"/>
              <a:t>是有向树（即</a:t>
            </a:r>
            <a:r>
              <a:rPr lang="en-US" altLang="zh-CN" sz="2200" dirty="0"/>
              <a:t>T</a:t>
            </a:r>
            <a:r>
              <a:rPr lang="zh-CN" altLang="en-US" sz="2200" dirty="0"/>
              <a:t>的底图是树），则称</a:t>
            </a:r>
            <a:r>
              <a:rPr lang="en-US" altLang="zh-CN" sz="2200" dirty="0"/>
              <a:t>T</a:t>
            </a:r>
            <a:r>
              <a:rPr lang="zh-CN" altLang="en-US" sz="2200" dirty="0"/>
              <a:t>为</a:t>
            </a:r>
            <a:r>
              <a:rPr lang="en-US" altLang="zh-CN" sz="2200" dirty="0"/>
              <a:t>G</a:t>
            </a:r>
            <a:r>
              <a:rPr lang="zh-CN" altLang="en-US" sz="2200" dirty="0"/>
              <a:t>的生成树</a:t>
            </a:r>
            <a:endParaRPr lang="zh-CN" altLang="zh-CN" sz="2200" dirty="0"/>
          </a:p>
          <a:p>
            <a:endParaRPr lang="en-US" altLang="zh-CN" dirty="0"/>
          </a:p>
          <a:p>
            <a:r>
              <a:rPr lang="zh-CN" altLang="en-US" dirty="0"/>
              <a:t>回顾：生成子图 </a:t>
            </a:r>
            <a:r>
              <a:rPr lang="en-US" altLang="zh-CN" dirty="0"/>
              <a:t>vs </a:t>
            </a:r>
            <a:r>
              <a:rPr lang="zh-CN" altLang="en-US" dirty="0"/>
              <a:t>诱导子图</a:t>
            </a:r>
            <a:endParaRPr lang="en-US" altLang="zh-CN" dirty="0"/>
          </a:p>
          <a:p>
            <a:pPr lvl="1"/>
            <a:r>
              <a:rPr lang="zh-CN" altLang="en-US" dirty="0"/>
              <a:t>生成子图（</a:t>
            </a:r>
            <a:r>
              <a:rPr lang="en-US" altLang="zh-CN" dirty="0"/>
              <a:t>spanning subgraph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需要包括全部的顶点，边集是原图边集的子集</a:t>
            </a:r>
            <a:endParaRPr lang="en-US" altLang="zh-CN" dirty="0"/>
          </a:p>
          <a:p>
            <a:pPr lvl="1"/>
            <a:r>
              <a:rPr lang="zh-CN" altLang="en-US" dirty="0"/>
              <a:t>诱导子图（</a:t>
            </a:r>
            <a:r>
              <a:rPr lang="en-US" altLang="zh-CN" dirty="0"/>
              <a:t>induced subgraph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顶点集是原图顶点集的子集，需要包括全部的合法边</a:t>
            </a:r>
          </a:p>
        </p:txBody>
      </p:sp>
    </p:spTree>
    <p:extLst>
      <p:ext uri="{BB962C8B-B14F-4D97-AF65-F5344CB8AC3E}">
        <p14:creationId xmlns:p14="http://schemas.microsoft.com/office/powerpoint/2010/main" val="4023875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树枝和弦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504077"/>
          </a:xfrm>
        </p:spPr>
        <p:txBody>
          <a:bodyPr/>
          <a:lstStyle/>
          <a:p>
            <a:r>
              <a:rPr lang="zh-CN" altLang="zh-CN" sz="2400" dirty="0"/>
              <a:t>定义（</a:t>
            </a:r>
            <a:r>
              <a:rPr lang="zh-CN" altLang="en-US" sz="2400" dirty="0"/>
              <a:t>树枝</a:t>
            </a:r>
            <a:r>
              <a:rPr lang="zh-CN" altLang="zh-CN" sz="2400" dirty="0"/>
              <a:t>）：</a:t>
            </a:r>
            <a:r>
              <a:rPr lang="zh-CN" altLang="en-US" sz="2400" dirty="0"/>
              <a:t>如果</a:t>
            </a:r>
            <a:r>
              <a:rPr lang="en-US" altLang="zh-CN" sz="2400" dirty="0"/>
              <a:t>T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的生成树，则称</a:t>
            </a:r>
            <a:r>
              <a:rPr lang="en-US" altLang="zh-CN" sz="2400" dirty="0"/>
              <a:t>T</a:t>
            </a:r>
            <a:r>
              <a:rPr lang="zh-CN" altLang="en-US" sz="2400" dirty="0"/>
              <a:t>中的边为树枝</a:t>
            </a:r>
            <a:endParaRPr lang="en-US" altLang="zh-CN" sz="2400" dirty="0"/>
          </a:p>
          <a:p>
            <a:r>
              <a:rPr lang="zh-CN" altLang="en-US" sz="2400" dirty="0"/>
              <a:t>定义（弦）：如果</a:t>
            </a:r>
            <a:r>
              <a:rPr lang="en-US" altLang="zh-CN" sz="2400" dirty="0"/>
              <a:t>T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的生成树，则称</a:t>
            </a:r>
            <a:r>
              <a:rPr lang="en-US" altLang="zh-CN" sz="2400" dirty="0"/>
              <a:t>G</a:t>
            </a:r>
            <a:r>
              <a:rPr lang="zh-CN" altLang="en-US" sz="2400" dirty="0"/>
              <a:t>的不在</a:t>
            </a:r>
            <a:r>
              <a:rPr lang="en-US" altLang="zh-CN" sz="2400" dirty="0"/>
              <a:t>T</a:t>
            </a:r>
            <a:r>
              <a:rPr lang="zh-CN" altLang="en-US" sz="2400" dirty="0"/>
              <a:t>中的边为（</a:t>
            </a:r>
            <a:r>
              <a:rPr lang="en-US" altLang="zh-CN" sz="2400" dirty="0"/>
              <a:t>T</a:t>
            </a:r>
            <a:r>
              <a:rPr lang="zh-CN" altLang="en-US" sz="2400" dirty="0"/>
              <a:t>的）弦</a:t>
            </a:r>
            <a:endParaRPr lang="en-US" altLang="zh-CN" sz="2200" dirty="0"/>
          </a:p>
          <a:p>
            <a:pPr lvl="1"/>
            <a:r>
              <a:rPr lang="zh-CN" altLang="en-US" sz="2200" dirty="0"/>
              <a:t>弦是相对于某个给定的树的</a:t>
            </a:r>
            <a:endParaRPr lang="en-US" altLang="zh-CN" sz="2200" dirty="0"/>
          </a:p>
          <a:p>
            <a:endParaRPr lang="en-US" altLang="zh-CN" dirty="0"/>
          </a:p>
          <a:p>
            <a:r>
              <a:rPr lang="zh-CN" altLang="en-US" dirty="0"/>
              <a:t>对于有</a:t>
            </a:r>
            <a:r>
              <a:rPr lang="en-US" altLang="zh-CN" dirty="0"/>
              <a:t>n</a:t>
            </a:r>
            <a:r>
              <a:rPr lang="zh-CN" altLang="en-US" dirty="0"/>
              <a:t>个顶点、</a:t>
            </a:r>
            <a:r>
              <a:rPr lang="en-US" altLang="zh-CN" dirty="0"/>
              <a:t>m</a:t>
            </a:r>
            <a:r>
              <a:rPr lang="zh-CN" altLang="en-US" dirty="0"/>
              <a:t>条边的图</a:t>
            </a:r>
            <a:r>
              <a:rPr lang="en-US" altLang="zh-CN" dirty="0"/>
              <a:t>G</a:t>
            </a:r>
            <a:r>
              <a:rPr lang="zh-CN" altLang="en-US" dirty="0"/>
              <a:t>，其所有生成树</a:t>
            </a:r>
            <a:endParaRPr lang="en-US" altLang="zh-CN" dirty="0"/>
          </a:p>
          <a:p>
            <a:pPr lvl="1"/>
            <a:r>
              <a:rPr lang="zh-CN" altLang="en-US" dirty="0"/>
              <a:t>有 </a:t>
            </a:r>
            <a:r>
              <a:rPr lang="en-US" altLang="zh-CN" dirty="0"/>
              <a:t>n – 1 </a:t>
            </a:r>
            <a:r>
              <a:rPr lang="zh-CN" altLang="en-US" dirty="0"/>
              <a:t>条树枝</a:t>
            </a:r>
            <a:endParaRPr lang="en-US" altLang="zh-CN" dirty="0"/>
          </a:p>
          <a:p>
            <a:pPr lvl="1"/>
            <a:r>
              <a:rPr lang="zh-CN" altLang="en-US" dirty="0"/>
              <a:t>有 </a:t>
            </a:r>
            <a:r>
              <a:rPr lang="en-US" altLang="zh-CN" dirty="0"/>
              <a:t>m –n + 1 </a:t>
            </a:r>
            <a:r>
              <a:rPr lang="zh-CN" altLang="en-US" dirty="0"/>
              <a:t>条弦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94881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生成树的存在性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504077"/>
          </a:xfrm>
        </p:spPr>
        <p:txBody>
          <a:bodyPr/>
          <a:lstStyle/>
          <a:p>
            <a:r>
              <a:rPr lang="zh-CN" altLang="en-US" sz="2400" dirty="0"/>
              <a:t>定理</a:t>
            </a:r>
            <a:r>
              <a:rPr lang="zh-CN" altLang="zh-CN" sz="2400" dirty="0"/>
              <a:t>：</a:t>
            </a:r>
            <a:r>
              <a:rPr lang="zh-CN" altLang="en-US" sz="2400" dirty="0"/>
              <a:t>如果</a:t>
            </a:r>
            <a:r>
              <a:rPr lang="en-US" altLang="zh-CN" sz="2400" dirty="0"/>
              <a:t>G</a:t>
            </a:r>
            <a:r>
              <a:rPr lang="zh-CN" altLang="en-US" sz="2400" dirty="0"/>
              <a:t>是连通图，则</a:t>
            </a:r>
            <a:r>
              <a:rPr lang="en-US" altLang="zh-CN" sz="2400" dirty="0"/>
              <a:t>G</a:t>
            </a:r>
            <a:r>
              <a:rPr lang="zh-CN" altLang="en-US" sz="2400" dirty="0"/>
              <a:t>至少有一个生成树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G</a:t>
            </a:r>
            <a:r>
              <a:rPr lang="zh-CN" altLang="en-US" sz="2400" dirty="0"/>
              <a:t>连通而且没有圈，则</a:t>
            </a:r>
            <a:r>
              <a:rPr lang="en-US" altLang="zh-CN" sz="2400" dirty="0"/>
              <a:t>G</a:t>
            </a:r>
            <a:r>
              <a:rPr lang="zh-CN" altLang="en-US" sz="2400" dirty="0"/>
              <a:t>本身就是一个生成树。否则，</a:t>
            </a:r>
            <a:r>
              <a:rPr lang="en-US" altLang="zh-CN" sz="2400" dirty="0"/>
              <a:t>G</a:t>
            </a:r>
            <a:r>
              <a:rPr lang="zh-CN" altLang="en-US" sz="2400" dirty="0"/>
              <a:t>中必然存在某个圈</a:t>
            </a:r>
            <a:r>
              <a:rPr lang="en-US" altLang="zh-CN" sz="2400" dirty="0"/>
              <a:t>c</a:t>
            </a:r>
            <a:r>
              <a:rPr lang="zh-CN" altLang="en-US" sz="2400" dirty="0"/>
              <a:t>。去掉</a:t>
            </a:r>
            <a:r>
              <a:rPr lang="en-US" altLang="zh-CN" sz="2400" dirty="0"/>
              <a:t>c</a:t>
            </a:r>
            <a:r>
              <a:rPr lang="zh-CN" altLang="en-US" sz="2400" dirty="0"/>
              <a:t>中的任意一条边，则</a:t>
            </a:r>
            <a:r>
              <a:rPr lang="en-US" altLang="zh-CN" sz="2400" dirty="0"/>
              <a:t>G</a:t>
            </a:r>
            <a:r>
              <a:rPr lang="zh-CN" altLang="en-US" sz="2400" dirty="0"/>
              <a:t>的连通性不会被破坏。如果</a:t>
            </a:r>
            <a:r>
              <a:rPr lang="en-US" altLang="zh-CN" sz="2400" dirty="0"/>
              <a:t>G</a:t>
            </a:r>
            <a:r>
              <a:rPr lang="zh-CN" altLang="en-US" sz="2400" dirty="0"/>
              <a:t>中还有圈，则重复上述破圈操作。由于</a:t>
            </a:r>
            <a:r>
              <a:rPr lang="en-US" altLang="zh-CN" sz="2400" dirty="0"/>
              <a:t>G</a:t>
            </a:r>
            <a:r>
              <a:rPr lang="zh-CN" altLang="en-US" sz="2400" dirty="0"/>
              <a:t>的有限性，因此上述过程必定会在有限步内结束。</a:t>
            </a:r>
            <a:endParaRPr lang="en-US" altLang="zh-CN" sz="2400" dirty="0"/>
          </a:p>
          <a:p>
            <a:r>
              <a:rPr lang="zh-CN" altLang="en-US" sz="2400" dirty="0"/>
              <a:t>此时，</a:t>
            </a:r>
            <a:r>
              <a:rPr lang="en-US" altLang="zh-CN" sz="2400" dirty="0"/>
              <a:t>G</a:t>
            </a:r>
            <a:r>
              <a:rPr lang="zh-CN" altLang="en-US" sz="2400" dirty="0"/>
              <a:t>中不再有圈，因此是生成树。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推广：破圈法</a:t>
            </a:r>
            <a:endParaRPr lang="en-US" altLang="zh-CN" sz="2400" dirty="0"/>
          </a:p>
          <a:p>
            <a:pPr lvl="1"/>
            <a:r>
              <a:rPr lang="zh-CN" altLang="en-US" sz="2200" dirty="0"/>
              <a:t>每次破掉一个圈，直到剩下</a:t>
            </a:r>
            <a:r>
              <a:rPr lang="en-US" altLang="zh-CN" sz="2200" dirty="0"/>
              <a:t>n – 1</a:t>
            </a:r>
            <a:r>
              <a:rPr lang="zh-CN" altLang="en-US" sz="2200" dirty="0"/>
              <a:t>条边为止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FF0000"/>
                </a:solidFill>
                <a:cs typeface="+mn-cs"/>
              </a:rPr>
              <a:t>思考：连通图的生成树唯一吗？在什么情况下是唯一的？</a:t>
            </a:r>
            <a:endParaRPr lang="en-US" altLang="zh-CN" dirty="0">
              <a:solidFill>
                <a:srgbClr val="FF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1202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zh-CN" dirty="0"/>
              <a:t>小生成树</a:t>
            </a:r>
            <a:endParaRPr lang="zh-CN" altLang="en-US" dirty="0"/>
          </a:p>
        </p:txBody>
      </p:sp>
      <p:sp>
        <p:nvSpPr>
          <p:cNvPr id="60419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396985"/>
          </a:xfrm>
        </p:spPr>
        <p:txBody>
          <a:bodyPr/>
          <a:lstStyle/>
          <a:p>
            <a:r>
              <a:rPr lang="zh-CN" altLang="zh-CN" sz="2400" dirty="0"/>
              <a:t>定义</a:t>
            </a:r>
            <a:r>
              <a:rPr lang="zh-CN" altLang="en-US" sz="2400" dirty="0"/>
              <a:t>（生成树的权值）</a:t>
            </a:r>
            <a:r>
              <a:rPr lang="zh-CN" altLang="zh-CN" sz="2400" dirty="0"/>
              <a:t>：设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zh-CN" sz="2400" dirty="0"/>
              <a:t>是</a:t>
            </a:r>
            <a:r>
              <a:rPr lang="zh-CN" altLang="en-US" sz="2400" dirty="0"/>
              <a:t>带权的</a:t>
            </a:r>
            <a:r>
              <a:rPr lang="zh-CN" altLang="zh-CN" sz="2400" dirty="0"/>
              <a:t>无向</a:t>
            </a:r>
            <a:r>
              <a:rPr lang="zh-CN" altLang="en-US" sz="2400" dirty="0"/>
              <a:t>连通</a:t>
            </a:r>
            <a:r>
              <a:rPr lang="zh-CN" altLang="zh-CN" sz="2400" dirty="0"/>
              <a:t>图，</a:t>
            </a:r>
            <a:r>
              <a:rPr lang="zh-CN" altLang="en-US" sz="2400" dirty="0"/>
              <a:t>即每条边都有一个正实数权值。对于</a:t>
            </a:r>
            <a:r>
              <a:rPr lang="en-US" altLang="zh-CN" sz="2400" dirty="0"/>
              <a:t>G</a:t>
            </a:r>
            <a:r>
              <a:rPr lang="zh-CN" altLang="zh-CN" sz="2400" dirty="0"/>
              <a:t>的生成树</a:t>
            </a:r>
            <a:r>
              <a:rPr lang="en-US" altLang="zh-CN" sz="2400" dirty="0"/>
              <a:t>T</a:t>
            </a:r>
            <a:r>
              <a:rPr lang="zh-CN" altLang="zh-CN" sz="2400" dirty="0"/>
              <a:t>，</a:t>
            </a:r>
            <a:r>
              <a:rPr lang="en-US" altLang="zh-CN" sz="2400" dirty="0"/>
              <a:t>T</a:t>
            </a:r>
            <a:r>
              <a:rPr lang="zh-CN" altLang="en-US" sz="2400" dirty="0"/>
              <a:t>中所有边的权值之和，被称为是树</a:t>
            </a:r>
            <a:r>
              <a:rPr lang="en-US" altLang="zh-CN" sz="2400" dirty="0"/>
              <a:t>T</a:t>
            </a:r>
            <a:r>
              <a:rPr lang="zh-CN" altLang="en-US" sz="2400" dirty="0"/>
              <a:t>的权值。</a:t>
            </a:r>
            <a:endParaRPr lang="en-US" altLang="zh-CN" sz="2400" dirty="0"/>
          </a:p>
          <a:p>
            <a:r>
              <a:rPr lang="zh-CN" altLang="en-US" sz="2400" dirty="0"/>
              <a:t>定义（最小生成树）：设图</a:t>
            </a:r>
            <a:r>
              <a:rPr lang="en-US" altLang="zh-CN" sz="2400" dirty="0"/>
              <a:t>G</a:t>
            </a:r>
            <a:r>
              <a:rPr lang="zh-CN" altLang="en-US" sz="2400" dirty="0"/>
              <a:t>是带权的无向连通图。在</a:t>
            </a:r>
            <a:r>
              <a:rPr lang="en-US" altLang="zh-CN" sz="2400" dirty="0"/>
              <a:t>G</a:t>
            </a:r>
            <a:r>
              <a:rPr lang="zh-CN" altLang="en-US" sz="2400" dirty="0"/>
              <a:t>的所有生成树中，如果树</a:t>
            </a:r>
            <a:r>
              <a:rPr lang="en-US" altLang="zh-CN" sz="2400" dirty="0"/>
              <a:t>T</a:t>
            </a:r>
            <a:r>
              <a:rPr lang="zh-CN" altLang="en-US" sz="2400" dirty="0"/>
              <a:t>的权值是最小的，则称</a:t>
            </a:r>
            <a:r>
              <a:rPr lang="en-US" altLang="zh-CN" sz="2400" dirty="0"/>
              <a:t>T</a:t>
            </a:r>
            <a:r>
              <a:rPr lang="zh-CN" altLang="zh-CN" sz="2400" dirty="0"/>
              <a:t>为</a:t>
            </a:r>
            <a:r>
              <a:rPr lang="en-US" altLang="zh-CN" sz="2400" dirty="0"/>
              <a:t>G</a:t>
            </a:r>
            <a:r>
              <a:rPr lang="zh-CN" altLang="zh-CN" sz="2400" dirty="0"/>
              <a:t>的最小生成树。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最小生成树</a:t>
            </a:r>
            <a:endParaRPr lang="en-US" altLang="zh-CN" sz="2400" dirty="0"/>
          </a:p>
          <a:p>
            <a:pPr lvl="1"/>
            <a:r>
              <a:rPr lang="en-US" altLang="zh-CN" sz="2200" dirty="0"/>
              <a:t>minimum spanning tree</a:t>
            </a:r>
            <a:r>
              <a:rPr lang="zh-CN" altLang="en-US" sz="2200" dirty="0"/>
              <a:t>，</a:t>
            </a:r>
            <a:r>
              <a:rPr lang="en-US" altLang="zh-CN" sz="2200" dirty="0"/>
              <a:t>MST</a:t>
            </a: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cs typeface="+mn-cs"/>
              </a:rPr>
              <a:t>算法</a:t>
            </a:r>
            <a:endParaRPr lang="en-US" altLang="zh-CN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zh-CN" dirty="0">
                <a:cs typeface="+mn-cs"/>
              </a:rPr>
              <a:t>Prim</a:t>
            </a:r>
            <a:r>
              <a:rPr lang="zh-CN" altLang="en-US" dirty="0">
                <a:cs typeface="+mn-cs"/>
              </a:rPr>
              <a:t>算法</a:t>
            </a:r>
            <a:endParaRPr lang="en-US" altLang="zh-CN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en-US" altLang="zh-CN" dirty="0">
                <a:cs typeface="+mn-cs"/>
              </a:rPr>
              <a:t>Kruskal</a:t>
            </a:r>
            <a:r>
              <a:rPr lang="zh-CN" altLang="en-US" dirty="0">
                <a:cs typeface="+mn-cs"/>
              </a:rPr>
              <a:t>算法</a:t>
            </a:r>
            <a:endParaRPr lang="en-US" altLang="zh-CN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dirty="0">
                <a:cs typeface="+mn-cs"/>
              </a:rPr>
              <a:t>破圈法</a:t>
            </a:r>
            <a:endParaRPr lang="en-US" altLang="zh-CN" dirty="0">
              <a:cs typeface="+mn-cs"/>
            </a:endParaRPr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17749321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的</a:t>
            </a:r>
            <a:r>
              <a:rPr lang="en-US" altLang="zh-CN" dirty="0"/>
              <a:t>Kruskal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4" y="946150"/>
            <a:ext cx="8347075" cy="5716588"/>
          </a:xfrm>
        </p:spPr>
        <p:txBody>
          <a:bodyPr/>
          <a:lstStyle/>
          <a:p>
            <a:r>
              <a:rPr lang="zh-CN" altLang="en-US" sz="2400" dirty="0">
                <a:sym typeface="Symbol" panose="05050102010706020507" pitchFamily="18" charset="2"/>
              </a:rPr>
              <a:t>算法流程：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200" dirty="0">
                <a:sym typeface="Symbol" panose="05050102010706020507" pitchFamily="18" charset="2"/>
              </a:rPr>
              <a:t>对所有边按照边权排序，得到升序排列 </a:t>
            </a:r>
            <a:r>
              <a:rPr lang="en-US" altLang="zh-CN" sz="2200" dirty="0">
                <a:sym typeface="Symbol" panose="05050102010706020507" pitchFamily="18" charset="2"/>
              </a:rPr>
              <a:t>e</a:t>
            </a:r>
            <a:r>
              <a:rPr lang="en-US" altLang="zh-CN" sz="2200" baseline="-25000" dirty="0">
                <a:sym typeface="Symbol" panose="05050102010706020507" pitchFamily="18" charset="2"/>
              </a:rPr>
              <a:t>1</a:t>
            </a:r>
            <a:r>
              <a:rPr lang="en-US" altLang="zh-CN" sz="2200" dirty="0">
                <a:sym typeface="Symbol" panose="05050102010706020507" pitchFamily="18" charset="2"/>
              </a:rPr>
              <a:t>, e</a:t>
            </a:r>
            <a:r>
              <a:rPr lang="en-US" altLang="zh-CN" sz="2200" baseline="-25000" dirty="0">
                <a:sym typeface="Symbol" panose="05050102010706020507" pitchFamily="18" charset="2"/>
              </a:rPr>
              <a:t>2</a:t>
            </a:r>
            <a:r>
              <a:rPr lang="en-US" altLang="zh-CN" sz="2200" dirty="0">
                <a:sym typeface="Symbol" panose="05050102010706020507" pitchFamily="18" charset="2"/>
              </a:rPr>
              <a:t>, ..., </a:t>
            </a:r>
            <a:r>
              <a:rPr lang="en-US" altLang="zh-CN" sz="2200" dirty="0" err="1">
                <a:sym typeface="Symbol" panose="05050102010706020507" pitchFamily="18" charset="2"/>
              </a:rPr>
              <a:t>e</a:t>
            </a:r>
            <a:r>
              <a:rPr lang="en-US" altLang="zh-CN" sz="2200" baseline="-25000" dirty="0" err="1">
                <a:sym typeface="Symbol" panose="05050102010706020507" pitchFamily="18" charset="2"/>
              </a:rPr>
              <a:t>m</a:t>
            </a:r>
            <a:endParaRPr lang="en-US" altLang="zh-CN" sz="2200" baseline="-25000" dirty="0">
              <a:sym typeface="Symbol" panose="05050102010706020507" pitchFamily="18" charset="2"/>
            </a:endParaRPr>
          </a:p>
          <a:p>
            <a:pPr lvl="1"/>
            <a:r>
              <a:rPr lang="zh-CN" altLang="en-US" sz="2200" dirty="0">
                <a:sym typeface="Symbol" panose="05050102010706020507" pitchFamily="18" charset="2"/>
              </a:rPr>
              <a:t>每个顶点 </a:t>
            </a:r>
            <a:r>
              <a:rPr lang="en-US" altLang="zh-CN" sz="2200" dirty="0">
                <a:sym typeface="Symbol" panose="05050102010706020507" pitchFamily="18" charset="2"/>
              </a:rPr>
              <a:t>v</a:t>
            </a:r>
            <a:r>
              <a:rPr lang="en-US" altLang="zh-CN" sz="2200" baseline="-25000" dirty="0">
                <a:sym typeface="Symbol" panose="05050102010706020507" pitchFamily="18" charset="2"/>
              </a:rPr>
              <a:t>i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  <a:r>
              <a:rPr lang="zh-CN" altLang="en-US" sz="2200" dirty="0">
                <a:sym typeface="Symbol" panose="05050102010706020507" pitchFamily="18" charset="2"/>
              </a:rPr>
              <a:t>作为一个单独的集合</a:t>
            </a:r>
            <a:r>
              <a:rPr lang="en-US" altLang="zh-CN" sz="2200" dirty="0">
                <a:sym typeface="Symbol" panose="05050102010706020507" pitchFamily="18" charset="2"/>
              </a:rPr>
              <a:t>{v</a:t>
            </a:r>
            <a:r>
              <a:rPr lang="en-US" altLang="zh-CN" sz="2200" baseline="-25000" dirty="0">
                <a:sym typeface="Symbol" panose="05050102010706020507" pitchFamily="18" charset="2"/>
              </a:rPr>
              <a:t>i</a:t>
            </a:r>
            <a:r>
              <a:rPr lang="en-US" altLang="zh-CN" sz="2200" dirty="0">
                <a:sym typeface="Symbol" panose="05050102010706020507" pitchFamily="18" charset="2"/>
              </a:rPr>
              <a:t>}</a:t>
            </a:r>
          </a:p>
          <a:p>
            <a:pPr lvl="1"/>
            <a:r>
              <a:rPr lang="zh-CN" altLang="en-US" sz="2200" dirty="0">
                <a:sym typeface="Symbol" panose="05050102010706020507" pitchFamily="18" charset="2"/>
              </a:rPr>
              <a:t>生成树</a:t>
            </a:r>
            <a:r>
              <a:rPr lang="en-US" altLang="zh-CN" sz="2200" dirty="0">
                <a:sym typeface="Symbol" panose="05050102010706020507" pitchFamily="18" charset="2"/>
              </a:rPr>
              <a:t>T</a:t>
            </a:r>
            <a:r>
              <a:rPr lang="zh-CN" altLang="en-US" sz="2200" dirty="0">
                <a:sym typeface="Symbol" panose="05050102010706020507" pitchFamily="18" charset="2"/>
              </a:rPr>
              <a:t>的边集初始化为空集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lvl="1"/>
            <a:r>
              <a:rPr lang="zh-CN" altLang="en-US" sz="2200" dirty="0">
                <a:sym typeface="Symbol" panose="05050102010706020507" pitchFamily="18" charset="2"/>
              </a:rPr>
              <a:t>对</a:t>
            </a:r>
            <a:r>
              <a:rPr lang="en-US" altLang="zh-CN" sz="2200" dirty="0">
                <a:sym typeface="Symbol" panose="05050102010706020507" pitchFamily="18" charset="2"/>
              </a:rPr>
              <a:t>k = 1 </a:t>
            </a:r>
            <a:r>
              <a:rPr lang="zh-CN" altLang="en-US" sz="2200" dirty="0">
                <a:sym typeface="Symbol" panose="05050102010706020507" pitchFamily="18" charset="2"/>
              </a:rPr>
              <a:t>到 </a:t>
            </a:r>
            <a:r>
              <a:rPr lang="en-US" altLang="zh-CN" sz="2200" dirty="0">
                <a:sym typeface="Symbol" panose="05050102010706020507" pitchFamily="18" charset="2"/>
              </a:rPr>
              <a:t>m</a:t>
            </a:r>
          </a:p>
          <a:p>
            <a:pPr lvl="2"/>
            <a:r>
              <a:rPr lang="zh-CN" altLang="en-US" sz="1800" dirty="0">
                <a:sym typeface="Symbol" panose="05050102010706020507" pitchFamily="18" charset="2"/>
              </a:rPr>
              <a:t>如果 </a:t>
            </a:r>
            <a:r>
              <a:rPr lang="en-US" altLang="zh-CN" sz="1800" dirty="0" err="1">
                <a:sym typeface="Symbol" panose="05050102010706020507" pitchFamily="18" charset="2"/>
              </a:rPr>
              <a:t>e</a:t>
            </a:r>
            <a:r>
              <a:rPr lang="en-US" altLang="zh-CN" sz="1800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的两个端点分属两个顶点集合，则将边 </a:t>
            </a:r>
            <a:r>
              <a:rPr lang="en-US" altLang="zh-CN" sz="1800" dirty="0" err="1">
                <a:sym typeface="Symbol" panose="05050102010706020507" pitchFamily="18" charset="2"/>
              </a:rPr>
              <a:t>e</a:t>
            </a:r>
            <a:r>
              <a:rPr lang="en-US" altLang="zh-CN" sz="1800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1800" dirty="0">
                <a:sym typeface="Symbol" panose="05050102010706020507" pitchFamily="18" charset="2"/>
              </a:rPr>
              <a:t> 加到</a:t>
            </a:r>
            <a:r>
              <a:rPr lang="en-US" altLang="zh-CN" sz="1800" dirty="0">
                <a:sym typeface="Symbol" panose="05050102010706020507" pitchFamily="18" charset="2"/>
              </a:rPr>
              <a:t>T</a:t>
            </a:r>
            <a:r>
              <a:rPr lang="zh-CN" altLang="en-US" sz="1800" dirty="0">
                <a:sym typeface="Symbol" panose="05050102010706020507" pitchFamily="18" charset="2"/>
              </a:rPr>
              <a:t>上，并且将这两个顶点集合合并成一个新的集合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lvl="2"/>
            <a:r>
              <a:rPr lang="zh-CN" altLang="en-US" sz="1800" dirty="0">
                <a:sym typeface="Symbol" panose="05050102010706020507" pitchFamily="18" charset="2"/>
              </a:rPr>
              <a:t>如果</a:t>
            </a:r>
            <a:r>
              <a:rPr lang="en-US" altLang="zh-CN" sz="1800" dirty="0">
                <a:sym typeface="Symbol" panose="05050102010706020507" pitchFamily="18" charset="2"/>
              </a:rPr>
              <a:t>T</a:t>
            </a:r>
            <a:r>
              <a:rPr lang="zh-CN" altLang="en-US" sz="1800" dirty="0">
                <a:sym typeface="Symbol" panose="05050102010706020507" pitchFamily="18" charset="2"/>
              </a:rPr>
              <a:t>中的边数为</a:t>
            </a:r>
            <a:r>
              <a:rPr lang="en-US" altLang="zh-CN" sz="1800" dirty="0">
                <a:sym typeface="Symbol" panose="05050102010706020507" pitchFamily="18" charset="2"/>
              </a:rPr>
              <a:t>n – 1</a:t>
            </a:r>
            <a:r>
              <a:rPr lang="zh-CN" altLang="en-US" sz="1800" dirty="0">
                <a:sym typeface="Symbol" panose="05050102010706020507" pitchFamily="18" charset="2"/>
              </a:rPr>
              <a:t>，算法终止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1EDE61-BE93-4467-906F-230D9A10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7" y="3883058"/>
            <a:ext cx="7615174" cy="27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53860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的</a:t>
            </a:r>
            <a:r>
              <a:rPr lang="en-US" altLang="zh-CN" dirty="0"/>
              <a:t>Kruskal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281" y="946150"/>
            <a:ext cx="8921578" cy="5569980"/>
          </a:xfrm>
        </p:spPr>
        <p:txBody>
          <a:bodyPr/>
          <a:lstStyle/>
          <a:p>
            <a:r>
              <a:rPr lang="zh-CN" altLang="en-US" sz="2400" dirty="0">
                <a:sym typeface="Symbol" panose="05050102010706020507" pitchFamily="18" charset="2"/>
              </a:rPr>
              <a:t>引理：在</a:t>
            </a:r>
            <a:r>
              <a:rPr lang="en-US" altLang="zh-CN" sz="2400" dirty="0">
                <a:sym typeface="Symbol" panose="05050102010706020507" pitchFamily="18" charset="2"/>
              </a:rPr>
              <a:t>Kruskal</a:t>
            </a:r>
            <a:r>
              <a:rPr lang="zh-CN" altLang="en-US" sz="2400" dirty="0">
                <a:sym typeface="Symbol" panose="05050102010706020507" pitchFamily="18" charset="2"/>
              </a:rPr>
              <a:t>算法中，在每次选择加到生成树上的边</a:t>
            </a:r>
            <a:r>
              <a:rPr lang="en-US" altLang="zh-CN" sz="2400" dirty="0" err="1">
                <a:sym typeface="Symbol" panose="05050102010706020507" pitchFamily="18" charset="2"/>
              </a:rPr>
              <a:t>e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时，</a:t>
            </a:r>
            <a:r>
              <a:rPr lang="en-US" altLang="zh-CN" sz="2400" dirty="0" err="1">
                <a:sym typeface="Symbol" panose="05050102010706020507" pitchFamily="18" charset="2"/>
              </a:rPr>
              <a:t>e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是使子图</a:t>
            </a:r>
            <a:r>
              <a:rPr lang="en-US" altLang="zh-CN" sz="2400" dirty="0" err="1">
                <a:sym typeface="Symbol" panose="05050102010706020507" pitchFamily="18" charset="2"/>
              </a:rPr>
              <a:t>G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sub</a:t>
            </a:r>
            <a:r>
              <a:rPr lang="en-US" altLang="zh-CN" sz="2400" dirty="0">
                <a:sym typeface="Symbol" panose="05050102010706020507" pitchFamily="18" charset="2"/>
              </a:rPr>
              <a:t> = &lt;V, {e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, e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, ..., e</a:t>
            </a:r>
            <a:r>
              <a:rPr lang="en-US" altLang="zh-CN" sz="2400" baseline="-25000" dirty="0"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ym typeface="Symbol" panose="05050102010706020507" pitchFamily="18" charset="2"/>
              </a:rPr>
              <a:t>e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ym typeface="Symbol" panose="05050102010706020507" pitchFamily="18" charset="2"/>
              </a:rPr>
              <a:t>}&gt;</a:t>
            </a:r>
            <a:r>
              <a:rPr lang="zh-CN" altLang="en-US" sz="2400" dirty="0">
                <a:sym typeface="Symbol" panose="05050102010706020507" pitchFamily="18" charset="2"/>
              </a:rPr>
              <a:t>不出现圈的最小权值边。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证明：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200" dirty="0">
                <a:sym typeface="Symbol" panose="05050102010706020507" pitchFamily="18" charset="2"/>
              </a:rPr>
              <a:t>如果还有另外的边</a:t>
            </a:r>
            <a:r>
              <a:rPr lang="en-US" altLang="zh-CN" sz="2200" dirty="0">
                <a:sym typeface="Symbol" panose="05050102010706020507" pitchFamily="18" charset="2"/>
              </a:rPr>
              <a:t>e</a:t>
            </a:r>
            <a:r>
              <a:rPr lang="zh-CN" altLang="en-US" sz="2200" dirty="0">
                <a:sym typeface="Symbol" panose="05050102010706020507" pitchFamily="18" charset="2"/>
              </a:rPr>
              <a:t>比</a:t>
            </a:r>
            <a:r>
              <a:rPr lang="en-US" altLang="zh-CN" sz="2200" dirty="0" err="1">
                <a:sym typeface="Symbol" panose="05050102010706020507" pitchFamily="18" charset="2"/>
              </a:rPr>
              <a:t>e</a:t>
            </a:r>
            <a:r>
              <a:rPr lang="en-US" altLang="zh-CN" sz="2200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200" dirty="0">
                <a:sym typeface="Symbol" panose="05050102010706020507" pitchFamily="18" charset="2"/>
              </a:rPr>
              <a:t>的权值更小，而且使得图</a:t>
            </a:r>
            <a:r>
              <a:rPr lang="en-US" altLang="zh-CN" sz="2200" dirty="0" err="1">
                <a:sym typeface="Symbol" panose="05050102010706020507" pitchFamily="18" charset="2"/>
              </a:rPr>
              <a:t>G</a:t>
            </a:r>
            <a:r>
              <a:rPr lang="en-US" altLang="zh-CN" sz="2200" baseline="-25000" dirty="0" err="1">
                <a:sym typeface="Symbol" panose="05050102010706020507" pitchFamily="18" charset="2"/>
              </a:rPr>
              <a:t>sub</a:t>
            </a:r>
            <a:r>
              <a:rPr lang="zh-CN" altLang="en-US" sz="2200" dirty="0">
                <a:sym typeface="Symbol" panose="05050102010706020507" pitchFamily="18" charset="2"/>
              </a:rPr>
              <a:t>不出现圈。由于</a:t>
            </a:r>
            <a:r>
              <a:rPr lang="en-US" altLang="zh-CN" sz="2200" dirty="0">
                <a:sym typeface="Symbol" panose="05050102010706020507" pitchFamily="18" charset="2"/>
              </a:rPr>
              <a:t>e</a:t>
            </a:r>
            <a:r>
              <a:rPr lang="zh-CN" altLang="en-US" sz="2200" dirty="0">
                <a:sym typeface="Symbol" panose="05050102010706020507" pitchFamily="18" charset="2"/>
              </a:rPr>
              <a:t>的排序在</a:t>
            </a:r>
            <a:r>
              <a:rPr lang="en-US" altLang="zh-CN" sz="2200" dirty="0" err="1">
                <a:sym typeface="Symbol" panose="05050102010706020507" pitchFamily="18" charset="2"/>
              </a:rPr>
              <a:t>e</a:t>
            </a:r>
            <a:r>
              <a:rPr lang="en-US" altLang="zh-CN" sz="2200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200" dirty="0">
                <a:sym typeface="Symbol" panose="05050102010706020507" pitchFamily="18" charset="2"/>
              </a:rPr>
              <a:t>之前，因此</a:t>
            </a:r>
            <a:r>
              <a:rPr lang="en-US" altLang="zh-CN" sz="2200" dirty="0">
                <a:sym typeface="Symbol" panose="05050102010706020507" pitchFamily="18" charset="2"/>
              </a:rPr>
              <a:t>e</a:t>
            </a:r>
            <a:r>
              <a:rPr lang="zh-CN" altLang="en-US" sz="2200" dirty="0">
                <a:sym typeface="Symbol" panose="05050102010706020507" pitchFamily="18" charset="2"/>
              </a:rPr>
              <a:t>将在</a:t>
            </a:r>
            <a:r>
              <a:rPr lang="en-US" altLang="zh-CN" sz="2200" dirty="0">
                <a:sym typeface="Symbol" panose="05050102010706020507" pitchFamily="18" charset="2"/>
              </a:rPr>
              <a:t>e</a:t>
            </a:r>
            <a:r>
              <a:rPr lang="en-US" altLang="zh-CN" sz="2200" baseline="-25000" dirty="0">
                <a:sym typeface="Symbol" panose="05050102010706020507" pitchFamily="18" charset="2"/>
              </a:rPr>
              <a:t>k-1</a:t>
            </a:r>
            <a:r>
              <a:rPr lang="zh-CN" altLang="en-US" sz="2200" dirty="0">
                <a:sym typeface="Symbol" panose="05050102010706020507" pitchFamily="18" charset="2"/>
              </a:rPr>
              <a:t>之后、先于</a:t>
            </a:r>
            <a:r>
              <a:rPr lang="en-US" altLang="zh-CN" sz="2200" dirty="0" err="1">
                <a:sym typeface="Symbol" panose="05050102010706020507" pitchFamily="18" charset="2"/>
              </a:rPr>
              <a:t>e</a:t>
            </a:r>
            <a:r>
              <a:rPr lang="en-US" altLang="zh-CN" sz="2200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200" dirty="0">
                <a:sym typeface="Symbol" panose="05050102010706020507" pitchFamily="18" charset="2"/>
              </a:rPr>
              <a:t>被加到</a:t>
            </a:r>
            <a:r>
              <a:rPr lang="en-US" altLang="zh-CN" sz="2200" dirty="0">
                <a:sym typeface="Symbol" panose="05050102010706020507" pitchFamily="18" charset="2"/>
              </a:rPr>
              <a:t>T</a:t>
            </a:r>
            <a:r>
              <a:rPr lang="zh-CN" altLang="en-US" sz="2200" dirty="0">
                <a:sym typeface="Symbol" panose="05050102010706020507" pitchFamily="18" charset="2"/>
              </a:rPr>
              <a:t>上。这与算法的运行结果矛盾。</a:t>
            </a:r>
            <a:endParaRPr lang="en-US" altLang="zh-CN" sz="2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9757682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的</a:t>
            </a:r>
            <a:r>
              <a:rPr lang="en-US" altLang="zh-CN" dirty="0"/>
              <a:t>Kruskal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281" y="946150"/>
            <a:ext cx="8921578" cy="5569980"/>
          </a:xfrm>
        </p:spPr>
        <p:txBody>
          <a:bodyPr/>
          <a:lstStyle/>
          <a:p>
            <a:r>
              <a:rPr lang="zh-CN" altLang="en-US" sz="2400" dirty="0">
                <a:sym typeface="Symbol" panose="05050102010706020507" pitchFamily="18" charset="2"/>
              </a:rPr>
              <a:t>正确性证明：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记算法得到的生成树为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。按照权值对所有边做升序排序：</a:t>
            </a:r>
            <a:r>
              <a:rPr lang="en-US" altLang="zh-CN" sz="2000" dirty="0"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e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..., e</a:t>
            </a:r>
            <a:r>
              <a:rPr lang="en-US" altLang="zh-CN" sz="2000" baseline="-25000" dirty="0">
                <a:sym typeface="Symbol" panose="05050102010706020507" pitchFamily="18" charset="2"/>
              </a:rPr>
              <a:t>n-1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假设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不是</a:t>
            </a:r>
            <a:r>
              <a:rPr lang="en-US" altLang="zh-CN" sz="2000" dirty="0">
                <a:sym typeface="Symbol" panose="05050102010706020507" pitchFamily="18" charset="2"/>
              </a:rPr>
              <a:t>MST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对所有的</a:t>
            </a:r>
            <a:r>
              <a:rPr lang="en-US" altLang="zh-CN" sz="2000" dirty="0">
                <a:sym typeface="Symbol" panose="05050102010706020507" pitchFamily="18" charset="2"/>
              </a:rPr>
              <a:t>MST</a:t>
            </a:r>
            <a:r>
              <a:rPr lang="zh-CN" altLang="en-US" sz="2000" dirty="0">
                <a:sym typeface="Symbol" panose="05050102010706020507" pitchFamily="18" charset="2"/>
              </a:rPr>
              <a:t>（自然不包括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），对其所有边按照权值进行升序排序。如果有多条边具有相同权值</a:t>
            </a:r>
            <a:r>
              <a:rPr lang="en-US" altLang="zh-CN" sz="2000" dirty="0">
                <a:sym typeface="Symbol" panose="05050102010706020507" pitchFamily="18" charset="2"/>
              </a:rPr>
              <a:t>w</a:t>
            </a:r>
            <a:r>
              <a:rPr lang="zh-CN" altLang="en-US" sz="2000" dirty="0">
                <a:sym typeface="Symbol" panose="05050102010706020507" pitchFamily="18" charset="2"/>
              </a:rPr>
              <a:t>，且其中一部分边也出现在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中，则优先按照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的排序列出这一部分边，随后再排列其他具有权值</a:t>
            </a:r>
            <a:r>
              <a:rPr lang="en-US" altLang="zh-CN" sz="2000" dirty="0">
                <a:sym typeface="Symbol" panose="05050102010706020507" pitchFamily="18" charset="2"/>
              </a:rPr>
              <a:t>w</a:t>
            </a:r>
            <a:r>
              <a:rPr lang="zh-CN" altLang="en-US" sz="2000" dirty="0">
                <a:sym typeface="Symbol" panose="05050102010706020507" pitchFamily="18" charset="2"/>
              </a:rPr>
              <a:t>的边。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对于每个</a:t>
            </a:r>
            <a:r>
              <a:rPr lang="en-US" altLang="zh-CN" sz="2000" dirty="0">
                <a:sym typeface="Symbol" panose="05050102010706020507" pitchFamily="18" charset="2"/>
              </a:rPr>
              <a:t>MST</a:t>
            </a:r>
            <a:r>
              <a:rPr lang="zh-CN" altLang="en-US" sz="2000" dirty="0">
                <a:sym typeface="Symbol" panose="05050102010706020507" pitchFamily="18" charset="2"/>
              </a:rPr>
              <a:t>中，其边序列与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的边序列均有从第一条边开始的最长连续重合序列（长度可为零）。记其中长度最长的</a:t>
            </a:r>
            <a:r>
              <a:rPr lang="en-US" altLang="zh-CN" sz="2000" dirty="0">
                <a:sym typeface="Symbol" panose="05050102010706020507" pitchFamily="18" charset="2"/>
              </a:rPr>
              <a:t>MST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，该最长连续重合序列的长度为</a:t>
            </a:r>
            <a:r>
              <a:rPr lang="en-US" altLang="zh-CN" sz="2000" dirty="0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，则必有 </a:t>
            </a:r>
            <a:r>
              <a:rPr lang="en-US" altLang="zh-CN" sz="2000" dirty="0">
                <a:sym typeface="Symbol" panose="05050102010706020507" pitchFamily="18" charset="2"/>
              </a:rPr>
              <a:t>k &lt; n – 1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记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的所有边的升序排列为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f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..., f</a:t>
            </a:r>
            <a:r>
              <a:rPr lang="en-US" altLang="zh-CN" sz="2000" baseline="-25000" dirty="0">
                <a:sym typeface="Symbol" panose="05050102010706020507" pitchFamily="18" charset="2"/>
              </a:rPr>
              <a:t>n-1</a:t>
            </a:r>
            <a:r>
              <a:rPr lang="zh-CN" altLang="en-US" sz="2000" dirty="0">
                <a:sym typeface="Symbol" panose="05050102010706020507" pitchFamily="18" charset="2"/>
              </a:rPr>
              <a:t>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将 </a:t>
            </a:r>
            <a:r>
              <a:rPr lang="en-US" altLang="zh-CN" sz="2000" dirty="0"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加到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上，必然得到一个圈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，而且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中的边不会全来自</a:t>
            </a:r>
            <a:r>
              <a:rPr lang="en-US" altLang="zh-CN" sz="2000" dirty="0"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e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..., e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zh-CN" altLang="en-US" sz="2000" dirty="0">
                <a:sym typeface="Symbol" panose="05050102010706020507" pitchFamily="18" charset="2"/>
              </a:rPr>
              <a:t>，而是必然至少有一条边在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en-US" altLang="zh-CN" sz="2000" dirty="0"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ym typeface="Symbol" panose="05050102010706020507" pitchFamily="18" charset="2"/>
              </a:rPr>
              <a:t>k+2</a:t>
            </a:r>
            <a:r>
              <a:rPr lang="en-US" altLang="zh-CN" sz="2000" dirty="0"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...,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ym typeface="Symbol" panose="05050102010706020507" pitchFamily="18" charset="2"/>
              </a:rPr>
              <a:t>n-1</a:t>
            </a:r>
            <a:r>
              <a:rPr lang="zh-CN" altLang="en-US" sz="2000" dirty="0">
                <a:sym typeface="Symbol" panose="05050102010706020507" pitchFamily="18" charset="2"/>
              </a:rPr>
              <a:t>中。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记该边为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zh-CN" altLang="en-US" sz="2000" dirty="0">
                <a:sym typeface="Symbol" panose="05050102010706020507" pitchFamily="18" charset="2"/>
              </a:rPr>
              <a:t>*，则可以将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中的</a:t>
            </a:r>
            <a:r>
              <a:rPr lang="en-US" altLang="zh-CN" sz="2000" dirty="0">
                <a:sym typeface="Symbol" panose="05050102010706020507" pitchFamily="18" charset="2"/>
              </a:rPr>
              <a:t>f*</a:t>
            </a:r>
            <a:r>
              <a:rPr lang="zh-CN" altLang="en-US" sz="2000" dirty="0">
                <a:sym typeface="Symbol" panose="05050102010706020507" pitchFamily="18" charset="2"/>
              </a:rPr>
              <a:t>换成</a:t>
            </a:r>
            <a:r>
              <a:rPr lang="en-US" altLang="zh-CN" sz="2000" dirty="0"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zh-CN" altLang="en-US" sz="2000" dirty="0">
                <a:sym typeface="Symbol" panose="05050102010706020507" pitchFamily="18" charset="2"/>
              </a:rPr>
              <a:t>，仍然能够得到一个生成树，记为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。由于</a:t>
            </a:r>
            <a:r>
              <a:rPr lang="en-US" altLang="zh-CN" sz="2000" dirty="0"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zh-CN" altLang="en-US" sz="2000" dirty="0">
                <a:sym typeface="Symbol" panose="05050102010706020507" pitchFamily="18" charset="2"/>
              </a:rPr>
              <a:t>是所有使得与</a:t>
            </a:r>
            <a:r>
              <a:rPr lang="en-US" altLang="zh-CN" sz="2000" dirty="0"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e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..., </a:t>
            </a:r>
            <a:r>
              <a:rPr lang="en-US" altLang="zh-CN" sz="2000" dirty="0" err="1">
                <a:sym typeface="Symbol" panose="05050102010706020507" pitchFamily="18" charset="2"/>
              </a:rPr>
              <a:t>e</a:t>
            </a:r>
            <a:r>
              <a:rPr lang="en-US" altLang="zh-CN" sz="2000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sym typeface="Symbol" panose="05050102010706020507" pitchFamily="18" charset="2"/>
              </a:rPr>
              <a:t>不出现圈的边中权值最小的边（前面的引理），因此</a:t>
            </a:r>
            <a:r>
              <a:rPr lang="en-US" altLang="zh-CN" sz="2000" dirty="0"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zh-CN" altLang="en-US" sz="2000" dirty="0">
                <a:sym typeface="Symbol" panose="05050102010706020507" pitchFamily="18" charset="2"/>
              </a:rPr>
              <a:t>的权值不大于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zh-CN" altLang="en-US" sz="2000" dirty="0">
                <a:sym typeface="Symbol" panose="05050102010706020507" pitchFamily="18" charset="2"/>
              </a:rPr>
              <a:t>，而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zh-CN" altLang="en-US" sz="2000" dirty="0">
                <a:sym typeface="Symbol" panose="05050102010706020507" pitchFamily="18" charset="2"/>
              </a:rPr>
              <a:t>*的权值必然不小于</a:t>
            </a:r>
            <a:r>
              <a:rPr lang="en-US" altLang="zh-CN" sz="2000" dirty="0">
                <a:sym typeface="Symbol" panose="05050102010706020507" pitchFamily="18" charset="2"/>
              </a:rPr>
              <a:t>f</a:t>
            </a:r>
            <a:r>
              <a:rPr lang="en-US" altLang="zh-CN" sz="2000" baseline="-25000" dirty="0">
                <a:sym typeface="Symbol" panose="05050102010706020507" pitchFamily="18" charset="2"/>
              </a:rPr>
              <a:t>k+1</a:t>
            </a:r>
            <a:r>
              <a:rPr lang="zh-CN" altLang="en-US" sz="2000" dirty="0">
                <a:sym typeface="Symbol" panose="05050102010706020507" pitchFamily="18" charset="2"/>
              </a:rPr>
              <a:t>，因此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的权值不大于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，即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也是</a:t>
            </a:r>
            <a:r>
              <a:rPr lang="en-US" altLang="zh-CN" sz="2000" dirty="0">
                <a:sym typeface="Symbol" panose="05050102010706020507" pitchFamily="18" charset="2"/>
              </a:rPr>
              <a:t>MST</a:t>
            </a:r>
            <a:r>
              <a:rPr lang="zh-CN" altLang="en-US" sz="2000" dirty="0">
                <a:sym typeface="Symbol" panose="05050102010706020507" pitchFamily="18" charset="2"/>
              </a:rPr>
              <a:t>。但是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的边序列与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的最长连续重合序列更长（至少为</a:t>
            </a:r>
            <a:r>
              <a:rPr lang="en-US" altLang="zh-CN" sz="2000" dirty="0">
                <a:sym typeface="Symbol" panose="05050102010706020507" pitchFamily="18" charset="2"/>
              </a:rPr>
              <a:t>k+1</a:t>
            </a:r>
            <a:r>
              <a:rPr lang="zh-CN" altLang="en-US" sz="2000" dirty="0">
                <a:sym typeface="Symbol" panose="05050102010706020507" pitchFamily="18" charset="2"/>
              </a:rPr>
              <a:t>），矛盾。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9837970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MST</a:t>
            </a:r>
            <a:r>
              <a:rPr lang="zh-CN" altLang="en-US" dirty="0"/>
              <a:t>的</a:t>
            </a:r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1103870"/>
            <a:ext cx="8612402" cy="5231027"/>
          </a:xfrm>
        </p:spPr>
        <p:txBody>
          <a:bodyPr/>
          <a:lstStyle/>
          <a:p>
            <a:r>
              <a:rPr lang="zh-CN" altLang="en-US" sz="2800" dirty="0"/>
              <a:t>算法流程：</a:t>
            </a:r>
            <a:endParaRPr lang="en-US" altLang="zh-CN" sz="2800" dirty="0"/>
          </a:p>
          <a:p>
            <a:pPr lvl="1"/>
            <a:r>
              <a:rPr lang="zh-CN" altLang="en-US" sz="2200" dirty="0"/>
              <a:t>初始化生成树</a:t>
            </a:r>
            <a:r>
              <a:rPr lang="en-US" altLang="zh-CN" sz="2200" dirty="0"/>
              <a:t>T</a:t>
            </a:r>
            <a:r>
              <a:rPr lang="zh-CN" altLang="en-US" sz="2200" dirty="0"/>
              <a:t>为空</a:t>
            </a:r>
            <a:endParaRPr lang="en-US" altLang="zh-CN" sz="2200" dirty="0"/>
          </a:p>
          <a:p>
            <a:pPr lvl="1"/>
            <a:r>
              <a:rPr lang="zh-CN" altLang="en-US" sz="2200" dirty="0"/>
              <a:t>随机选择一个顶点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，将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加入到</a:t>
            </a:r>
            <a:r>
              <a:rPr lang="en-US" altLang="zh-CN" sz="2200" dirty="0"/>
              <a:t>T</a:t>
            </a:r>
            <a:r>
              <a:rPr lang="zh-CN" altLang="en-US" sz="2200" dirty="0"/>
              <a:t>中</a:t>
            </a:r>
            <a:endParaRPr lang="en-US" altLang="zh-CN" sz="2200" dirty="0"/>
          </a:p>
          <a:p>
            <a:pPr lvl="1"/>
            <a:r>
              <a:rPr lang="zh-CN" altLang="en-US" sz="2200" dirty="0"/>
              <a:t>重复以下过程，直到 </a:t>
            </a:r>
            <a:r>
              <a:rPr lang="en-US" altLang="zh-CN" sz="2200" dirty="0"/>
              <a:t>T </a:t>
            </a:r>
            <a:r>
              <a:rPr lang="zh-CN" altLang="en-US" sz="2200" dirty="0"/>
              <a:t>等于</a:t>
            </a:r>
            <a:r>
              <a:rPr lang="en-US" altLang="zh-CN" sz="2200" dirty="0"/>
              <a:t> V </a:t>
            </a:r>
            <a:r>
              <a:rPr lang="zh-CN" altLang="en-US" sz="2200" dirty="0"/>
              <a:t>为止：</a:t>
            </a:r>
            <a:endParaRPr lang="en-US" altLang="zh-CN" sz="2200" dirty="0"/>
          </a:p>
          <a:p>
            <a:pPr lvl="2"/>
            <a:r>
              <a:rPr lang="zh-CN" altLang="en-US" sz="1800" dirty="0"/>
              <a:t>从 </a:t>
            </a:r>
            <a:r>
              <a:rPr lang="en-US" altLang="zh-CN" sz="1800" dirty="0"/>
              <a:t>V – T </a:t>
            </a:r>
            <a:r>
              <a:rPr lang="zh-CN" altLang="en-US" sz="1800" dirty="0"/>
              <a:t>中，选择距离 </a:t>
            </a:r>
            <a:r>
              <a:rPr lang="en-US" altLang="zh-CN" sz="1800" dirty="0"/>
              <a:t>T </a:t>
            </a:r>
            <a:r>
              <a:rPr lang="zh-CN" altLang="en-US" sz="1800" dirty="0"/>
              <a:t>中顶点最近的顶点</a:t>
            </a:r>
            <a:r>
              <a:rPr lang="en-US" altLang="zh-CN" sz="1800" dirty="0"/>
              <a:t> v</a:t>
            </a:r>
          </a:p>
          <a:p>
            <a:pPr lvl="2"/>
            <a:r>
              <a:rPr lang="zh-CN" altLang="en-US" sz="1800" dirty="0"/>
              <a:t>将 </a:t>
            </a:r>
            <a:r>
              <a:rPr lang="en-US" altLang="zh-CN" sz="1800" dirty="0"/>
              <a:t>v </a:t>
            </a:r>
            <a:r>
              <a:rPr lang="zh-CN" altLang="en-US" sz="1800" dirty="0"/>
              <a:t>加入到 </a:t>
            </a:r>
            <a:r>
              <a:rPr lang="en-US" altLang="zh-CN" sz="1800" dirty="0"/>
              <a:t>T 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r>
              <a:rPr lang="zh-CN" altLang="en-US" sz="2400" dirty="0"/>
              <a:t>注：顶点 </a:t>
            </a:r>
            <a:r>
              <a:rPr lang="en-US" altLang="zh-CN" sz="2400" dirty="0"/>
              <a:t>v </a:t>
            </a:r>
            <a:r>
              <a:rPr lang="zh-CN" altLang="en-US" sz="2400" dirty="0"/>
              <a:t>到顶点集 </a:t>
            </a:r>
            <a:r>
              <a:rPr lang="en-US" altLang="zh-CN" sz="2400" dirty="0"/>
              <a:t>T </a:t>
            </a:r>
            <a:r>
              <a:rPr lang="zh-CN" altLang="en-US" sz="2400" dirty="0"/>
              <a:t>的距离，为 </a:t>
            </a:r>
            <a:r>
              <a:rPr lang="en-US" altLang="zh-CN" sz="2400" dirty="0"/>
              <a:t>v </a:t>
            </a:r>
            <a:r>
              <a:rPr lang="zh-CN" altLang="en-US" sz="2400" dirty="0"/>
              <a:t>到其在</a:t>
            </a:r>
            <a:r>
              <a:rPr lang="en-US" altLang="zh-CN" sz="2400" dirty="0"/>
              <a:t> T </a:t>
            </a:r>
            <a:r>
              <a:rPr lang="zh-CN" altLang="en-US" sz="2400" dirty="0"/>
              <a:t>的邻接顶点距离当中的最小值，否则为</a:t>
            </a:r>
            <a:r>
              <a:rPr lang="en-US" altLang="zh-CN" sz="2400" dirty="0"/>
              <a:t>+∞</a:t>
            </a:r>
          </a:p>
          <a:p>
            <a:endParaRPr lang="en-US" altLang="zh-CN" sz="2400" dirty="0"/>
          </a:p>
          <a:p>
            <a:r>
              <a:rPr lang="en-US" altLang="zh-CN" sz="2400" dirty="0"/>
              <a:t>Prim</a:t>
            </a:r>
            <a:r>
              <a:rPr lang="zh-CN" altLang="en-US" sz="2400" dirty="0"/>
              <a:t>算法的流程与</a:t>
            </a:r>
            <a:r>
              <a:rPr lang="en-US" altLang="zh-CN" sz="2400" dirty="0"/>
              <a:t>Dijkstra</a:t>
            </a:r>
            <a:r>
              <a:rPr lang="zh-CN" altLang="en-US" sz="2400" dirty="0"/>
              <a:t>算法几乎一致</a:t>
            </a:r>
            <a:endParaRPr lang="en-US" altLang="zh-CN" sz="2400" dirty="0"/>
          </a:p>
          <a:p>
            <a:pPr lvl="1"/>
            <a:r>
              <a:rPr lang="zh-CN" altLang="en-US" sz="2200" dirty="0"/>
              <a:t>区别在于顶点</a:t>
            </a:r>
            <a:r>
              <a:rPr lang="en-US" altLang="zh-CN" sz="2200" dirty="0"/>
              <a:t>v</a:t>
            </a:r>
            <a:r>
              <a:rPr lang="zh-CN" altLang="en-US" sz="2200" dirty="0"/>
              <a:t>的选择依据</a:t>
            </a:r>
            <a:endParaRPr lang="en-US" altLang="zh-CN" sz="2200" dirty="0"/>
          </a:p>
          <a:p>
            <a:pPr lvl="2"/>
            <a:r>
              <a:rPr lang="en-US" altLang="zh-CN" sz="1800" dirty="0"/>
              <a:t>Dijkstra</a:t>
            </a:r>
            <a:r>
              <a:rPr lang="zh-CN" altLang="en-US" sz="1800" dirty="0"/>
              <a:t>的选择依据：  从</a:t>
            </a:r>
            <a:r>
              <a:rPr lang="en-US" altLang="zh-CN" sz="1800" dirty="0"/>
              <a:t>v</a:t>
            </a:r>
            <a:r>
              <a:rPr lang="zh-CN" altLang="en-US" sz="1800" dirty="0"/>
              <a:t>到某个</a:t>
            </a:r>
            <a:r>
              <a:rPr lang="en-US" altLang="zh-CN" sz="1800" dirty="0"/>
              <a:t>v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的距离</a:t>
            </a:r>
            <a:endParaRPr lang="en-US" altLang="zh-CN" sz="1800" dirty="0"/>
          </a:p>
          <a:p>
            <a:pPr lvl="2"/>
            <a:r>
              <a:rPr lang="en-US" altLang="zh-CN" sz="1800" dirty="0"/>
              <a:t>Prim</a:t>
            </a:r>
            <a:r>
              <a:rPr lang="zh-CN" altLang="en-US" sz="1800" dirty="0"/>
              <a:t>的选择依据：       从</a:t>
            </a:r>
            <a:r>
              <a:rPr lang="en-US" altLang="zh-CN" sz="1800" dirty="0"/>
              <a:t>v</a:t>
            </a:r>
            <a:r>
              <a:rPr lang="zh-CN" altLang="en-US" sz="1800" dirty="0"/>
              <a:t>到</a:t>
            </a:r>
            <a:r>
              <a:rPr lang="en-US" altLang="zh-CN" sz="1800" dirty="0"/>
              <a:t>T</a:t>
            </a:r>
            <a:r>
              <a:rPr lang="zh-CN" altLang="en-US" sz="1800" dirty="0"/>
              <a:t>的距离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90583081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MST</a:t>
            </a:r>
            <a:r>
              <a:rPr lang="zh-CN" altLang="en-US" dirty="0"/>
              <a:t>的</a:t>
            </a:r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1103870"/>
            <a:ext cx="8612402" cy="5231027"/>
          </a:xfrm>
        </p:spPr>
        <p:txBody>
          <a:bodyPr/>
          <a:lstStyle/>
          <a:p>
            <a:r>
              <a:rPr lang="zh-CN" altLang="en-US" sz="2800" dirty="0"/>
              <a:t>正确性证明：</a:t>
            </a:r>
            <a:endParaRPr lang="en-US" altLang="zh-CN" sz="2800" dirty="0"/>
          </a:p>
          <a:p>
            <a:pPr lvl="1"/>
            <a:r>
              <a:rPr lang="zh-CN" altLang="en-US" sz="2200" dirty="0"/>
              <a:t>记算法得到的生成树为</a:t>
            </a:r>
            <a:r>
              <a:rPr lang="en-US" altLang="zh-CN" sz="2200" dirty="0"/>
              <a:t>T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200" dirty="0"/>
              <a:t>假设</a:t>
            </a:r>
            <a:r>
              <a:rPr lang="en-US" altLang="zh-CN" sz="2200" dirty="0"/>
              <a:t>T</a:t>
            </a:r>
            <a:r>
              <a:rPr lang="zh-CN" altLang="en-US" sz="2200" dirty="0"/>
              <a:t>不是</a:t>
            </a:r>
            <a:r>
              <a:rPr lang="en-US" altLang="zh-CN" sz="2200" dirty="0"/>
              <a:t>MST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200" dirty="0"/>
              <a:t>按照</a:t>
            </a:r>
            <a:r>
              <a:rPr lang="en-US" altLang="zh-CN" sz="2200" dirty="0"/>
              <a:t>T</a:t>
            </a:r>
            <a:r>
              <a:rPr lang="zh-CN" altLang="en-US" sz="2200" dirty="0"/>
              <a:t>的生成过程，将</a:t>
            </a:r>
            <a:r>
              <a:rPr lang="en-US" altLang="zh-CN" sz="2200" dirty="0"/>
              <a:t>T</a:t>
            </a:r>
            <a:r>
              <a:rPr lang="zh-CN" altLang="en-US" sz="2200" dirty="0"/>
              <a:t>中的边做一个排序</a:t>
            </a:r>
            <a:r>
              <a:rPr lang="en-US" altLang="zh-CN" sz="2200" dirty="0"/>
              <a:t>L</a:t>
            </a:r>
            <a:r>
              <a:rPr lang="zh-CN" altLang="en-US" sz="2200" dirty="0"/>
              <a:t>。随后对每个</a:t>
            </a:r>
            <a:r>
              <a:rPr lang="en-US" altLang="zh-CN" sz="2200" dirty="0"/>
              <a:t>MST</a:t>
            </a:r>
            <a:r>
              <a:rPr lang="zh-CN" altLang="en-US" sz="2200" dirty="0"/>
              <a:t>，按照顺序</a:t>
            </a:r>
            <a:r>
              <a:rPr lang="en-US" altLang="zh-CN" sz="2200" dirty="0"/>
              <a:t>L</a:t>
            </a:r>
            <a:r>
              <a:rPr lang="zh-CN" altLang="en-US" sz="2200" dirty="0"/>
              <a:t>考察</a:t>
            </a:r>
            <a:r>
              <a:rPr lang="en-US" altLang="zh-CN" sz="2200" dirty="0"/>
              <a:t>T</a:t>
            </a:r>
            <a:r>
              <a:rPr lang="zh-CN" altLang="en-US" sz="2200" dirty="0"/>
              <a:t>中的边是否在该</a:t>
            </a:r>
            <a:r>
              <a:rPr lang="en-US" altLang="zh-CN" sz="2200" dirty="0"/>
              <a:t>MST</a:t>
            </a:r>
            <a:r>
              <a:rPr lang="zh-CN" altLang="en-US" sz="2200" dirty="0"/>
              <a:t>中。选出从开始连续包含</a:t>
            </a:r>
            <a:r>
              <a:rPr lang="en-US" altLang="zh-CN" sz="2200" dirty="0"/>
              <a:t>L</a:t>
            </a:r>
            <a:r>
              <a:rPr lang="zh-CN" altLang="en-US" sz="2200" dirty="0"/>
              <a:t>中的边的数量最大的</a:t>
            </a:r>
            <a:r>
              <a:rPr lang="en-US" altLang="zh-CN" sz="2200" dirty="0"/>
              <a:t>MST</a:t>
            </a:r>
            <a:r>
              <a:rPr lang="zh-CN" altLang="en-US" sz="2200" dirty="0"/>
              <a:t>，记为</a:t>
            </a:r>
            <a:r>
              <a:rPr lang="en-US" altLang="zh-CN" sz="2200" dirty="0"/>
              <a:t>T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000" dirty="0"/>
              <a:t>设在生成</a:t>
            </a:r>
            <a:r>
              <a:rPr lang="en-US" altLang="zh-CN" sz="2000" dirty="0"/>
              <a:t>G</a:t>
            </a:r>
            <a:r>
              <a:rPr lang="zh-CN" altLang="en-US" sz="2000" dirty="0"/>
              <a:t>的过程中，第一次产生的不在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中的边是</a:t>
            </a:r>
            <a:r>
              <a:rPr lang="en-US" altLang="zh-CN" sz="2000" dirty="0"/>
              <a:t>e</a:t>
            </a:r>
            <a:r>
              <a:rPr lang="zh-CN" altLang="en-US" sz="2000" dirty="0"/>
              <a:t>，而在</a:t>
            </a:r>
            <a:r>
              <a:rPr lang="en-US" altLang="zh-CN" sz="2000" dirty="0"/>
              <a:t>T</a:t>
            </a:r>
            <a:r>
              <a:rPr lang="zh-CN" altLang="en-US" sz="2000" dirty="0"/>
              <a:t>中去掉</a:t>
            </a:r>
            <a:r>
              <a:rPr lang="en-US" altLang="zh-CN" sz="2000" dirty="0"/>
              <a:t>e</a:t>
            </a:r>
            <a:r>
              <a:rPr lang="zh-CN" altLang="en-US" sz="2000" dirty="0"/>
              <a:t>得到的两个连通分支记为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，则</a:t>
            </a:r>
            <a:r>
              <a:rPr lang="en-US" altLang="zh-CN" sz="2000" dirty="0"/>
              <a:t>e</a:t>
            </a:r>
            <a:r>
              <a:rPr lang="zh-CN" altLang="en-US" sz="2000" dirty="0"/>
              <a:t>连接了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把</a:t>
            </a:r>
            <a:r>
              <a:rPr lang="en-US" altLang="zh-CN" sz="2000" dirty="0"/>
              <a:t>e</a:t>
            </a:r>
            <a:r>
              <a:rPr lang="zh-CN" altLang="en-US" sz="2000" dirty="0"/>
              <a:t>加入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之后会出现某个圈</a:t>
            </a:r>
            <a:r>
              <a:rPr lang="en-US" altLang="zh-CN" sz="2000" dirty="0"/>
              <a:t>C</a:t>
            </a:r>
            <a:r>
              <a:rPr lang="zh-CN" altLang="en-US" sz="2000" dirty="0"/>
              <a:t>。在这个圈</a:t>
            </a:r>
            <a:r>
              <a:rPr lang="en-US" altLang="zh-CN" sz="2000" dirty="0"/>
              <a:t>C</a:t>
            </a:r>
            <a:r>
              <a:rPr lang="zh-CN" altLang="en-US" sz="2000" dirty="0"/>
              <a:t>中，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的顶点和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的顶点至少还被另一条边</a:t>
            </a:r>
            <a:r>
              <a:rPr lang="en-US" altLang="zh-CN" sz="2000" dirty="0"/>
              <a:t>f</a:t>
            </a:r>
            <a:r>
              <a:rPr lang="zh-CN" altLang="en-US" sz="2000" dirty="0"/>
              <a:t>连接（否则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本身不连通），由</a:t>
            </a:r>
            <a:r>
              <a:rPr lang="en-US" altLang="zh-CN" sz="2000" dirty="0"/>
              <a:t>Prim</a:t>
            </a:r>
            <a:r>
              <a:rPr lang="zh-CN" altLang="en-US" sz="2000" dirty="0"/>
              <a:t>算法的贪心策略可知，</a:t>
            </a:r>
            <a:r>
              <a:rPr lang="en-US" altLang="zh-CN" sz="2000" dirty="0"/>
              <a:t>e</a:t>
            </a:r>
            <a:r>
              <a:rPr lang="zh-CN" altLang="en-US" sz="2000" dirty="0"/>
              <a:t>是连接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zh-CN" altLang="en-US" sz="2000" dirty="0"/>
              <a:t>与 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 </a:t>
            </a:r>
            <a:r>
              <a:rPr lang="en-US" altLang="zh-CN" sz="2000" dirty="0"/>
              <a:t>= V - 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zh-CN" altLang="en-US" sz="2000" dirty="0"/>
              <a:t>的、权重最小的边，因此其权重不会大于</a:t>
            </a:r>
            <a:r>
              <a:rPr lang="en-US" altLang="zh-CN" sz="2000" dirty="0"/>
              <a:t>f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接下来，将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中的</a:t>
            </a:r>
            <a:r>
              <a:rPr lang="en-US" altLang="zh-CN" sz="2000" dirty="0"/>
              <a:t>f</a:t>
            </a:r>
            <a:r>
              <a:rPr lang="zh-CN" altLang="en-US" sz="2000" dirty="0"/>
              <a:t>换成</a:t>
            </a:r>
            <a:r>
              <a:rPr lang="en-US" altLang="zh-CN" sz="2000" dirty="0"/>
              <a:t>e</a:t>
            </a:r>
            <a:r>
              <a:rPr lang="zh-CN" altLang="en-US" sz="2000" dirty="0"/>
              <a:t>，可以得到另一个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。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的权值不会超过</a:t>
            </a:r>
            <a:r>
              <a:rPr lang="en-US" altLang="zh-CN" sz="2000" dirty="0"/>
              <a:t>T1</a:t>
            </a:r>
            <a:r>
              <a:rPr lang="zh-CN" altLang="en-US" sz="2000" dirty="0"/>
              <a:t>，因此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必然也是</a:t>
            </a:r>
            <a:r>
              <a:rPr lang="en-US" altLang="zh-CN" sz="2000" dirty="0"/>
              <a:t>MST</a:t>
            </a:r>
            <a:r>
              <a:rPr lang="zh-CN" altLang="en-US" sz="2000" dirty="0"/>
              <a:t>。此外，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en-US" sz="2200" dirty="0"/>
              <a:t>从开始连续包含</a:t>
            </a:r>
            <a:r>
              <a:rPr lang="en-US" altLang="zh-CN" sz="2200" dirty="0"/>
              <a:t>L</a:t>
            </a:r>
            <a:r>
              <a:rPr lang="zh-CN" altLang="en-US" sz="2200" dirty="0"/>
              <a:t>中的边的数量比</a:t>
            </a:r>
            <a:r>
              <a:rPr lang="en-US" altLang="zh-CN" sz="2200" dirty="0"/>
              <a:t>T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还大，矛盾。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640140071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关于</a:t>
            </a:r>
            <a:r>
              <a:rPr lang="en-US" altLang="zh-CN" dirty="0"/>
              <a:t>MST</a:t>
            </a:r>
            <a:r>
              <a:rPr lang="zh-CN" altLang="en-US" dirty="0"/>
              <a:t>的进一步思考</a:t>
            </a: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1103870"/>
            <a:ext cx="8612402" cy="5231027"/>
          </a:xfrm>
        </p:spPr>
        <p:txBody>
          <a:bodyPr/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、无向连通图</a:t>
            </a:r>
            <a:r>
              <a:rPr lang="en-US" altLang="zh-CN" sz="2800" dirty="0"/>
              <a:t>G</a:t>
            </a:r>
            <a:r>
              <a:rPr lang="zh-CN" altLang="en-US" sz="2800" dirty="0"/>
              <a:t>的边权如果各不相同</a:t>
            </a:r>
            <a:endParaRPr lang="en-US" altLang="zh-CN" sz="2800" dirty="0"/>
          </a:p>
          <a:p>
            <a:pPr lvl="1"/>
            <a:r>
              <a:rPr lang="en-US" altLang="zh-CN" sz="2600" dirty="0"/>
              <a:t>MST</a:t>
            </a:r>
            <a:r>
              <a:rPr lang="zh-CN" altLang="en-US" sz="2600" dirty="0"/>
              <a:t>是否唯一？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、无向连通图</a:t>
            </a:r>
            <a:r>
              <a:rPr lang="en-US" altLang="zh-CN" sz="2800" dirty="0"/>
              <a:t>G</a:t>
            </a:r>
            <a:r>
              <a:rPr lang="zh-CN" altLang="en-US" sz="2800" dirty="0"/>
              <a:t>的边权如果可以相同</a:t>
            </a:r>
            <a:endParaRPr lang="en-US" altLang="zh-CN" sz="2800" dirty="0"/>
          </a:p>
          <a:p>
            <a:pPr lvl="1"/>
            <a:r>
              <a:rPr lang="en-US" altLang="zh-CN" dirty="0"/>
              <a:t>MST</a:t>
            </a:r>
            <a:r>
              <a:rPr lang="zh-CN" altLang="en-US" dirty="0"/>
              <a:t>是否唯一？</a:t>
            </a:r>
            <a:endParaRPr lang="en-US" altLang="zh-CN" dirty="0"/>
          </a:p>
          <a:p>
            <a:pPr lvl="1"/>
            <a:r>
              <a:rPr lang="en-US" altLang="zh-CN" dirty="0"/>
              <a:t>Kruskal</a:t>
            </a:r>
            <a:r>
              <a:rPr lang="zh-CN" altLang="en-US" dirty="0"/>
              <a:t>算法、</a:t>
            </a:r>
            <a:r>
              <a:rPr lang="en-US" altLang="zh-CN" dirty="0"/>
              <a:t>Prim</a:t>
            </a:r>
            <a:r>
              <a:rPr lang="zh-CN" altLang="en-US" dirty="0"/>
              <a:t>算法还是否正确？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、无向连通图</a:t>
            </a:r>
            <a:r>
              <a:rPr lang="en-US" altLang="zh-CN" sz="2800" dirty="0"/>
              <a:t>G</a:t>
            </a:r>
            <a:r>
              <a:rPr lang="zh-CN" altLang="en-US" sz="2800" dirty="0"/>
              <a:t>的边权，能否为负数？</a:t>
            </a:r>
            <a:endParaRPr lang="en-US" altLang="zh-CN" sz="2800" dirty="0"/>
          </a:p>
          <a:p>
            <a:pPr lvl="1"/>
            <a:r>
              <a:rPr lang="zh-CN" altLang="en-US" dirty="0"/>
              <a:t>如果取负值，</a:t>
            </a:r>
            <a:r>
              <a:rPr lang="en-US" altLang="zh-CN" dirty="0"/>
              <a:t>Kruskal</a:t>
            </a:r>
            <a:r>
              <a:rPr lang="zh-CN" altLang="en-US" dirty="0"/>
              <a:t>算法、</a:t>
            </a:r>
            <a:r>
              <a:rPr lang="en-US" altLang="zh-CN" dirty="0"/>
              <a:t>Prim</a:t>
            </a:r>
            <a:r>
              <a:rPr lang="zh-CN" altLang="en-US" dirty="0"/>
              <a:t>算法还是否正确？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68534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连通图的边数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引理：设无向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是非平凡的 </a:t>
            </a:r>
            <a:r>
              <a:rPr lang="en-US" altLang="zh-CN" dirty="0">
                <a:latin typeface="+mn-ea"/>
              </a:rPr>
              <a:t>(n, m) </a:t>
            </a:r>
            <a:r>
              <a:rPr lang="zh-CN" altLang="en-US" dirty="0">
                <a:latin typeface="+mn-ea"/>
              </a:rPr>
              <a:t>连通图，则</a:t>
            </a:r>
            <a:r>
              <a:rPr lang="en-US" altLang="zh-CN" dirty="0">
                <a:latin typeface="+mn-ea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+mn-ea"/>
              </a:rPr>
              <a:t> n - 1</a:t>
            </a:r>
            <a:r>
              <a:rPr lang="zh-CN" altLang="en-US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000" i="1" dirty="0">
                <a:latin typeface="+mn-ea"/>
              </a:rPr>
              <a:t>注：平凡图是仅有一个孤立顶点的图（定义</a:t>
            </a:r>
            <a:r>
              <a:rPr lang="en-US" altLang="zh-CN" sz="2000" i="1" dirty="0">
                <a:latin typeface="+mn-ea"/>
              </a:rPr>
              <a:t>9.4</a:t>
            </a:r>
            <a:r>
              <a:rPr lang="zh-CN" altLang="en-US" sz="2000" i="1" dirty="0">
                <a:latin typeface="+mn-ea"/>
              </a:rPr>
              <a:t>）</a:t>
            </a:r>
            <a:endParaRPr lang="en-US" altLang="zh-CN" sz="2000" i="1" dirty="0">
              <a:latin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证明：（归纳法 ）</a:t>
            </a:r>
            <a:endParaRPr lang="en-US" altLang="zh-CN" dirty="0">
              <a:latin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+mn-ea"/>
              </a:rPr>
              <a:t>( 1 )  n = 2</a:t>
            </a:r>
            <a:r>
              <a:rPr lang="zh-CN" altLang="en-US" dirty="0">
                <a:latin typeface="+mn-ea"/>
              </a:rPr>
              <a:t>，显然成立；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+mn-ea"/>
              </a:rPr>
              <a:t>( 2 )  </a:t>
            </a:r>
            <a:r>
              <a:rPr lang="zh-CN" altLang="en-US" dirty="0">
                <a:latin typeface="+mn-ea"/>
              </a:rPr>
              <a:t>假设对于 </a:t>
            </a:r>
            <a:r>
              <a:rPr lang="en-US" altLang="zh-CN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到 </a:t>
            </a:r>
            <a:r>
              <a:rPr lang="en-US" altLang="zh-CN" dirty="0">
                <a:latin typeface="+mn-ea"/>
              </a:rPr>
              <a:t>n – 1</a:t>
            </a:r>
            <a:r>
              <a:rPr lang="zh-CN" altLang="en-US" dirty="0">
                <a:latin typeface="+mn-ea"/>
              </a:rPr>
              <a:t>的整数都成立，则对于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任取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中的某个顶点</a:t>
            </a:r>
            <a:r>
              <a:rPr lang="en-US" altLang="zh-CN" dirty="0">
                <a:latin typeface="+mn-ea"/>
              </a:rPr>
              <a:t>v</a:t>
            </a:r>
            <a:r>
              <a:rPr lang="zh-CN" altLang="en-US" dirty="0">
                <a:latin typeface="+mn-ea"/>
              </a:rPr>
              <a:t>，考虑</a:t>
            </a:r>
            <a:r>
              <a:rPr lang="en-US" altLang="zh-CN" dirty="0">
                <a:latin typeface="+mn-ea"/>
              </a:rPr>
              <a:t>G – v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2"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如果</a:t>
            </a:r>
            <a:r>
              <a:rPr lang="en-US" altLang="zh-CN" dirty="0">
                <a:latin typeface="+mn-ea"/>
              </a:rPr>
              <a:t>G – v</a:t>
            </a:r>
            <a:r>
              <a:rPr lang="zh-CN" altLang="en-US" dirty="0">
                <a:latin typeface="+mn-ea"/>
              </a:rPr>
              <a:t>是连通的，则其边数不小于</a:t>
            </a:r>
            <a:r>
              <a:rPr lang="en-US" altLang="zh-CN" dirty="0">
                <a:latin typeface="+mn-ea"/>
              </a:rPr>
              <a:t>(n – 1) – 1</a:t>
            </a:r>
            <a:r>
              <a:rPr lang="zh-CN" altLang="en-US" dirty="0">
                <a:latin typeface="+mn-ea"/>
              </a:rPr>
              <a:t>，同时 </a:t>
            </a:r>
            <a:r>
              <a:rPr lang="en-US" altLang="zh-CN" dirty="0">
                <a:latin typeface="+mn-ea"/>
              </a:rPr>
              <a:t>G – v </a:t>
            </a:r>
            <a:r>
              <a:rPr lang="zh-CN" altLang="en-US" dirty="0">
                <a:latin typeface="+mn-ea"/>
              </a:rPr>
              <a:t>与 </a:t>
            </a:r>
            <a:r>
              <a:rPr lang="en-US" altLang="zh-CN" dirty="0">
                <a:latin typeface="+mn-ea"/>
              </a:rPr>
              <a:t>v </a:t>
            </a:r>
            <a:r>
              <a:rPr lang="zh-CN" altLang="en-US" dirty="0">
                <a:latin typeface="+mn-ea"/>
              </a:rPr>
              <a:t>之间至少有连边，因此 </a:t>
            </a:r>
            <a:r>
              <a:rPr lang="en-US" altLang="zh-CN" dirty="0">
                <a:latin typeface="+mn-ea"/>
              </a:rPr>
              <a:t>G </a:t>
            </a:r>
            <a:r>
              <a:rPr lang="zh-CN" altLang="en-US" dirty="0">
                <a:latin typeface="+mn-ea"/>
              </a:rPr>
              <a:t>的边数不小于</a:t>
            </a:r>
            <a:r>
              <a:rPr lang="en-US" altLang="zh-CN" dirty="0">
                <a:latin typeface="+mn-ea"/>
              </a:rPr>
              <a:t>n - 1</a:t>
            </a:r>
          </a:p>
          <a:p>
            <a:pPr lvl="2"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如果</a:t>
            </a:r>
            <a:r>
              <a:rPr lang="en-US" altLang="zh-CN" dirty="0">
                <a:latin typeface="+mn-ea"/>
              </a:rPr>
              <a:t>G – v</a:t>
            </a:r>
            <a:r>
              <a:rPr lang="zh-CN" altLang="en-US" dirty="0">
                <a:latin typeface="+mn-ea"/>
              </a:rPr>
              <a:t>不是连通的，记各个连通分支为</a:t>
            </a:r>
            <a:r>
              <a:rPr lang="en-US" altLang="zh-CN" dirty="0">
                <a:latin typeface="+mn-ea"/>
              </a:rPr>
              <a:t>G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 …, </a:t>
            </a:r>
            <a:r>
              <a:rPr lang="en-US" altLang="zh-CN" dirty="0" err="1">
                <a:latin typeface="+mn-ea"/>
              </a:rPr>
              <a:t>G</a:t>
            </a:r>
            <a:r>
              <a:rPr lang="en-US" altLang="zh-CN" baseline="-25000" dirty="0" err="1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，则</a:t>
            </a:r>
            <a:r>
              <a:rPr lang="en-US" altLang="zh-CN" dirty="0">
                <a:latin typeface="+mn-ea"/>
              </a:rPr>
              <a:t>G – v </a:t>
            </a:r>
            <a:r>
              <a:rPr lang="zh-CN" altLang="en-US" dirty="0">
                <a:latin typeface="+mn-ea"/>
              </a:rPr>
              <a:t>的边数至少为</a:t>
            </a:r>
            <a:r>
              <a:rPr lang="en-US" altLang="zh-CN" dirty="0">
                <a:latin typeface="+mn-ea"/>
              </a:rPr>
              <a:t>(n - 1) – k</a:t>
            </a:r>
            <a:r>
              <a:rPr lang="zh-CN" altLang="en-US" dirty="0">
                <a:latin typeface="+mn-ea"/>
              </a:rPr>
              <a:t>。同时由于</a:t>
            </a:r>
            <a:r>
              <a:rPr lang="en-US" altLang="zh-CN" dirty="0">
                <a:latin typeface="+mn-ea"/>
              </a:rPr>
              <a:t>v</a:t>
            </a:r>
            <a:r>
              <a:rPr lang="zh-CN" altLang="en-US" dirty="0">
                <a:latin typeface="+mn-ea"/>
              </a:rPr>
              <a:t>至少与每个</a:t>
            </a:r>
            <a:r>
              <a:rPr lang="en-US" altLang="zh-CN" dirty="0">
                <a:latin typeface="+mn-ea"/>
              </a:rPr>
              <a:t>G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都有边相连，因此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的边数至少为</a:t>
            </a:r>
            <a:r>
              <a:rPr lang="en-US" altLang="zh-CN" dirty="0">
                <a:latin typeface="+mn-ea"/>
              </a:rPr>
              <a:t>(n - 1) – k + k = n - 1</a:t>
            </a:r>
          </a:p>
          <a:p>
            <a:pPr lvl="1">
              <a:spcBef>
                <a:spcPct val="50000"/>
              </a:spcBef>
              <a:defRPr/>
            </a:pPr>
            <a:r>
              <a:rPr lang="zh-CN" altLang="en-US" dirty="0"/>
              <a:t>综合以上情形，对于</a:t>
            </a:r>
            <a:r>
              <a:rPr lang="en-US" altLang="zh-CN" dirty="0"/>
              <a:t>n</a:t>
            </a:r>
            <a:r>
              <a:rPr lang="zh-CN" altLang="en-US" dirty="0"/>
              <a:t>也有</a:t>
            </a:r>
            <a:r>
              <a:rPr lang="en-US" altLang="zh-CN" dirty="0">
                <a:latin typeface="+mn-ea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+mn-ea"/>
              </a:rPr>
              <a:t> n - 1</a:t>
            </a:r>
            <a:r>
              <a:rPr lang="zh-CN" altLang="en-US" dirty="0">
                <a:latin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320048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关于</a:t>
            </a:r>
            <a:r>
              <a:rPr lang="en-US" altLang="zh-CN" dirty="0"/>
              <a:t>MST</a:t>
            </a:r>
            <a:r>
              <a:rPr lang="zh-CN" altLang="en-US" dirty="0"/>
              <a:t>的进一步思考</a:t>
            </a: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1103870"/>
            <a:ext cx="8612402" cy="5231027"/>
          </a:xfrm>
        </p:spPr>
        <p:txBody>
          <a:bodyPr/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、在无向连通图</a:t>
            </a:r>
            <a:r>
              <a:rPr lang="en-US" altLang="zh-CN" sz="2800" dirty="0"/>
              <a:t>G</a:t>
            </a:r>
            <a:r>
              <a:rPr lang="zh-CN" altLang="en-US" sz="2800" dirty="0"/>
              <a:t>中，如果边权各不相同。对每个顶点 </a:t>
            </a:r>
            <a:r>
              <a:rPr lang="en-US" altLang="zh-CN" sz="2800" dirty="0"/>
              <a:t>v</a:t>
            </a:r>
            <a:r>
              <a:rPr lang="zh-CN" altLang="en-US" sz="2800" dirty="0"/>
              <a:t>，将与 </a:t>
            </a:r>
            <a:r>
              <a:rPr lang="en-US" altLang="zh-CN" sz="2800" dirty="0"/>
              <a:t>v </a:t>
            </a:r>
            <a:r>
              <a:rPr lang="zh-CN" altLang="en-US" sz="2800" dirty="0"/>
              <a:t>关联的、权值最小的的边记为 </a:t>
            </a:r>
            <a:r>
              <a:rPr lang="en-US" altLang="zh-CN" sz="2800" dirty="0" err="1"/>
              <a:t>e</a:t>
            </a:r>
            <a:r>
              <a:rPr lang="en-US" altLang="zh-CN" sz="2800" baseline="-25000" dirty="0" err="1"/>
              <a:t>v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600" dirty="0"/>
              <a:t>在（唯一的）</a:t>
            </a:r>
            <a:r>
              <a:rPr lang="en-US" altLang="zh-CN" sz="2600" dirty="0"/>
              <a:t>MST</a:t>
            </a:r>
            <a:r>
              <a:rPr lang="zh-CN" altLang="en-US" sz="2600" dirty="0"/>
              <a:t>中，是否将包含所有的 </a:t>
            </a:r>
            <a:r>
              <a:rPr lang="en-US" altLang="zh-CN" sz="2600" dirty="0" err="1"/>
              <a:t>e</a:t>
            </a:r>
            <a:r>
              <a:rPr lang="en-US" altLang="zh-CN" sz="2600" baseline="-25000" dirty="0" err="1"/>
              <a:t>v</a:t>
            </a:r>
            <a:r>
              <a:rPr lang="en-US" altLang="zh-CN" sz="2600" dirty="0"/>
              <a:t> </a:t>
            </a:r>
            <a:r>
              <a:rPr lang="zh-CN" altLang="en-US" sz="2600" dirty="0"/>
              <a:t>？</a:t>
            </a:r>
            <a:endParaRPr lang="en-US" altLang="zh-CN" sz="2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986888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Kruskal</a:t>
            </a:r>
            <a:r>
              <a:rPr lang="zh-CN" altLang="en-US" dirty="0"/>
              <a:t>与</a:t>
            </a:r>
            <a:r>
              <a:rPr lang="en-US" altLang="zh-CN" dirty="0"/>
              <a:t>Prim</a:t>
            </a:r>
            <a:r>
              <a:rPr lang="zh-CN" altLang="en-US" dirty="0"/>
              <a:t>算法效率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9208" y="3910017"/>
          <a:ext cx="7931151" cy="12445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4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顶点数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 dirty="0"/>
                        <a:t>图边数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树边数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图生成时间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最小生成树时间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3200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6286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3199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0, 0, 21840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0, 576, 736013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5040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9936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5039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0, 0, 577201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0, 2572, 209919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8000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15820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7999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0, 1, 279202</a:t>
                      </a:r>
                    </a:p>
                  </a:txBody>
                  <a:tcPr marL="6350" marR="6350" marT="634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0, 8816, 571598</a:t>
                      </a:r>
                    </a:p>
                  </a:txBody>
                  <a:tcPr marL="6350" marR="6350" marT="63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25461" y="1622512"/>
          <a:ext cx="7931151" cy="16827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4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顶点数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 dirty="0"/>
                        <a:t>图边数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树边数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图生成时间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2000" b="1" u="none" strike="noStrike" dirty="0"/>
                        <a:t>最小生成树时间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8000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15820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7999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0, 1, 153066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0, 0, 515029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12000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23780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11999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0, 2, 936167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0, 1, 214069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30000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59650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29999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0, 30, 617751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0, 14, 191812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100000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199350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99999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0, 535, 961655</a:t>
                      </a:r>
                    </a:p>
                  </a:txBody>
                  <a:tcPr marL="6350" marR="6350" marT="634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0, 253, 183481</a:t>
                      </a:r>
                    </a:p>
                  </a:txBody>
                  <a:tcPr marL="6350" marR="6350" marT="634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45766"/>
          </a:xfrm>
        </p:spPr>
        <p:txBody>
          <a:bodyPr/>
          <a:lstStyle/>
          <a:p>
            <a:r>
              <a:rPr lang="zh-CN" altLang="en-US" dirty="0"/>
              <a:t>普林算法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196054" y="3372521"/>
            <a:ext cx="8589963" cy="4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/>
              <a:t>克鲁斯卡尔算法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55490328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/>
              <a:t>MST</a:t>
            </a:r>
            <a:r>
              <a:rPr lang="zh-CN" altLang="en-US" dirty="0"/>
              <a:t>的破圈法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4427580" cy="3881224"/>
          </a:xfrm>
        </p:spPr>
        <p:txBody>
          <a:bodyPr/>
          <a:lstStyle/>
          <a:p>
            <a:r>
              <a:rPr lang="zh-CN" altLang="en-US" sz="2400" dirty="0"/>
              <a:t>算法</a:t>
            </a:r>
            <a:r>
              <a:rPr lang="zh-CN" altLang="zh-CN" sz="2400" dirty="0"/>
              <a:t>：</a:t>
            </a:r>
            <a:r>
              <a:rPr lang="zh-CN" altLang="en-US" sz="2400" dirty="0"/>
              <a:t>对于带权图</a:t>
            </a:r>
            <a:r>
              <a:rPr lang="en-US" altLang="zh-CN" sz="2400" dirty="0"/>
              <a:t>G</a:t>
            </a:r>
            <a:r>
              <a:rPr lang="zh-CN" altLang="en-US" sz="2400" dirty="0"/>
              <a:t>，每次从</a:t>
            </a:r>
            <a:r>
              <a:rPr lang="en-US" altLang="zh-CN" sz="2400" dirty="0"/>
              <a:t>G</a:t>
            </a:r>
            <a:r>
              <a:rPr lang="zh-CN" altLang="en-US" sz="2400" dirty="0"/>
              <a:t>中找出一个任意的圈，并且删除圈中权值最大的边，直到</a:t>
            </a:r>
            <a:r>
              <a:rPr lang="en-US" altLang="zh-CN" sz="2400" dirty="0"/>
              <a:t>G</a:t>
            </a:r>
            <a:r>
              <a:rPr lang="zh-CN" altLang="en-US" sz="2400" dirty="0"/>
              <a:t>变成树为止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优点：思路简洁</a:t>
            </a:r>
            <a:endParaRPr lang="en-US" altLang="zh-CN" sz="2400" dirty="0"/>
          </a:p>
          <a:p>
            <a:r>
              <a:rPr lang="zh-CN" altLang="en-US" sz="2400" dirty="0"/>
              <a:t>缺点：计算复杂度高</a:t>
            </a:r>
            <a:endParaRPr lang="en-US" altLang="zh-CN" sz="2400" dirty="0"/>
          </a:p>
        </p:txBody>
      </p:sp>
      <p:pic>
        <p:nvPicPr>
          <p:cNvPr id="2050" name="Picture 2" descr="http://www.sdnu.edu.cn/_mediafile/sdnu2016/2017/09/14/1f1e3suwkq.jpg">
            <a:extLst>
              <a:ext uri="{FF2B5EF4-FFF2-40B4-BE49-F238E27FC236}">
                <a16:creationId xmlns:a16="http://schemas.microsoft.com/office/drawing/2014/main" id="{12DE9E42-727A-4E7A-8AF6-42D43984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68" y="916465"/>
            <a:ext cx="2106390" cy="29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81C48E-8FBA-446F-A622-68392E7EED43}"/>
              </a:ext>
            </a:extLst>
          </p:cNvPr>
          <p:cNvSpPr/>
          <p:nvPr/>
        </p:nvSpPr>
        <p:spPr>
          <a:xfrm>
            <a:off x="3805881" y="3834576"/>
            <a:ext cx="51449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/>
              <a:t>管梅谷（</a:t>
            </a:r>
            <a:r>
              <a:rPr lang="en-US" altLang="zh-CN" sz="1800" b="1" dirty="0"/>
              <a:t>1934</a:t>
            </a:r>
            <a:r>
              <a:rPr lang="zh-CN" altLang="en-US" sz="1800" b="1" dirty="0"/>
              <a:t>年－）</a:t>
            </a:r>
            <a:endParaRPr lang="en-US" altLang="zh-CN" sz="1800" b="1" dirty="0"/>
          </a:p>
          <a:p>
            <a:pPr algn="ctr"/>
            <a:endParaRPr lang="en-US" altLang="zh-CN" sz="1800" b="1" dirty="0"/>
          </a:p>
          <a:p>
            <a:pPr algn="ctr"/>
            <a:r>
              <a:rPr lang="zh-CN" altLang="en-US" sz="1800" b="1" dirty="0"/>
              <a:t>原山东师范大学校长，中国运筹学会终身成就奖</a:t>
            </a:r>
            <a:endParaRPr lang="en-US" altLang="zh-CN" sz="1800" b="1" dirty="0"/>
          </a:p>
          <a:p>
            <a:pPr algn="ctr"/>
            <a:endParaRPr lang="en-US" altLang="zh-CN" sz="1800" b="1" dirty="0"/>
          </a:p>
          <a:p>
            <a:r>
              <a:rPr lang="en-US" altLang="zh-CN" sz="1800" b="1" dirty="0"/>
              <a:t>1</a:t>
            </a:r>
            <a:r>
              <a:rPr lang="zh-CN" altLang="en-US" sz="1800" b="1" dirty="0"/>
              <a:t>、提出并研究了中国邮递员问题（</a:t>
            </a:r>
            <a:r>
              <a:rPr lang="en-US" altLang="zh-CN" sz="1800" b="1" dirty="0"/>
              <a:t>china postman Problem</a:t>
            </a:r>
            <a:r>
              <a:rPr lang="zh-CN" altLang="en-US" sz="1800" b="1" dirty="0"/>
              <a:t>）：在一个连通的无向图中找到最短的封闭路径，且此路径需通过所有边至少一次</a:t>
            </a:r>
            <a:endParaRPr lang="en-US" altLang="zh-CN" sz="1800" b="1" dirty="0"/>
          </a:p>
          <a:p>
            <a:r>
              <a:rPr lang="en-US" altLang="zh-CN" sz="1800" b="1" dirty="0"/>
              <a:t>2</a:t>
            </a:r>
            <a:r>
              <a:rPr lang="zh-CN" altLang="en-US" sz="1800" b="1" dirty="0"/>
              <a:t>、提出了</a:t>
            </a:r>
            <a:r>
              <a:rPr lang="en-US" altLang="zh-CN" sz="1800" b="1" dirty="0"/>
              <a:t>MST</a:t>
            </a:r>
            <a:r>
              <a:rPr lang="zh-CN" altLang="en-US" sz="1800" b="1" dirty="0"/>
              <a:t>的破圈法</a:t>
            </a:r>
          </a:p>
        </p:txBody>
      </p:sp>
    </p:spTree>
    <p:extLst>
      <p:ext uri="{BB962C8B-B14F-4D97-AF65-F5344CB8AC3E}">
        <p14:creationId xmlns:p14="http://schemas.microsoft.com/office/powerpoint/2010/main" val="35219024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应用：基于</a:t>
            </a:r>
            <a:r>
              <a:rPr lang="en-US" altLang="zh-CN" dirty="0"/>
              <a:t>MST</a:t>
            </a:r>
            <a:r>
              <a:rPr lang="zh-CN" altLang="en-US" dirty="0"/>
              <a:t>的聚类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sz="2400" dirty="0"/>
              <a:t>给定 </a:t>
            </a:r>
            <a:r>
              <a:rPr lang="en-US" altLang="zh-CN" sz="2400" dirty="0"/>
              <a:t>N </a:t>
            </a:r>
            <a:r>
              <a:rPr lang="zh-CN" altLang="en-US" sz="2400" dirty="0"/>
              <a:t>个样本，将其按照相似性的原则聚集成 </a:t>
            </a:r>
            <a:r>
              <a:rPr lang="en-US" altLang="zh-CN" sz="2400" dirty="0"/>
              <a:t>K </a:t>
            </a:r>
            <a:r>
              <a:rPr lang="zh-CN" altLang="en-US" sz="2400" dirty="0"/>
              <a:t>个类</a:t>
            </a:r>
            <a:endParaRPr lang="en-US" altLang="zh-CN" sz="2400" dirty="0"/>
          </a:p>
          <a:p>
            <a:r>
              <a:rPr lang="zh-CN" altLang="en-US" sz="2400" dirty="0"/>
              <a:t>问题领域：人工智能</a:t>
            </a:r>
            <a:r>
              <a:rPr lang="en-US" altLang="zh-CN" sz="2400" dirty="0"/>
              <a:t>——</a:t>
            </a:r>
            <a:r>
              <a:rPr lang="zh-CN" altLang="en-US" sz="2400" dirty="0"/>
              <a:t>机器学习</a:t>
            </a:r>
            <a:r>
              <a:rPr lang="en-US" altLang="zh-CN" sz="2400" dirty="0"/>
              <a:t>——</a:t>
            </a:r>
            <a:r>
              <a:rPr lang="zh-CN" altLang="en-US" sz="2400" dirty="0"/>
              <a:t>无监督学习</a:t>
            </a:r>
            <a:r>
              <a:rPr lang="en-US" altLang="zh-CN" sz="2400" dirty="0"/>
              <a:t>——</a:t>
            </a:r>
            <a:r>
              <a:rPr lang="zh-CN" altLang="en-US" sz="2400" dirty="0"/>
              <a:t>聚类</a:t>
            </a:r>
            <a:endParaRPr lang="en-US" altLang="zh-CN" sz="2400" dirty="0"/>
          </a:p>
          <a:p>
            <a:pPr lvl="1"/>
            <a:r>
              <a:rPr lang="zh-CN" altLang="en-US" sz="2200" dirty="0"/>
              <a:t>无监督的目标：给样本新的表示</a:t>
            </a:r>
            <a:endParaRPr lang="en-US" altLang="zh-CN" sz="2200" dirty="0"/>
          </a:p>
          <a:p>
            <a:r>
              <a:rPr lang="zh-CN" altLang="en-US" sz="2400" dirty="0"/>
              <a:t>基础思路：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）定义样本之间的相似度（从计算角度）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）对于 </a:t>
            </a:r>
            <a:r>
              <a:rPr lang="en-US" altLang="zh-CN" sz="2400" dirty="0"/>
              <a:t>N </a:t>
            </a:r>
            <a:r>
              <a:rPr lang="zh-CN" altLang="en-US" sz="2400" dirty="0"/>
              <a:t>完全图，计算最小生成树 </a:t>
            </a:r>
            <a:r>
              <a:rPr lang="en-US" altLang="zh-CN" sz="2400" dirty="0"/>
              <a:t>T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）依次删除 </a:t>
            </a:r>
            <a:r>
              <a:rPr lang="en-US" altLang="zh-CN" sz="2400" dirty="0"/>
              <a:t>T </a:t>
            </a:r>
            <a:r>
              <a:rPr lang="zh-CN" altLang="en-US" sz="2400" dirty="0"/>
              <a:t>中最大的 </a:t>
            </a:r>
            <a:r>
              <a:rPr lang="en-US" altLang="zh-CN" sz="2400" dirty="0"/>
              <a:t>K </a:t>
            </a:r>
            <a:r>
              <a:rPr lang="zh-CN" altLang="en-US" sz="2400" dirty="0"/>
              <a:t>条边</a:t>
            </a:r>
            <a:endParaRPr lang="en-US" altLang="zh-CN" sz="2400" dirty="0"/>
          </a:p>
          <a:p>
            <a:endParaRPr lang="en-US" altLang="zh-CN" sz="16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MST</a:t>
            </a:r>
            <a:r>
              <a:rPr lang="zh-CN" altLang="en-US" sz="2400" dirty="0"/>
              <a:t>做聚类的动机</a:t>
            </a:r>
            <a:endParaRPr lang="en-US" altLang="zh-CN" sz="2400" dirty="0"/>
          </a:p>
          <a:p>
            <a:pPr lvl="1"/>
            <a:r>
              <a:rPr lang="zh-CN" altLang="en-US" sz="2200" dirty="0"/>
              <a:t>每个样本都和与它最相似的样本划分到同一类</a:t>
            </a:r>
            <a:endParaRPr lang="en-US" altLang="zh-CN" sz="22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MST</a:t>
            </a:r>
            <a:r>
              <a:rPr lang="zh-CN" altLang="en-US" sz="2400" dirty="0"/>
              <a:t>做聚类，可能有哪些缺点？</a:t>
            </a:r>
            <a:endParaRPr lang="en-US" altLang="zh-CN" sz="2400" dirty="0"/>
          </a:p>
          <a:p>
            <a:pPr lvl="1"/>
            <a:r>
              <a:rPr lang="zh-CN" altLang="en-US" sz="2200" dirty="0"/>
              <a:t>如何解决？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1391333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应用：基于</a:t>
            </a:r>
            <a:r>
              <a:rPr lang="en-US" altLang="zh-CN" dirty="0"/>
              <a:t>MST</a:t>
            </a:r>
            <a:r>
              <a:rPr lang="zh-CN" altLang="en-US" dirty="0"/>
              <a:t>的聚类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dirty="0"/>
              <a:t>图像分割</a:t>
            </a:r>
            <a:endParaRPr lang="en-US" altLang="zh-CN" dirty="0"/>
          </a:p>
          <a:p>
            <a:pPr lvl="1"/>
            <a:r>
              <a:rPr lang="en-US" altLang="zh-CN" dirty="0" err="1"/>
              <a:t>Felzenszwalb</a:t>
            </a:r>
            <a:r>
              <a:rPr lang="en-US" altLang="zh-CN" dirty="0"/>
              <a:t> P F , </a:t>
            </a:r>
            <a:r>
              <a:rPr lang="en-US" altLang="zh-CN" dirty="0" err="1"/>
              <a:t>Huttenlocher</a:t>
            </a:r>
            <a:r>
              <a:rPr lang="en-US" altLang="zh-CN" dirty="0"/>
              <a:t> D P . Efficient Graph-Based Image Segmentation[J]. International Journal of Computer Vision, 2004, 59(2):167-18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区域合并判断：</a:t>
            </a:r>
            <a:endParaRPr lang="en-US" altLang="zh-CN" dirty="0"/>
          </a:p>
          <a:p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B8AB9-EA32-4E4F-9BB5-75181565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95" y="2497353"/>
            <a:ext cx="3678323" cy="869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899A75-DC83-4D9C-9363-5E4B3742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78" y="3236215"/>
            <a:ext cx="4873583" cy="840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38CA08-7FD4-4273-8652-A02BBDE5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95" y="5670912"/>
            <a:ext cx="6290042" cy="8587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D0A64-D488-49ED-B77A-24E08FB57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810" y="4605367"/>
            <a:ext cx="6203459" cy="544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9DA5EA-BAA6-4341-BE12-17F5A8712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227" y="4037817"/>
            <a:ext cx="1825913" cy="4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36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应用：基于</a:t>
            </a:r>
            <a:r>
              <a:rPr lang="en-US" altLang="zh-CN" dirty="0"/>
              <a:t>MST</a:t>
            </a:r>
            <a:r>
              <a:rPr lang="zh-CN" altLang="en-US" dirty="0"/>
              <a:t>的聚类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dirty="0"/>
              <a:t>图像分割：</a:t>
            </a:r>
            <a:r>
              <a:rPr lang="en-US" altLang="zh-CN" dirty="0"/>
              <a:t>Efficient Graph-Based Image Segmentation</a:t>
            </a:r>
          </a:p>
          <a:p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B9411E-D4CB-4BED-81FF-5074DC20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75" y="1358567"/>
            <a:ext cx="6440776" cy="251978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432D55-19CE-4DD4-9AAF-F829F5CF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07" y="3993126"/>
            <a:ext cx="6404444" cy="22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9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树概念</a:t>
            </a:r>
            <a:endParaRPr lang="en-US" altLang="zh-CN" dirty="0"/>
          </a:p>
          <a:p>
            <a:r>
              <a:rPr lang="zh-CN" altLang="en-US" dirty="0"/>
              <a:t>各类树</a:t>
            </a:r>
            <a:endParaRPr lang="en-US" altLang="zh-CN" dirty="0"/>
          </a:p>
          <a:p>
            <a:r>
              <a:rPr lang="zh-CN" altLang="en-US" dirty="0"/>
              <a:t>二叉树</a:t>
            </a:r>
            <a:endParaRPr lang="en-US" altLang="zh-CN" dirty="0"/>
          </a:p>
          <a:p>
            <a:r>
              <a:rPr lang="zh-CN" altLang="en-US" dirty="0"/>
              <a:t>霍夫曼编码</a:t>
            </a:r>
            <a:endParaRPr lang="en-US" altLang="zh-CN" dirty="0"/>
          </a:p>
          <a:p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割集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483191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dirty="0"/>
              <a:t>定义：对于无向连通图</a:t>
            </a:r>
            <a:r>
              <a:rPr lang="en-US" altLang="zh-CN" dirty="0"/>
              <a:t>G</a:t>
            </a:r>
            <a:r>
              <a:rPr lang="zh-CN" altLang="en-US" dirty="0"/>
              <a:t>，如果其边集有一个子集</a:t>
            </a:r>
            <a:r>
              <a:rPr lang="en-US" altLang="zh-CN" dirty="0"/>
              <a:t>E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/>
              <a:t>，使得：（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去掉</a:t>
            </a:r>
            <a:r>
              <a:rPr lang="en-US" altLang="zh-CN" dirty="0"/>
              <a:t>E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/>
              <a:t>中的边之后，</a:t>
            </a:r>
            <a:r>
              <a:rPr lang="en-US" altLang="zh-CN" dirty="0"/>
              <a:t>G</a:t>
            </a:r>
            <a:r>
              <a:rPr lang="zh-CN" altLang="en-US" dirty="0"/>
              <a:t>将变成两个互不连通的连通分支；（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去掉</a:t>
            </a:r>
            <a:r>
              <a:rPr lang="en-US" altLang="zh-CN" dirty="0"/>
              <a:t>E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/>
              <a:t>的任意真子集中的边之后，</a:t>
            </a:r>
            <a:r>
              <a:rPr lang="en-US" altLang="zh-CN" dirty="0"/>
              <a:t>G</a:t>
            </a:r>
            <a:r>
              <a:rPr lang="zh-CN" altLang="en-US" dirty="0"/>
              <a:t>仍是连通的，则称</a:t>
            </a:r>
            <a:r>
              <a:rPr lang="en-US" altLang="zh-CN" dirty="0"/>
              <a:t>E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的一个割集。</a:t>
            </a:r>
            <a:endParaRPr lang="en-US" altLang="zh-CN" dirty="0"/>
          </a:p>
          <a:p>
            <a:pPr lvl="1"/>
            <a:r>
              <a:rPr lang="zh-CN" altLang="en-US" sz="2000" dirty="0"/>
              <a:t>桥是仅包含一条边的割集</a:t>
            </a:r>
            <a:endParaRPr lang="en-US" altLang="zh-CN" sz="2000" dirty="0"/>
          </a:p>
          <a:p>
            <a:r>
              <a:rPr lang="zh-CN" altLang="en-US" sz="2400" dirty="0"/>
              <a:t>等价定义：对于无向连通图</a:t>
            </a:r>
            <a:r>
              <a:rPr lang="en-US" altLang="zh-CN" sz="2400" dirty="0"/>
              <a:t>G</a:t>
            </a:r>
            <a:r>
              <a:rPr lang="zh-CN" altLang="en-US" sz="2400" dirty="0"/>
              <a:t>，将</a:t>
            </a:r>
            <a:r>
              <a:rPr lang="en-US" altLang="zh-CN" sz="2400" dirty="0"/>
              <a:t>G</a:t>
            </a:r>
            <a:r>
              <a:rPr lang="zh-CN" altLang="en-US" sz="2400" dirty="0"/>
              <a:t>的顶点分成两个互不相交的集合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，且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各自的导出子图都是连通的，则顶点分别在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中的边构成的集合，是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的一个割集。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CF395B-BD8F-4400-B63C-17179091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96" y="4064570"/>
            <a:ext cx="4337007" cy="2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35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基本割集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dirty="0"/>
              <a:t>定义：对于无向连通图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的一个生成树。</a:t>
            </a:r>
            <a:r>
              <a:rPr lang="en-US" altLang="zh-CN" dirty="0"/>
              <a:t>T</a:t>
            </a:r>
            <a:r>
              <a:rPr lang="zh-CN" altLang="en-US" dirty="0"/>
              <a:t>中的任意一条边</a:t>
            </a:r>
            <a:r>
              <a:rPr lang="en-US" altLang="zh-CN" dirty="0"/>
              <a:t>e</a:t>
            </a:r>
            <a:r>
              <a:rPr lang="zh-CN" altLang="en-US" dirty="0"/>
              <a:t>都会将</a:t>
            </a:r>
            <a:r>
              <a:rPr lang="en-US" altLang="zh-CN" dirty="0"/>
              <a:t>T</a:t>
            </a:r>
            <a:r>
              <a:rPr lang="zh-CN" altLang="en-US" dirty="0"/>
              <a:t>分成两部分，记其顶点集分别为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r>
              <a:rPr lang="zh-CN" altLang="en-US" dirty="0"/>
              <a:t>则</a:t>
            </a:r>
            <a:r>
              <a:rPr lang="en-US" altLang="zh-CN" dirty="0"/>
              <a:t>G</a:t>
            </a:r>
            <a:r>
              <a:rPr lang="zh-CN" altLang="en-US" dirty="0"/>
              <a:t>中连接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的边构成一个割集，称该割集是对应</a:t>
            </a:r>
            <a:r>
              <a:rPr lang="en-US" altLang="zh-CN" dirty="0"/>
              <a:t>e</a:t>
            </a:r>
            <a:r>
              <a:rPr lang="zh-CN" altLang="en-US" dirty="0"/>
              <a:t>的基本割集。</a:t>
            </a:r>
            <a:endParaRPr lang="en-US" altLang="zh-CN" dirty="0"/>
          </a:p>
          <a:p>
            <a:pPr lvl="1"/>
            <a:r>
              <a:rPr lang="zh-CN" altLang="en-US" dirty="0"/>
              <a:t>对应</a:t>
            </a:r>
            <a:r>
              <a:rPr lang="en-US" altLang="zh-CN" dirty="0"/>
              <a:t>e</a:t>
            </a:r>
            <a:r>
              <a:rPr lang="zh-CN" altLang="en-US" dirty="0"/>
              <a:t>的基本割集，必然也包括</a:t>
            </a:r>
            <a:r>
              <a:rPr lang="en-US" altLang="zh-CN" dirty="0"/>
              <a:t>e</a:t>
            </a: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定义：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有</a:t>
            </a:r>
            <a:r>
              <a:rPr lang="en-US" altLang="zh-CN" sz="2600" dirty="0">
                <a:cs typeface="+mn-cs"/>
              </a:rPr>
              <a:t>n - 1</a:t>
            </a:r>
            <a:r>
              <a:rPr lang="zh-CN" altLang="en-US" sz="2600" dirty="0">
                <a:cs typeface="+mn-cs"/>
              </a:rPr>
              <a:t>条边。因此对于给定的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，有</a:t>
            </a:r>
            <a:r>
              <a:rPr lang="en-US" altLang="zh-CN" sz="2600" dirty="0">
                <a:cs typeface="+mn-cs"/>
              </a:rPr>
              <a:t>n-1</a:t>
            </a:r>
            <a:r>
              <a:rPr lang="zh-CN" altLang="en-US" sz="2600" dirty="0">
                <a:cs typeface="+mn-cs"/>
              </a:rPr>
              <a:t>个基本割集。这些割集的集合称为关于生成树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的基本割集组。</a:t>
            </a:r>
            <a:endParaRPr lang="en-US" altLang="zh-CN" sz="2600" dirty="0"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A4A3EC-1B7A-47A4-8A5C-A338C9BF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1" y="3947176"/>
            <a:ext cx="7529384" cy="25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50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基本圈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dirty="0"/>
              <a:t>回顾（弦）：对于无向连通图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的一个生成树。不在</a:t>
            </a:r>
            <a:r>
              <a:rPr lang="en-US" altLang="zh-CN" dirty="0"/>
              <a:t>T</a:t>
            </a:r>
            <a:r>
              <a:rPr lang="zh-CN" altLang="en-US" dirty="0"/>
              <a:t>中的边，都被称为是</a:t>
            </a:r>
            <a:r>
              <a:rPr lang="en-US" altLang="zh-CN" dirty="0"/>
              <a:t>T</a:t>
            </a:r>
            <a:r>
              <a:rPr lang="zh-CN" altLang="en-US" dirty="0"/>
              <a:t>的一条弦。</a:t>
            </a:r>
            <a:endParaRPr lang="en-US" altLang="zh-CN" dirty="0"/>
          </a:p>
          <a:p>
            <a:r>
              <a:rPr lang="zh-CN" altLang="en-US" dirty="0"/>
              <a:t>定义（基本圈）：</a:t>
            </a:r>
            <a:r>
              <a:rPr lang="en-US" altLang="zh-CN" dirty="0"/>
              <a:t>T</a:t>
            </a:r>
            <a:r>
              <a:rPr lang="zh-CN" altLang="en-US" dirty="0"/>
              <a:t>是无向连通图</a:t>
            </a:r>
            <a:r>
              <a:rPr lang="en-US" altLang="zh-CN" dirty="0"/>
              <a:t>G</a:t>
            </a:r>
            <a:r>
              <a:rPr lang="zh-CN" altLang="en-US" dirty="0"/>
              <a:t>的一个生成树。对于</a:t>
            </a:r>
            <a:r>
              <a:rPr lang="en-US" altLang="zh-CN" dirty="0"/>
              <a:t>T</a:t>
            </a:r>
            <a:r>
              <a:rPr lang="zh-CN" altLang="en-US" dirty="0"/>
              <a:t>的每一条弦</a:t>
            </a:r>
            <a:r>
              <a:rPr lang="en-US" altLang="zh-CN" dirty="0"/>
              <a:t>e</a:t>
            </a:r>
            <a:r>
              <a:rPr lang="zh-CN" altLang="en-US" dirty="0"/>
              <a:t>，将</a:t>
            </a:r>
            <a:r>
              <a:rPr lang="en-US" altLang="zh-CN" dirty="0"/>
              <a:t>e</a:t>
            </a:r>
            <a:r>
              <a:rPr lang="zh-CN" altLang="en-US" dirty="0"/>
              <a:t>加到</a:t>
            </a:r>
            <a:r>
              <a:rPr lang="en-US" altLang="zh-CN" dirty="0"/>
              <a:t>T</a:t>
            </a:r>
            <a:r>
              <a:rPr lang="zh-CN" altLang="en-US" dirty="0"/>
              <a:t>上之后都会得到一个唯一的圈</a:t>
            </a:r>
            <a:r>
              <a:rPr lang="en-US" altLang="zh-CN" dirty="0"/>
              <a:t>C</a:t>
            </a:r>
            <a:r>
              <a:rPr lang="zh-CN" altLang="en-US" dirty="0"/>
              <a:t>。称</a:t>
            </a:r>
            <a:r>
              <a:rPr lang="en-US" altLang="zh-CN" dirty="0"/>
              <a:t>C</a:t>
            </a:r>
            <a:r>
              <a:rPr lang="zh-CN" altLang="en-US" dirty="0"/>
              <a:t>为对应于这条弦的基本圈。</a:t>
            </a:r>
            <a:endParaRPr lang="en-US" altLang="zh-CN" dirty="0"/>
          </a:p>
          <a:p>
            <a:pPr lvl="1"/>
            <a:r>
              <a:rPr lang="zh-CN" altLang="en-US" dirty="0"/>
              <a:t>若图</a:t>
            </a:r>
            <a:r>
              <a:rPr lang="en-US" altLang="zh-CN" dirty="0"/>
              <a:t>G</a:t>
            </a:r>
            <a:r>
              <a:rPr lang="zh-CN" altLang="en-US" dirty="0"/>
              <a:t>的顶点数为</a:t>
            </a:r>
            <a:r>
              <a:rPr lang="en-US" altLang="zh-CN" dirty="0"/>
              <a:t>n</a:t>
            </a:r>
            <a:r>
              <a:rPr lang="zh-CN" altLang="en-US" dirty="0"/>
              <a:t>，边数为</a:t>
            </a:r>
            <a:r>
              <a:rPr lang="en-US" altLang="zh-CN" dirty="0"/>
              <a:t>m</a:t>
            </a:r>
            <a:r>
              <a:rPr lang="zh-CN" altLang="en-US" dirty="0"/>
              <a:t>，则</a:t>
            </a:r>
            <a:r>
              <a:rPr lang="en-US" altLang="zh-CN" dirty="0"/>
              <a:t>T</a:t>
            </a:r>
            <a:r>
              <a:rPr lang="zh-CN" altLang="en-US" dirty="0"/>
              <a:t>有</a:t>
            </a:r>
            <a:r>
              <a:rPr lang="en-US" altLang="zh-CN" dirty="0"/>
              <a:t>m– (n - 1)</a:t>
            </a:r>
            <a:r>
              <a:rPr lang="zh-CN" altLang="en-US" dirty="0"/>
              <a:t>条弦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有</a:t>
            </a:r>
            <a:r>
              <a:rPr lang="en-US" altLang="zh-CN" dirty="0"/>
              <a:t>m– (n - 1)</a:t>
            </a:r>
            <a:r>
              <a:rPr lang="zh-CN" altLang="en-US" dirty="0"/>
              <a:t>个基本圈，每个基本圈都恰好包含一条弦</a:t>
            </a:r>
            <a:endParaRPr lang="en-US" altLang="zh-CN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定义（基本圈组）：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的所有基本圈构成的集合，称为是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的基本圈组。</a:t>
            </a:r>
            <a:endParaRPr lang="en-US" altLang="zh-CN" sz="2600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zh-CN" sz="2600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思考：</a:t>
            </a:r>
            <a:r>
              <a:rPr lang="zh-CN" altLang="en-US" sz="2600" dirty="0"/>
              <a:t>如何证明</a:t>
            </a:r>
            <a:r>
              <a:rPr lang="zh-CN" altLang="en-US" sz="2600" dirty="0">
                <a:cs typeface="+mn-cs"/>
              </a:rPr>
              <a:t>每一条弦对应唯一的基本圈</a:t>
            </a:r>
            <a:r>
              <a:rPr lang="en-US" altLang="zh-CN" sz="2600" dirty="0">
                <a:cs typeface="+mn-cs"/>
              </a:rPr>
              <a:t>C</a:t>
            </a:r>
            <a:r>
              <a:rPr lang="zh-CN" altLang="en-US" sz="2600" dirty="0">
                <a:cs typeface="+mn-cs"/>
              </a:rPr>
              <a:t>？</a:t>
            </a:r>
            <a:endParaRPr lang="en-US" altLang="zh-CN" sz="2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7591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latin typeface="+mn-ea"/>
              </a:rPr>
              <a:t>定理：设 </a:t>
            </a:r>
            <a:r>
              <a:rPr lang="en-US" altLang="zh-CN" dirty="0">
                <a:latin typeface="+mn-ea"/>
              </a:rPr>
              <a:t>T </a:t>
            </a:r>
            <a:r>
              <a:rPr lang="zh-CN" altLang="en-US" dirty="0">
                <a:latin typeface="+mn-ea"/>
              </a:rPr>
              <a:t>是非平凡 </a:t>
            </a:r>
            <a:r>
              <a:rPr lang="en-US" altLang="zh-CN" dirty="0">
                <a:latin typeface="+mn-ea"/>
              </a:rPr>
              <a:t>( n, m ) </a:t>
            </a:r>
            <a:r>
              <a:rPr lang="zh-CN" altLang="en-US" dirty="0">
                <a:latin typeface="+mn-ea"/>
              </a:rPr>
              <a:t>无向图，则下面四个命题是等价的。 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( 1 )  T </a:t>
            </a:r>
            <a:r>
              <a:rPr lang="zh-CN" altLang="en-US" sz="2400" dirty="0">
                <a:latin typeface="+mn-ea"/>
              </a:rPr>
              <a:t>是树（连通且无圈）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( 2 )  T </a:t>
            </a:r>
            <a:r>
              <a:rPr lang="zh-CN" altLang="en-US" sz="2400" dirty="0">
                <a:latin typeface="+mn-ea"/>
              </a:rPr>
              <a:t>的每对顶点之间有且仅有一条基本链</a:t>
            </a:r>
            <a:endParaRPr lang="en-US" altLang="zh-CN" sz="2400" dirty="0">
              <a:latin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( 3 )  T </a:t>
            </a:r>
            <a:r>
              <a:rPr lang="zh-CN" altLang="en-US" sz="2400" dirty="0">
                <a:latin typeface="+mn-ea"/>
              </a:rPr>
              <a:t>连通且 </a:t>
            </a:r>
            <a:r>
              <a:rPr lang="en-US" altLang="zh-CN" sz="2400" dirty="0">
                <a:latin typeface="+mn-ea"/>
              </a:rPr>
              <a:t>m = n–1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latin typeface="+mn-ea"/>
              </a:rPr>
              <a:t> ( 4 )  T </a:t>
            </a:r>
            <a:r>
              <a:rPr lang="zh-CN" altLang="en-US" sz="2400" dirty="0">
                <a:latin typeface="+mn-ea"/>
              </a:rPr>
              <a:t>无圈且 </a:t>
            </a:r>
            <a:r>
              <a:rPr lang="en-US" altLang="zh-CN" sz="2400" dirty="0">
                <a:latin typeface="+mn-ea"/>
              </a:rPr>
              <a:t>m = n–1</a:t>
            </a:r>
          </a:p>
          <a:p>
            <a:pPr>
              <a:defRPr/>
            </a:pPr>
            <a:endParaRPr lang="en-US" altLang="zh-CN" sz="1200" dirty="0"/>
          </a:p>
          <a:p>
            <a:pPr>
              <a:defRPr/>
            </a:pPr>
            <a:r>
              <a:rPr lang="zh-CN" altLang="en-US" sz="2400" dirty="0"/>
              <a:t>证明思路：（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）易证（略过）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ym typeface="Symbol" panose="05050102010706020507" pitchFamily="18" charset="2"/>
              </a:rPr>
              <a:t>）易证（结合连通图的边数下界，略过）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思考：教材对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）的证明有漏洞，试着找一下</a:t>
            </a:r>
          </a:p>
        </p:txBody>
      </p:sp>
    </p:spTree>
    <p:extLst>
      <p:ext uri="{BB962C8B-B14F-4D97-AF65-F5344CB8AC3E}">
        <p14:creationId xmlns:p14="http://schemas.microsoft.com/office/powerpoint/2010/main" val="734352080"/>
      </p:ext>
    </p:extLst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圈、割集和生成树的例子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8E765-9A5A-4A01-ABFF-AACC120B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967"/>
            <a:ext cx="9144000" cy="51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30874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割集、圈和生成树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dirty="0"/>
              <a:t>回顾（补图）：对于无向连通图</a:t>
            </a:r>
            <a:r>
              <a:rPr lang="en-US" altLang="zh-CN" dirty="0"/>
              <a:t>G = &lt;V, E&gt;</a:t>
            </a:r>
            <a:r>
              <a:rPr lang="zh-CN" altLang="en-US" dirty="0"/>
              <a:t>，及其两个子图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 = &lt;V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 = &lt;V</a:t>
            </a:r>
            <a:r>
              <a:rPr lang="en-US" altLang="zh-CN" baseline="-25000" dirty="0"/>
              <a:t>2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。如果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=E - E</a:t>
            </a:r>
            <a:r>
              <a:rPr lang="en-US" altLang="zh-CN" baseline="-25000" dirty="0"/>
              <a:t>2</a:t>
            </a:r>
            <a:r>
              <a:rPr lang="zh-CN" altLang="en-US" dirty="0"/>
              <a:t>，而且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除了包含所有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zh-CN" altLang="en-US" dirty="0"/>
              <a:t>中的边所关联的顶点以外，还包含未在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G</a:t>
            </a:r>
            <a:r>
              <a:rPr lang="zh-CN" altLang="en-US" dirty="0"/>
              <a:t>的所有孤立顶点，则称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相对于</a:t>
            </a:r>
            <a:r>
              <a:rPr lang="en-US" altLang="zh-CN" dirty="0"/>
              <a:t>G</a:t>
            </a:r>
            <a:r>
              <a:rPr lang="zh-CN" altLang="en-US" dirty="0"/>
              <a:t>的补图。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定理：一个圈和任何生成树的补都至少有一个共同边。</a:t>
            </a:r>
            <a:endParaRPr lang="en-US" altLang="zh-CN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证明：假设</a:t>
            </a:r>
            <a:r>
              <a:rPr lang="en-US" altLang="zh-CN" sz="2600" dirty="0">
                <a:cs typeface="+mn-cs"/>
              </a:rPr>
              <a:t>C</a:t>
            </a:r>
            <a:r>
              <a:rPr lang="zh-CN" altLang="en-US" sz="2600" dirty="0">
                <a:cs typeface="+mn-cs"/>
              </a:rPr>
              <a:t>是一个圈，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是一个生成树，而且</a:t>
            </a:r>
            <a:r>
              <a:rPr lang="en-US" altLang="zh-CN" sz="2600" dirty="0">
                <a:cs typeface="+mn-cs"/>
              </a:rPr>
              <a:t>C</a:t>
            </a:r>
            <a:r>
              <a:rPr lang="zh-CN" altLang="en-US" sz="2600" dirty="0">
                <a:cs typeface="+mn-cs"/>
              </a:rPr>
              <a:t>与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的补之间没有共同边。那么</a:t>
            </a:r>
            <a:r>
              <a:rPr lang="en-US" altLang="zh-CN" sz="2600" dirty="0">
                <a:cs typeface="+mn-cs"/>
              </a:rPr>
              <a:t>C</a:t>
            </a:r>
            <a:r>
              <a:rPr lang="zh-CN" altLang="en-US" sz="2600" dirty="0">
                <a:cs typeface="+mn-cs"/>
              </a:rPr>
              <a:t>中的边全部都在</a:t>
            </a:r>
            <a:r>
              <a:rPr lang="en-US" altLang="zh-CN" sz="2600" dirty="0">
                <a:cs typeface="+mn-cs"/>
              </a:rPr>
              <a:t>T</a:t>
            </a:r>
            <a:r>
              <a:rPr lang="zh-CN" altLang="en-US" sz="2600" dirty="0">
                <a:cs typeface="+mn-cs"/>
              </a:rPr>
              <a:t>上，矛盾。</a:t>
            </a:r>
            <a:endParaRPr lang="en-US" altLang="zh-CN" sz="2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4495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割集、圈和生成树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r>
              <a:rPr lang="zh-CN" altLang="en-US" dirty="0"/>
              <a:t>定理：一个割集和任何生成树至少有一条公共边。</a:t>
            </a:r>
            <a:endParaRPr lang="en-US" altLang="zh-CN" dirty="0"/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证明：</a:t>
            </a:r>
            <a:endParaRPr lang="en-US" altLang="zh-CN" sz="24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假设</a:t>
            </a:r>
            <a:r>
              <a:rPr lang="en-US" altLang="zh-CN" sz="2400" dirty="0">
                <a:cs typeface="+mn-cs"/>
              </a:rPr>
              <a:t>F</a:t>
            </a:r>
            <a:r>
              <a:rPr lang="zh-CN" altLang="en-US" sz="2400" dirty="0">
                <a:cs typeface="+mn-cs"/>
              </a:rPr>
              <a:t>是一个顶点集</a:t>
            </a:r>
            <a:r>
              <a:rPr lang="en-US" altLang="zh-CN" sz="2400" dirty="0">
                <a:cs typeface="+mn-cs"/>
              </a:rPr>
              <a:t>V</a:t>
            </a:r>
            <a:r>
              <a:rPr lang="en-US" altLang="zh-CN" sz="2400" baseline="-25000" dirty="0">
                <a:cs typeface="+mn-cs"/>
              </a:rPr>
              <a:t>1</a:t>
            </a:r>
            <a:r>
              <a:rPr lang="zh-CN" altLang="en-US" sz="2400" dirty="0">
                <a:cs typeface="+mn-cs"/>
              </a:rPr>
              <a:t>和</a:t>
            </a:r>
            <a:r>
              <a:rPr lang="en-US" altLang="zh-CN" sz="2400" dirty="0">
                <a:cs typeface="+mn-cs"/>
              </a:rPr>
              <a:t>V</a:t>
            </a:r>
            <a:r>
              <a:rPr lang="en-US" altLang="zh-CN" sz="2400" baseline="-25000" dirty="0">
                <a:cs typeface="+mn-cs"/>
              </a:rPr>
              <a:t>2</a:t>
            </a:r>
            <a:r>
              <a:rPr lang="zh-CN" altLang="en-US" sz="2400" dirty="0">
                <a:cs typeface="+mn-cs"/>
              </a:rPr>
              <a:t>之间的割集，</a:t>
            </a:r>
            <a:r>
              <a:rPr lang="en-US" altLang="zh-CN" sz="2400" dirty="0">
                <a:cs typeface="+mn-cs"/>
              </a:rPr>
              <a:t>T</a:t>
            </a:r>
            <a:r>
              <a:rPr lang="zh-CN" altLang="en-US" sz="2400" dirty="0">
                <a:cs typeface="+mn-cs"/>
              </a:rPr>
              <a:t>是一个生成树，而</a:t>
            </a:r>
            <a:r>
              <a:rPr lang="en-US" altLang="zh-CN" sz="2400" dirty="0">
                <a:cs typeface="+mn-cs"/>
              </a:rPr>
              <a:t>F</a:t>
            </a:r>
            <a:r>
              <a:rPr lang="zh-CN" altLang="en-US" sz="2400" dirty="0">
                <a:cs typeface="+mn-cs"/>
              </a:rPr>
              <a:t>与</a:t>
            </a:r>
            <a:r>
              <a:rPr lang="en-US" altLang="zh-CN" sz="2400" dirty="0">
                <a:cs typeface="+mn-cs"/>
              </a:rPr>
              <a:t>T</a:t>
            </a:r>
            <a:r>
              <a:rPr lang="zh-CN" altLang="en-US" sz="2400" dirty="0">
                <a:cs typeface="+mn-cs"/>
              </a:rPr>
              <a:t>之间没有共同边。</a:t>
            </a:r>
            <a:endParaRPr lang="en-US" altLang="zh-CN" sz="24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从图</a:t>
            </a:r>
            <a:r>
              <a:rPr lang="en-US" altLang="zh-CN" sz="2400" dirty="0">
                <a:cs typeface="+mn-cs"/>
              </a:rPr>
              <a:t>G</a:t>
            </a:r>
            <a:r>
              <a:rPr lang="zh-CN" altLang="en-US" sz="2400" dirty="0">
                <a:cs typeface="+mn-cs"/>
              </a:rPr>
              <a:t>中去掉边集</a:t>
            </a:r>
            <a:r>
              <a:rPr lang="en-US" altLang="zh-CN" sz="2400" dirty="0">
                <a:cs typeface="+mn-cs"/>
              </a:rPr>
              <a:t>F</a:t>
            </a:r>
            <a:r>
              <a:rPr lang="zh-CN" altLang="en-US" sz="2400" dirty="0">
                <a:cs typeface="+mn-cs"/>
              </a:rPr>
              <a:t>中的边，则剩下的图必然包括</a:t>
            </a:r>
            <a:r>
              <a:rPr lang="en-US" altLang="zh-CN" sz="2400" dirty="0">
                <a:cs typeface="+mn-cs"/>
              </a:rPr>
              <a:t>T</a:t>
            </a:r>
            <a:r>
              <a:rPr lang="zh-CN" altLang="en-US" sz="2400" dirty="0">
                <a:cs typeface="+mn-cs"/>
              </a:rPr>
              <a:t>中所有的边，因此仍然是连通的。</a:t>
            </a:r>
            <a:endParaRPr lang="en-US" altLang="zh-CN" sz="24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这与割集</a:t>
            </a:r>
            <a:r>
              <a:rPr lang="en-US" altLang="zh-CN" sz="2400" dirty="0">
                <a:cs typeface="+mn-cs"/>
              </a:rPr>
              <a:t>F</a:t>
            </a:r>
            <a:r>
              <a:rPr lang="zh-CN" altLang="en-US" sz="2400" dirty="0">
                <a:cs typeface="+mn-cs"/>
              </a:rPr>
              <a:t>将图</a:t>
            </a:r>
            <a:r>
              <a:rPr lang="en-US" altLang="zh-CN" sz="2400" dirty="0">
                <a:cs typeface="+mn-cs"/>
              </a:rPr>
              <a:t>G</a:t>
            </a:r>
            <a:r>
              <a:rPr lang="zh-CN" altLang="en-US" sz="2400" dirty="0">
                <a:cs typeface="+mn-cs"/>
              </a:rPr>
              <a:t>分成两个连通分支矛盾。</a:t>
            </a:r>
            <a:endParaRPr lang="en-US" altLang="zh-CN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0088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割集、圈和生成树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628877" cy="5396985"/>
          </a:xfrm>
        </p:spPr>
        <p:txBody>
          <a:bodyPr/>
          <a:lstStyle/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定理：任何一个圈和任何一个割集，必然有偶数（可以为</a:t>
            </a:r>
            <a:r>
              <a:rPr lang="en-US" altLang="zh-CN" sz="2600" dirty="0">
                <a:cs typeface="+mn-cs"/>
              </a:rPr>
              <a:t>0</a:t>
            </a:r>
            <a:r>
              <a:rPr lang="zh-CN" altLang="en-US" sz="2600" dirty="0">
                <a:cs typeface="+mn-cs"/>
              </a:rPr>
              <a:t>）条公共边。</a:t>
            </a:r>
            <a:endParaRPr lang="en-US" altLang="zh-CN" sz="26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证明：</a:t>
            </a:r>
            <a:endParaRPr lang="en-US" altLang="zh-CN" sz="24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假设某个圈</a:t>
            </a:r>
            <a:r>
              <a:rPr lang="en-US" altLang="zh-CN" sz="2400" dirty="0">
                <a:cs typeface="+mn-cs"/>
              </a:rPr>
              <a:t>C</a:t>
            </a:r>
            <a:r>
              <a:rPr lang="zh-CN" altLang="en-US" sz="2400" dirty="0">
                <a:cs typeface="+mn-cs"/>
              </a:rPr>
              <a:t>和割集</a:t>
            </a:r>
            <a:r>
              <a:rPr lang="en-US" altLang="zh-CN" sz="2400" dirty="0">
                <a:cs typeface="+mn-cs"/>
              </a:rPr>
              <a:t>F</a:t>
            </a:r>
            <a:r>
              <a:rPr lang="zh-CN" altLang="en-US" sz="2400" dirty="0">
                <a:cs typeface="+mn-cs"/>
              </a:rPr>
              <a:t>之间的公共边是奇数条，其中割集</a:t>
            </a:r>
            <a:r>
              <a:rPr lang="en-US" altLang="zh-CN" sz="2400" dirty="0">
                <a:cs typeface="+mn-cs"/>
              </a:rPr>
              <a:t>F</a:t>
            </a:r>
            <a:r>
              <a:rPr lang="zh-CN" altLang="en-US" sz="2400" dirty="0">
                <a:cs typeface="+mn-cs"/>
              </a:rPr>
              <a:t>将图</a:t>
            </a:r>
            <a:r>
              <a:rPr lang="en-US" altLang="zh-CN" sz="2400" dirty="0">
                <a:cs typeface="+mn-cs"/>
              </a:rPr>
              <a:t>G</a:t>
            </a:r>
            <a:r>
              <a:rPr lang="zh-CN" altLang="en-US" sz="2400" dirty="0">
                <a:cs typeface="+mn-cs"/>
              </a:rPr>
              <a:t>中的顶点分成两个连通分支，其顶点集分别为</a:t>
            </a:r>
            <a:r>
              <a:rPr lang="en-US" altLang="zh-CN" sz="2400" dirty="0">
                <a:cs typeface="+mn-cs"/>
              </a:rPr>
              <a:t>V</a:t>
            </a:r>
            <a:r>
              <a:rPr lang="en-US" altLang="zh-CN" sz="2400" baseline="-25000" dirty="0">
                <a:cs typeface="+mn-cs"/>
              </a:rPr>
              <a:t>1</a:t>
            </a:r>
            <a:r>
              <a:rPr lang="zh-CN" altLang="en-US" sz="2400" dirty="0">
                <a:cs typeface="+mn-cs"/>
              </a:rPr>
              <a:t>和</a:t>
            </a:r>
            <a:r>
              <a:rPr lang="en-US" altLang="zh-CN" sz="2400" dirty="0">
                <a:cs typeface="+mn-cs"/>
              </a:rPr>
              <a:t>V</a:t>
            </a:r>
            <a:r>
              <a:rPr lang="en-US" altLang="zh-CN" sz="2400" baseline="-25000" dirty="0">
                <a:cs typeface="+mn-cs"/>
              </a:rPr>
              <a:t>2</a:t>
            </a:r>
            <a:r>
              <a:rPr lang="zh-CN" altLang="en-US" sz="2400" dirty="0">
                <a:cs typeface="+mn-cs"/>
              </a:rPr>
              <a:t>（显然</a:t>
            </a:r>
            <a:r>
              <a:rPr lang="en-US" altLang="zh-CN" sz="2400" dirty="0">
                <a:cs typeface="+mn-cs"/>
              </a:rPr>
              <a:t>V</a:t>
            </a:r>
            <a:r>
              <a:rPr lang="en-US" altLang="zh-CN" sz="2400" baseline="-25000" dirty="0">
                <a:cs typeface="+mn-cs"/>
              </a:rPr>
              <a:t>1</a:t>
            </a:r>
            <a:r>
              <a:rPr lang="en-US" altLang="zh-CN" sz="2400" dirty="0">
                <a:cs typeface="+mn-cs"/>
              </a:rPr>
              <a:t>=V-V</a:t>
            </a:r>
            <a:r>
              <a:rPr lang="en-US" altLang="zh-CN" sz="2400" baseline="-25000" dirty="0">
                <a:cs typeface="+mn-cs"/>
              </a:rPr>
              <a:t>2</a:t>
            </a:r>
            <a:r>
              <a:rPr lang="zh-CN" altLang="en-US" sz="2400" dirty="0">
                <a:cs typeface="+mn-cs"/>
              </a:rPr>
              <a:t>）。</a:t>
            </a:r>
            <a:endParaRPr lang="en-US" altLang="zh-CN" sz="24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从</a:t>
            </a:r>
            <a:r>
              <a:rPr lang="en-US" altLang="zh-CN" sz="2400" dirty="0">
                <a:cs typeface="+mn-cs"/>
              </a:rPr>
              <a:t>C</a:t>
            </a:r>
            <a:r>
              <a:rPr lang="zh-CN" altLang="en-US" sz="2400" dirty="0">
                <a:cs typeface="+mn-cs"/>
              </a:rPr>
              <a:t>中的任意一个顶点</a:t>
            </a:r>
            <a:r>
              <a:rPr lang="en-US" altLang="zh-CN" sz="2400" dirty="0">
                <a:cs typeface="+mn-cs"/>
              </a:rPr>
              <a:t>u</a:t>
            </a:r>
            <a:r>
              <a:rPr lang="zh-CN" altLang="en-US" sz="2400" dirty="0">
                <a:cs typeface="+mn-cs"/>
              </a:rPr>
              <a:t>（不妨设</a:t>
            </a:r>
            <a:r>
              <a:rPr lang="en-US" altLang="zh-CN" sz="2400" dirty="0">
                <a:cs typeface="+mn-cs"/>
              </a:rPr>
              <a:t>u</a:t>
            </a:r>
            <a:r>
              <a:rPr lang="zh-CN" altLang="en-US" sz="2400" dirty="0">
                <a:cs typeface="+mn-cs"/>
              </a:rPr>
              <a:t>在顶点集</a:t>
            </a:r>
            <a:r>
              <a:rPr lang="en-US" altLang="zh-CN" sz="2400" dirty="0">
                <a:cs typeface="+mn-cs"/>
              </a:rPr>
              <a:t>V</a:t>
            </a:r>
            <a:r>
              <a:rPr lang="en-US" altLang="zh-CN" sz="2400" baseline="-25000" dirty="0">
                <a:cs typeface="+mn-cs"/>
              </a:rPr>
              <a:t>1</a:t>
            </a:r>
            <a:r>
              <a:rPr lang="zh-CN" altLang="en-US" sz="2400" dirty="0">
                <a:cs typeface="+mn-cs"/>
              </a:rPr>
              <a:t>中）开始，顺着圈</a:t>
            </a:r>
            <a:r>
              <a:rPr lang="en-US" altLang="zh-CN" sz="2400" dirty="0">
                <a:cs typeface="+mn-cs"/>
              </a:rPr>
              <a:t>C</a:t>
            </a:r>
            <a:r>
              <a:rPr lang="zh-CN" altLang="en-US" sz="2400" dirty="0">
                <a:cs typeface="+mn-cs"/>
              </a:rPr>
              <a:t>依次列出圈</a:t>
            </a:r>
            <a:r>
              <a:rPr lang="en-US" altLang="zh-CN" sz="2400" dirty="0">
                <a:cs typeface="+mn-cs"/>
              </a:rPr>
              <a:t>C</a:t>
            </a:r>
            <a:r>
              <a:rPr lang="zh-CN" altLang="en-US" sz="2400" dirty="0">
                <a:cs typeface="+mn-cs"/>
              </a:rPr>
              <a:t>中的顶点，最终回到顶点</a:t>
            </a:r>
            <a:r>
              <a:rPr lang="en-US" altLang="zh-CN" sz="2400" dirty="0">
                <a:cs typeface="+mn-cs"/>
              </a:rPr>
              <a:t>u</a:t>
            </a:r>
            <a:r>
              <a:rPr lang="zh-CN" altLang="en-US" sz="2400" dirty="0">
                <a:cs typeface="+mn-cs"/>
              </a:rPr>
              <a:t>。记该顶点序列为</a:t>
            </a:r>
            <a:r>
              <a:rPr lang="en-US" altLang="zh-CN" sz="2400" dirty="0">
                <a:cs typeface="+mn-cs"/>
              </a:rPr>
              <a:t>L</a:t>
            </a:r>
            <a:r>
              <a:rPr lang="zh-CN" altLang="en-US" sz="2400" dirty="0">
                <a:cs typeface="+mn-cs"/>
              </a:rPr>
              <a:t>。</a:t>
            </a:r>
            <a:endParaRPr lang="en-US" altLang="zh-CN" sz="2400" dirty="0">
              <a:cs typeface="+mn-cs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+mn-cs"/>
              </a:rPr>
              <a:t>序列</a:t>
            </a:r>
            <a:r>
              <a:rPr lang="en-US" altLang="zh-CN" sz="2400" dirty="0">
                <a:cs typeface="+mn-cs"/>
              </a:rPr>
              <a:t>L</a:t>
            </a:r>
            <a:r>
              <a:rPr lang="zh-CN" altLang="en-US" sz="2400" dirty="0">
                <a:cs typeface="+mn-cs"/>
              </a:rPr>
              <a:t>中任意两个相邻的顶点，对应图</a:t>
            </a:r>
            <a:r>
              <a:rPr lang="en-US" altLang="zh-CN" sz="2400" dirty="0">
                <a:cs typeface="+mn-cs"/>
              </a:rPr>
              <a:t>G</a:t>
            </a:r>
            <a:r>
              <a:rPr lang="zh-CN" altLang="en-US" sz="2400" dirty="0">
                <a:cs typeface="+mn-cs"/>
              </a:rPr>
              <a:t>中的一条边。由于</a:t>
            </a:r>
            <a:r>
              <a:rPr lang="zh-CN" altLang="en-US" sz="2400" dirty="0"/>
              <a:t>圈</a:t>
            </a:r>
            <a:r>
              <a:rPr lang="en-US" altLang="zh-CN" sz="2400" dirty="0"/>
              <a:t>C</a:t>
            </a:r>
            <a:r>
              <a:rPr lang="zh-CN" altLang="en-US" sz="2400" dirty="0"/>
              <a:t>和割集</a:t>
            </a:r>
            <a:r>
              <a:rPr lang="en-US" altLang="zh-CN" sz="2400" dirty="0"/>
              <a:t>F</a:t>
            </a:r>
            <a:r>
              <a:rPr lang="zh-CN" altLang="en-US" sz="2400" dirty="0"/>
              <a:t>之间的公共边是奇数条，因此序列</a:t>
            </a:r>
            <a:r>
              <a:rPr lang="en-US" altLang="zh-CN" sz="2400" dirty="0"/>
              <a:t>L</a:t>
            </a:r>
            <a:r>
              <a:rPr lang="zh-CN" altLang="en-US" sz="2400" dirty="0"/>
              <a:t>中最后的顶点应该是在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中，这与顶点</a:t>
            </a:r>
            <a:r>
              <a:rPr lang="en-US" altLang="zh-CN" sz="2400" dirty="0"/>
              <a:t>u</a:t>
            </a:r>
            <a:r>
              <a:rPr lang="zh-CN" altLang="en-US" sz="2400" dirty="0"/>
              <a:t>在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中矛盾。</a:t>
            </a:r>
            <a:endParaRPr lang="en-US" altLang="zh-CN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6488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割集、圈和生成树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6" y="946150"/>
            <a:ext cx="8645352" cy="989742"/>
          </a:xfrm>
        </p:spPr>
        <p:txBody>
          <a:bodyPr/>
          <a:lstStyle/>
          <a:p>
            <a:r>
              <a:rPr lang="zh-CN" altLang="en-US" sz="2400" dirty="0"/>
              <a:t>定理：对于图</a:t>
            </a:r>
            <a:r>
              <a:rPr lang="en-US" altLang="zh-CN" sz="2400" dirty="0"/>
              <a:t>G</a:t>
            </a:r>
            <a:r>
              <a:rPr lang="zh-CN" altLang="en-US" sz="2400" dirty="0"/>
              <a:t>的生成树</a:t>
            </a:r>
            <a:r>
              <a:rPr lang="en-US" altLang="zh-CN" sz="2400" dirty="0"/>
              <a:t>T</a:t>
            </a:r>
            <a:r>
              <a:rPr lang="zh-CN" altLang="en-US" sz="2400" dirty="0"/>
              <a:t>，假设</a:t>
            </a:r>
            <a:r>
              <a:rPr lang="en-US" altLang="zh-CN" sz="2400" dirty="0"/>
              <a:t>F={e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}</a:t>
            </a:r>
            <a:r>
              <a:rPr lang="zh-CN" altLang="en-US" sz="2400" dirty="0"/>
              <a:t>是</a:t>
            </a:r>
            <a:r>
              <a:rPr lang="en-US" altLang="zh-CN" sz="2400" dirty="0"/>
              <a:t>T</a:t>
            </a:r>
            <a:r>
              <a:rPr lang="zh-CN" altLang="en-US" sz="2400" dirty="0"/>
              <a:t>的一个基本割集，其中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是</a:t>
            </a:r>
            <a:r>
              <a:rPr lang="en-US" altLang="zh-CN" sz="2400" dirty="0"/>
              <a:t>T</a:t>
            </a:r>
            <a:r>
              <a:rPr lang="zh-CN" altLang="en-US" sz="2400" dirty="0"/>
              <a:t>上的边，其他边是</a:t>
            </a:r>
            <a:r>
              <a:rPr lang="en-US" altLang="zh-CN" sz="2400" dirty="0"/>
              <a:t>T</a:t>
            </a:r>
            <a:r>
              <a:rPr lang="zh-CN" altLang="en-US" sz="2400" dirty="0"/>
              <a:t>的弦。则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在对应于每个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的基本圈中，但不在其他的基本圈中。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842E11-D9E3-4EE0-A496-3AF2405B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587" y="2313191"/>
            <a:ext cx="3637413" cy="390035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24046F4-8E57-4EEB-B91E-FF656A30E243}"/>
              </a:ext>
            </a:extLst>
          </p:cNvPr>
          <p:cNvSpPr/>
          <p:nvPr/>
        </p:nvSpPr>
        <p:spPr>
          <a:xfrm>
            <a:off x="276226" y="2064555"/>
            <a:ext cx="5350217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400" b="1" dirty="0"/>
              <a:t>证明：</a:t>
            </a:r>
            <a:endParaRPr lang="en-US" altLang="zh-CN" sz="2400" b="1" dirty="0"/>
          </a:p>
          <a:p>
            <a:pPr marL="457200" lvl="3">
              <a:spcAft>
                <a:spcPct val="20000"/>
              </a:spcAf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）首先证明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在对应于每个</a:t>
            </a:r>
            <a:r>
              <a:rPr lang="en-US" altLang="zh-CN" sz="2000" b="1" dirty="0" err="1"/>
              <a:t>e</a:t>
            </a:r>
            <a:r>
              <a:rPr lang="en-US" altLang="zh-CN" sz="2000" b="1" baseline="-25000" dirty="0" err="1"/>
              <a:t>i</a:t>
            </a:r>
            <a:r>
              <a:rPr lang="zh-CN" altLang="en-US" sz="2000" b="1" dirty="0"/>
              <a:t>的基本圈中。假设</a:t>
            </a:r>
            <a:r>
              <a:rPr lang="en-US" altLang="zh-CN" sz="2000" b="1" dirty="0" err="1"/>
              <a:t>e</a:t>
            </a:r>
            <a:r>
              <a:rPr lang="en-US" altLang="zh-CN" sz="2000" b="1" baseline="-25000" dirty="0" err="1"/>
              <a:t>i</a:t>
            </a:r>
            <a:r>
              <a:rPr lang="zh-CN" altLang="en-US" sz="2000" b="1" dirty="0"/>
              <a:t>的基本圈为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。根据前一定理，圈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和割集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必然有偶数条公共边。由于圈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仅包含一条弦</a:t>
            </a:r>
            <a:r>
              <a:rPr lang="en-US" altLang="zh-CN" sz="2000" b="1" dirty="0" err="1"/>
              <a:t>e</a:t>
            </a:r>
            <a:r>
              <a:rPr lang="en-US" altLang="zh-CN" sz="2000" b="1" baseline="-25000" dirty="0" err="1"/>
              <a:t>i</a:t>
            </a:r>
            <a:r>
              <a:rPr lang="zh-CN" altLang="en-US" sz="2000" b="1" dirty="0"/>
              <a:t>，其余均为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上的边；割集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仅包含一条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上的边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，其余均为弦。因此，圈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和割集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的一条公共边为</a:t>
            </a:r>
            <a:r>
              <a:rPr lang="en-US" altLang="zh-CN" sz="2000" b="1" dirty="0" err="1"/>
              <a:t>e</a:t>
            </a:r>
            <a:r>
              <a:rPr lang="en-US" altLang="zh-CN" sz="2000" b="1" baseline="-25000" dirty="0" err="1"/>
              <a:t>i</a:t>
            </a:r>
            <a:r>
              <a:rPr lang="zh-CN" altLang="en-US" sz="2000" b="1" dirty="0"/>
              <a:t>，此外必须还有且仅有一条树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上的边是公共边，也就是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。因此</a:t>
            </a:r>
            <a:r>
              <a:rPr lang="en-US" altLang="zh-CN" sz="2000" b="1" dirty="0"/>
              <a:t> e</a:t>
            </a:r>
            <a:r>
              <a:rPr lang="en-US" altLang="zh-CN" sz="2000" b="1" baseline="-25000" dirty="0"/>
              <a:t>1 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中。</a:t>
            </a:r>
            <a:endParaRPr lang="en-US" altLang="zh-CN" sz="2000" b="1" dirty="0"/>
          </a:p>
          <a:p>
            <a:pPr marL="457200" lvl="3">
              <a:spcAft>
                <a:spcPct val="20000"/>
              </a:spcAf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）再证明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不在其他的基本圈中。假设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不在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中，而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的基本圈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中。由于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中仅包含一条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上的边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中除了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以外全都是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上的边，因此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仅有一条公共边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，与前一定理矛盾。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99869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割集、圈和生成树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6" y="946149"/>
            <a:ext cx="8505310" cy="1080359"/>
          </a:xfrm>
        </p:spPr>
        <p:txBody>
          <a:bodyPr/>
          <a:lstStyle/>
          <a:p>
            <a:r>
              <a:rPr lang="zh-CN" altLang="en-US" dirty="0"/>
              <a:t>定理：对于图</a:t>
            </a:r>
            <a:r>
              <a:rPr lang="en-US" altLang="zh-CN" dirty="0"/>
              <a:t>G</a:t>
            </a:r>
            <a:r>
              <a:rPr lang="zh-CN" altLang="en-US" dirty="0"/>
              <a:t>的生成树</a:t>
            </a:r>
            <a:r>
              <a:rPr lang="en-US" altLang="zh-CN" dirty="0"/>
              <a:t>T</a:t>
            </a:r>
            <a:r>
              <a:rPr lang="zh-CN" altLang="en-US" dirty="0"/>
              <a:t>，假设</a:t>
            </a:r>
            <a:r>
              <a:rPr lang="en-US" altLang="zh-CN" dirty="0"/>
              <a:t>C={e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/>
              <a:t>, ...,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是一个基本圈，其中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zh-CN" altLang="en-US" dirty="0"/>
              <a:t>是弦，其他边是</a:t>
            </a:r>
            <a:r>
              <a:rPr lang="en-US" altLang="zh-CN" dirty="0"/>
              <a:t>T</a:t>
            </a:r>
            <a:r>
              <a:rPr lang="zh-CN" altLang="en-US" dirty="0"/>
              <a:t>上的边。则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zh-CN" altLang="en-US" dirty="0"/>
              <a:t>在对应于每个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的基本割集中，但不在其他的基本割集中。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ACB621-DAF8-4455-AD33-F91337D6A405}"/>
              </a:ext>
            </a:extLst>
          </p:cNvPr>
          <p:cNvSpPr/>
          <p:nvPr/>
        </p:nvSpPr>
        <p:spPr>
          <a:xfrm>
            <a:off x="276226" y="2026508"/>
            <a:ext cx="4712045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000" b="1" dirty="0"/>
              <a:t>证明：</a:t>
            </a:r>
            <a:endParaRPr lang="en-US" altLang="zh-CN" sz="2000" b="1" dirty="0"/>
          </a:p>
          <a:p>
            <a:pPr marL="800100" lvl="3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）首先证明</a:t>
            </a:r>
            <a:r>
              <a:rPr lang="en-US" altLang="zh-CN" sz="1800" b="1" dirty="0"/>
              <a:t>e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在对应于每个</a:t>
            </a:r>
            <a:r>
              <a:rPr lang="en-US" altLang="zh-CN" sz="1800" b="1" dirty="0" err="1"/>
              <a:t>e</a:t>
            </a:r>
            <a:r>
              <a:rPr lang="en-US" altLang="zh-CN" sz="1800" b="1" baseline="-25000" dirty="0" err="1"/>
              <a:t>i</a:t>
            </a:r>
            <a:r>
              <a:rPr lang="zh-CN" altLang="en-US" sz="1800" b="1" dirty="0"/>
              <a:t>的基本割集中。假设</a:t>
            </a:r>
            <a:r>
              <a:rPr lang="en-US" altLang="zh-CN" sz="1800" b="1" dirty="0" err="1"/>
              <a:t>e</a:t>
            </a:r>
            <a:r>
              <a:rPr lang="en-US" altLang="zh-CN" sz="1800" b="1" baseline="-25000" dirty="0" err="1"/>
              <a:t>i</a:t>
            </a:r>
            <a:r>
              <a:rPr lang="zh-CN" altLang="en-US" sz="1800" b="1" dirty="0"/>
              <a:t>的基本割集为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。根据前一定理，圈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和割集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必然有偶数条公共边。由于圈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仅包含一条弦</a:t>
            </a:r>
            <a:r>
              <a:rPr lang="en-US" altLang="zh-CN" sz="1800" b="1" dirty="0"/>
              <a:t>e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，其余均为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上的边；割集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仅包含一条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上的边</a:t>
            </a:r>
            <a:r>
              <a:rPr lang="en-US" altLang="zh-CN" sz="1800" b="1" dirty="0" err="1"/>
              <a:t>e</a:t>
            </a:r>
            <a:r>
              <a:rPr lang="en-US" altLang="zh-CN" sz="1800" b="1" baseline="-25000" dirty="0" err="1"/>
              <a:t>i</a:t>
            </a:r>
            <a:r>
              <a:rPr lang="zh-CN" altLang="en-US" sz="1800" b="1" dirty="0"/>
              <a:t>，其余均为弦。因此，圈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和割集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的一条公共边为</a:t>
            </a:r>
            <a:r>
              <a:rPr lang="en-US" altLang="zh-CN" sz="1800" b="1" dirty="0" err="1"/>
              <a:t>e</a:t>
            </a:r>
            <a:r>
              <a:rPr lang="en-US" altLang="zh-CN" sz="1800" b="1" baseline="-25000" dirty="0" err="1"/>
              <a:t>i</a:t>
            </a:r>
            <a:r>
              <a:rPr lang="zh-CN" altLang="en-US" sz="1800" b="1" dirty="0"/>
              <a:t>，此外必须还有且仅有一条弦为公共边，也就是</a:t>
            </a:r>
            <a:r>
              <a:rPr lang="en-US" altLang="zh-CN" sz="1800" b="1" dirty="0"/>
              <a:t>e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。因此</a:t>
            </a:r>
            <a:r>
              <a:rPr lang="en-US" altLang="zh-CN" sz="1800" b="1" dirty="0"/>
              <a:t> e</a:t>
            </a:r>
            <a:r>
              <a:rPr lang="en-US" altLang="zh-CN" sz="1800" b="1" baseline="-25000" dirty="0"/>
              <a:t>1 </a:t>
            </a:r>
            <a:r>
              <a:rPr lang="zh-CN" altLang="en-US" sz="1800" b="1" dirty="0"/>
              <a:t>在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中。</a:t>
            </a:r>
            <a:endParaRPr lang="en-US" altLang="zh-CN" sz="1800" b="1" dirty="0"/>
          </a:p>
          <a:p>
            <a:pPr marL="800100" lvl="3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）再证明</a:t>
            </a:r>
            <a:r>
              <a:rPr lang="en-US" altLang="zh-CN" sz="1800" b="1" dirty="0"/>
              <a:t>e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不在其他的基本割集中。假设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不在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中，而</a:t>
            </a:r>
            <a:r>
              <a:rPr lang="en-US" altLang="zh-CN" sz="1800" b="1" dirty="0"/>
              <a:t>e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在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的基本割集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中。由于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中仅包含一条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上的边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，而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中除了</a:t>
            </a:r>
            <a:r>
              <a:rPr lang="en-US" altLang="zh-CN" sz="1800" b="1" dirty="0"/>
              <a:t>e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以外全都是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上的边（但不包括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），因此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仅有一条公共边</a:t>
            </a:r>
            <a:r>
              <a:rPr lang="en-US" altLang="zh-CN" sz="1800" b="1" dirty="0"/>
              <a:t>e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，与前一定理矛盾。</a:t>
            </a:r>
            <a:endParaRPr lang="en-US" altLang="zh-CN" sz="1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23CBD0-BD32-4799-B5EB-AF5E9A5A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47" y="2329378"/>
            <a:ext cx="4151153" cy="40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254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补充习题</a:t>
            </a: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6" y="946149"/>
            <a:ext cx="8505310" cy="541346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、所有的割集都是基本割集吗？证明或给出反例。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、所有的圈都是基本圈吗？证明或给出反例。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、对于无向连通图</a:t>
            </a:r>
            <a:r>
              <a:rPr lang="en-US" altLang="zh-CN" dirty="0"/>
              <a:t>G</a:t>
            </a:r>
            <a:r>
              <a:rPr lang="zh-CN" altLang="en-US" dirty="0"/>
              <a:t>，其生成树为</a:t>
            </a:r>
            <a:r>
              <a:rPr lang="en-US" altLang="zh-CN" dirty="0"/>
              <a:t>T</a:t>
            </a:r>
            <a:r>
              <a:rPr lang="zh-CN" altLang="en-US" dirty="0"/>
              <a:t>，某条</a:t>
            </a:r>
            <a:r>
              <a:rPr lang="en-US" altLang="zh-CN" dirty="0"/>
              <a:t>T</a:t>
            </a:r>
            <a:r>
              <a:rPr lang="zh-CN" altLang="en-US" dirty="0"/>
              <a:t>上的边</a:t>
            </a:r>
            <a:r>
              <a:rPr lang="en-US" altLang="zh-CN" dirty="0"/>
              <a:t>e</a:t>
            </a:r>
            <a:r>
              <a:rPr lang="zh-CN" altLang="en-US" dirty="0"/>
              <a:t>对应的基本割集为</a:t>
            </a:r>
            <a:r>
              <a:rPr lang="en-US" altLang="zh-CN" dirty="0"/>
              <a:t>F</a:t>
            </a:r>
            <a:r>
              <a:rPr lang="zh-CN" altLang="en-US" dirty="0"/>
              <a:t>。对于</a:t>
            </a:r>
            <a:r>
              <a:rPr lang="en-US" altLang="zh-CN" dirty="0"/>
              <a:t>F</a:t>
            </a:r>
            <a:r>
              <a:rPr lang="zh-CN" altLang="en-US" dirty="0"/>
              <a:t>中任意的其他非</a:t>
            </a:r>
            <a:r>
              <a:rPr lang="en-US" altLang="zh-CN" dirty="0"/>
              <a:t>e</a:t>
            </a:r>
            <a:r>
              <a:rPr lang="zh-CN" altLang="en-US" dirty="0"/>
              <a:t>的边</a:t>
            </a:r>
            <a:r>
              <a:rPr lang="en-US" altLang="zh-CN" dirty="0"/>
              <a:t>f</a:t>
            </a:r>
            <a:r>
              <a:rPr lang="zh-CN" altLang="en-US" dirty="0"/>
              <a:t>，都有 </a:t>
            </a:r>
            <a:r>
              <a:rPr lang="en-US" altLang="zh-CN" dirty="0"/>
              <a:t>T - e + f </a:t>
            </a:r>
            <a:r>
              <a:rPr lang="zh-CN" altLang="en-US" dirty="0"/>
              <a:t>是生成树吗？证明或给出反例。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、对于无向连通图</a:t>
            </a:r>
            <a:r>
              <a:rPr lang="en-US" altLang="zh-CN" dirty="0"/>
              <a:t>G</a:t>
            </a:r>
            <a:r>
              <a:rPr lang="zh-CN" altLang="en-US" dirty="0"/>
              <a:t>，其生成树为</a:t>
            </a:r>
            <a:r>
              <a:rPr lang="en-US" altLang="zh-CN" dirty="0"/>
              <a:t>T</a:t>
            </a:r>
            <a:r>
              <a:rPr lang="zh-CN" altLang="en-US" dirty="0"/>
              <a:t>，某条弦</a:t>
            </a:r>
            <a:r>
              <a:rPr lang="en-US" altLang="zh-CN" dirty="0"/>
              <a:t>e</a:t>
            </a:r>
            <a:r>
              <a:rPr lang="zh-CN" altLang="en-US" dirty="0"/>
              <a:t>对应的基本圈为</a:t>
            </a:r>
            <a:r>
              <a:rPr lang="en-US" altLang="zh-CN" dirty="0"/>
              <a:t>C</a:t>
            </a:r>
            <a:r>
              <a:rPr lang="zh-CN" altLang="en-US" dirty="0"/>
              <a:t>。对于</a:t>
            </a:r>
            <a:r>
              <a:rPr lang="en-US" altLang="zh-CN" dirty="0"/>
              <a:t>C</a:t>
            </a:r>
            <a:r>
              <a:rPr lang="zh-CN" altLang="en-US" dirty="0"/>
              <a:t>中任意的其他非</a:t>
            </a:r>
            <a:r>
              <a:rPr lang="en-US" altLang="zh-CN" dirty="0"/>
              <a:t>e</a:t>
            </a:r>
            <a:r>
              <a:rPr lang="zh-CN" altLang="en-US" dirty="0"/>
              <a:t>的边</a:t>
            </a:r>
            <a:r>
              <a:rPr lang="en-US" altLang="zh-CN" dirty="0"/>
              <a:t>f</a:t>
            </a:r>
            <a:r>
              <a:rPr lang="zh-CN" altLang="en-US" dirty="0"/>
              <a:t>，都有 </a:t>
            </a:r>
            <a:r>
              <a:rPr lang="en-US" altLang="zh-CN" dirty="0"/>
              <a:t>T - f + e </a:t>
            </a:r>
            <a:r>
              <a:rPr lang="zh-CN" altLang="en-US" dirty="0"/>
              <a:t>是生成树吗？证明或给出反例。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4241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10997B7F-88E0-4140-9D2C-2B02AC2B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DD1EFA1F-9E83-4852-A995-1FE22DAC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19163"/>
            <a:ext cx="8589963" cy="5716587"/>
          </a:xfrm>
        </p:spPr>
        <p:txBody>
          <a:bodyPr/>
          <a:lstStyle/>
          <a:p>
            <a:r>
              <a:rPr lang="zh-CN" altLang="en-US" dirty="0"/>
              <a:t>离散数学（尹宝林等编著）第三版</a:t>
            </a:r>
            <a:endParaRPr lang="en-US" altLang="zh-CN" dirty="0"/>
          </a:p>
          <a:p>
            <a:r>
              <a:rPr lang="zh-CN" altLang="en-US" dirty="0"/>
              <a:t>第十二章课后习题</a:t>
            </a:r>
            <a:endParaRPr lang="en-US" altLang="zh-CN" dirty="0"/>
          </a:p>
          <a:p>
            <a:pPr lvl="1"/>
            <a:r>
              <a:rPr lang="zh-CN" altLang="en-US" dirty="0"/>
              <a:t>必做：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/>
              <a:t>15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 descr="1"/>
          <p:cNvPicPr>
            <a:picLocks noChangeAspect="1" noChangeArrowheads="1"/>
          </p:cNvPicPr>
          <p:nvPr/>
        </p:nvPicPr>
        <p:blipFill>
          <a:blip r:embed="rId2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树的性质</a:t>
            </a:r>
            <a:endParaRPr lang="zh-CN" altLang="en-US"/>
          </a:p>
        </p:txBody>
      </p:sp>
      <p:sp>
        <p:nvSpPr>
          <p:cNvPr id="22531" name="内容占位符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ym typeface="Symbol" panose="05050102010706020507" pitchFamily="18" charset="2"/>
              </a:rPr>
              <a:t>【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】</a:t>
            </a:r>
            <a:endParaRPr lang="en-US" altLang="zh-CN" sz="2400" dirty="0">
              <a:latin typeface="+mn-ea"/>
            </a:endParaRPr>
          </a:p>
          <a:p>
            <a:r>
              <a:rPr lang="zh-CN" altLang="zh-CN" sz="2400" dirty="0"/>
              <a:t>定理：设</a:t>
            </a:r>
            <a:r>
              <a:rPr lang="en-US" altLang="zh-CN" sz="2400" dirty="0"/>
              <a:t>G = &lt;V, E&gt;</a:t>
            </a:r>
            <a:r>
              <a:rPr lang="zh-CN" altLang="zh-CN" sz="2400" dirty="0"/>
              <a:t>为无向图，并且是</a:t>
            </a:r>
            <a:r>
              <a:rPr lang="en-US" altLang="zh-CN" sz="2400" dirty="0"/>
              <a:t>(n, m)</a:t>
            </a:r>
            <a:r>
              <a:rPr lang="zh-CN" altLang="zh-CN" sz="2400" dirty="0"/>
              <a:t>图</a:t>
            </a:r>
            <a:r>
              <a:rPr lang="zh-CN" altLang="en-US" sz="2400" dirty="0"/>
              <a:t>。如果</a:t>
            </a:r>
            <a:r>
              <a:rPr lang="en-US" altLang="zh-CN" sz="2400" dirty="0"/>
              <a:t>G</a:t>
            </a:r>
            <a:r>
              <a:rPr lang="zh-CN" altLang="zh-CN" sz="2400" dirty="0"/>
              <a:t>是树</a:t>
            </a:r>
            <a:r>
              <a:rPr lang="zh-CN" altLang="en-US" sz="2400" dirty="0"/>
              <a:t>，则有</a:t>
            </a:r>
            <a:r>
              <a:rPr lang="en-US" altLang="zh-CN" sz="2400" dirty="0"/>
              <a:t>m = n - 1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m=1</a:t>
            </a:r>
            <a:r>
              <a:rPr lang="zh-CN" altLang="en-US" sz="2400" dirty="0"/>
              <a:t>，</a:t>
            </a:r>
            <a:r>
              <a:rPr lang="en-US" altLang="zh-CN" sz="2400" dirty="0"/>
              <a:t>n=2</a:t>
            </a:r>
            <a:r>
              <a:rPr lang="zh-CN" altLang="en-US" sz="2400" dirty="0"/>
              <a:t>，定理成立。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）假设对于不大于</a:t>
            </a:r>
            <a:r>
              <a:rPr lang="en-US" altLang="zh-CN" sz="2400" dirty="0"/>
              <a:t>k – 1</a:t>
            </a:r>
            <a:r>
              <a:rPr lang="zh-CN" altLang="en-US" sz="2400" dirty="0"/>
              <a:t>的整数</a:t>
            </a:r>
            <a:r>
              <a:rPr lang="en-US" altLang="zh-CN" sz="2400" dirty="0"/>
              <a:t>n</a:t>
            </a:r>
            <a:r>
              <a:rPr lang="zh-CN" altLang="en-US" sz="2400" dirty="0"/>
              <a:t>都成立，则对于</a:t>
            </a:r>
            <a:r>
              <a:rPr lang="en-US" altLang="zh-CN" sz="2400" dirty="0"/>
              <a:t>n = k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G</a:t>
            </a:r>
            <a:r>
              <a:rPr lang="zh-CN" altLang="en-US" dirty="0"/>
              <a:t>中删去一条边</a:t>
            </a:r>
            <a:r>
              <a:rPr lang="en-US" altLang="zh-CN" dirty="0"/>
              <a:t>&lt;u, v&gt;</a:t>
            </a:r>
            <a:r>
              <a:rPr lang="zh-CN" altLang="en-US" dirty="0"/>
              <a:t>，则由于树上没有圈，因此</a:t>
            </a:r>
            <a:r>
              <a:rPr lang="en-US" altLang="zh-CN" dirty="0"/>
              <a:t>G</a:t>
            </a:r>
            <a:r>
              <a:rPr lang="zh-CN" altLang="en-US" dirty="0"/>
              <a:t>不再连通（否则必存在某个圈）；</a:t>
            </a:r>
            <a:endParaRPr lang="en-US" altLang="zh-CN" dirty="0"/>
          </a:p>
          <a:p>
            <a:pPr lvl="1"/>
            <a:r>
              <a:rPr lang="zh-CN" altLang="en-US" dirty="0"/>
              <a:t>在删去边</a:t>
            </a:r>
            <a:r>
              <a:rPr lang="en-US" altLang="zh-CN" dirty="0"/>
              <a:t>&lt;u, v&gt;</a:t>
            </a:r>
            <a:r>
              <a:rPr lang="zh-CN" altLang="en-US" dirty="0"/>
              <a:t>后，</a:t>
            </a:r>
            <a:r>
              <a:rPr lang="en-US" altLang="zh-CN" dirty="0"/>
              <a:t>G</a:t>
            </a:r>
            <a:r>
              <a:rPr lang="zh-CN" altLang="en-US" dirty="0"/>
              <a:t>将包括两个连通分支（假设连通分支多于两个，则在加上边</a:t>
            </a:r>
            <a:r>
              <a:rPr lang="en-US" altLang="zh-CN" dirty="0"/>
              <a:t>&lt;u, v&gt; </a:t>
            </a:r>
            <a:r>
              <a:rPr lang="zh-CN" altLang="en-US" dirty="0"/>
              <a:t>后也不连通，矛盾）</a:t>
            </a:r>
            <a:endParaRPr lang="en-US" altLang="zh-CN" dirty="0"/>
          </a:p>
          <a:p>
            <a:pPr lvl="1"/>
            <a:r>
              <a:rPr lang="zh-CN" altLang="en-US" dirty="0"/>
              <a:t>对这两个连通分支来说，其边数之和为</a:t>
            </a:r>
            <a:r>
              <a:rPr lang="en-US" altLang="zh-CN" dirty="0"/>
              <a:t>k – 2</a:t>
            </a:r>
          </a:p>
          <a:p>
            <a:pPr lvl="1"/>
            <a:r>
              <a:rPr lang="zh-CN" altLang="en-US" dirty="0"/>
              <a:t>因此</a:t>
            </a:r>
            <a:r>
              <a:rPr lang="en-US" altLang="zh-CN" dirty="0"/>
              <a:t>G</a:t>
            </a:r>
            <a:r>
              <a:rPr lang="zh-CN" altLang="en-US" dirty="0"/>
              <a:t>的边数为：</a:t>
            </a:r>
            <a:r>
              <a:rPr lang="en-US" altLang="zh-CN" dirty="0"/>
              <a:t>(k – 2) + 1 = k – 1</a:t>
            </a:r>
          </a:p>
        </p:txBody>
      </p:sp>
    </p:spTree>
    <p:extLst>
      <p:ext uri="{BB962C8B-B14F-4D97-AF65-F5344CB8AC3E}">
        <p14:creationId xmlns:p14="http://schemas.microsoft.com/office/powerpoint/2010/main" val="145985530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树的性质</a:t>
            </a:r>
            <a:endParaRPr lang="zh-CN" altLang="en-US"/>
          </a:p>
        </p:txBody>
      </p:sp>
      <p:sp>
        <p:nvSpPr>
          <p:cNvPr id="22531" name="内容占位符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ym typeface="Symbol" panose="05050102010706020507" pitchFamily="18" charset="2"/>
              </a:rPr>
              <a:t>【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】</a:t>
            </a:r>
            <a:endParaRPr lang="en-US" altLang="zh-CN" sz="2400" dirty="0">
              <a:latin typeface="+mn-ea"/>
            </a:endParaRPr>
          </a:p>
          <a:p>
            <a:r>
              <a:rPr lang="zh-CN" altLang="zh-CN" sz="2400" dirty="0"/>
              <a:t>定理：设</a:t>
            </a:r>
            <a:r>
              <a:rPr lang="en-US" altLang="zh-CN" sz="2400" dirty="0"/>
              <a:t>G = &lt;V, E&gt;</a:t>
            </a:r>
            <a:r>
              <a:rPr lang="zh-CN" altLang="zh-CN" sz="2400" dirty="0"/>
              <a:t>为无向图，并且是</a:t>
            </a:r>
            <a:r>
              <a:rPr lang="en-US" altLang="zh-CN" sz="2400" dirty="0"/>
              <a:t>(n, m)</a:t>
            </a:r>
            <a:r>
              <a:rPr lang="zh-CN" altLang="zh-CN" sz="2400" dirty="0"/>
              <a:t>图</a:t>
            </a:r>
            <a:r>
              <a:rPr lang="zh-CN" altLang="en-US" sz="2400" dirty="0"/>
              <a:t>。如果</a:t>
            </a:r>
            <a:r>
              <a:rPr lang="en-US" altLang="zh-CN" sz="2400" dirty="0"/>
              <a:t>G</a:t>
            </a:r>
            <a:r>
              <a:rPr lang="zh-CN" altLang="en-US" sz="2400" dirty="0"/>
              <a:t>无圈且</a:t>
            </a:r>
            <a:r>
              <a:rPr lang="en-US" altLang="zh-CN" sz="2400" dirty="0"/>
              <a:t>m = n – 1</a:t>
            </a:r>
            <a:r>
              <a:rPr lang="zh-CN" altLang="en-US" sz="2400" dirty="0"/>
              <a:t>，则</a:t>
            </a:r>
            <a:r>
              <a:rPr lang="en-US" altLang="zh-CN" sz="2400" dirty="0"/>
              <a:t>G</a:t>
            </a:r>
            <a:r>
              <a:rPr lang="zh-CN" altLang="en-US" sz="2400" dirty="0"/>
              <a:t>是树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只需要证明</a:t>
            </a:r>
            <a:r>
              <a:rPr lang="en-US" altLang="zh-CN" sz="2400" dirty="0"/>
              <a:t>G</a:t>
            </a:r>
            <a:r>
              <a:rPr lang="zh-CN" altLang="en-US" sz="2400" dirty="0"/>
              <a:t>是连通的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G</a:t>
            </a:r>
            <a:r>
              <a:rPr lang="zh-CN" altLang="en-US" sz="2400" dirty="0"/>
              <a:t>不连通，记其最大连通分支为</a:t>
            </a:r>
            <a:r>
              <a:rPr lang="en-US" altLang="zh-CN" sz="2400" dirty="0">
                <a:latin typeface="+mn-ea"/>
              </a:rPr>
              <a:t>G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 …, </a:t>
            </a:r>
            <a:r>
              <a:rPr lang="en-US" altLang="zh-CN" sz="2400" dirty="0" err="1">
                <a:latin typeface="+mn-ea"/>
              </a:rPr>
              <a:t>G</a:t>
            </a:r>
            <a:r>
              <a:rPr lang="en-US" altLang="zh-CN" sz="2400" baseline="-25000" dirty="0" err="1">
                <a:latin typeface="+mn-ea"/>
              </a:rPr>
              <a:t>k</a:t>
            </a:r>
            <a:r>
              <a:rPr lang="zh-CN" altLang="en-US" sz="2400" dirty="0">
                <a:latin typeface="+mn-ea"/>
              </a:rPr>
              <a:t> （</a:t>
            </a:r>
            <a:r>
              <a:rPr lang="en-US" altLang="zh-CN" sz="2400" dirty="0">
                <a:latin typeface="+mn-ea"/>
              </a:rPr>
              <a:t>k &gt; 1</a:t>
            </a:r>
            <a:r>
              <a:rPr lang="zh-CN" altLang="en-US" sz="2400" dirty="0">
                <a:latin typeface="+mn-ea"/>
              </a:rPr>
              <a:t>） 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由于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en-US" sz="2400" dirty="0">
                <a:latin typeface="+mn-ea"/>
              </a:rPr>
              <a:t>没有圈，这些连通分支也没有圈。这些连通分支都连通且无圈，因此都是树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根据（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 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ym typeface="Symbol" panose="05050102010706020507" pitchFamily="18" charset="2"/>
              </a:rPr>
              <a:t>），可以得到这些连通分支的边数之和（因此也是</a:t>
            </a:r>
            <a:r>
              <a:rPr lang="en-US" altLang="zh-CN" sz="2400" dirty="0"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ym typeface="Symbol" panose="05050102010706020507" pitchFamily="18" charset="2"/>
              </a:rPr>
              <a:t>的边数）为 </a:t>
            </a:r>
            <a:r>
              <a:rPr lang="en-US" altLang="zh-CN" sz="2400" dirty="0">
                <a:sym typeface="Symbol" panose="05050102010706020507" pitchFamily="18" charset="2"/>
              </a:rPr>
              <a:t>n – k</a:t>
            </a:r>
            <a:r>
              <a:rPr lang="zh-CN" altLang="en-US" sz="2400" dirty="0">
                <a:sym typeface="Symbol" panose="05050102010706020507" pitchFamily="18" charset="2"/>
              </a:rPr>
              <a:t>。这与</a:t>
            </a:r>
            <a:r>
              <a:rPr lang="en-US" altLang="zh-CN" sz="2400" dirty="0"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ym typeface="Symbol" panose="05050102010706020507" pitchFamily="18" charset="2"/>
              </a:rPr>
              <a:t>的边数为</a:t>
            </a:r>
            <a:r>
              <a:rPr lang="en-US" altLang="zh-CN" sz="2400" dirty="0">
                <a:sym typeface="Symbol" panose="05050102010706020507" pitchFamily="18" charset="2"/>
              </a:rPr>
              <a:t>n – 1</a:t>
            </a:r>
            <a:r>
              <a:rPr lang="zh-CN" altLang="en-US" sz="2400" dirty="0">
                <a:sym typeface="Symbol" panose="05050102010706020507" pitchFamily="18" charset="2"/>
              </a:rPr>
              <a:t>矛盾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因此</a:t>
            </a:r>
            <a:r>
              <a:rPr lang="en-US" altLang="zh-CN" sz="2400" dirty="0"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ym typeface="Symbol" panose="05050102010706020507" pitchFamily="18" charset="2"/>
              </a:rPr>
              <a:t>是连通的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16656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树的构建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3544888" cy="5716588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避圈法：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初值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200" b="0" kern="100" dirty="0" err="1">
                <a:latin typeface="Times New Roman"/>
                <a:ea typeface="宋体"/>
              </a:rPr>
              <a:t>Vt</a:t>
            </a:r>
            <a:r>
              <a:rPr lang="en-US" altLang="zh-CN" sz="2200" b="0" kern="100" dirty="0">
                <a:latin typeface="Times New Roman"/>
                <a:ea typeface="宋体"/>
              </a:rPr>
              <a:t>={</a:t>
            </a:r>
            <a:r>
              <a:rPr lang="en-US" altLang="zh-CN" sz="2200" b="0" kern="100" dirty="0" err="1">
                <a:latin typeface="Times New Roman"/>
                <a:ea typeface="宋体"/>
              </a:rPr>
              <a:t>u,v</a:t>
            </a:r>
            <a:r>
              <a:rPr lang="en-US" altLang="zh-CN" sz="2200" b="0" kern="100" dirty="0">
                <a:latin typeface="Times New Roman"/>
                <a:ea typeface="宋体"/>
              </a:rPr>
              <a:t>}</a:t>
            </a:r>
          </a:p>
          <a:p>
            <a:pPr lvl="1">
              <a:defRPr/>
            </a:pPr>
            <a:r>
              <a:rPr lang="en-US" altLang="zh-CN" sz="2200" b="0" kern="100">
                <a:latin typeface="Times New Roman"/>
                <a:ea typeface="宋体"/>
              </a:rPr>
              <a:t>Et={(</a:t>
            </a:r>
            <a:r>
              <a:rPr lang="en-US" altLang="zh-CN" sz="2200" b="0" kern="100" dirty="0" err="1">
                <a:latin typeface="Times New Roman"/>
                <a:ea typeface="宋体"/>
              </a:rPr>
              <a:t>u,v</a:t>
            </a:r>
            <a:r>
              <a:rPr lang="en-US" altLang="zh-CN" sz="2200" b="0" kern="100" dirty="0">
                <a:latin typeface="Times New Roman"/>
                <a:ea typeface="宋体"/>
              </a:rPr>
              <a:t>)}</a:t>
            </a:r>
          </a:p>
          <a:p>
            <a:pPr>
              <a:defRPr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400" b="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(T) &lt;= (n-1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b="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zh-CN" altLang="en-US" sz="2200" dirty="0"/>
              <a:t>避圈增加一条边</a:t>
            </a:r>
            <a:endParaRPr lang="en-US" altLang="zh-CN" sz="22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294766"/>
              </p:ext>
            </p:extLst>
          </p:nvPr>
        </p:nvGraphicFramePr>
        <p:xfrm>
          <a:off x="3281363" y="946150"/>
          <a:ext cx="5137150" cy="5211763"/>
        </p:xfrm>
        <a:graphic>
          <a:graphicData uri="http://schemas.openxmlformats.org/drawingml/2006/table">
            <a:tbl>
              <a:tblPr/>
              <a:tblGrid>
                <a:gridCol w="51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7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def  graph2tree(V,E):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E=sorted(E)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)=E[0]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={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Et={(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E=set(E)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n=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(V)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while(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(Et) &lt; (n-1)):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m=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for 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 in 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if((u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and v not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or (u not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and v in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=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| {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    Et=Et | {(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u,v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E=E-Et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if(m ==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        break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   return [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Vt,Et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]</a:t>
                      </a: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1036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36282</TotalTime>
  <Words>8079</Words>
  <Application>Microsoft Office PowerPoint</Application>
  <PresentationFormat>全屏显示(4:3)</PresentationFormat>
  <Paragraphs>751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Helvetica Neue</vt:lpstr>
      <vt:lpstr>华文仿宋</vt:lpstr>
      <vt:lpstr>华文行楷</vt:lpstr>
      <vt:lpstr>华文中宋</vt:lpstr>
      <vt:lpstr>宋体</vt:lpstr>
      <vt:lpstr>Agency FB</vt:lpstr>
      <vt:lpstr>Arial</vt:lpstr>
      <vt:lpstr>Symbol</vt:lpstr>
      <vt:lpstr>Times New Roman</vt:lpstr>
      <vt:lpstr>Wingdings</vt:lpstr>
      <vt:lpstr>Grid</vt:lpstr>
      <vt:lpstr>位图图像</vt:lpstr>
      <vt:lpstr>树</vt:lpstr>
      <vt:lpstr>主要内容</vt:lpstr>
      <vt:lpstr>树</vt:lpstr>
      <vt:lpstr>树上的基本链、圈</vt:lpstr>
      <vt:lpstr>连通图的边数</vt:lpstr>
      <vt:lpstr>树的性质</vt:lpstr>
      <vt:lpstr>树的性质</vt:lpstr>
      <vt:lpstr>树的性质</vt:lpstr>
      <vt:lpstr>树的构建</vt:lpstr>
      <vt:lpstr>树的判断</vt:lpstr>
      <vt:lpstr>主要内容</vt:lpstr>
      <vt:lpstr>有根树（rooted tree）</vt:lpstr>
      <vt:lpstr>有根树（rooted tree）</vt:lpstr>
      <vt:lpstr>有根树（rooted tree）</vt:lpstr>
      <vt:lpstr>m叉树</vt:lpstr>
      <vt:lpstr>平衡m叉树</vt:lpstr>
      <vt:lpstr>主要内容</vt:lpstr>
      <vt:lpstr>二叉树</vt:lpstr>
      <vt:lpstr>位置二叉树的遍历</vt:lpstr>
      <vt:lpstr>前序遍历</vt:lpstr>
      <vt:lpstr>中序遍历</vt:lpstr>
      <vt:lpstr>后序遍历</vt:lpstr>
      <vt:lpstr>位置二叉树与遍历</vt:lpstr>
      <vt:lpstr>位置二叉树与遍历</vt:lpstr>
      <vt:lpstr>位置二叉树与算术表达式</vt:lpstr>
      <vt:lpstr>位置二叉树与算术表达式</vt:lpstr>
      <vt:lpstr>主要内容</vt:lpstr>
      <vt:lpstr>位置二叉树的前缀编码</vt:lpstr>
      <vt:lpstr>位置二叉树的前缀编码</vt:lpstr>
      <vt:lpstr>从有序树到位置二叉树</vt:lpstr>
      <vt:lpstr>基于位置二叉树的前缀编码</vt:lpstr>
      <vt:lpstr>（离散）随机变量的熵</vt:lpstr>
      <vt:lpstr>概率平均码长的最优化</vt:lpstr>
      <vt:lpstr>Huffman树</vt:lpstr>
      <vt:lpstr>Huffman树</vt:lpstr>
      <vt:lpstr>霍夫曼树构建与编码</vt:lpstr>
      <vt:lpstr>霍夫曼树构建与编码</vt:lpstr>
      <vt:lpstr>符号的频率、编码与码长</vt:lpstr>
      <vt:lpstr>主要内容</vt:lpstr>
      <vt:lpstr>生成树</vt:lpstr>
      <vt:lpstr>树枝和弦</vt:lpstr>
      <vt:lpstr>生成树的存在性</vt:lpstr>
      <vt:lpstr>最小生成树</vt:lpstr>
      <vt:lpstr>MST的Kruskal算法</vt:lpstr>
      <vt:lpstr>MST的Kruskal算法</vt:lpstr>
      <vt:lpstr>MST的Kruskal算法</vt:lpstr>
      <vt:lpstr>MST的Prim算法</vt:lpstr>
      <vt:lpstr>MST的Prim算法</vt:lpstr>
      <vt:lpstr>关于MST的进一步思考</vt:lpstr>
      <vt:lpstr>关于MST的进一步思考</vt:lpstr>
      <vt:lpstr>Kruskal与Prim算法效率</vt:lpstr>
      <vt:lpstr>扩展：MST的破圈法</vt:lpstr>
      <vt:lpstr>应用：基于MST的聚类</vt:lpstr>
      <vt:lpstr>应用：基于MST的聚类</vt:lpstr>
      <vt:lpstr>应用：基于MST的聚类</vt:lpstr>
      <vt:lpstr>主要内容</vt:lpstr>
      <vt:lpstr>割集</vt:lpstr>
      <vt:lpstr>基本割集</vt:lpstr>
      <vt:lpstr>基本圈</vt:lpstr>
      <vt:lpstr>圈、割集和生成树的例子</vt:lpstr>
      <vt:lpstr>割集、圈和生成树</vt:lpstr>
      <vt:lpstr>割集、圈和生成树</vt:lpstr>
      <vt:lpstr>割集、圈和生成树</vt:lpstr>
      <vt:lpstr>割集、圈和生成树</vt:lpstr>
      <vt:lpstr>割集、圈和生成树</vt:lpstr>
      <vt:lpstr>补充习题</vt:lpstr>
      <vt:lpstr>作业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ZhaoQY</cp:lastModifiedBy>
  <cp:revision>3061</cp:revision>
  <dcterms:created xsi:type="dcterms:W3CDTF">2004-03-10T10:42:25Z</dcterms:created>
  <dcterms:modified xsi:type="dcterms:W3CDTF">2022-09-10T06:46:43Z</dcterms:modified>
</cp:coreProperties>
</file>