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4660"/>
  </p:normalViewPr>
  <p:slideViewPr>
    <p:cSldViewPr snapToGrid="0">
      <p:cViewPr>
        <p:scale>
          <a:sx n="100" d="100"/>
          <a:sy n="100" d="100"/>
        </p:scale>
        <p:origin x="9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E1B6C-B764-49A9-B2D5-FF4E4BA8A7D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57588-D70B-4AAC-9276-966650CB9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7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网络：仿真实验的对象。由一个或多个模块组成的模块网络。由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语言定义；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：网络的组成部分。可以是简单模块（最基本的模型）也可以是复合模块（由多个简单模块或复合模块组成的模型）。模块的描述由两部分组成即结构和逻辑。结构定义了模型内部和外部的层次逻辑，连线和输入输出等关系；逻辑定义了模块内部消息接送和发送等处理逻辑。结构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语言定义，逻辑由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语言实现；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实验配置：仿真实验运行所需的配置与参数等。可定义实验的通用配置和单个实验的特殊配置等，旨在实现对实验网络的复用。保存在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文件中；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实验数据：仿真实验过程中统计的实验数据。仿真程序在运行过程中获得的基于文本的统计数据，分为标量和向量两种数据类型，分别保存在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7588-D70B-4AAC-9276-966650CB9D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4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7588-D70B-4AAC-9276-966650CB9D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3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）：应用程序与流量模型，模拟基于协议的应用流量；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）：多种模型的通用模型，如循环冗余校验（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），生命周期等；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）：物理环境模型，如地形和对象缓存等；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链路层（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linklayer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）：链路层模型，如无线局域网、个域网、虚拟局域网、以太网协议等；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移动（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）：用于模块移动仿真的模型，如线性轨迹等；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网络层（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networklayer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）：网络层模型，如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）：具有完整功能的网络节点模型，如主机、交换机和路由器等；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物理层（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physicallayer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）：物理层模型，如差错、信号衰减和干扰噪音等；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能源（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）：用于节点能源仿真的模型，如能源产生、储备和消耗等；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）：队列模型，如包过滤、优先队列和随机早期检测等；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）：路由模型，如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OSPF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等；</a:t>
            </a:r>
          </a:p>
          <a:p>
            <a:pPr lvl="0" latinLnBrk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传输层（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transportlayer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）：传输层模型，如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等；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可视化（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）：为仿真提供可视化的模型，如丢包、路由表项和接口信息等。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7588-D70B-4AAC-9276-966650CB9D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0DABF-007F-44BC-A322-8589B556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E4BF3B-497A-4B09-8F4A-A37F66D03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9A60F-C07F-40E8-A422-87582A04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D83-1AF7-4DD5-A15F-61DB5AAF3D5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246CE-45DD-4568-A670-88084E64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19FE5-9716-4F35-A75F-B417D24F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78A4-B53F-4017-9394-CACA960DA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7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DB124-AF9E-4099-9A35-ADEE8ABF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0DC566-46E8-4D06-B28A-F9B5DAB5F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6B7FB-A2BB-4566-8BF1-48E7E4EE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D83-1AF7-4DD5-A15F-61DB5AAF3D5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F9451-5651-4B85-9153-9FFBFC3D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63DFF-B3C0-40E2-97BD-FD2B5854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78A4-B53F-4017-9394-CACA960DA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8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86BCC6-B38F-403A-863B-15C5774D4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BC664-2C6B-4CA4-B39D-BDE4FBDB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8B12E-A544-4BB5-BEE6-AD65B2A3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D83-1AF7-4DD5-A15F-61DB5AAF3D5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19D13-46C1-43CE-9C65-FDC22033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E35AC-3CF8-4152-84D8-389E9665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78A4-B53F-4017-9394-CACA960DA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A193E-D282-432D-83B2-82189032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6B87B-CA48-4DAE-891A-5AE3BE50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7A206-AF20-4DDA-BD5B-58BC53EE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D83-1AF7-4DD5-A15F-61DB5AAF3D5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D2ABB-FAC0-49FA-A53D-CDD69FD9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DFD58-A7D8-4D2C-87BB-CFC1FB23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78A4-B53F-4017-9394-CACA960DA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C7B33-D370-410A-9CDB-F3C68520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5BD19-C284-4963-9AAD-4E9F2F73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A6C35-C390-4581-BFC9-1D39DE48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D83-1AF7-4DD5-A15F-61DB5AAF3D5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433D3-405C-49B2-814E-E01D2A3B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FD523-9FE5-44B4-9EDB-55E6F009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78A4-B53F-4017-9394-CACA960DA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4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1C580-1122-4138-AC68-56FFA165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6785D-FD38-4FB1-A7AE-2A69BB99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648F89-6DB2-4735-B496-4D0FC295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3E29E-4566-4404-BE84-44F87B18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D83-1AF7-4DD5-A15F-61DB5AAF3D5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0424F-0CE1-4E17-BDD6-C7A85791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93A4F-A03B-4275-97EB-229C8FC3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78A4-B53F-4017-9394-CACA960DA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5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088C1-DA61-4C42-8751-022536AE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934EA-0AC2-43EE-AD25-F6BA91ED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A7670-EAA1-4BDB-B950-C64235FC0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608FA6-26AC-4A45-99FD-897A67DAC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A3DB86-C8F0-4D63-BA7E-73E0D64A9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C4526F-901C-443F-96E6-EC8E2923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D83-1AF7-4DD5-A15F-61DB5AAF3D5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5D5993-B13C-4E24-A8AF-B95131B9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7109A0-090B-434D-AF2F-D2C65366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78A4-B53F-4017-9394-CACA960DA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6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1D9-FA37-424C-B24D-6D3F5A28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8C955-5AC3-46E2-8105-A5CBE0E5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D83-1AF7-4DD5-A15F-61DB5AAF3D5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3DB9B-8823-42E6-A3C6-59367D4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6966B8-BC00-40C4-B949-E4C3EEF4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78A4-B53F-4017-9394-CACA960DA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3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BA5BF0-2ED3-4848-9A4B-2A106048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D83-1AF7-4DD5-A15F-61DB5AAF3D5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0B3EA2-9FB2-4AEF-BC16-85C40FEF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4BE8FE-3AF7-4E11-9585-DCA23238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78A4-B53F-4017-9394-CACA960DA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5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620F4-1C90-490A-A4A0-ABF05D7E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345CB-146A-42DC-9C29-4ABFBAF2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ADFB6C-D3A3-4F02-9084-D0E6F43D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1BB967-2501-4507-AE0F-A3899B84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D83-1AF7-4DD5-A15F-61DB5AAF3D5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730F9-1A1E-4369-8E26-580FBE76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C1AD6-443E-41EC-9CB1-EE46E03E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78A4-B53F-4017-9394-CACA960DA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1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8A1A8-A58C-4EBB-9463-B15B975E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DD8DC1-F4F5-4785-B5AD-505C40570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507C2-A2F7-4A47-9137-04C334C7F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3638C-0444-49AE-9A69-1B9DB535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D83-1AF7-4DD5-A15F-61DB5AAF3D5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1E050-7BA4-416F-A33F-75E06463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B3F6E-7A71-415A-8AED-F7ACDBCA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78A4-B53F-4017-9394-CACA960DA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5DA90B-9097-4F3C-ADC6-C48C6D2C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962BC-DF8D-460E-A78E-A7C1E66C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03F28-6BFD-45A7-8435-8DBAE2801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D3D83-1AF7-4DD5-A15F-61DB5AAF3D5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DCA30-44B7-46B7-AA60-B39E107AC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04DE0-C536-400A-97EA-6DD7BFE5E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78A4-B53F-4017-9394-CACA960DA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9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69E0D-E4A3-49C0-86D2-C54A5A91C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计算机网络实验补充内容</a:t>
            </a:r>
            <a:r>
              <a:rPr lang="en-US" altLang="zh-CN" sz="4400" dirty="0" err="1"/>
              <a:t>BUAANetworkExperimentTutorial</a:t>
            </a:r>
            <a:r>
              <a:rPr lang="zh-CN" altLang="en-US" sz="4400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A9338D-E4CF-4B48-AE9A-1AF8A4EA5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钱程</a:t>
            </a:r>
            <a:endParaRPr lang="en-US" altLang="zh-CN" dirty="0"/>
          </a:p>
          <a:p>
            <a:r>
              <a:rPr lang="zh-CN" altLang="en-US" dirty="0"/>
              <a:t>网络技术北京市重点实验室</a:t>
            </a:r>
            <a:endParaRPr lang="en-US" altLang="zh-CN" dirty="0"/>
          </a:p>
          <a:p>
            <a:r>
              <a:rPr lang="zh-CN" altLang="en-US" dirty="0"/>
              <a:t>北京航空航天大学计算机学院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25265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687B1-B9AE-4D0B-9E15-40388AA9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D3745-AC17-4038-97B3-53CDD4F8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 err="1"/>
              <a:t>BUAANetworkExperimentTutorial</a:t>
            </a:r>
            <a:endParaRPr lang="en-US" altLang="zh-CN" dirty="0"/>
          </a:p>
          <a:p>
            <a:pPr lvl="1" latinLnBrk="1"/>
            <a:r>
              <a:rPr lang="zh-CN" altLang="en-US" dirty="0"/>
              <a:t>参考工程文件下的说明手册</a:t>
            </a:r>
            <a:endParaRPr lang="en-US" altLang="zh-CN" dirty="0"/>
          </a:p>
          <a:p>
            <a:pPr lvl="1" latinLnBrk="1"/>
            <a:r>
              <a:rPr lang="zh-CN" altLang="en-US" dirty="0"/>
              <a:t>下载地址：</a:t>
            </a:r>
            <a:r>
              <a:rPr lang="en-US" altLang="zh-CN" dirty="0"/>
              <a:t>https://github.com/BUAA-QianCheng/BUAAComputerNetworkExperimentTutorial</a:t>
            </a:r>
          </a:p>
          <a:p>
            <a:pPr lvl="1" latinLnBrk="1"/>
            <a:r>
              <a:rPr lang="zh-CN" altLang="en-US" dirty="0"/>
              <a:t>步骤</a:t>
            </a:r>
            <a:endParaRPr lang="en-US" altLang="zh-CN" dirty="0"/>
          </a:p>
          <a:p>
            <a:pPr lvl="2" latinLnBrk="1"/>
            <a:r>
              <a:rPr lang="zh-CN" altLang="zh-CN" dirty="0"/>
              <a:t>解压后的工程文件复制到</a:t>
            </a:r>
            <a:r>
              <a:rPr lang="en-US" altLang="zh-CN" dirty="0"/>
              <a:t>Workspace</a:t>
            </a:r>
          </a:p>
          <a:p>
            <a:pPr lvl="2" latinLnBrk="1"/>
            <a:r>
              <a:rPr lang="zh-CN" altLang="zh-CN" dirty="0"/>
              <a:t>点击</a:t>
            </a:r>
            <a:r>
              <a:rPr lang="en-US" altLang="zh-CN" dirty="0"/>
              <a:t>File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Open Projects from File System</a:t>
            </a:r>
          </a:p>
          <a:p>
            <a:pPr lvl="2" latinLnBrk="1"/>
            <a:r>
              <a:rPr lang="en-US" altLang="zh-CN" dirty="0"/>
              <a:t>Directory</a:t>
            </a:r>
            <a:r>
              <a:rPr lang="zh-CN" altLang="zh-CN" dirty="0"/>
              <a:t>选择</a:t>
            </a:r>
            <a:r>
              <a:rPr lang="en-US" altLang="zh-CN" dirty="0"/>
              <a:t>Workspace</a:t>
            </a:r>
            <a:r>
              <a:rPr lang="zh-CN" altLang="zh-CN" dirty="0"/>
              <a:t>所在的文件夹，勾选工程文件，点击</a:t>
            </a:r>
            <a:r>
              <a:rPr lang="en-US" altLang="zh-CN" dirty="0"/>
              <a:t>Finish</a:t>
            </a:r>
          </a:p>
          <a:p>
            <a:pPr lvl="2" latinLnBrk="1"/>
            <a:r>
              <a:rPr lang="zh-CN" altLang="en-US" dirty="0"/>
              <a:t>配置工程依赖关系（重要！）：</a:t>
            </a:r>
            <a:r>
              <a:rPr lang="zh-CN" altLang="zh-CN" dirty="0"/>
              <a:t>右键工程，点击</a:t>
            </a:r>
            <a:r>
              <a:rPr lang="en-US" altLang="zh-CN" dirty="0"/>
              <a:t>Properties</a:t>
            </a:r>
            <a:r>
              <a:rPr lang="zh-CN" altLang="en-US" dirty="0"/>
              <a:t>，</a:t>
            </a:r>
            <a:r>
              <a:rPr lang="zh-CN" altLang="zh-CN" dirty="0"/>
              <a:t>点击</a:t>
            </a:r>
            <a:r>
              <a:rPr lang="en-US" altLang="zh-CN" dirty="0"/>
              <a:t>Project References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zh-CN" dirty="0"/>
              <a:t>勾选之前导入的</a:t>
            </a:r>
            <a:r>
              <a:rPr lang="en-US" altLang="zh-CN" dirty="0" err="1"/>
              <a:t>inet</a:t>
            </a:r>
            <a:r>
              <a:rPr lang="zh-CN" altLang="zh-CN" dirty="0"/>
              <a:t>工程文件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zh-CN" dirty="0"/>
              <a:t>点击</a:t>
            </a:r>
            <a:r>
              <a:rPr lang="en-US" altLang="zh-CN" dirty="0"/>
              <a:t>Apply and Close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2154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A6659-C53D-4130-BC18-599E25A3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补充阅读材料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0A5CF-ABC4-4F4B-8B08-0A6F409E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OMNeT</a:t>
            </a:r>
            <a:r>
              <a:rPr lang="en-US" altLang="zh-CN" dirty="0"/>
              <a:t>++</a:t>
            </a:r>
          </a:p>
          <a:p>
            <a:pPr lvl="1"/>
            <a:r>
              <a:rPr lang="en-US" altLang="zh-CN" dirty="0"/>
              <a:t>Simulation Manual</a:t>
            </a:r>
            <a:r>
              <a:rPr lang="zh-CN" altLang="en-US" dirty="0"/>
              <a:t>（</a:t>
            </a:r>
            <a:r>
              <a:rPr lang="en-US" altLang="zh-CN" dirty="0"/>
              <a:t>https://omnetpp.org/doc/omnetpp/manual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IDE User Guide</a:t>
            </a:r>
            <a:r>
              <a:rPr lang="zh-CN" altLang="en-US" dirty="0"/>
              <a:t>（</a:t>
            </a:r>
            <a:r>
              <a:rPr lang="en-US" altLang="zh-CN" dirty="0"/>
              <a:t>https://omnetpp.org/doc/omnetpp/UserGuide.pdf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INET Framework</a:t>
            </a:r>
          </a:p>
          <a:p>
            <a:pPr lvl="1"/>
            <a:r>
              <a:rPr lang="en-US" altLang="zh-CN" dirty="0"/>
              <a:t>INET User’s Guide</a:t>
            </a:r>
            <a:r>
              <a:rPr lang="zh-CN" altLang="en-US" dirty="0"/>
              <a:t>（</a:t>
            </a:r>
            <a:r>
              <a:rPr lang="en-US" altLang="zh-CN" dirty="0"/>
              <a:t>https://inet.omnetpp.org/docs/users-guide/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INET Developer Guide </a:t>
            </a:r>
            <a:r>
              <a:rPr lang="zh-CN" altLang="en-US" dirty="0"/>
              <a:t>（</a:t>
            </a:r>
            <a:r>
              <a:rPr lang="en-US" altLang="zh-CN" dirty="0"/>
              <a:t>https://inet.omnetpp.org/docs/developers-guide/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633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3A2B7C6-731D-4CE9-AE3E-8AAF0044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165845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B6273-12C2-4B01-AF98-95C0F805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46D29-9E5B-4913-8F1E-8B6F4746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en-US" dirty="0"/>
              <a:t>仿真实验环境</a:t>
            </a:r>
            <a:endParaRPr lang="en-US" altLang="zh-CN" dirty="0"/>
          </a:p>
          <a:p>
            <a:r>
              <a:rPr lang="en-US" altLang="zh-CN" dirty="0"/>
              <a:t>INET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 err="1"/>
              <a:t>BUAANetworkExperimentTutorial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安装</a:t>
            </a:r>
            <a:endParaRPr lang="en-US" altLang="zh-CN" dirty="0"/>
          </a:p>
          <a:p>
            <a:r>
              <a:rPr lang="zh-CN" altLang="en-US" dirty="0"/>
              <a:t>补充阅读材料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46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738C8-83EA-4E93-BC7B-7FEBC86F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en-US" dirty="0"/>
              <a:t>仿真实验环境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20E75-53DE-42A8-978F-73EE7216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zh-CN" dirty="0"/>
              <a:t>是可扩展的，基于组件的模块化</a:t>
            </a:r>
            <a:r>
              <a:rPr lang="en-US" altLang="zh-CN" dirty="0"/>
              <a:t>C++</a:t>
            </a:r>
            <a:r>
              <a:rPr lang="zh-CN" altLang="zh-CN" dirty="0"/>
              <a:t>仿真库和框架，主要用于构建网络仿真。</a:t>
            </a:r>
            <a:r>
              <a:rPr lang="en-US" altLang="zh-CN" dirty="0"/>
              <a:t>“</a:t>
            </a:r>
            <a:r>
              <a:rPr lang="zh-CN" altLang="zh-CN" dirty="0"/>
              <a:t>网络</a:t>
            </a:r>
            <a:r>
              <a:rPr lang="en-US" altLang="zh-CN" dirty="0"/>
              <a:t>”</a:t>
            </a:r>
            <a:r>
              <a:rPr lang="zh-CN" altLang="zh-CN" dirty="0"/>
              <a:t>包括有线网络、无线通信网络和排队网络等。</a:t>
            </a:r>
            <a:endParaRPr lang="en-US" altLang="zh-CN" dirty="0"/>
          </a:p>
          <a:p>
            <a:pPr lvl="1"/>
            <a:r>
              <a:rPr lang="zh-CN" altLang="en-US" dirty="0"/>
              <a:t>官方网站（</a:t>
            </a:r>
            <a:r>
              <a:rPr lang="en-US" altLang="zh-CN" dirty="0"/>
              <a:t>https://omnetpp.org/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重要概念</a:t>
            </a:r>
            <a:endParaRPr lang="en-US" altLang="zh-CN" dirty="0"/>
          </a:p>
          <a:p>
            <a:pPr lvl="1" latinLnBrk="1"/>
            <a:r>
              <a:rPr lang="zh-CN" altLang="zh-CN" dirty="0"/>
              <a:t>网络：仿真实验的对象。</a:t>
            </a:r>
            <a:endParaRPr lang="en-US" altLang="zh-CN" dirty="0"/>
          </a:p>
          <a:p>
            <a:pPr lvl="1" latinLnBrk="1"/>
            <a:r>
              <a:rPr lang="zh-CN" altLang="zh-CN" dirty="0"/>
              <a:t>模块</a:t>
            </a:r>
            <a:r>
              <a:rPr lang="zh-CN" altLang="en-US" dirty="0"/>
              <a:t>（模型）</a:t>
            </a:r>
            <a:r>
              <a:rPr lang="zh-CN" altLang="zh-CN" dirty="0"/>
              <a:t>：网络的组成部分。</a:t>
            </a:r>
          </a:p>
          <a:p>
            <a:pPr lvl="1" latinLnBrk="1"/>
            <a:r>
              <a:rPr lang="zh-CN" altLang="zh-CN" dirty="0"/>
              <a:t>实验配置：仿真实验运行所需的配置与参数等。</a:t>
            </a:r>
          </a:p>
          <a:p>
            <a:pPr lvl="1"/>
            <a:r>
              <a:rPr lang="zh-CN" altLang="zh-CN" dirty="0"/>
              <a:t>实验数据：仿真实验过程中统计的实验数据。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38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738C8-83EA-4E93-BC7B-7FEBC86F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en-US" dirty="0"/>
              <a:t>仿真实验环境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20E75-53DE-42A8-978F-73EE7216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应用</a:t>
            </a:r>
            <a:endParaRPr lang="en-US" altLang="zh-CN" dirty="0"/>
          </a:p>
        </p:txBody>
      </p:sp>
      <p:pic>
        <p:nvPicPr>
          <p:cNvPr id="1028" name="Picture 4" descr="The Qtenv simulation runtime">
            <a:extLst>
              <a:ext uri="{FF2B5EF4-FFF2-40B4-BE49-F238E27FC236}">
                <a16:creationId xmlns:a16="http://schemas.microsoft.com/office/drawing/2014/main" id="{4579A7A5-1E5D-48A9-9F95-1AB978FB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0"/>
            <a:ext cx="10328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EBDC1B-AC36-4A60-A876-D8D042A19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45"/>
            <a:ext cx="12192000" cy="67975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4F1C60-9283-4A02-B67F-D3BB6D6A8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" y="0"/>
            <a:ext cx="12190513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EA19F5-6B1C-44A6-B4AE-0FA2F6243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6" y="0"/>
            <a:ext cx="12168727" cy="6858000"/>
          </a:xfrm>
          <a:prstGeom prst="rect">
            <a:avLst/>
          </a:prstGeom>
        </p:spPr>
      </p:pic>
      <p:pic>
        <p:nvPicPr>
          <p:cNvPr id="1030" name="Picture 6" descr="Qtenv - 3D visualization of an ad hoc network of drones using osgEarth">
            <a:extLst>
              <a:ext uri="{FF2B5EF4-FFF2-40B4-BE49-F238E27FC236}">
                <a16:creationId xmlns:a16="http://schemas.microsoft.com/office/drawing/2014/main" id="{5C72909B-207D-42F4-A2BE-E537CB871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0"/>
            <a:ext cx="10156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D267D3-A638-4B23-A24D-54A4691C5F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9" y="0"/>
            <a:ext cx="12138462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E83067-217E-454D-AE3D-AF86CA1B2F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6300" y="0"/>
            <a:ext cx="8959400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01E5C1-5950-45DA-89EF-E85F7D4606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120" y="-82776"/>
            <a:ext cx="10243292" cy="696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F5EBD-533E-448C-B61F-425A93A5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en-US" dirty="0"/>
              <a:t>仿真实验环境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0645C-30A3-4DA4-BF97-CDCF9973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仿真内核</a:t>
            </a:r>
            <a:endParaRPr lang="en-US" altLang="zh-CN" dirty="0"/>
          </a:p>
          <a:p>
            <a:pPr lvl="1"/>
            <a:r>
              <a:rPr lang="zh-CN" altLang="en-US" dirty="0"/>
              <a:t>离散事件仿真</a:t>
            </a:r>
            <a:endParaRPr lang="en-US" altLang="zh-CN" dirty="0"/>
          </a:p>
          <a:p>
            <a:r>
              <a:rPr lang="zh-CN" altLang="en-US" dirty="0"/>
              <a:t>实用程序类</a:t>
            </a:r>
            <a:endParaRPr lang="en-US" altLang="zh-CN" dirty="0"/>
          </a:p>
          <a:p>
            <a:pPr lvl="1"/>
            <a:r>
              <a:rPr lang="zh-CN" altLang="en-US" dirty="0"/>
              <a:t>数学</a:t>
            </a:r>
            <a:endParaRPr lang="en-US" altLang="zh-CN" dirty="0"/>
          </a:p>
          <a:p>
            <a:pPr lvl="1"/>
            <a:r>
              <a:rPr lang="zh-CN" altLang="en-US" dirty="0"/>
              <a:t>统计</a:t>
            </a:r>
            <a:endParaRPr lang="en-US" altLang="zh-CN" dirty="0"/>
          </a:p>
          <a:p>
            <a:pPr lvl="1"/>
            <a:r>
              <a:rPr lang="zh-CN" altLang="en-US" dirty="0"/>
              <a:t>简单模型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69AA0B-6395-45DC-8C22-CAE057393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4" b="8832"/>
          <a:stretch/>
        </p:blipFill>
        <p:spPr>
          <a:xfrm>
            <a:off x="3546021" y="2279650"/>
            <a:ext cx="8360229" cy="3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7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1712A-0F16-41D0-A3D4-12B5C0BA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INET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7DADF-5E96-4B48-8071-37F11C7D4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INET</a:t>
            </a:r>
            <a:r>
              <a:rPr lang="zh-CN" altLang="en-US" dirty="0"/>
              <a:t>是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en-US" dirty="0"/>
              <a:t>环境的开源模型库，主要用于新协议设计与验证和探索新的或特殊类型的应用场景等。目前</a:t>
            </a:r>
            <a:r>
              <a:rPr lang="en-US" altLang="zh-CN" dirty="0"/>
              <a:t>INET</a:t>
            </a:r>
            <a:r>
              <a:rPr lang="zh-CN" altLang="en-US" dirty="0"/>
              <a:t>包含以下模型：</a:t>
            </a:r>
            <a:r>
              <a:rPr lang="en-US" altLang="zh-CN" dirty="0"/>
              <a:t>Internet</a:t>
            </a:r>
            <a:r>
              <a:rPr lang="zh-CN" altLang="en-US" dirty="0"/>
              <a:t>协议栈（</a:t>
            </a:r>
            <a:r>
              <a:rPr lang="en-US" altLang="zh-CN" dirty="0"/>
              <a:t>TCP</a:t>
            </a:r>
            <a:r>
              <a:rPr lang="zh-CN" altLang="en-US" dirty="0"/>
              <a:t>，</a:t>
            </a:r>
            <a:r>
              <a:rPr lang="en-US" altLang="zh-CN" dirty="0"/>
              <a:t>UDP</a:t>
            </a:r>
            <a:r>
              <a:rPr lang="zh-CN" altLang="en-US" dirty="0"/>
              <a:t>，</a:t>
            </a:r>
            <a:r>
              <a:rPr lang="en-US" altLang="zh-CN" dirty="0"/>
              <a:t>IPv4</a:t>
            </a:r>
            <a:r>
              <a:rPr lang="zh-CN" altLang="en-US" dirty="0"/>
              <a:t>，</a:t>
            </a:r>
            <a:r>
              <a:rPr lang="en-US" altLang="zh-CN" dirty="0"/>
              <a:t>IPv6</a:t>
            </a:r>
            <a:r>
              <a:rPr lang="zh-CN" altLang="en-US" dirty="0"/>
              <a:t>，</a:t>
            </a:r>
            <a:r>
              <a:rPr lang="en-US" altLang="zh-CN" dirty="0"/>
              <a:t>OSPF</a:t>
            </a:r>
            <a:r>
              <a:rPr lang="zh-CN" altLang="en-US" dirty="0"/>
              <a:t>，</a:t>
            </a:r>
            <a:r>
              <a:rPr lang="en-US" altLang="zh-CN" dirty="0"/>
              <a:t>BGP</a:t>
            </a:r>
            <a:r>
              <a:rPr lang="zh-CN" altLang="en-US" dirty="0"/>
              <a:t>等），有线和无线链路层协议（</a:t>
            </a:r>
            <a:r>
              <a:rPr lang="en-US" altLang="zh-CN" dirty="0"/>
              <a:t>Ethernet</a:t>
            </a:r>
            <a:r>
              <a:rPr lang="zh-CN" altLang="en-US" dirty="0"/>
              <a:t>，</a:t>
            </a:r>
            <a:r>
              <a:rPr lang="en-US" altLang="zh-CN" dirty="0"/>
              <a:t>PPP</a:t>
            </a:r>
            <a:r>
              <a:rPr lang="zh-CN" altLang="en-US" dirty="0"/>
              <a:t>，</a:t>
            </a:r>
            <a:r>
              <a:rPr lang="en-US" altLang="zh-CN" dirty="0"/>
              <a:t>IEEE 802.11</a:t>
            </a:r>
            <a:r>
              <a:rPr lang="zh-CN" altLang="en-US" dirty="0"/>
              <a:t>等），移动通信，</a:t>
            </a:r>
            <a:r>
              <a:rPr lang="en-US" altLang="zh-CN" dirty="0"/>
              <a:t>MANET</a:t>
            </a:r>
            <a:r>
              <a:rPr lang="zh-CN" altLang="en-US" dirty="0"/>
              <a:t>协议，应用流量模型等。</a:t>
            </a:r>
            <a:endParaRPr lang="en-US" altLang="zh-CN" dirty="0"/>
          </a:p>
          <a:p>
            <a:pPr lvl="1"/>
            <a:r>
              <a:rPr lang="zh-CN" altLang="en-US" dirty="0"/>
              <a:t>模型划分：通用、环境、移动、能源、物理层、链路层、网络层、传输层、应用、路由、队列、可视化。</a:t>
            </a:r>
            <a:endParaRPr lang="en-US" altLang="zh-CN" dirty="0"/>
          </a:p>
          <a:p>
            <a:pPr lvl="1"/>
            <a:r>
              <a:rPr lang="zh-CN" altLang="en-US" dirty="0"/>
              <a:t>简言之，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en-US" dirty="0"/>
              <a:t>提供仿真环境，</a:t>
            </a:r>
            <a:r>
              <a:rPr lang="en-US" altLang="zh-CN" dirty="0"/>
              <a:t>INET</a:t>
            </a:r>
            <a:r>
              <a:rPr lang="zh-CN" altLang="en-US" dirty="0"/>
              <a:t>框架提供网络仿真模型。</a:t>
            </a:r>
            <a:endParaRPr lang="en-US" altLang="zh-CN" dirty="0"/>
          </a:p>
          <a:p>
            <a:pPr lvl="1"/>
            <a:r>
              <a:rPr lang="zh-CN" altLang="en-US" dirty="0"/>
              <a:t>官方网站（</a:t>
            </a:r>
            <a:r>
              <a:rPr lang="en-US" altLang="zh-CN" dirty="0"/>
              <a:t>https://inet.omnetpp.org/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02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655E6-91A6-4EAB-8971-0CB70218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BUAANetworkExperimentTutorial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73B43-5A96-41CB-813D-C1D8CB5F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zh-CN" dirty="0"/>
              <a:t>教程采用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zh-CN" dirty="0"/>
              <a:t>仿真环境和</a:t>
            </a:r>
            <a:r>
              <a:rPr lang="en-US" altLang="zh-CN" dirty="0"/>
              <a:t>INET</a:t>
            </a:r>
            <a:r>
              <a:rPr lang="zh-CN" altLang="zh-CN" dirty="0"/>
              <a:t>仿真模型库，在仿真平台上重现《计算机网络实验教程</a:t>
            </a:r>
            <a:r>
              <a:rPr lang="en-US" altLang="zh-CN" dirty="0"/>
              <a:t>-</a:t>
            </a:r>
            <a:r>
              <a:rPr lang="zh-CN" altLang="zh-CN" dirty="0"/>
              <a:t>第二版》参考书中的网络实验，目的在于帮助读者学习计算机网络的相关知识，和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zh-CN" dirty="0"/>
              <a:t>环境</a:t>
            </a:r>
            <a:r>
              <a:rPr lang="en-US" altLang="zh-CN" dirty="0"/>
              <a:t>INET</a:t>
            </a:r>
            <a:r>
              <a:rPr lang="zh-CN" altLang="zh-CN" dirty="0"/>
              <a:t>框架下的网络构建与配置方法。</a:t>
            </a:r>
            <a:endParaRPr lang="en-US" altLang="zh-CN" dirty="0"/>
          </a:p>
          <a:p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zh-CN" altLang="en-US" dirty="0"/>
              <a:t>复现</a:t>
            </a:r>
            <a:r>
              <a:rPr lang="en-US" altLang="zh-CN" dirty="0"/>
              <a:t>1~8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中的绝大多数实验，对少数实验进行改进，暂时空缺</a:t>
            </a:r>
            <a:r>
              <a:rPr lang="en-US" altLang="zh-CN" dirty="0"/>
              <a:t>INET</a:t>
            </a:r>
            <a:r>
              <a:rPr lang="zh-CN" altLang="en-US" dirty="0"/>
              <a:t>不支持的少部分实验。</a:t>
            </a:r>
            <a:endParaRPr lang="en-US" altLang="zh-CN" dirty="0"/>
          </a:p>
          <a:p>
            <a:r>
              <a:rPr lang="zh-CN" altLang="en-US" dirty="0"/>
              <a:t>参考</a:t>
            </a:r>
            <a:endParaRPr lang="en-US" altLang="zh-CN" dirty="0"/>
          </a:p>
          <a:p>
            <a:pPr lvl="1"/>
            <a:r>
              <a:rPr lang="en-US" altLang="zh-CN" dirty="0" err="1"/>
              <a:t>OMNeT</a:t>
            </a:r>
            <a:r>
              <a:rPr lang="en-US" altLang="zh-CN" dirty="0"/>
              <a:t>++&amp;</a:t>
            </a:r>
            <a:r>
              <a:rPr lang="en-US" altLang="zh-CN" dirty="0" err="1"/>
              <a:t>INET&amp;BUAANetworkExperimentTutorial</a:t>
            </a:r>
            <a:r>
              <a:rPr lang="zh-CN" altLang="en-US" dirty="0"/>
              <a:t>说明手册</a:t>
            </a:r>
            <a:endParaRPr lang="en-US" altLang="zh-CN" dirty="0"/>
          </a:p>
          <a:p>
            <a:pPr lvl="1" latinLnBrk="1"/>
            <a:r>
              <a:rPr lang="en-US" altLang="zh-CN" dirty="0"/>
              <a:t>https://github.com/BUAA-QianCheng/BUAAComputerNetworkExperimentTutorial </a:t>
            </a:r>
          </a:p>
        </p:txBody>
      </p:sp>
    </p:spTree>
    <p:extLst>
      <p:ext uri="{BB962C8B-B14F-4D97-AF65-F5344CB8AC3E}">
        <p14:creationId xmlns:p14="http://schemas.microsoft.com/office/powerpoint/2010/main" val="701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76E6D-64F6-43CC-A2D0-D4354735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37870-F83A-45D1-ADC0-9A5779FA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OMNeT</a:t>
            </a:r>
            <a:r>
              <a:rPr lang="en-US" altLang="zh-CN" dirty="0"/>
              <a:t>++ 5.6.2</a:t>
            </a:r>
          </a:p>
          <a:p>
            <a:pPr lvl="1"/>
            <a:r>
              <a:rPr lang="zh-CN" altLang="en-US" dirty="0"/>
              <a:t>参考</a:t>
            </a:r>
            <a:r>
              <a:rPr lang="en-US" altLang="zh-CN" dirty="0"/>
              <a:t>https://omnetpp.org/doc/omnetpp/InstallGuide.pdf</a:t>
            </a:r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下安装（其他系统参考</a:t>
            </a:r>
            <a:r>
              <a:rPr lang="en-US" altLang="zh-CN" dirty="0" err="1"/>
              <a:t>InstallGuide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latinLnBrk="1"/>
            <a:r>
              <a:rPr lang="zh-CN" altLang="en-US" dirty="0"/>
              <a:t>下载，解压缩（</a:t>
            </a:r>
            <a:r>
              <a:rPr lang="en-US" altLang="zh-CN" dirty="0"/>
              <a:t> https://github.com/omnetpp/omnetpp/releases/download/omnetpp-5.6.2/omnetpp-5.6.2-src-windows.zip 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双击运行</a:t>
            </a:r>
            <a:r>
              <a:rPr lang="en-US" altLang="zh-CN" dirty="0"/>
              <a:t>mingwenv.cmd</a:t>
            </a:r>
          </a:p>
          <a:p>
            <a:pPr lvl="2"/>
            <a:r>
              <a:rPr lang="zh-CN" altLang="en-US" dirty="0"/>
              <a:t>依次输出：</a:t>
            </a:r>
            <a:r>
              <a:rPr lang="en-US" altLang="zh-CN" dirty="0"/>
              <a:t>./configure </a:t>
            </a:r>
            <a:r>
              <a:rPr lang="zh-CN" altLang="en-US" dirty="0"/>
              <a:t>和 </a:t>
            </a:r>
            <a:r>
              <a:rPr lang="en-US" altLang="zh-CN" dirty="0"/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357284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C6F8C-1FD0-4F64-A4EC-8F5E303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68848-7A26-48F5-96D7-A236920B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INET Framework 4.2.4</a:t>
            </a:r>
          </a:p>
          <a:p>
            <a:pPr lvl="1"/>
            <a:r>
              <a:rPr lang="zh-CN" altLang="en-US" dirty="0"/>
              <a:t>参考</a:t>
            </a:r>
            <a:r>
              <a:rPr lang="en-US" altLang="zh-CN" dirty="0"/>
              <a:t>https://inet.omnetpp.org/Installation.html</a:t>
            </a:r>
          </a:p>
          <a:p>
            <a:pPr lvl="1"/>
            <a:r>
              <a:rPr lang="zh-CN" altLang="en-US" dirty="0"/>
              <a:t>自动安装</a:t>
            </a:r>
            <a:endParaRPr lang="en-US" altLang="zh-CN" dirty="0"/>
          </a:p>
          <a:p>
            <a:pPr lvl="2"/>
            <a:r>
              <a:rPr lang="zh-CN" altLang="en-US" dirty="0"/>
              <a:t>运行</a:t>
            </a:r>
            <a:r>
              <a:rPr lang="en-US" altLang="zh-CN" dirty="0" err="1"/>
              <a:t>OMNeT</a:t>
            </a:r>
            <a:r>
              <a:rPr lang="en-US" altLang="zh-CN" dirty="0"/>
              <a:t>++ IDE</a:t>
            </a:r>
            <a:r>
              <a:rPr lang="zh-CN" altLang="en-US" dirty="0"/>
              <a:t>（在</a:t>
            </a:r>
            <a:r>
              <a:rPr lang="en-US" altLang="zh-CN" dirty="0"/>
              <a:t>mingwenv.cmd </a:t>
            </a:r>
            <a:r>
              <a:rPr lang="zh-CN" altLang="en-US" dirty="0"/>
              <a:t>中输入</a:t>
            </a:r>
            <a:r>
              <a:rPr lang="en-US" altLang="zh-CN" dirty="0" err="1"/>
              <a:t>omnetpp</a:t>
            </a:r>
            <a:r>
              <a:rPr lang="zh-CN" altLang="en-US" dirty="0"/>
              <a:t>）后会弹窗提示安装</a:t>
            </a:r>
            <a:r>
              <a:rPr lang="en-US" altLang="zh-CN" dirty="0"/>
              <a:t>INET Framework</a:t>
            </a:r>
            <a:r>
              <a:rPr lang="zh-CN" altLang="en-US" dirty="0"/>
              <a:t>，勾选确认。</a:t>
            </a:r>
            <a:endParaRPr lang="en-US" altLang="zh-CN" dirty="0"/>
          </a:p>
          <a:p>
            <a:pPr lvl="2"/>
            <a:r>
              <a:rPr lang="zh-CN" altLang="en-US" dirty="0"/>
              <a:t>跳过弹窗后可以点击</a:t>
            </a:r>
            <a:r>
              <a:rPr lang="en-US" altLang="zh-CN" dirty="0"/>
              <a:t>Help -&gt; Install Simulation Models</a:t>
            </a:r>
            <a:r>
              <a:rPr lang="zh-CN" altLang="en-US" dirty="0"/>
              <a:t>再次激活弹窗</a:t>
            </a:r>
            <a:endParaRPr lang="en-US" altLang="zh-CN" dirty="0"/>
          </a:p>
          <a:p>
            <a:pPr lvl="1"/>
            <a:r>
              <a:rPr lang="zh-CN" altLang="en-US" dirty="0"/>
              <a:t>手动安装</a:t>
            </a:r>
            <a:endParaRPr lang="en-US" altLang="zh-CN" dirty="0"/>
          </a:p>
          <a:p>
            <a:pPr lvl="2"/>
            <a:r>
              <a:rPr lang="zh-CN" altLang="en-US" dirty="0"/>
              <a:t>下载并解压至</a:t>
            </a:r>
            <a:r>
              <a:rPr lang="en-US" altLang="zh-CN" dirty="0" err="1"/>
              <a:t>WorkSpace</a:t>
            </a:r>
            <a:r>
              <a:rPr lang="zh-CN" altLang="en-US" dirty="0"/>
              <a:t>：</a:t>
            </a:r>
            <a:r>
              <a:rPr lang="en-US" altLang="zh-CN" dirty="0"/>
              <a:t>https://github.com/inet-framework/inet/releases/download/v4.2.4/inet-4.2.4-src.tgz</a:t>
            </a:r>
          </a:p>
          <a:p>
            <a:pPr lvl="2"/>
            <a:r>
              <a:rPr lang="zh-CN" altLang="en-US" dirty="0"/>
              <a:t>导入：</a:t>
            </a:r>
            <a:r>
              <a:rPr lang="en-US" altLang="zh-CN" dirty="0"/>
              <a:t>File -&gt; Import -&gt; Existing Projects to the Workspace</a:t>
            </a: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示例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</a:rPr>
              <a:t>目录：</a:t>
            </a:r>
            <a:r>
              <a:rPr lang="en-US" altLang="zh-CN" dirty="0">
                <a:solidFill>
                  <a:prstClr val="black"/>
                </a:solidFill>
              </a:rPr>
              <a:t>inet4/examples | showcases | tutorials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17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1160</Words>
  <Application>Microsoft Office PowerPoint</Application>
  <PresentationFormat>宽屏</PresentationFormat>
  <Paragraphs>97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计算机网络实验补充内容BUAANetworkExperimentTutorial简介</vt:lpstr>
      <vt:lpstr>主要内容</vt:lpstr>
      <vt:lpstr>OMNeT++仿真实验环境</vt:lpstr>
      <vt:lpstr>OMNeT++仿真实验环境</vt:lpstr>
      <vt:lpstr>OMNeT++仿真实验环境</vt:lpstr>
      <vt:lpstr>INET框架</vt:lpstr>
      <vt:lpstr>BUAANetworkExperimentTutorial简介</vt:lpstr>
      <vt:lpstr>安装</vt:lpstr>
      <vt:lpstr>安装</vt:lpstr>
      <vt:lpstr>安装</vt:lpstr>
      <vt:lpstr>补充阅读材料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计算机网络实验补充内容BUAANetworkExperimentTutorial简介</dc:title>
  <dc:creator>QianCheng</dc:creator>
  <cp:lastModifiedBy>QianCheng</cp:lastModifiedBy>
  <cp:revision>18</cp:revision>
  <dcterms:created xsi:type="dcterms:W3CDTF">2021-05-18T02:15:45Z</dcterms:created>
  <dcterms:modified xsi:type="dcterms:W3CDTF">2021-05-19T02:33:32Z</dcterms:modified>
</cp:coreProperties>
</file>