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33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2" autoAdjust="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F470D-F82F-4904-B92A-18F953B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75ABE-984F-482D-B5E6-B9C1865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41A5A-92A3-407A-916C-D86EED2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C02C3-9923-44BA-8108-C193309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49DED-B5E3-4C83-85B2-40E5C56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DEEE1-B4AE-4A17-AA63-3519489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AD957-DA9C-41A1-A74B-FF86801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69CD-520E-47B2-B2F7-AFCD0D91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9D97-FAF5-456D-A406-83DED81B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65810-C968-4ED4-9C91-4C4BC8EE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F5B68-1573-42B2-A259-C24CAAEF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40862-D8A3-4995-840F-02F4844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703E3-22AF-419A-9067-501DD4E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2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AA65-81AE-40CB-8BC7-BEE9C6A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2CFC0-AB31-4680-BC24-1CF34F56A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B282B-7939-4F6D-8D78-53CA064A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DD70C-B939-45CA-BCF2-DD4CE07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115B1-A250-4287-A61C-B99AD52E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99562-FE97-41A4-B3F6-013057D2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F12D-40DF-4D90-8F89-8ABD0046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9834-CF84-49F8-BE9A-FD536014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48104-BBF8-4724-806F-FEBFDB2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2D6A-91B2-4BB6-BE36-FDB936B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CC513-BC43-4F49-9A25-2F5578D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2626F-4171-460A-9A0B-BABE9DF7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FEA78-7EDD-4EEA-8958-2A48751C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F16-986F-43EF-AEB4-358CC15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6F08-4695-442B-9EE1-4065DEB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5AD8A-874E-451E-A8E2-310B840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0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6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1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71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645-BFA4-4B06-BE98-E34742AC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F315-682E-4F76-9CB1-8E84CE34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68220-88B4-445F-A085-CC56D19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AF73-72A0-4775-8835-B62B3FF0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D851-5070-4D8A-9987-BE4740D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2D7D-0E73-4340-90BA-461CB267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7A10D-1E70-4D14-9E8A-1A47646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5F769-E15D-44C6-A9AD-4F1199E7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022E-83B1-4B75-8B34-F186B6D6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9FBD-CA79-4CB1-A283-6B754D8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466B8-00A1-49C7-A7BC-1E412DEA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A7D1-02B3-4C9A-A856-79715A5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EEFB-0B3D-4D96-9BC9-BBBF91DC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1E92E-C4FF-43AF-ACBE-1E7F7FC1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6280A-EDF9-49AE-A27A-5E60F827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DF7-0400-4B8B-A608-19C46D7F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D05FF-4849-4543-878E-DB27441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0B56B-5B85-4716-8751-299F4C7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5213E-D7B4-4939-9A1F-7E378D6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0C9DE-0C4D-4DF5-8EFA-3CC66A1C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3B2F-AD03-4916-A9F0-4301253D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87E90-4E98-4F77-B907-F35870E5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A5314-D1DD-4067-95D6-9E5604218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3FFFC-F372-49AD-947A-23A2E9954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821907" y="1048281"/>
            <a:ext cx="10548186" cy="539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8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根据以下描述，完成某培训机构入学管理系统的用例图。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8000"/>
              </a:lnSpc>
            </a:pP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18000"/>
              </a:lnSpc>
            </a:pPr>
            <a:r>
              <a:rPr kumimoji="1" lang="zh-CN" altLang="en-US" sz="2100" b="1" dirty="0">
                <a:latin typeface="+mn-ea"/>
              </a:rPr>
              <a:t>某培训机构入学管理系统有报名、交费、就读等多项功能，并有课程表（课程号，课程名，收费标准）、学员登记表（学员号，姓名，电话）、学员选课表（学员号，课程号，班级号）、账目表（学员号，收费金额）等诸多数据表。其各项功能如下：</a:t>
            </a:r>
            <a:endParaRPr kumimoji="1" lang="en-US" altLang="zh-CN" sz="2100" b="1" dirty="0">
              <a:latin typeface="+mn-ea"/>
            </a:endParaRPr>
          </a:p>
          <a:p>
            <a:pPr>
              <a:lnSpc>
                <a:spcPct val="118000"/>
              </a:lnSpc>
            </a:pPr>
            <a:endParaRPr kumimoji="1" lang="zh-CN" altLang="en-US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AutoNum type="arabicPeriod"/>
            </a:pPr>
            <a:r>
              <a:rPr kumimoji="1" lang="zh-CN" altLang="en-US" sz="2100" b="1" dirty="0">
                <a:latin typeface="+mn-ea"/>
              </a:rPr>
              <a:t>报名：由报名处负责，需要在学员登记表上进行报名登记，需要查询课程表让学员选报课程，学员所报课程将记录在学员选课表。</a:t>
            </a: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AutoNum type="arabicPeriod"/>
            </a:pPr>
            <a:endParaRPr kumimoji="1" lang="zh-CN" altLang="en-US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r>
              <a:rPr kumimoji="1" lang="zh-CN" altLang="en-US" sz="2100" b="1" dirty="0">
                <a:latin typeface="+mn-ea"/>
              </a:rPr>
              <a:t>交费：由收费处负责，需要根据学员所报课程的收费标准进行收费，然后在账目表上进行记账，并打印收款收据给办理交费的学员。</a:t>
            </a: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endParaRPr kumimoji="1" lang="en-US" altLang="zh-CN" sz="2100" b="1" dirty="0">
              <a:latin typeface="+mn-ea"/>
            </a:endParaRPr>
          </a:p>
          <a:p>
            <a:pPr marL="457200" indent="-457200">
              <a:lnSpc>
                <a:spcPct val="118000"/>
              </a:lnSpc>
              <a:buFont typeface="+mj-lt"/>
              <a:buAutoNum type="arabicPeriod"/>
            </a:pPr>
            <a:r>
              <a:rPr kumimoji="1" lang="zh-CN" altLang="en-US" sz="2100" b="1" dirty="0">
                <a:latin typeface="+mn-ea"/>
              </a:rPr>
              <a:t>就读：由培训处负责，其在验证学员收款收据后，根据学员所报课程将学员安排到合适班级就读。</a:t>
            </a:r>
            <a:endParaRPr kumimoji="1" lang="en-US" altLang="zh-CN" sz="2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42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10798593" cy="53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根据以下需求的描述，完成 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学习平台的用例图。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sz="2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100" b="1" dirty="0">
                <a:latin typeface="+mn-ea"/>
              </a:rPr>
              <a:t>       ASMART </a:t>
            </a:r>
            <a:r>
              <a:rPr kumimoji="1" lang="zh-CN" altLang="en-US" sz="2100" b="1" dirty="0">
                <a:latin typeface="+mn-ea"/>
              </a:rPr>
              <a:t>学习平台是国家新推出的一个类似于 </a:t>
            </a:r>
            <a:r>
              <a:rPr kumimoji="1" lang="en-US" altLang="zh-CN" sz="2100" b="1" dirty="0">
                <a:latin typeface="+mn-ea"/>
              </a:rPr>
              <a:t>MOOC </a:t>
            </a:r>
            <a:r>
              <a:rPr kumimoji="1" lang="zh-CN" altLang="en-US" sz="2100" b="1" dirty="0">
                <a:latin typeface="+mn-ea"/>
              </a:rPr>
              <a:t>的视频学习平台，致力于打造国家精品课程，每一个有提升愿望的人，都可以在这里学习中国优质的大学课程。游客可以在观看视频过程中做题，巩固个人能力，已登录的用户还可以制作错题集，学完还能获得认证证书。在个人中心，用户也可以回顾错题集，删去已经掌握的错题。同时，用户也可以上传视频资料和习题。如果课程播放量达到 </a:t>
            </a:r>
            <a:r>
              <a:rPr kumimoji="1" lang="en-US" altLang="zh-CN" sz="2100" b="1" dirty="0">
                <a:latin typeface="+mn-ea"/>
              </a:rPr>
              <a:t>100 </a:t>
            </a:r>
            <a:r>
              <a:rPr kumimoji="1" lang="zh-CN" altLang="en-US" sz="2100" b="1" dirty="0">
                <a:latin typeface="+mn-ea"/>
              </a:rPr>
              <a:t>万，也可以</a:t>
            </a:r>
            <a:r>
              <a:rPr kumimoji="1" lang="zh-CN" altLang="en-US" sz="2100" b="1">
                <a:latin typeface="+mn-ea"/>
              </a:rPr>
              <a:t>申请成为</a:t>
            </a:r>
            <a:r>
              <a:rPr kumimoji="1" lang="zh-CN" altLang="en-US" sz="2100" b="1" dirty="0">
                <a:latin typeface="+mn-ea"/>
              </a:rPr>
              <a:t>金牌讲师。管理员会对平台的资源进行管理，并且审核上传的视频，如果视频违规，将视情况对个人账户进行 </a:t>
            </a:r>
            <a:r>
              <a:rPr kumimoji="1" lang="en-US" altLang="zh-CN" sz="2100" b="1" dirty="0">
                <a:latin typeface="+mn-ea"/>
              </a:rPr>
              <a:t>1 </a:t>
            </a:r>
            <a:r>
              <a:rPr kumimoji="1" lang="zh-CN" altLang="en-US" sz="2100" b="1" dirty="0">
                <a:latin typeface="+mn-ea"/>
              </a:rPr>
              <a:t>个月封禁到永久封禁等力度不等的惩罚。同时，政府也可以直接提交给管理员视频，由管理员进行录入，还可以从政府管理系统导出该平台的视频播放量。该平台也会每日自动导出当日的视频播放量，保存，用于后续数据分析，更好的完善该平台的功能。</a:t>
            </a:r>
            <a:endParaRPr kumimoji="1" lang="en-US" altLang="zh-CN" sz="2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83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作业三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857939" y="1134973"/>
            <a:ext cx="11762686" cy="342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请使用甘特图描述你们软件工程课的项目的时间安排。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完成基本日程管理的</a:t>
            </a:r>
            <a:r>
              <a:rPr kumimoji="1" lang="zh-CN" altLang="en-US" sz="2100" b="1" dirty="0">
                <a:solidFill>
                  <a:srgbClr val="009999"/>
                </a:solidFill>
                <a:latin typeface="+mn-ea"/>
              </a:rPr>
              <a:t>甘特图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绘制，该甘特图应被包含在项目计划书中。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应表明任务的前置关系（该部分不要求包含在项目计划书中，仅实验课要求）。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应表明对每一任务的资源分配。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按照当前完成情况表示出项目的完成度。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不要求具体的绘制工具，但关于资源分配、阶段划分这种的设计必须要体现出来。</a:t>
            </a:r>
          </a:p>
        </p:txBody>
      </p:sp>
    </p:spTree>
    <p:extLst>
      <p:ext uri="{BB962C8B-B14F-4D97-AF65-F5344CB8AC3E}">
        <p14:creationId xmlns:p14="http://schemas.microsoft.com/office/powerpoint/2010/main" val="13807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1115114" y="1334998"/>
            <a:ext cx="4980886" cy="19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每项作业各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分，共计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惩罚抄袭：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发现一处扣 </a:t>
            </a:r>
            <a:r>
              <a:rPr kumimoji="1" lang="en-US" altLang="zh-CN" sz="2100" b="1" dirty="0">
                <a:solidFill>
                  <a:srgbClr val="FF0000"/>
                </a:solidFill>
                <a:latin typeface="+mn-ea"/>
              </a:rPr>
              <a:t>1 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分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画图应符合正常逻辑。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画图规范</a:t>
            </a:r>
            <a:r>
              <a:rPr kumimoji="1" lang="zh-CN" altLang="en-US" sz="2100" b="1" u="sng" dirty="0">
                <a:solidFill>
                  <a:srgbClr val="FF0000"/>
                </a:solidFill>
                <a:latin typeface="+mn-ea"/>
              </a:rPr>
              <a:t>非常重要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801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53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用例图画图规范及扣分标准：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关键参与者必须存在，因为其存在反映了系统的功能。反例：图书管理系统中管理员负责增加图书类目，属于关键参与者，然而在用例图中没有管理员类。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缺失一个关键参与者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用例图需要反映系统有哪些使用者，可以做什么。不需要反映业务逻辑、过程的信息。类似“填写用户信息”不是用例，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用例是一个由系统提供给使用者的功能。类似“登录失败”不是用例，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自身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不能作为参与者（</a:t>
            </a:r>
            <a:r>
              <a:rPr kumimoji="1" lang="zh-CN" altLang="en-US" sz="2100" b="1" dirty="0">
                <a:solidFill>
                  <a:srgbClr val="00B050"/>
                </a:solidFill>
                <a:latin typeface="+mn-ea"/>
              </a:rPr>
              <a:t>第三方支付系统是可以作为参与者的，因为不是系统本身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），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出现一次系统自身作为参与者，扣 </a:t>
            </a:r>
            <a:r>
              <a:rPr kumimoji="1" lang="en-US" altLang="zh-CN" sz="2100" b="1" dirty="0">
                <a:solidFill>
                  <a:srgbClr val="FF0000"/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rgbClr val="FF0000"/>
                </a:solidFill>
                <a:latin typeface="+mn-ea"/>
              </a:rPr>
              <a:t>分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943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第一次实验评分标准（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48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用例图画图规范及扣分标准：</a:t>
            </a:r>
            <a:endParaRPr kumimoji="1" lang="en-US" altLang="zh-CN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慎用。扣分标准如下：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用例图中到处都是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，总共扣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;</a:t>
            </a: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extend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include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的箭头画错，虚实线搞错，画错一个扣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0.1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泛化关系慎用。一个关系使用不当扣 </a:t>
            </a: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0.5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甘特图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日程安排尽量合理</a:t>
            </a:r>
          </a:p>
          <a:p>
            <a:pPr>
              <a:lnSpc>
                <a:spcPct val="150000"/>
              </a:lnSpc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91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第一次作业上交的内容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416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FF0000"/>
                </a:solidFill>
                <a:latin typeface="+mn-ea"/>
              </a:rPr>
              <a:t>word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文档，放在压缩包里</a:t>
            </a:r>
          </a:p>
          <a:p>
            <a:pPr>
              <a:lnSpc>
                <a:spcPct val="150000"/>
              </a:lnSpc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文档中必须包括：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用例图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甘特图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（一组一份，所有组员都上传）。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如果有觉得需要说明的地方，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请附上说明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第一次实验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.word</a:t>
            </a:r>
            <a:endParaRPr kumimoji="1" lang="zh-CN" altLang="en-US" sz="21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压缩包命名格式：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第一次实验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.zip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66D3C-7B2D-4C23-BD5C-5C10F642620A}"/>
              </a:ext>
            </a:extLst>
          </p:cNvPr>
          <p:cNvSpPr txBox="1"/>
          <p:nvPr/>
        </p:nvSpPr>
        <p:spPr>
          <a:xfrm>
            <a:off x="5218447" y="526903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17370000_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第一次实验</a:t>
            </a:r>
            <a:endParaRPr lang="zh-CN" alt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1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885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Arial Black</vt:lpstr>
      <vt:lpstr>Office 主题​​</vt:lpstr>
      <vt:lpstr>作业一</vt:lpstr>
      <vt:lpstr>作业二</vt:lpstr>
      <vt:lpstr>作业三</vt:lpstr>
      <vt:lpstr>第一次实验评分标准（1）</vt:lpstr>
      <vt:lpstr>第一次实验评分标准（2）</vt:lpstr>
      <vt:lpstr>第一次实验评分标准（3）</vt:lpstr>
      <vt:lpstr>第一次作业上交的内容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张 潇菡</cp:lastModifiedBy>
  <cp:revision>486</cp:revision>
  <dcterms:created xsi:type="dcterms:W3CDTF">2021-03-10T12:29:16Z</dcterms:created>
  <dcterms:modified xsi:type="dcterms:W3CDTF">2021-04-09T16:58:03Z</dcterms:modified>
</cp:coreProperties>
</file>