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4" r:id="rId2"/>
    <p:sldId id="302" r:id="rId3"/>
    <p:sldId id="296" r:id="rId4"/>
    <p:sldId id="303" r:id="rId5"/>
    <p:sldId id="304" r:id="rId6"/>
    <p:sldId id="30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00"/>
    <a:srgbClr val="009999"/>
    <a:srgbClr val="FF9933"/>
    <a:srgbClr val="FF0066"/>
    <a:srgbClr val="FF7C80"/>
    <a:srgbClr val="FFFFFF"/>
    <a:srgbClr val="FFCC66"/>
    <a:srgbClr val="CC00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42" autoAdjust="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F6DF-CCC6-47A7-A618-37BD4BCA5B0D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81C3-01C7-4554-8410-54EFDB14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5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B81C3-01C7-4554-8410-54EFDB146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9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B81C3-01C7-4554-8410-54EFDB1467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9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F470D-F82F-4904-B92A-18F953B5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A75ABE-984F-482D-B5E6-B9C1865C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B66F-50E6-43DD-B6CB-B762C2EB095B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041A5A-92A3-407A-916C-D86EED2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C02C3-9923-44BA-8108-C1933099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5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49DED-B5E3-4C83-85B2-40E5C564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0D26-0824-4ABF-8FB9-D835ACB5F905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DEEE1-B4AE-4A17-AA63-35194892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9AD957-DA9C-41A1-A74B-FF868011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0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69CD-520E-47B2-B2F7-AFCD0D91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E9D97-FAF5-456D-A406-83DED81B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65810-C968-4ED4-9C91-4C4BC8EE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F5B68-1573-42B2-A259-C24CAAEF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A29E-6E5A-4B42-A77D-8032652E2DCE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40862-D8A3-4995-840F-02F48441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703E3-22AF-419A-9067-501DD4E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2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AA65-81AE-40CB-8BC7-BEE9C6A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2CFC0-AB31-4680-BC24-1CF34F56A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B282B-7939-4F6D-8D78-53CA064A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DD70C-B939-45CA-BCF2-DD4CE07A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B0D3-7494-4B20-8866-41DD56107EB1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115B1-A250-4287-A61C-B99AD52E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99562-FE97-41A4-B3F6-013057D2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2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0F12D-40DF-4D90-8F89-8ABD0046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79834-CF84-49F8-BE9A-FD536014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48104-BBF8-4724-806F-FEBFDB28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D73-67ED-4390-B356-D3FEB980D00C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E2D6A-91B2-4BB6-BE36-FDB936B1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CC513-BC43-4F49-9A25-2F5578D9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6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F2626F-4171-460A-9A0B-BABE9DF78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FEA78-7EDD-4EEA-8958-2A48751C1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00F16-986F-43EF-AEB4-358CC153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8CBD-53EF-458C-AA47-7BF09864CD1F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76F08-4695-442B-9EE1-4065DEB9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5AD8A-874E-451E-A8E2-310B840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0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6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01AA-C19C-40D6-94E7-91605CE43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4476-50C8-45D5-AD92-90F220CD2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DF35-2314-4C20-A84E-FA4308D2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877F-2F9C-4E72-9138-6186CF5D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F7023-41FA-4C53-AE12-A48B9E614AE4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A7438-B946-4743-A516-EFA41FFE2FD3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652DFD-0408-4EA7-8968-A6B344FE4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8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669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451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9891C-1D3F-4B59-B329-D0E73A30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8579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52478-85F8-4590-8595-83DBDD7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579"/>
            <a:ext cx="2743200" cy="365125"/>
          </a:xfrm>
        </p:spPr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8F1B9-246B-44A5-9800-920A1C969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2" y="241149"/>
            <a:ext cx="1895839" cy="462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E59E2E-5D50-4571-AD21-B2FE4497E266}"/>
              </a:ext>
            </a:extLst>
          </p:cNvPr>
          <p:cNvSpPr/>
          <p:nvPr userDrawn="1"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4CAA9-59BC-4361-8784-AADC16164E61}"/>
              </a:ext>
            </a:extLst>
          </p:cNvPr>
          <p:cNvSpPr/>
          <p:nvPr userDrawn="1"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43A5220-7D69-4373-92A9-A043BCF1C4A6}"/>
              </a:ext>
            </a:extLst>
          </p:cNvPr>
          <p:cNvCxnSpPr/>
          <p:nvPr userDrawn="1"/>
        </p:nvCxnSpPr>
        <p:spPr>
          <a:xfrm>
            <a:off x="0" y="817685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20">
            <a:extLst>
              <a:ext uri="{FF2B5EF4-FFF2-40B4-BE49-F238E27FC236}">
                <a16:creationId xmlns:a16="http://schemas.microsoft.com/office/drawing/2014/main" id="{8D120A9E-FFC5-441D-973B-06FA4BBA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4" y="298299"/>
            <a:ext cx="9190523" cy="462236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71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C645-BFA4-4B06-BE98-E34742AC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CF315-682E-4F76-9CB1-8E84CE34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68220-88B4-445F-A085-CC56D19A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806-2FAA-467F-8FCB-D2FB36435BD2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7AF73-72A0-4775-8835-B62B3FF0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5D851-5070-4D8A-9987-BE4740D4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2D7D-0E73-4340-90BA-461CB267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7A10D-1E70-4D14-9E8A-1A47646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95F769-E15D-44C6-A9AD-4F1199E7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7022E-83B1-4B75-8B34-F186B6D6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FABB-E527-4377-B8EE-24901736FC9A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9FBD-CA79-4CB1-A283-6B754D8D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466B8-00A1-49C7-A7BC-1E412DEA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9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6A7D1-02B3-4C9A-A856-79715A5D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6EEFB-0B3D-4D96-9BC9-BBBF91DC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1E92E-C4FF-43AF-ACBE-1E7F7FC1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26280A-EDF9-49AE-A27A-5E60F827E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45DF7-0400-4B8B-A608-19C46D7F1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D05FF-4849-4543-878E-DB274412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A91A-CD5F-4305-8AE3-EE39D64027BA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20B56B-5B85-4716-8751-299F4C7B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5213E-D7B4-4939-9A1F-7E378D61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6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50C9DE-0C4D-4DF5-8EFA-3CC66A1C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43B2F-AD03-4916-A9F0-4301253D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87E90-4E98-4F77-B907-F35870E5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10FA-9ED0-4295-B30B-714D21A6CB2F}" type="datetime1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A5314-D1DD-4067-95D6-9E5604218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3FFFC-F372-49AD-947A-23A2E9954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E7CA-0E25-492D-8CF6-824C3D2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6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B5BC2-9B40-42B4-A5C3-A9E8334B0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5713"/>
            <a:ext cx="12192000" cy="2387600"/>
          </a:xfrm>
        </p:spPr>
        <p:txBody>
          <a:bodyPr>
            <a:normAutofit/>
          </a:bodyPr>
          <a:lstStyle/>
          <a:p>
            <a:r>
              <a:rPr lang="zh-CN" altLang="en-US" sz="5600" b="1" dirty="0">
                <a:solidFill>
                  <a:schemeClr val="bg1">
                    <a:lumMod val="50000"/>
                  </a:schemeClr>
                </a:solidFill>
              </a:rPr>
              <a:t>软件工程基础 第二次实验作业</a:t>
            </a:r>
          </a:p>
        </p:txBody>
      </p:sp>
    </p:spTree>
    <p:extLst>
      <p:ext uri="{BB962C8B-B14F-4D97-AF65-F5344CB8AC3E}">
        <p14:creationId xmlns:p14="http://schemas.microsoft.com/office/powerpoint/2010/main" val="75236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任务一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696703" y="1011148"/>
            <a:ext cx="5226577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+mn-ea"/>
              </a:rPr>
              <a:t>模拟如下“北航二手实验材料交易平台”开发</a:t>
            </a:r>
            <a:endParaRPr kumimoji="1" lang="en-US" altLang="zh-CN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+mn-ea"/>
              </a:rPr>
              <a:t>远程仓库上新建代码仓库（</a:t>
            </a:r>
            <a:r>
              <a:rPr kumimoji="1" lang="en-US" altLang="zh-CN" b="1" dirty="0">
                <a:latin typeface="+mn-ea"/>
              </a:rPr>
              <a:t>private</a:t>
            </a:r>
            <a:r>
              <a:rPr kumimoji="1" lang="zh-CN" altLang="en-US" b="1" dirty="0">
                <a:latin typeface="+mn-ea"/>
              </a:rPr>
              <a:t>），仓库名：</a:t>
            </a:r>
            <a:r>
              <a:rPr kumimoji="1" lang="en-US" altLang="zh-CN" b="1" dirty="0">
                <a:latin typeface="+mn-ea"/>
              </a:rPr>
              <a:t>Trading-</a:t>
            </a:r>
            <a:r>
              <a:rPr kumimoji="1" lang="zh-CN" altLang="en-US" b="1" dirty="0">
                <a:latin typeface="+mn-ea"/>
              </a:rPr>
              <a:t>学号。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在仓库主页截图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+mn-ea"/>
              </a:rPr>
              <a:t>远程仓库上以 </a:t>
            </a:r>
            <a:r>
              <a:rPr kumimoji="1" lang="en-US" altLang="zh-CN" b="1" dirty="0">
                <a:latin typeface="+mn-ea"/>
              </a:rPr>
              <a:t>master/main </a:t>
            </a:r>
            <a:r>
              <a:rPr kumimoji="1" lang="zh-CN" altLang="en-US" b="1" dirty="0">
                <a:latin typeface="+mn-ea"/>
              </a:rPr>
              <a:t>分支为基础，创建 </a:t>
            </a:r>
            <a:r>
              <a:rPr kumimoji="1" lang="en-US" altLang="zh-CN" b="1" dirty="0">
                <a:latin typeface="+mn-ea"/>
              </a:rPr>
              <a:t>dev </a:t>
            </a:r>
            <a:r>
              <a:rPr kumimoji="1" lang="zh-CN" altLang="en-US" b="1" dirty="0">
                <a:latin typeface="+mn-ea"/>
              </a:rPr>
              <a:t>分支，添加 </a:t>
            </a:r>
            <a:r>
              <a:rPr kumimoji="1" lang="en-US" altLang="zh-CN" b="1" dirty="0">
                <a:latin typeface="+mn-ea"/>
              </a:rPr>
              <a:t>rm_db.py </a:t>
            </a:r>
            <a:r>
              <a:rPr kumimoji="1" lang="zh-CN" altLang="en-US" b="1" dirty="0">
                <a:latin typeface="+mn-ea"/>
              </a:rPr>
              <a:t>文件（</a:t>
            </a:r>
            <a:r>
              <a:rPr kumimoji="1" lang="en-US" altLang="zh-CN" b="1" dirty="0">
                <a:latin typeface="+mn-ea"/>
              </a:rPr>
              <a:t>master/main </a:t>
            </a:r>
            <a:r>
              <a:rPr kumimoji="1" lang="zh-CN" altLang="en-US" b="1" dirty="0">
                <a:latin typeface="+mn-ea"/>
              </a:rPr>
              <a:t>分支存储生产环境，</a:t>
            </a:r>
            <a:r>
              <a:rPr kumimoji="1" lang="en-US" altLang="zh-CN" b="1" dirty="0">
                <a:latin typeface="+mn-ea"/>
              </a:rPr>
              <a:t>dev </a:t>
            </a:r>
            <a:r>
              <a:rPr kumimoji="1" lang="zh-CN" altLang="en-US" b="1" dirty="0">
                <a:latin typeface="+mn-ea"/>
              </a:rPr>
              <a:t>分支存储开发环境）。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 在 </a:t>
            </a:r>
            <a:r>
              <a:rPr kumimoji="1" lang="en-US" altLang="zh-CN" b="1" dirty="0">
                <a:solidFill>
                  <a:srgbClr val="FF6699"/>
                </a:solidFill>
                <a:latin typeface="+mn-ea"/>
              </a:rPr>
              <a:t>dev 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分支的主页截图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+mn-ea"/>
              </a:rPr>
              <a:t>clone </a:t>
            </a:r>
            <a:r>
              <a:rPr kumimoji="1" lang="zh-CN" altLang="en-US" b="1" dirty="0">
                <a:latin typeface="+mn-ea"/>
              </a:rPr>
              <a:t>远程仓库到本地，创建本地 </a:t>
            </a:r>
            <a:r>
              <a:rPr kumimoji="1" lang="en-US" altLang="zh-CN" b="1" dirty="0">
                <a:latin typeface="+mn-ea"/>
              </a:rPr>
              <a:t>dev </a:t>
            </a:r>
            <a:r>
              <a:rPr kumimoji="1" lang="zh-CN" altLang="en-US" b="1" dirty="0">
                <a:latin typeface="+mn-ea"/>
              </a:rPr>
              <a:t>分支，与远程同步。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在控制台和本地文件夹截图</a:t>
            </a:r>
            <a:endParaRPr kumimoji="1" lang="en-US" altLang="zh-CN" b="1" dirty="0">
              <a:solidFill>
                <a:srgbClr val="FF6699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1" lang="zh-CN" altLang="en-US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以上结果是在本地 </a:t>
            </a:r>
            <a:r>
              <a:rPr kumimoji="1" lang="en-US" altLang="zh-CN" b="1" dirty="0">
                <a:solidFill>
                  <a:srgbClr val="009999"/>
                </a:solidFill>
                <a:latin typeface="+mn-ea"/>
              </a:rPr>
              <a:t>dev </a:t>
            </a: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分支可以看到</a:t>
            </a:r>
            <a:r>
              <a:rPr kumimoji="1" lang="en-US" altLang="zh-CN" b="1" dirty="0">
                <a:solidFill>
                  <a:srgbClr val="009999"/>
                </a:solidFill>
                <a:latin typeface="+mn-ea"/>
              </a:rPr>
              <a:t> rm_db.py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kumimoji="1" lang="en-US" altLang="zh-CN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5E042B-B130-4537-8190-C8EAFF1F08CA}"/>
              </a:ext>
            </a:extLst>
          </p:cNvPr>
          <p:cNvSpPr txBox="1"/>
          <p:nvPr/>
        </p:nvSpPr>
        <p:spPr>
          <a:xfrm>
            <a:off x="6117317" y="768285"/>
            <a:ext cx="5760720" cy="650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kumimoji="1" lang="zh-CN" altLang="en-US" b="1" dirty="0">
                <a:latin typeface="+mn-ea"/>
              </a:rPr>
              <a:t>在本地修改 </a:t>
            </a:r>
            <a:r>
              <a:rPr kumimoji="1" lang="en-US" altLang="zh-CN" b="1" dirty="0">
                <a:latin typeface="+mn-ea"/>
              </a:rPr>
              <a:t>rm_db.py </a:t>
            </a:r>
            <a:r>
              <a:rPr kumimoji="1" lang="zh-CN" altLang="en-US" b="1" dirty="0">
                <a:latin typeface="+mn-ea"/>
              </a:rPr>
              <a:t>文件，上传本地改动到远程仓库： 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控制台、在网页查看 </a:t>
            </a:r>
            <a:r>
              <a:rPr kumimoji="1" lang="en-US" altLang="zh-CN" b="1" dirty="0">
                <a:solidFill>
                  <a:srgbClr val="FF6699"/>
                </a:solidFill>
                <a:latin typeface="+mn-ea"/>
              </a:rPr>
              <a:t>rm_db.py 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内容</a:t>
            </a:r>
            <a:r>
              <a:rPr kumimoji="1" lang="en-US" altLang="zh-CN" b="1" dirty="0">
                <a:latin typeface="+mn-ea"/>
              </a:rPr>
              <a:t>	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1600" b="1" dirty="0" err="1">
                <a:solidFill>
                  <a:srgbClr val="FF6600"/>
                </a:solidFill>
              </a:rPr>
              <a:t>rm_database</a:t>
            </a:r>
            <a:r>
              <a:rPr kumimoji="1" lang="en-US" altLang="zh-CN" sz="1600" b="1" dirty="0">
                <a:solidFill>
                  <a:srgbClr val="FF660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b="1" dirty="0">
                <a:solidFill>
                  <a:srgbClr val="FF6600"/>
                </a:solidFill>
              </a:rPr>
              <a:t>	escape()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kumimoji="1" lang="zh-CN" altLang="en-US" b="1" dirty="0">
                <a:latin typeface="+mn-ea"/>
              </a:rPr>
              <a:t>在远程修改 </a:t>
            </a:r>
            <a:r>
              <a:rPr kumimoji="1" lang="en-US" altLang="zh-CN" b="1" dirty="0">
                <a:latin typeface="+mn-ea"/>
              </a:rPr>
              <a:t>rm_db.py </a:t>
            </a:r>
            <a:r>
              <a:rPr kumimoji="1" lang="zh-CN" altLang="en-US" b="1" dirty="0">
                <a:latin typeface="+mn-ea"/>
              </a:rPr>
              <a:t>文件（内容见下），本地同步远程改动： 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本地文件查看 </a:t>
            </a:r>
            <a:r>
              <a:rPr kumimoji="1" lang="en-US" altLang="zh-CN" b="1" dirty="0">
                <a:solidFill>
                  <a:srgbClr val="FF6699"/>
                </a:solidFill>
                <a:latin typeface="+mn-ea"/>
              </a:rPr>
              <a:t>rm_db.py 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内容</a:t>
            </a:r>
            <a:endParaRPr kumimoji="1" lang="en-US" altLang="zh-CN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b="1" dirty="0">
                <a:latin typeface="+mn-ea"/>
              </a:rPr>
              <a:t>	</a:t>
            </a:r>
            <a:r>
              <a:rPr kumimoji="1" lang="en-US" altLang="zh-CN" sz="1600" b="1" dirty="0" err="1">
                <a:solidFill>
                  <a:srgbClr val="FF6600"/>
                </a:solidFill>
              </a:rPr>
              <a:t>rm_database</a:t>
            </a:r>
            <a:r>
              <a:rPr kumimoji="1" lang="en-US" altLang="zh-CN" sz="1600" b="1" dirty="0">
                <a:solidFill>
                  <a:srgbClr val="FF660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b="1" dirty="0">
                <a:solidFill>
                  <a:srgbClr val="FF6600"/>
                </a:solidFill>
              </a:rPr>
              <a:t>	escape()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b="1" dirty="0">
                <a:solidFill>
                  <a:srgbClr val="FF6600"/>
                </a:solidFill>
              </a:rPr>
              <a:t>	caught()</a:t>
            </a:r>
            <a:endParaRPr kumimoji="1" lang="zh-CN" altLang="en-US" sz="1600" b="1" dirty="0">
              <a:solidFill>
                <a:srgbClr val="FF66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kumimoji="1" lang="zh-CN" altLang="en-US" b="1" dirty="0">
                <a:latin typeface="+mn-ea"/>
              </a:rPr>
              <a:t>在本地合并</a:t>
            </a:r>
            <a:r>
              <a:rPr kumimoji="1" lang="en-US" altLang="zh-CN" b="1" dirty="0">
                <a:latin typeface="+mn-ea"/>
              </a:rPr>
              <a:t>dev</a:t>
            </a:r>
            <a:r>
              <a:rPr kumimoji="1" lang="zh-CN" altLang="en-US" b="1" dirty="0">
                <a:latin typeface="+mn-ea"/>
              </a:rPr>
              <a:t>分支到</a:t>
            </a:r>
            <a:r>
              <a:rPr kumimoji="1" lang="en-US" altLang="zh-CN" b="1" dirty="0">
                <a:latin typeface="+mn-ea"/>
              </a:rPr>
              <a:t>master/main</a:t>
            </a:r>
            <a:r>
              <a:rPr kumimoji="1" lang="zh-CN" altLang="en-US" b="1" dirty="0">
                <a:latin typeface="+mn-ea"/>
              </a:rPr>
              <a:t>分支，提交本地改动到远程仓库，并在远程</a:t>
            </a:r>
            <a:r>
              <a:rPr kumimoji="1" lang="en-US" altLang="zh-CN" b="1" dirty="0">
                <a:latin typeface="+mn-ea"/>
              </a:rPr>
              <a:t>master/main</a:t>
            </a:r>
            <a:r>
              <a:rPr kumimoji="1" lang="zh-CN" altLang="en-US" b="1" dirty="0">
                <a:latin typeface="+mn-ea"/>
              </a:rPr>
              <a:t>下查看 </a:t>
            </a:r>
            <a:r>
              <a:rPr kumimoji="1" lang="en-US" altLang="zh-CN" b="1" dirty="0">
                <a:latin typeface="+mn-ea"/>
              </a:rPr>
              <a:t>rm_db.py </a:t>
            </a:r>
            <a:r>
              <a:rPr kumimoji="1" lang="zh-CN" altLang="en-US" b="1" dirty="0">
                <a:latin typeface="+mn-ea"/>
              </a:rPr>
              <a:t>的内容</a:t>
            </a:r>
            <a:endParaRPr kumimoji="1"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FF6699"/>
                </a:solidFill>
                <a:latin typeface="+mn-ea"/>
              </a:rPr>
              <a:t>          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在网页</a:t>
            </a:r>
            <a:r>
              <a:rPr kumimoji="1" lang="en-US" altLang="zh-CN" b="1" dirty="0">
                <a:solidFill>
                  <a:srgbClr val="FF6699"/>
                </a:solidFill>
                <a:latin typeface="+mn-ea"/>
              </a:rPr>
              <a:t>master/main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分支查看 </a:t>
            </a:r>
            <a:r>
              <a:rPr kumimoji="1" lang="en-US" altLang="zh-CN" b="1" dirty="0">
                <a:solidFill>
                  <a:srgbClr val="FF6699"/>
                </a:solidFill>
                <a:latin typeface="+mn-ea"/>
              </a:rPr>
              <a:t>rm_db.py </a:t>
            </a:r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内容</a:t>
            </a:r>
            <a:endParaRPr kumimoji="1"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以上结果是本地和远程的</a:t>
            </a:r>
            <a:r>
              <a:rPr kumimoji="1" lang="en-US" altLang="zh-CN" b="1" dirty="0">
                <a:solidFill>
                  <a:srgbClr val="009999"/>
                </a:solidFill>
                <a:latin typeface="+mn-ea"/>
              </a:rPr>
              <a:t>master</a:t>
            </a: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、</a:t>
            </a:r>
            <a:r>
              <a:rPr kumimoji="1" lang="en-US" altLang="zh-CN" b="1" dirty="0">
                <a:solidFill>
                  <a:srgbClr val="009999"/>
                </a:solidFill>
                <a:latin typeface="+mn-ea"/>
              </a:rPr>
              <a:t>dev </a:t>
            </a: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分支都可以看到</a:t>
            </a:r>
            <a:r>
              <a:rPr kumimoji="1" lang="en-US" altLang="zh-CN" b="1" dirty="0">
                <a:solidFill>
                  <a:srgbClr val="009999"/>
                </a:solidFill>
                <a:latin typeface="+mn-ea"/>
              </a:rPr>
              <a:t> rm_db.py </a:t>
            </a: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的最新改动</a:t>
            </a:r>
            <a:endParaRPr kumimoji="1" lang="en-US" altLang="zh-CN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kumimoji="1" lang="en-US" altLang="zh-CN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BD0C8F-3380-482C-8E98-E67E85594DCF}"/>
              </a:ext>
            </a:extLst>
          </p:cNvPr>
          <p:cNvSpPr txBox="1"/>
          <p:nvPr/>
        </p:nvSpPr>
        <p:spPr>
          <a:xfrm>
            <a:off x="1754981" y="1434584"/>
            <a:ext cx="2778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6699"/>
                </a:solidFill>
                <a:latin typeface="+mn-ea"/>
              </a:rPr>
              <a:t>（粉色部分为截图部分）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026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任务二（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696703" y="1011148"/>
            <a:ext cx="11119377" cy="539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+mn-ea"/>
              </a:rPr>
              <a:t>小组模拟如下“</a:t>
            </a:r>
            <a:r>
              <a:rPr kumimoji="1" lang="en-US" altLang="zh-CN" b="1" dirty="0">
                <a:solidFill>
                  <a:srgbClr val="0070C0"/>
                </a:solidFill>
                <a:latin typeface="+mn-ea"/>
              </a:rPr>
              <a:t>ASMART </a:t>
            </a:r>
            <a:r>
              <a:rPr kumimoji="1" lang="zh-CN" altLang="en-US" b="1" dirty="0">
                <a:solidFill>
                  <a:srgbClr val="0070C0"/>
                </a:solidFill>
                <a:latin typeface="+mn-ea"/>
              </a:rPr>
              <a:t>学习平台”开发步骤</a:t>
            </a:r>
            <a:endParaRPr kumimoji="1" lang="en-US" altLang="zh-CN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+mn-ea"/>
              </a:rPr>
              <a:t>组长远程仓库上新建代码仓库，仓库名：</a:t>
            </a:r>
            <a:r>
              <a:rPr kumimoji="1" lang="en-US" altLang="zh-CN" b="1" dirty="0">
                <a:latin typeface="+mn-ea"/>
              </a:rPr>
              <a:t>ASMART-</a:t>
            </a:r>
            <a:r>
              <a:rPr kumimoji="1" lang="zh-CN" altLang="en-US" b="1" dirty="0">
                <a:latin typeface="+mn-ea"/>
              </a:rPr>
              <a:t>组号，并为组员授权。</a:t>
            </a:r>
            <a:endParaRPr kumimoji="1" lang="en-US" altLang="zh-CN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+mn-ea"/>
              </a:rPr>
              <a:t>远程仓库上以 </a:t>
            </a:r>
            <a:r>
              <a:rPr kumimoji="1" lang="en-US" altLang="zh-CN" b="1" dirty="0">
                <a:latin typeface="+mn-ea"/>
              </a:rPr>
              <a:t>master/main </a:t>
            </a:r>
            <a:r>
              <a:rPr kumimoji="1" lang="zh-CN" altLang="en-US" b="1" dirty="0">
                <a:latin typeface="+mn-ea"/>
              </a:rPr>
              <a:t>分支为基础，创建 </a:t>
            </a:r>
            <a:r>
              <a:rPr kumimoji="1" lang="en-US" altLang="zh-CN" b="1" dirty="0">
                <a:latin typeface="+mn-ea"/>
              </a:rPr>
              <a:t>dev </a:t>
            </a:r>
            <a:r>
              <a:rPr kumimoji="1" lang="zh-CN" altLang="en-US" b="1" dirty="0">
                <a:latin typeface="+mn-ea"/>
              </a:rPr>
              <a:t>分支，添加 </a:t>
            </a:r>
            <a:r>
              <a:rPr kumimoji="1" lang="en-US" altLang="zh-CN" b="1" dirty="0">
                <a:latin typeface="+mn-ea"/>
              </a:rPr>
              <a:t>run.py </a:t>
            </a:r>
            <a:r>
              <a:rPr kumimoji="1" lang="zh-CN" altLang="en-US" b="1" dirty="0">
                <a:latin typeface="+mn-ea"/>
              </a:rPr>
              <a:t>文件。</a:t>
            </a:r>
            <a:endParaRPr kumimoji="1" lang="en-US" altLang="zh-CN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+mn-ea"/>
              </a:rPr>
              <a:t>各小组成员 </a:t>
            </a:r>
            <a:r>
              <a:rPr kumimoji="1" lang="en-US" altLang="zh-CN" b="1" dirty="0">
                <a:latin typeface="+mn-ea"/>
              </a:rPr>
              <a:t>clone </a:t>
            </a:r>
            <a:r>
              <a:rPr kumimoji="1" lang="zh-CN" altLang="en-US" b="1" dirty="0">
                <a:latin typeface="+mn-ea"/>
              </a:rPr>
              <a:t>远程仓库到本地，创建本地 </a:t>
            </a:r>
            <a:r>
              <a:rPr kumimoji="1" lang="en-US" altLang="zh-CN" b="1" dirty="0">
                <a:latin typeface="+mn-ea"/>
              </a:rPr>
              <a:t>dev </a:t>
            </a:r>
            <a:r>
              <a:rPr kumimoji="1" lang="zh-CN" altLang="en-US" b="1" dirty="0">
                <a:latin typeface="+mn-ea"/>
              </a:rPr>
              <a:t>分支，与远程同步。</a:t>
            </a:r>
            <a:endParaRPr kumimoji="1" lang="en-US" altLang="zh-CN" b="1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1" lang="zh-CN" altLang="en-US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合并分支练习</a:t>
            </a:r>
            <a:endParaRPr kumimoji="1" lang="en-US" altLang="zh-CN" b="1" dirty="0">
              <a:solidFill>
                <a:srgbClr val="009999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kumimoji="1" lang="zh-CN" altLang="en-US" b="1" dirty="0">
                <a:latin typeface="+mn-ea"/>
              </a:rPr>
              <a:t>远程仓库上以 </a:t>
            </a:r>
            <a:r>
              <a:rPr kumimoji="1" lang="en-US" altLang="zh-CN" b="1" dirty="0">
                <a:latin typeface="+mn-ea"/>
              </a:rPr>
              <a:t>dev </a:t>
            </a:r>
            <a:r>
              <a:rPr kumimoji="1" lang="zh-CN" altLang="en-US" b="1" dirty="0">
                <a:latin typeface="+mn-ea"/>
              </a:rPr>
              <a:t>分支为基础，为各个组员创建 </a:t>
            </a:r>
            <a:r>
              <a:rPr kumimoji="1" lang="en-US" altLang="zh-CN" b="1" dirty="0">
                <a:solidFill>
                  <a:srgbClr val="FF6600"/>
                </a:solidFill>
                <a:latin typeface="+mn-ea"/>
              </a:rPr>
              <a:t>feature-exercise-</a:t>
            </a:r>
            <a:r>
              <a:rPr kumimoji="1" lang="zh-CN" altLang="en-US" b="1" dirty="0">
                <a:solidFill>
                  <a:srgbClr val="FF6600"/>
                </a:solidFill>
                <a:latin typeface="+mn-ea"/>
              </a:rPr>
              <a:t>学号 </a:t>
            </a:r>
            <a:r>
              <a:rPr kumimoji="1" lang="zh-CN" altLang="en-US" b="1" dirty="0">
                <a:latin typeface="+mn-ea"/>
              </a:rPr>
              <a:t>分支，各组员创建本地 </a:t>
            </a:r>
            <a:r>
              <a:rPr kumimoji="1" lang="en-US" altLang="zh-CN" b="1" dirty="0">
                <a:solidFill>
                  <a:srgbClr val="FF6600"/>
                </a:solidFill>
                <a:latin typeface="+mn-ea"/>
              </a:rPr>
              <a:t>feature-exercise-</a:t>
            </a:r>
            <a:r>
              <a:rPr kumimoji="1" lang="zh-CN" altLang="en-US" b="1" dirty="0">
                <a:solidFill>
                  <a:srgbClr val="FF6600"/>
                </a:solidFill>
                <a:latin typeface="+mn-ea"/>
              </a:rPr>
              <a:t>学号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zh-CN" altLang="en-US" b="1" dirty="0">
                <a:latin typeface="+mn-ea"/>
              </a:rPr>
              <a:t>分支，同步远程代码仓库，在本地 </a:t>
            </a:r>
            <a:r>
              <a:rPr kumimoji="1" lang="en-US" altLang="zh-CN" b="1" dirty="0">
                <a:solidFill>
                  <a:srgbClr val="FF6600"/>
                </a:solidFill>
                <a:latin typeface="+mn-ea"/>
              </a:rPr>
              <a:t>feature-exercise-</a:t>
            </a:r>
            <a:r>
              <a:rPr kumimoji="1" lang="zh-CN" altLang="en-US" b="1" dirty="0">
                <a:solidFill>
                  <a:srgbClr val="FF6600"/>
                </a:solidFill>
                <a:latin typeface="+mn-ea"/>
              </a:rPr>
              <a:t>学号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zh-CN" altLang="en-US" b="1" dirty="0">
                <a:latin typeface="+mn-ea"/>
              </a:rPr>
              <a:t>分支添加</a:t>
            </a:r>
            <a:r>
              <a:rPr kumimoji="1" lang="en-US" altLang="zh-CN" b="1" dirty="0">
                <a:latin typeface="+mn-ea"/>
              </a:rPr>
              <a:t> function_</a:t>
            </a:r>
            <a:r>
              <a:rPr kumimoji="1" lang="zh-CN" altLang="en-US" b="1" dirty="0">
                <a:latin typeface="+mn-ea"/>
              </a:rPr>
              <a:t>学号</a:t>
            </a:r>
            <a:r>
              <a:rPr kumimoji="1" lang="en-US" altLang="zh-CN" b="1" dirty="0">
                <a:latin typeface="+mn-ea"/>
              </a:rPr>
              <a:t>.</a:t>
            </a:r>
            <a:r>
              <a:rPr kumimoji="1" lang="en-US" altLang="zh-CN" b="1" dirty="0" err="1">
                <a:latin typeface="+mn-ea"/>
              </a:rPr>
              <a:t>py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zh-CN" altLang="en-US" b="1" dirty="0">
                <a:latin typeface="+mn-ea"/>
              </a:rPr>
              <a:t>文件（各组员在自己的分支修改），上传本地改动至远程仓库</a:t>
            </a:r>
            <a:r>
              <a:rPr kumimoji="1" lang="en-US" altLang="zh-CN" b="1" dirty="0">
                <a:solidFill>
                  <a:srgbClr val="FF6699"/>
                </a:solidFill>
                <a:latin typeface="+mn-ea"/>
              </a:rPr>
              <a:t> </a:t>
            </a:r>
            <a:r>
              <a:rPr kumimoji="1" lang="zh-CN" altLang="en-US" b="1" dirty="0">
                <a:latin typeface="+mn-ea"/>
              </a:rPr>
              <a:t>：</a:t>
            </a:r>
            <a:endParaRPr kumimoji="1" lang="en-US" altLang="zh-CN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print('My </a:t>
            </a:r>
            <a:r>
              <a:rPr kumimoji="1" lang="en-US" altLang="zh-CN" sz="16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1" lang="zh-CN" altLang="en-US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kumimoji="1" lang="zh-CN" altLang="en-US" sz="160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kumimoji="1" lang="zh-CN" altLang="en-US" b="1" dirty="0">
                <a:latin typeface="+mn-ea"/>
              </a:rPr>
              <a:t>各组员在本地将 </a:t>
            </a:r>
            <a:r>
              <a:rPr kumimoji="1" lang="en-US" altLang="zh-CN" b="1" dirty="0">
                <a:solidFill>
                  <a:srgbClr val="FF6600"/>
                </a:solidFill>
                <a:latin typeface="+mn-ea"/>
              </a:rPr>
              <a:t>feature-exercise-</a:t>
            </a:r>
            <a:r>
              <a:rPr kumimoji="1" lang="zh-CN" altLang="en-US" b="1" dirty="0">
                <a:solidFill>
                  <a:srgbClr val="FF6600"/>
                </a:solidFill>
                <a:latin typeface="+mn-ea"/>
              </a:rPr>
              <a:t>学号 </a:t>
            </a:r>
            <a:r>
              <a:rPr kumimoji="1" lang="zh-CN" altLang="en-US" b="1" dirty="0">
                <a:latin typeface="+mn-ea"/>
              </a:rPr>
              <a:t>合并到</a:t>
            </a:r>
            <a:r>
              <a:rPr kumimoji="1" lang="en-US" altLang="zh-CN" b="1" dirty="0">
                <a:latin typeface="+mn-ea"/>
              </a:rPr>
              <a:t> dev </a:t>
            </a:r>
            <a:r>
              <a:rPr kumimoji="1" lang="zh-CN" altLang="en-US" b="1" dirty="0">
                <a:latin typeface="+mn-ea"/>
              </a:rPr>
              <a:t>分支。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kumimoji="1" lang="zh-CN" altLang="en-US" b="1" dirty="0">
                <a:latin typeface="+mn-ea"/>
              </a:rPr>
              <a:t>上传到远程版本库</a:t>
            </a:r>
            <a:r>
              <a:rPr kumimoji="1" lang="en-US" altLang="zh-CN" b="1" dirty="0">
                <a:latin typeface="+mn-ea"/>
              </a:rPr>
              <a:t> dev </a:t>
            </a:r>
            <a:r>
              <a:rPr kumimoji="1" lang="zh-CN" altLang="en-US" b="1" dirty="0">
                <a:latin typeface="+mn-ea"/>
              </a:rPr>
              <a:t>分支。</a:t>
            </a:r>
            <a:endParaRPr kumimoji="1"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83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任务二（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696703" y="1011148"/>
            <a:ext cx="10946657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+mn-ea"/>
              </a:rPr>
              <a:t>小组模拟如下“</a:t>
            </a:r>
            <a:r>
              <a:rPr kumimoji="1" lang="en-US" altLang="zh-CN" b="1" dirty="0">
                <a:solidFill>
                  <a:srgbClr val="0070C0"/>
                </a:solidFill>
                <a:latin typeface="+mn-ea"/>
              </a:rPr>
              <a:t>ASMART </a:t>
            </a:r>
            <a:r>
              <a:rPr kumimoji="1" lang="zh-CN" altLang="en-US" b="1" dirty="0">
                <a:solidFill>
                  <a:srgbClr val="0070C0"/>
                </a:solidFill>
                <a:latin typeface="+mn-ea"/>
              </a:rPr>
              <a:t>学习平台”开发步骤</a:t>
            </a:r>
            <a:endParaRPr kumimoji="1" lang="en-US" altLang="zh-CN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zh-CN" altLang="en-US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合并分支冲突</a:t>
            </a:r>
            <a:endParaRPr kumimoji="1" lang="en-US" altLang="zh-CN" b="1" dirty="0">
              <a:solidFill>
                <a:srgbClr val="009999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各组员同步远程更新，确保此时内容为最新内容。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kumimoji="1" lang="zh-CN" altLang="en-US" b="1" dirty="0">
                <a:latin typeface="+mn-ea"/>
              </a:rPr>
              <a:t>各个组员将本地 </a:t>
            </a:r>
            <a:r>
              <a:rPr kumimoji="1" lang="en-US" altLang="zh-CN" b="1" dirty="0">
                <a:solidFill>
                  <a:srgbClr val="FF6600"/>
                </a:solidFill>
                <a:latin typeface="+mn-ea"/>
              </a:rPr>
              <a:t>feature-exercise-</a:t>
            </a:r>
            <a:r>
              <a:rPr kumimoji="1" lang="zh-CN" altLang="en-US" b="1" dirty="0">
                <a:solidFill>
                  <a:srgbClr val="FF6600"/>
                </a:solidFill>
                <a:latin typeface="+mn-ea"/>
              </a:rPr>
              <a:t>学号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zh-CN" altLang="en-US" b="1" dirty="0">
                <a:latin typeface="+mn-ea"/>
              </a:rPr>
              <a:t>分支的 </a:t>
            </a:r>
            <a:r>
              <a:rPr kumimoji="1" lang="en-US" altLang="zh-CN" b="1" dirty="0">
                <a:latin typeface="+mn-ea"/>
              </a:rPr>
              <a:t>run.py </a:t>
            </a:r>
            <a:r>
              <a:rPr kumimoji="1" lang="zh-CN" altLang="en-US" b="1" dirty="0">
                <a:latin typeface="+mn-ea"/>
              </a:rPr>
              <a:t>修改为：</a:t>
            </a:r>
            <a:endParaRPr kumimoji="1" lang="en-US" altLang="zh-CN" b="1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1" lang="en-US" altLang="zh-CN" sz="16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kumimoji="1" lang="en-US" altLang="zh-CN" sz="160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6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('python function_</a:t>
            </a:r>
            <a:r>
              <a:rPr kumimoji="1" lang="zh-CN" altLang="en-US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sz="16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kumimoji="1" lang="zh-CN" altLang="en-US" sz="160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kumimoji="1" lang="zh-CN" altLang="en-US" b="1" dirty="0">
                <a:latin typeface="+mn-ea"/>
              </a:rPr>
              <a:t>各组员在本地将 </a:t>
            </a:r>
            <a:r>
              <a:rPr kumimoji="1" lang="en-US" altLang="zh-CN" b="1" dirty="0">
                <a:solidFill>
                  <a:srgbClr val="FF6600"/>
                </a:solidFill>
                <a:latin typeface="+mn-ea"/>
              </a:rPr>
              <a:t>feature-exercise-</a:t>
            </a:r>
            <a:r>
              <a:rPr kumimoji="1" lang="zh-CN" altLang="en-US" b="1" dirty="0">
                <a:solidFill>
                  <a:srgbClr val="FF6600"/>
                </a:solidFill>
                <a:latin typeface="+mn-ea"/>
              </a:rPr>
              <a:t>学号 </a:t>
            </a:r>
            <a:r>
              <a:rPr kumimoji="1" lang="zh-CN" altLang="en-US" b="1" dirty="0">
                <a:latin typeface="+mn-ea"/>
              </a:rPr>
              <a:t>合并到</a:t>
            </a:r>
            <a:r>
              <a:rPr kumimoji="1" lang="en-US" altLang="zh-CN" b="1" dirty="0">
                <a:latin typeface="+mn-ea"/>
              </a:rPr>
              <a:t> dev </a:t>
            </a:r>
            <a:r>
              <a:rPr kumimoji="1" lang="zh-CN" altLang="en-US" b="1" dirty="0">
                <a:latin typeface="+mn-ea"/>
              </a:rPr>
              <a:t>分支。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等所有组员结束上一步骤后，先组长再组员依次</a:t>
            </a:r>
            <a:r>
              <a:rPr kumimoji="1" lang="zh-CN" altLang="en-US" b="1" dirty="0">
                <a:latin typeface="+mn-ea"/>
              </a:rPr>
              <a:t>上传到远程 </a:t>
            </a:r>
            <a:r>
              <a:rPr kumimoji="1" lang="en-US" altLang="zh-CN" b="1" dirty="0">
                <a:latin typeface="+mn-ea"/>
              </a:rPr>
              <a:t>dev </a:t>
            </a:r>
            <a:r>
              <a:rPr kumimoji="1" lang="zh-CN" altLang="en-US" b="1" dirty="0">
                <a:latin typeface="+mn-ea"/>
              </a:rPr>
              <a:t>分支，冲突时一律保留组长的修改。</a:t>
            </a:r>
            <a:endParaRPr kumimoji="1"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任务二（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696703" y="1011148"/>
            <a:ext cx="11302257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+mn-ea"/>
              </a:rPr>
              <a:t>小组模拟如下“</a:t>
            </a:r>
            <a:r>
              <a:rPr kumimoji="1" lang="en-US" altLang="zh-CN" b="1" dirty="0">
                <a:solidFill>
                  <a:srgbClr val="0070C0"/>
                </a:solidFill>
                <a:latin typeface="+mn-ea"/>
              </a:rPr>
              <a:t>ASMART </a:t>
            </a:r>
            <a:r>
              <a:rPr kumimoji="1" lang="zh-CN" altLang="en-US" b="1" dirty="0">
                <a:solidFill>
                  <a:srgbClr val="0070C0"/>
                </a:solidFill>
                <a:latin typeface="+mn-ea"/>
              </a:rPr>
              <a:t>学习平台”开发步骤</a:t>
            </a:r>
            <a:endParaRPr kumimoji="1" lang="en-US" altLang="zh-CN" b="1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预测试与发布</a:t>
            </a:r>
            <a:endParaRPr kumimoji="1" lang="en-US" altLang="zh-CN" b="1" dirty="0">
              <a:solidFill>
                <a:srgbClr val="009999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远程仓库上以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dev 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分支为基础，创建 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release 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分支。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1"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同步远程仓库至本地仓库。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9999"/>
                </a:solidFill>
                <a:latin typeface="+mn-ea"/>
              </a:rPr>
              <a:t>（假设集成测试发现了问题）</a:t>
            </a:r>
            <a:endParaRPr kumimoji="1" lang="en-US" altLang="zh-CN" b="1" dirty="0">
              <a:solidFill>
                <a:srgbClr val="009999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在 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release 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分支将 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run.py 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修改为以下内容，并</a:t>
            </a:r>
            <a:r>
              <a:rPr kumimoji="1" lang="zh-CN" altLang="en-US" b="1" dirty="0">
                <a:latin typeface="+mn-ea"/>
              </a:rPr>
              <a:t>上传到远程 </a:t>
            </a:r>
            <a:r>
              <a:rPr kumimoji="1" lang="en-US" altLang="zh-CN" b="1" dirty="0">
                <a:latin typeface="+mn-ea"/>
              </a:rPr>
              <a:t>release </a:t>
            </a:r>
            <a:r>
              <a:rPr kumimoji="1" lang="zh-CN" altLang="en-US" b="1" dirty="0">
                <a:latin typeface="+mn-ea"/>
              </a:rPr>
              <a:t>分支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</a:t>
            </a:r>
            <a:endParaRPr kumimoji="1"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1" lang="en-US" altLang="zh-CN" sz="16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kumimoji="1" lang="en-US" altLang="zh-CN" sz="160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16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zh-CN" sz="16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nohup</a:t>
            </a: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python function_</a:t>
            </a:r>
            <a:r>
              <a:rPr kumimoji="1" lang="zh-CN" altLang="en-US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组长的学号</a:t>
            </a: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sz="16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kumimoji="1" lang="zh-CN" altLang="en-US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log.txt')</a:t>
            </a:r>
            <a:endParaRPr kumimoji="1"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合并 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release 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分支到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dev 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分支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合并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release 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分支到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master/main 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分支（将开发者在 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release </a:t>
            </a:r>
            <a:r>
              <a:rPr kumimoji="1"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分支上因修正缺陷或应对小规模需求调整做出的代码改动同步，以便后续开发）</a:t>
            </a:r>
            <a:endParaRPr kumimoji="1" lang="en-US" altLang="zh-CN" b="1" dirty="0">
              <a:solidFill>
                <a:srgbClr val="009999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13"/>
            </a:pPr>
            <a:endParaRPr kumimoji="1"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61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6FBDD8A-8CD1-4427-AC4F-205052A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E7CA-0E25-492D-8CF6-824C3D23B1D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8" name="标题 17">
            <a:extLst>
              <a:ext uri="{FF2B5EF4-FFF2-40B4-BE49-F238E27FC236}">
                <a16:creationId xmlns:a16="http://schemas.microsoft.com/office/drawing/2014/main" id="{533BD014-0381-4F5D-824B-3E6E3C7E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3" y="306049"/>
            <a:ext cx="9190523" cy="462236"/>
          </a:xfrm>
        </p:spPr>
        <p:txBody>
          <a:bodyPr/>
          <a:lstStyle/>
          <a:p>
            <a:r>
              <a:rPr lang="zh-CN" altLang="en-US" sz="2400" dirty="0"/>
              <a:t>第二次作业上交的内容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B67C85-C931-4964-B3E8-35D4D72451E2}"/>
              </a:ext>
            </a:extLst>
          </p:cNvPr>
          <p:cNvSpPr txBox="1"/>
          <p:nvPr/>
        </p:nvSpPr>
        <p:spPr>
          <a:xfrm>
            <a:off x="557556" y="1097378"/>
            <a:ext cx="11076887" cy="46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两个 </a:t>
            </a:r>
            <a:r>
              <a:rPr kumimoji="1" lang="en-US" altLang="zh-CN" sz="3200" b="1" dirty="0">
                <a:solidFill>
                  <a:srgbClr val="FF0000"/>
                </a:solidFill>
                <a:latin typeface="+mn-ea"/>
              </a:rPr>
              <a:t>word </a:t>
            </a: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或 </a:t>
            </a:r>
            <a:r>
              <a:rPr kumimoji="1" lang="en-US" altLang="zh-CN" sz="3200" b="1" dirty="0">
                <a:solidFill>
                  <a:srgbClr val="FF0000"/>
                </a:solidFill>
                <a:latin typeface="+mn-ea"/>
              </a:rPr>
              <a:t>pdf </a:t>
            </a:r>
            <a:r>
              <a:rPr kumimoji="1" lang="zh-CN" altLang="en-US" sz="3200" b="1" dirty="0">
                <a:solidFill>
                  <a:srgbClr val="FF0000"/>
                </a:solidFill>
                <a:latin typeface="+mn-ea"/>
              </a:rPr>
              <a:t>文档，放在压缩包里</a:t>
            </a:r>
          </a:p>
          <a:p>
            <a:pPr>
              <a:lnSpc>
                <a:spcPct val="150000"/>
              </a:lnSpc>
            </a:pP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注意的事项：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文档中必须包括各步骤说明以及相关截图。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commit </a:t>
            </a: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时要求说清楚更改的内容。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任务二小组共同完成一份文档，文档模板已预先给出。</a:t>
            </a: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sz="21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文档命名格式：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学号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姓名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第二次实验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任务一 </a:t>
            </a:r>
            <a:r>
              <a:rPr kumimoji="1" lang="zh-CN" alt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和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 学号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姓名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第二次实验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任务二</a:t>
            </a:r>
          </a:p>
          <a:p>
            <a:pPr>
              <a:lnSpc>
                <a:spcPct val="150000"/>
              </a:lnSpc>
            </a:pPr>
            <a:r>
              <a:rPr kumimoji="1"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压缩包命名格式：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学号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姓名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_</a:t>
            </a:r>
            <a:r>
              <a:rPr kumimoji="1" lang="zh-CN" altLang="en-US" sz="2100" b="1" dirty="0">
                <a:solidFill>
                  <a:srgbClr val="0070C0"/>
                </a:solidFill>
                <a:latin typeface="+mn-ea"/>
              </a:rPr>
              <a:t>第二次实验</a:t>
            </a:r>
            <a:r>
              <a:rPr kumimoji="1" lang="en-US" altLang="zh-CN" sz="2100" b="1" dirty="0">
                <a:solidFill>
                  <a:srgbClr val="0070C0"/>
                </a:solidFill>
                <a:latin typeface="+mn-ea"/>
              </a:rPr>
              <a:t>.zip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66D3C-7B2D-4C23-BD5C-5C10F642620A}"/>
              </a:ext>
            </a:extLst>
          </p:cNvPr>
          <p:cNvSpPr txBox="1"/>
          <p:nvPr/>
        </p:nvSpPr>
        <p:spPr>
          <a:xfrm>
            <a:off x="6322219" y="5749229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17370000_</a:t>
            </a:r>
            <a:r>
              <a:rPr lang="zh-CN" altLang="en-US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第二次实验</a:t>
            </a:r>
            <a:endParaRPr lang="zh-CN" altLang="en-US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1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793</Words>
  <Application>Microsoft Office PowerPoint</Application>
  <PresentationFormat>宽屏</PresentationFormat>
  <Paragraphs>72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Arial</vt:lpstr>
      <vt:lpstr>Arial Black</vt:lpstr>
      <vt:lpstr>Courier New</vt:lpstr>
      <vt:lpstr>Office 主题​​</vt:lpstr>
      <vt:lpstr>软件工程基础 第二次实验作业</vt:lpstr>
      <vt:lpstr>任务一</vt:lpstr>
      <vt:lpstr>任务二（1）</vt:lpstr>
      <vt:lpstr>任务二（2）</vt:lpstr>
      <vt:lpstr>任务二（3）</vt:lpstr>
      <vt:lpstr>第二次作业上交的内容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Kewei</dc:creator>
  <cp:lastModifiedBy>1531622791@qq.com</cp:lastModifiedBy>
  <cp:revision>609</cp:revision>
  <dcterms:created xsi:type="dcterms:W3CDTF">2021-03-10T12:29:16Z</dcterms:created>
  <dcterms:modified xsi:type="dcterms:W3CDTF">2021-04-13T08:56:55Z</dcterms:modified>
</cp:coreProperties>
</file>