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8" r:id="rId2"/>
    <p:sldId id="260" r:id="rId3"/>
    <p:sldId id="261" r:id="rId4"/>
    <p:sldId id="320" r:id="rId5"/>
    <p:sldId id="291" r:id="rId6"/>
    <p:sldId id="322" r:id="rId7"/>
    <p:sldId id="342" r:id="rId8"/>
    <p:sldId id="326" r:id="rId9"/>
    <p:sldId id="349" r:id="rId10"/>
    <p:sldId id="357" r:id="rId11"/>
    <p:sldId id="355" r:id="rId12"/>
    <p:sldId id="356" r:id="rId13"/>
    <p:sldId id="289" r:id="rId14"/>
    <p:sldId id="325" r:id="rId15"/>
    <p:sldId id="347" r:id="rId16"/>
    <p:sldId id="348" r:id="rId17"/>
    <p:sldId id="323" r:id="rId18"/>
    <p:sldId id="350" r:id="rId19"/>
    <p:sldId id="351" r:id="rId20"/>
    <p:sldId id="352" r:id="rId21"/>
    <p:sldId id="353" r:id="rId22"/>
    <p:sldId id="346" r:id="rId23"/>
    <p:sldId id="345" r:id="rId24"/>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2" clrIdx="0">
    <p:extLst>
      <p:ext uri="{19B8F6BF-5375-455C-9EA6-DF929625EA0E}">
        <p15:presenceInfo xmlns:p15="http://schemas.microsoft.com/office/powerpoint/2012/main" userId="802d7a47063da6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574"/>
    <a:srgbClr val="F2D4AA"/>
    <a:srgbClr val="F4F4F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6318" autoAdjust="0"/>
  </p:normalViewPr>
  <p:slideViewPr>
    <p:cSldViewPr snapToGrid="0">
      <p:cViewPr varScale="1">
        <p:scale>
          <a:sx n="82" d="100"/>
          <a:sy n="82" d="100"/>
        </p:scale>
        <p:origin x="1123" y="62"/>
      </p:cViewPr>
      <p:guideLst>
        <p:guide orient="horz" pos="2166"/>
        <p:guide pos="387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2021/4/17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8DBA-ED62-42D1-AB73-66D64966019A}" type="datetimeFigureOut">
              <a:rPr lang="zh-CN" altLang="en-US" smtClean="0"/>
              <a:t>2021/4/17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966C-C914-4B89-ADB0-BC6EB017704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18</a:t>
            </a:fld>
            <a:endParaRPr lang="zh-CN" altLang="en-US"/>
          </a:p>
        </p:txBody>
      </p:sp>
    </p:spTree>
    <p:extLst>
      <p:ext uri="{BB962C8B-B14F-4D97-AF65-F5344CB8AC3E}">
        <p14:creationId xmlns:p14="http://schemas.microsoft.com/office/powerpoint/2010/main" val="2221968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19</a:t>
            </a:fld>
            <a:endParaRPr lang="zh-CN" altLang="en-US"/>
          </a:p>
        </p:txBody>
      </p:sp>
    </p:spTree>
    <p:extLst>
      <p:ext uri="{BB962C8B-B14F-4D97-AF65-F5344CB8AC3E}">
        <p14:creationId xmlns:p14="http://schemas.microsoft.com/office/powerpoint/2010/main" val="2074274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20</a:t>
            </a:fld>
            <a:endParaRPr lang="zh-CN" altLang="en-US"/>
          </a:p>
        </p:txBody>
      </p:sp>
    </p:spTree>
    <p:extLst>
      <p:ext uri="{BB962C8B-B14F-4D97-AF65-F5344CB8AC3E}">
        <p14:creationId xmlns:p14="http://schemas.microsoft.com/office/powerpoint/2010/main" val="2984925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21</a:t>
            </a:fld>
            <a:endParaRPr lang="zh-CN" altLang="en-US"/>
          </a:p>
        </p:txBody>
      </p:sp>
    </p:spTree>
    <p:extLst>
      <p:ext uri="{BB962C8B-B14F-4D97-AF65-F5344CB8AC3E}">
        <p14:creationId xmlns:p14="http://schemas.microsoft.com/office/powerpoint/2010/main" val="77085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15</a:t>
            </a:fld>
            <a:endParaRPr lang="zh-CN" altLang="en-US"/>
          </a:p>
        </p:txBody>
      </p:sp>
    </p:spTree>
    <p:extLst>
      <p:ext uri="{BB962C8B-B14F-4D97-AF65-F5344CB8AC3E}">
        <p14:creationId xmlns:p14="http://schemas.microsoft.com/office/powerpoint/2010/main" val="3521196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16</a:t>
            </a:fld>
            <a:endParaRPr lang="zh-CN" altLang="en-US"/>
          </a:p>
        </p:txBody>
      </p:sp>
    </p:spTree>
    <p:extLst>
      <p:ext uri="{BB962C8B-B14F-4D97-AF65-F5344CB8AC3E}">
        <p14:creationId xmlns:p14="http://schemas.microsoft.com/office/powerpoint/2010/main" val="3846084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grpSp>
          <p:nvGrpSpPr>
            <p:cNvPr id="3" name="组合 2"/>
            <p:cNvGrpSpPr/>
            <p:nvPr/>
          </p:nvGrpSpPr>
          <p:grpSpPr>
            <a:xfrm>
              <a:off x="0" y="0"/>
              <a:ext cx="12192000" cy="6858000"/>
              <a:chOff x="349955" y="1137356"/>
              <a:chExt cx="12192000" cy="6858000"/>
            </a:xfrm>
          </p:grpSpPr>
          <p:grpSp>
            <p:nvGrpSpPr>
              <p:cNvPr id="10" name="组合 9"/>
              <p:cNvGrpSpPr/>
              <p:nvPr/>
            </p:nvGrpSpPr>
            <p:grpSpPr>
              <a:xfrm>
                <a:off x="349955" y="1137356"/>
                <a:ext cx="12192000" cy="3429000"/>
                <a:chOff x="349955" y="1137356"/>
                <a:chExt cx="12192000" cy="3429000"/>
              </a:xfrm>
            </p:grpSpPr>
            <p:pic>
              <p:nvPicPr>
                <p:cNvPr id="13" name="图片 12"/>
                <p:cNvPicPr>
                  <a:picLocks noChangeAspect="1"/>
                </p:cNvPicPr>
                <p:nvPr/>
              </p:nvPicPr>
              <p:blipFill rotWithShape="1">
                <a:blip r:embed="rId14" cstate="screen"/>
                <a:srcRect l="4925" r="7517"/>
                <a:stretch>
                  <a:fillRect/>
                </a:stretch>
              </p:blipFill>
              <p:spPr>
                <a:xfrm>
                  <a:off x="349955" y="1137356"/>
                  <a:ext cx="6096000" cy="3429000"/>
                </a:xfrm>
                <a:prstGeom prst="rect">
                  <a:avLst/>
                </a:prstGeom>
              </p:spPr>
            </p:pic>
            <p:pic>
              <p:nvPicPr>
                <p:cNvPr id="14" name="图片 13"/>
                <p:cNvPicPr>
                  <a:picLocks noChangeAspect="1"/>
                </p:cNvPicPr>
                <p:nvPr/>
              </p:nvPicPr>
              <p:blipFill rotWithShape="1">
                <a:blip r:embed="rId14" cstate="screen"/>
                <a:srcRect l="4925" r="7517"/>
                <a:stretch>
                  <a:fillRect/>
                </a:stretch>
              </p:blipFill>
              <p:spPr>
                <a:xfrm>
                  <a:off x="6445955" y="1137356"/>
                  <a:ext cx="6096000" cy="3429000"/>
                </a:xfrm>
                <a:prstGeom prst="rect">
                  <a:avLst/>
                </a:prstGeom>
              </p:spPr>
            </p:pic>
          </p:grpSp>
          <p:pic>
            <p:nvPicPr>
              <p:cNvPr id="11" name="图片 10"/>
              <p:cNvPicPr>
                <a:picLocks noChangeAspect="1"/>
              </p:cNvPicPr>
              <p:nvPr/>
            </p:nvPicPr>
            <p:blipFill rotWithShape="1">
              <a:blip r:embed="rId14" cstate="screen"/>
              <a:srcRect l="4925" r="7517"/>
              <a:stretch>
                <a:fillRect/>
              </a:stretch>
            </p:blipFill>
            <p:spPr>
              <a:xfrm>
                <a:off x="349955" y="4566356"/>
                <a:ext cx="6096000" cy="3429000"/>
              </a:xfrm>
              <a:prstGeom prst="rect">
                <a:avLst/>
              </a:prstGeom>
            </p:spPr>
          </p:pic>
          <p:pic>
            <p:nvPicPr>
              <p:cNvPr id="12" name="图片 11"/>
              <p:cNvPicPr>
                <a:picLocks noChangeAspect="1"/>
              </p:cNvPicPr>
              <p:nvPr/>
            </p:nvPicPr>
            <p:blipFill rotWithShape="1">
              <a:blip r:embed="rId14" cstate="screen"/>
              <a:srcRect l="4925" r="7517"/>
              <a:stretch>
                <a:fillRect/>
              </a:stretch>
            </p:blipFill>
            <p:spPr>
              <a:xfrm>
                <a:off x="6445955" y="4566356"/>
                <a:ext cx="6096000" cy="3429000"/>
              </a:xfrm>
              <a:prstGeom prst="rect">
                <a:avLst/>
              </a:prstGeom>
            </p:spPr>
          </p:pic>
        </p:grpSp>
        <p:grpSp>
          <p:nvGrpSpPr>
            <p:cNvPr id="4" name="组合 3"/>
            <p:cNvGrpSpPr/>
            <p:nvPr/>
          </p:nvGrpSpPr>
          <p:grpSpPr>
            <a:xfrm>
              <a:off x="600362" y="420346"/>
              <a:ext cx="3458680" cy="717080"/>
              <a:chOff x="1358646" y="1055965"/>
              <a:chExt cx="3458680" cy="717080"/>
            </a:xfrm>
          </p:grpSpPr>
          <p:grpSp>
            <p:nvGrpSpPr>
              <p:cNvPr id="6" name="组合 5"/>
              <p:cNvGrpSpPr/>
              <p:nvPr/>
            </p:nvGrpSpPr>
            <p:grpSpPr>
              <a:xfrm>
                <a:off x="1577550" y="1214503"/>
                <a:ext cx="3239776" cy="558542"/>
                <a:chOff x="1577550" y="1214503"/>
                <a:chExt cx="3239776" cy="558542"/>
              </a:xfrm>
            </p:grpSpPr>
            <p:sp>
              <p:nvSpPr>
                <p:cNvPr id="8" name="矩形: 圆角 7"/>
                <p:cNvSpPr/>
                <p:nvPr/>
              </p:nvSpPr>
              <p:spPr>
                <a:xfrm>
                  <a:off x="1577550" y="1214503"/>
                  <a:ext cx="3239776" cy="558542"/>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黑体" panose="02010609060101010101" charset="-122"/>
                    <a:ea typeface="黑体" panose="02010609060101010101" charset="-122"/>
                  </a:endParaRPr>
                </a:p>
              </p:txBody>
            </p:sp>
            <p:sp>
              <p:nvSpPr>
                <p:cNvPr id="9" name="矩形 8"/>
                <p:cNvSpPr/>
                <p:nvPr/>
              </p:nvSpPr>
              <p:spPr>
                <a:xfrm>
                  <a:off x="1705631" y="1262941"/>
                  <a:ext cx="3018775" cy="461665"/>
                </a:xfrm>
                <a:prstGeom prst="rect">
                  <a:avLst/>
                </a:prstGeom>
              </p:spPr>
              <p:txBody>
                <a:bodyPr wrap="none">
                  <a:spAutoFit/>
                </a:bodyPr>
                <a:lstStyle/>
                <a:p>
                  <a:pPr algn="ctr"/>
                  <a:r>
                    <a:rPr lang="zh-CN" altLang="en-US" sz="2400" b="1" spc="300" dirty="0">
                      <a:solidFill>
                        <a:srgbClr val="475574"/>
                      </a:solidFill>
                      <a:latin typeface="黑体" panose="02010609060101010101" charset="-122"/>
                      <a:ea typeface="黑体" panose="02010609060101010101" charset="-122"/>
                    </a:rPr>
                    <a:t>企业管理基础知识</a:t>
                  </a:r>
                </a:p>
              </p:txBody>
            </p:sp>
          </p:grpSp>
          <p:sp>
            <p:nvSpPr>
              <p:cNvPr id="7" name="椭圆 6"/>
              <p:cNvSpPr/>
              <p:nvPr/>
            </p:nvSpPr>
            <p:spPr>
              <a:xfrm flipV="1">
                <a:off x="1358646" y="1055965"/>
                <a:ext cx="437808" cy="43780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黑体" panose="02010609060101010101" charset="-122"/>
                  <a:ea typeface="黑体" panose="02010609060101010101" charset="-122"/>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ufficc.com/blog/the-core-conception-of-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圆角 8"/>
          <p:cNvSpPr/>
          <p:nvPr/>
        </p:nvSpPr>
        <p:spPr>
          <a:xfrm>
            <a:off x="1659835"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8" name="椭圆 27"/>
          <p:cNvSpPr/>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9" name="矩形 18"/>
          <p:cNvSpPr/>
          <p:nvPr/>
        </p:nvSpPr>
        <p:spPr>
          <a:xfrm>
            <a:off x="2006600" y="2452370"/>
            <a:ext cx="8178800" cy="1198880"/>
          </a:xfrm>
          <a:prstGeom prst="rect">
            <a:avLst/>
          </a:prstGeom>
        </p:spPr>
        <p:txBody>
          <a:bodyPr wrap="square">
            <a:spAutoFit/>
          </a:bodyPr>
          <a:lstStyle/>
          <a:p>
            <a:pPr algn="ctr"/>
            <a:r>
              <a:rPr lang="zh-CN" altLang="en-US" sz="7200" spc="600" dirty="0">
                <a:solidFill>
                  <a:srgbClr val="475574"/>
                </a:solidFill>
                <a:cs typeface="+mn-ea"/>
                <a:sym typeface="+mn-lt"/>
              </a:rPr>
              <a:t>软件工程实验</a:t>
            </a:r>
          </a:p>
        </p:txBody>
      </p:sp>
      <p:sp>
        <p:nvSpPr>
          <p:cNvPr id="34" name="椭圆 33"/>
          <p:cNvSpPr/>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7" name="椭圆 36"/>
          <p:cNvSpPr/>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206669" y="3926656"/>
            <a:ext cx="3763199" cy="486698"/>
            <a:chOff x="4064896" y="4176518"/>
            <a:chExt cx="3763199" cy="486698"/>
          </a:xfrm>
        </p:grpSpPr>
        <p:sp>
          <p:nvSpPr>
            <p:cNvPr id="38" name="矩形: 圆角 37"/>
            <p:cNvSpPr/>
            <p:nvPr/>
          </p:nvSpPr>
          <p:spPr>
            <a:xfrm>
              <a:off x="4064896" y="4176518"/>
              <a:ext cx="3763199" cy="486698"/>
            </a:xfrm>
            <a:prstGeom prst="roundRect">
              <a:avLst>
                <a:gd name="adj" fmla="val 5000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5" name="矩形 34"/>
            <p:cNvSpPr/>
            <p:nvPr/>
          </p:nvSpPr>
          <p:spPr>
            <a:xfrm>
              <a:off x="5590624" y="4176649"/>
              <a:ext cx="726481" cy="461665"/>
            </a:xfrm>
            <a:prstGeom prst="rect">
              <a:avLst/>
            </a:prstGeom>
          </p:spPr>
          <p:txBody>
            <a:bodyPr wrap="none">
              <a:spAutoFit/>
            </a:bodyPr>
            <a:lstStyle/>
            <a:p>
              <a:pPr algn="ctr"/>
              <a:r>
                <a:rPr lang="en-US" altLang="zh-CN" sz="2400" b="1" spc="300" dirty="0">
                  <a:solidFill>
                    <a:schemeClr val="bg1"/>
                  </a:solidFill>
                  <a:cs typeface="+mn-ea"/>
                  <a:sym typeface="+mn-lt"/>
                </a:rPr>
                <a:t>Git</a:t>
              </a:r>
              <a:endParaRPr lang="zh-CN" altLang="en-US" sz="2400" b="1" spc="300" dirty="0">
                <a:solidFill>
                  <a:schemeClr val="bg1"/>
                </a:solidFill>
                <a:cs typeface="+mn-ea"/>
                <a:sym typeface="+mn-lt"/>
              </a:endParaRPr>
            </a:p>
          </p:txBody>
        </p:sp>
      </p:grpSp>
      <p:sp>
        <p:nvSpPr>
          <p:cNvPr id="93" name="矩形: 圆角 92"/>
          <p:cNvSpPr/>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6" name="椭圆 95"/>
          <p:cNvSpPr/>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8" name="矩形: 圆角 97"/>
          <p:cNvSpPr/>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 name="文本框 2"/>
          <p:cNvSpPr txBox="1"/>
          <p:nvPr/>
        </p:nvSpPr>
        <p:spPr>
          <a:xfrm>
            <a:off x="9049385" y="5241925"/>
            <a:ext cx="947695" cy="338554"/>
          </a:xfrm>
          <a:prstGeom prst="rect">
            <a:avLst/>
          </a:prstGeom>
          <a:noFill/>
        </p:spPr>
        <p:txBody>
          <a:bodyPr wrap="none" rtlCol="0">
            <a:spAutoFit/>
          </a:bodyPr>
          <a:lstStyle/>
          <a:p>
            <a:r>
              <a:rPr lang="zh-CN" altLang="en-US" sz="1600" spc="600" dirty="0">
                <a:solidFill>
                  <a:srgbClr val="475574"/>
                </a:solidFill>
                <a:cs typeface="+mn-ea"/>
              </a:rPr>
              <a:t>202</a:t>
            </a:r>
            <a:r>
              <a:rPr lang="en-US" altLang="zh-CN" sz="1600" spc="600" dirty="0">
                <a:solidFill>
                  <a:srgbClr val="475574"/>
                </a:solidFill>
                <a:cs typeface="+mn-ea"/>
              </a:rPr>
              <a:t>1</a:t>
            </a:r>
            <a:endParaRPr lang="zh-CN" altLang="en-US" sz="1600" spc="600" dirty="0">
              <a:solidFill>
                <a:srgbClr val="475574"/>
              </a:solidFill>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BC2264-4A94-4EDC-8800-73B828A21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676400"/>
            <a:ext cx="7620000" cy="4762500"/>
          </a:xfrm>
          <a:prstGeom prst="rect">
            <a:avLst/>
          </a:prstGeom>
        </p:spPr>
      </p:pic>
      <p:sp>
        <p:nvSpPr>
          <p:cNvPr id="5" name="文本框 4">
            <a:extLst>
              <a:ext uri="{FF2B5EF4-FFF2-40B4-BE49-F238E27FC236}">
                <a16:creationId xmlns:a16="http://schemas.microsoft.com/office/drawing/2014/main" id="{3E4A080A-D6CD-48BE-9C7F-5F78945582F3}"/>
              </a:ext>
            </a:extLst>
          </p:cNvPr>
          <p:cNvSpPr txBox="1"/>
          <p:nvPr/>
        </p:nvSpPr>
        <p:spPr>
          <a:xfrm>
            <a:off x="85725" y="135950"/>
            <a:ext cx="3762568" cy="584775"/>
          </a:xfrm>
          <a:prstGeom prst="rect">
            <a:avLst/>
          </a:prstGeom>
          <a:noFill/>
        </p:spPr>
        <p:txBody>
          <a:bodyPr wrap="none" rtlCol="0">
            <a:spAutoFit/>
          </a:bodyPr>
          <a:lstStyle/>
          <a:p>
            <a:r>
              <a:rPr lang="zh-CN" altLang="en-US" sz="3200" dirty="0">
                <a:ln/>
                <a:effectLst>
                  <a:outerShdw blurRad="38100" dist="19050" dir="2700000" algn="tl" rotWithShape="0">
                    <a:schemeClr val="dk1">
                      <a:alpha val="40000"/>
                    </a:schemeClr>
                  </a:outerShdw>
                </a:effectLst>
              </a:rPr>
              <a:t>关于</a:t>
            </a:r>
            <a:r>
              <a:rPr lang="en-US" altLang="zh-CN" sz="3200" dirty="0">
                <a:ln/>
                <a:effectLst>
                  <a:outerShdw blurRad="38100" dist="19050" dir="2700000" algn="tl" rotWithShape="0">
                    <a:schemeClr val="dk1">
                      <a:alpha val="40000"/>
                    </a:schemeClr>
                  </a:outerShdw>
                </a:effectLst>
              </a:rPr>
              <a:t>MIT</a:t>
            </a:r>
            <a:r>
              <a:rPr lang="zh-CN" altLang="en-US" sz="3200" dirty="0">
                <a:ln/>
                <a:effectLst>
                  <a:outerShdw blurRad="38100" dist="19050" dir="2700000" algn="tl" rotWithShape="0">
                    <a:schemeClr val="dk1">
                      <a:alpha val="40000"/>
                    </a:schemeClr>
                  </a:outerShdw>
                </a:effectLst>
              </a:rPr>
              <a:t>协议的选取</a:t>
            </a:r>
            <a:endParaRPr lang="zh-CN" altLang="en-US" sz="3200" dirty="0">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14919829"/>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9691931-A057-454E-8F31-26122BEE5C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24" y="1314449"/>
            <a:ext cx="9763125" cy="4759523"/>
          </a:xfrm>
          <a:prstGeom prst="rect">
            <a:avLst/>
          </a:prstGeom>
        </p:spPr>
      </p:pic>
      <p:sp>
        <p:nvSpPr>
          <p:cNvPr id="5" name="文本框 4">
            <a:extLst>
              <a:ext uri="{FF2B5EF4-FFF2-40B4-BE49-F238E27FC236}">
                <a16:creationId xmlns:a16="http://schemas.microsoft.com/office/drawing/2014/main" id="{96FC3F41-6A68-4DF9-AE14-87CF7D589E79}"/>
              </a:ext>
            </a:extLst>
          </p:cNvPr>
          <p:cNvSpPr txBox="1"/>
          <p:nvPr/>
        </p:nvSpPr>
        <p:spPr>
          <a:xfrm>
            <a:off x="85725" y="135950"/>
            <a:ext cx="3762568"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邀请成员（</a:t>
            </a:r>
            <a:r>
              <a:rPr lang="en-US" altLang="zh-CN" sz="3200" dirty="0">
                <a:ln/>
                <a:solidFill>
                  <a:schemeClr val="tx1"/>
                </a:solidFill>
                <a:effectLst>
                  <a:outerShdw blurRad="38100" dist="19050" dir="2700000" algn="tl" rotWithShape="0">
                    <a:schemeClr val="dk1">
                      <a:alpha val="40000"/>
                    </a:schemeClr>
                  </a:outerShdw>
                </a:effectLst>
              </a:rPr>
              <a:t>github</a:t>
            </a:r>
            <a:r>
              <a:rPr lang="zh-CN" altLang="en-US" sz="3200" dirty="0">
                <a:ln/>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642617447"/>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6FC3F41-6A68-4DF9-AE14-87CF7D589E79}"/>
              </a:ext>
            </a:extLst>
          </p:cNvPr>
          <p:cNvSpPr txBox="1"/>
          <p:nvPr/>
        </p:nvSpPr>
        <p:spPr>
          <a:xfrm>
            <a:off x="85725" y="135950"/>
            <a:ext cx="3534942"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邀请成员（</a:t>
            </a:r>
            <a:r>
              <a:rPr lang="en-US" altLang="zh-CN" sz="3200" dirty="0">
                <a:ln/>
                <a:solidFill>
                  <a:schemeClr val="tx1"/>
                </a:solidFill>
                <a:effectLst>
                  <a:outerShdw blurRad="38100" dist="19050" dir="2700000" algn="tl" rotWithShape="0">
                    <a:schemeClr val="dk1">
                      <a:alpha val="40000"/>
                    </a:schemeClr>
                  </a:outerShdw>
                </a:effectLst>
              </a:rPr>
              <a:t>gitee</a:t>
            </a:r>
            <a:r>
              <a:rPr lang="zh-CN" altLang="en-US" sz="3200" dirty="0">
                <a:ln/>
                <a:solidFill>
                  <a:schemeClr val="tx1"/>
                </a:solidFill>
                <a:effectLst>
                  <a:outerShdw blurRad="38100" dist="19050" dir="2700000" algn="tl" rotWithShape="0">
                    <a:schemeClr val="dk1">
                      <a:alpha val="40000"/>
                    </a:schemeClr>
                  </a:outerShdw>
                </a:effectLst>
              </a:rPr>
              <a:t>）</a:t>
            </a:r>
          </a:p>
        </p:txBody>
      </p:sp>
      <p:pic>
        <p:nvPicPr>
          <p:cNvPr id="7" name="图片 6">
            <a:extLst>
              <a:ext uri="{FF2B5EF4-FFF2-40B4-BE49-F238E27FC236}">
                <a16:creationId xmlns:a16="http://schemas.microsoft.com/office/drawing/2014/main" id="{36B8D04A-4206-4066-9EF8-F7AC5974B05D}"/>
              </a:ext>
            </a:extLst>
          </p:cNvPr>
          <p:cNvPicPr>
            <a:picLocks noChangeAspect="1"/>
          </p:cNvPicPr>
          <p:nvPr/>
        </p:nvPicPr>
        <p:blipFill>
          <a:blip r:embed="rId2"/>
          <a:stretch>
            <a:fillRect/>
          </a:stretch>
        </p:blipFill>
        <p:spPr>
          <a:xfrm>
            <a:off x="438150" y="1133475"/>
            <a:ext cx="10984611" cy="5314950"/>
          </a:xfrm>
          <a:prstGeom prst="rect">
            <a:avLst/>
          </a:prstGeom>
        </p:spPr>
      </p:pic>
    </p:spTree>
    <p:extLst>
      <p:ext uri="{BB962C8B-B14F-4D97-AF65-F5344CB8AC3E}">
        <p14:creationId xmlns:p14="http://schemas.microsoft.com/office/powerpoint/2010/main" val="4130991942"/>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03.</a:t>
            </a:r>
            <a:endParaRPr lang="zh-CN" altLang="en-US" sz="6600" b="1" dirty="0">
              <a:solidFill>
                <a:srgbClr val="475574"/>
              </a:solidFill>
              <a:cs typeface="+mn-ea"/>
              <a:sym typeface="+mn-lt"/>
            </a:endParaRPr>
          </a:p>
        </p:txBody>
      </p:sp>
      <p:sp>
        <p:nvSpPr>
          <p:cNvPr id="13" name="矩形 12"/>
          <p:cNvSpPr/>
          <p:nvPr/>
        </p:nvSpPr>
        <p:spPr>
          <a:xfrm>
            <a:off x="6036941" y="3179695"/>
            <a:ext cx="2904962" cy="830997"/>
          </a:xfrm>
          <a:prstGeom prst="rect">
            <a:avLst/>
          </a:prstGeom>
        </p:spPr>
        <p:txBody>
          <a:bodyPr wrap="none">
            <a:spAutoFit/>
          </a:bodyPr>
          <a:lstStyle/>
          <a:p>
            <a:r>
              <a:rPr lang="en-US" sz="4800" b="1" spc="600" dirty="0">
                <a:solidFill>
                  <a:srgbClr val="475574"/>
                </a:solidFill>
                <a:cs typeface="+mn-ea"/>
                <a:sym typeface="+mn-lt"/>
              </a:rPr>
              <a:t>Git </a:t>
            </a:r>
            <a:r>
              <a:rPr lang="zh-CN" altLang="en-US" sz="4800" b="1" spc="600" dirty="0">
                <a:solidFill>
                  <a:srgbClr val="475574"/>
                </a:solidFill>
                <a:cs typeface="+mn-ea"/>
                <a:sym typeface="+mn-lt"/>
              </a:rPr>
              <a:t>指令</a:t>
            </a:r>
            <a:endParaRPr lang="en-US" sz="4800" b="1" spc="600" dirty="0">
              <a:solidFill>
                <a:srgbClr val="475574"/>
              </a:solidFill>
              <a:cs typeface="+mn-ea"/>
              <a:sym typeface="+mn-lt"/>
            </a:endParaRP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P spid="14" grpId="0" bldLvl="0" animBg="1"/>
      <p:bldP spid="1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95270" y="2322195"/>
            <a:ext cx="6342380" cy="2435860"/>
          </a:xfrm>
          <a:prstGeom prst="rect">
            <a:avLst/>
          </a:prstGeom>
        </p:spPr>
      </p:pic>
      <p:sp>
        <p:nvSpPr>
          <p:cNvPr id="5" name="矩形 4"/>
          <p:cNvSpPr/>
          <p:nvPr/>
        </p:nvSpPr>
        <p:spPr>
          <a:xfrm>
            <a:off x="2257425" y="914400"/>
            <a:ext cx="7677150" cy="1014730"/>
          </a:xfrm>
          <a:prstGeom prst="rect">
            <a:avLst/>
          </a:prstGeom>
          <a:noFill/>
        </p:spPr>
        <p:txBody>
          <a:bodyPr vert="horz" wrap="square" rtlCol="0">
            <a:spAutoFit/>
          </a:bodyPr>
          <a:lstStyle/>
          <a:p>
            <a:pPr algn="just">
              <a:spcAft>
                <a:spcPts val="0"/>
              </a:spcAft>
            </a:pPr>
            <a:r>
              <a:rPr sz="32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https://www.git-scm.com/download/</a:t>
            </a:r>
          </a:p>
          <a:p>
            <a:pPr algn="just">
              <a:spcAft>
                <a:spcPts val="0"/>
              </a:spcAft>
            </a:pP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下载安装包进行</a:t>
            </a: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 GUI</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的安装</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493981" y="647730"/>
            <a:ext cx="2954655"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在本地找一个文件夹</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effectLst>
                  <a:outerShdw blurRad="38100" dist="19050" dir="2700000" algn="tl" rotWithShape="0">
                    <a:schemeClr val="dk1">
                      <a:alpha val="40000"/>
                    </a:schemeClr>
                  </a:outerShdw>
                </a:effectLst>
              </a:rPr>
              <a:t>右键，</a:t>
            </a:r>
            <a:r>
              <a:rPr lang="en-US" altLang="zh-CN" sz="2400" dirty="0">
                <a:effectLst>
                  <a:outerShdw blurRad="38100" dist="19050" dir="2700000" algn="tl" rotWithShape="0">
                    <a:schemeClr val="dk1">
                      <a:alpha val="40000"/>
                    </a:schemeClr>
                  </a:outerShdw>
                </a:effectLst>
              </a:rPr>
              <a:t>git bash here</a:t>
            </a:r>
            <a:endParaRPr lang="zh-CN" altLang="en-US" sz="2400" dirty="0">
              <a:solidFill>
                <a:schemeClr val="tx1"/>
              </a:solidFill>
              <a:effectLst>
                <a:outerShdw blurRad="38100" dist="19050" dir="2700000" algn="tl" rotWithShape="0">
                  <a:schemeClr val="dk1">
                    <a:alpha val="40000"/>
                  </a:schemeClr>
                </a:outerShdw>
              </a:effectLst>
            </a:endParaRPr>
          </a:p>
        </p:txBody>
      </p:sp>
      <p:sp>
        <p:nvSpPr>
          <p:cNvPr id="8" name="文本框 7">
            <a:extLst>
              <a:ext uri="{FF2B5EF4-FFF2-40B4-BE49-F238E27FC236}">
                <a16:creationId xmlns:a16="http://schemas.microsoft.com/office/drawing/2014/main" id="{29F96AED-07D1-46EE-91DE-594F7EEA25D1}"/>
              </a:ext>
            </a:extLst>
          </p:cNvPr>
          <p:cNvSpPr txBox="1"/>
          <p:nvPr/>
        </p:nvSpPr>
        <p:spPr>
          <a:xfrm>
            <a:off x="5216506" y="495275"/>
            <a:ext cx="4185761" cy="461665"/>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然后找到云端的地址复制下来</a:t>
            </a:r>
          </a:p>
        </p:txBody>
      </p:sp>
      <p:sp>
        <p:nvSpPr>
          <p:cNvPr id="10" name="文本框 9">
            <a:extLst>
              <a:ext uri="{FF2B5EF4-FFF2-40B4-BE49-F238E27FC236}">
                <a16:creationId xmlns:a16="http://schemas.microsoft.com/office/drawing/2014/main" id="{04CC5973-0282-41E6-BBEC-30C6BA97C1FA}"/>
              </a:ext>
            </a:extLst>
          </p:cNvPr>
          <p:cNvSpPr txBox="1"/>
          <p:nvPr/>
        </p:nvSpPr>
        <p:spPr>
          <a:xfrm>
            <a:off x="4925510" y="3582341"/>
            <a:ext cx="4802918"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然后输入“</a:t>
            </a:r>
            <a:r>
              <a:rPr lang="en-US" altLang="zh-CN" sz="2400" dirty="0">
                <a:solidFill>
                  <a:schemeClr val="tx1"/>
                </a:solidFill>
                <a:effectLst>
                  <a:outerShdw blurRad="38100" dist="19050" dir="2700000" algn="tl" rotWithShape="0">
                    <a:schemeClr val="dk1">
                      <a:alpha val="40000"/>
                    </a:schemeClr>
                  </a:outerShdw>
                </a:effectLst>
              </a:rPr>
              <a:t>git clone </a:t>
            </a:r>
            <a:r>
              <a:rPr lang="zh-CN" altLang="en-US" sz="2400" dirty="0">
                <a:solidFill>
                  <a:schemeClr val="tx1"/>
                </a:solidFill>
                <a:effectLst>
                  <a:outerShdw blurRad="38100" dist="19050" dir="2700000" algn="tl" rotWithShape="0">
                    <a:schemeClr val="dk1">
                      <a:alpha val="40000"/>
                    </a:schemeClr>
                  </a:outerShdw>
                </a:effectLst>
              </a:rPr>
              <a:t>项目地址”，</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开始</a:t>
            </a:r>
            <a:r>
              <a:rPr lang="en-US" altLang="zh-CN" sz="2400" dirty="0">
                <a:solidFill>
                  <a:schemeClr val="tx1"/>
                </a:solidFill>
                <a:effectLst>
                  <a:outerShdw blurRad="38100" dist="19050" dir="2700000" algn="tl" rotWithShape="0">
                    <a:schemeClr val="dk1">
                      <a:alpha val="40000"/>
                    </a:schemeClr>
                  </a:outerShdw>
                </a:effectLst>
              </a:rPr>
              <a:t>clone</a:t>
            </a:r>
            <a:r>
              <a:rPr lang="zh-CN" altLang="en-US" sz="2400" dirty="0">
                <a:solidFill>
                  <a:schemeClr val="tx1"/>
                </a:solidFill>
                <a:effectLst>
                  <a:outerShdw blurRad="38100" dist="19050" dir="2700000" algn="tl" rotWithShape="0">
                    <a:schemeClr val="dk1">
                      <a:alpha val="40000"/>
                    </a:schemeClr>
                  </a:outerShdw>
                </a:effectLst>
              </a:rPr>
              <a:t>远程仓库到本地</a:t>
            </a:r>
          </a:p>
        </p:txBody>
      </p:sp>
      <p:pic>
        <p:nvPicPr>
          <p:cNvPr id="12" name="图片 11">
            <a:extLst>
              <a:ext uri="{FF2B5EF4-FFF2-40B4-BE49-F238E27FC236}">
                <a16:creationId xmlns:a16="http://schemas.microsoft.com/office/drawing/2014/main" id="{8A36B6F2-24DF-4FEB-921C-8CB73D8698CB}"/>
              </a:ext>
            </a:extLst>
          </p:cNvPr>
          <p:cNvPicPr>
            <a:picLocks noChangeAspect="1"/>
          </p:cNvPicPr>
          <p:nvPr/>
        </p:nvPicPr>
        <p:blipFill>
          <a:blip r:embed="rId3"/>
          <a:stretch>
            <a:fillRect/>
          </a:stretch>
        </p:blipFill>
        <p:spPr>
          <a:xfrm>
            <a:off x="762221" y="1969675"/>
            <a:ext cx="2614342" cy="4393050"/>
          </a:xfrm>
          <a:prstGeom prst="rect">
            <a:avLst/>
          </a:prstGeom>
        </p:spPr>
      </p:pic>
      <p:pic>
        <p:nvPicPr>
          <p:cNvPr id="5" name="图片 4">
            <a:extLst>
              <a:ext uri="{FF2B5EF4-FFF2-40B4-BE49-F238E27FC236}">
                <a16:creationId xmlns:a16="http://schemas.microsoft.com/office/drawing/2014/main" id="{575EE06A-C218-43F6-A3BE-A309411034F2}"/>
              </a:ext>
            </a:extLst>
          </p:cNvPr>
          <p:cNvPicPr>
            <a:picLocks noChangeAspect="1"/>
          </p:cNvPicPr>
          <p:nvPr/>
        </p:nvPicPr>
        <p:blipFill>
          <a:blip r:embed="rId4"/>
          <a:stretch>
            <a:fillRect/>
          </a:stretch>
        </p:blipFill>
        <p:spPr>
          <a:xfrm>
            <a:off x="4272450" y="1275839"/>
            <a:ext cx="7425569" cy="1976591"/>
          </a:xfrm>
          <a:prstGeom prst="rect">
            <a:avLst/>
          </a:prstGeom>
        </p:spPr>
      </p:pic>
      <p:pic>
        <p:nvPicPr>
          <p:cNvPr id="13" name="图片 12">
            <a:extLst>
              <a:ext uri="{FF2B5EF4-FFF2-40B4-BE49-F238E27FC236}">
                <a16:creationId xmlns:a16="http://schemas.microsoft.com/office/drawing/2014/main" id="{07C4B105-76CE-4894-823C-EE4EDC2E4C83}"/>
              </a:ext>
            </a:extLst>
          </p:cNvPr>
          <p:cNvPicPr>
            <a:picLocks noChangeAspect="1"/>
          </p:cNvPicPr>
          <p:nvPr/>
        </p:nvPicPr>
        <p:blipFill>
          <a:blip r:embed="rId5"/>
          <a:stretch>
            <a:fillRect/>
          </a:stretch>
        </p:blipFill>
        <p:spPr>
          <a:xfrm>
            <a:off x="4925510" y="4743249"/>
            <a:ext cx="5494840" cy="14956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1504845" y="685722"/>
            <a:ext cx="3262432"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这就是你的本地仓库，</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可以放在任何地方：</a:t>
            </a:r>
          </a:p>
        </p:txBody>
      </p:sp>
      <p:sp>
        <p:nvSpPr>
          <p:cNvPr id="12" name="文本框 11">
            <a:extLst>
              <a:ext uri="{FF2B5EF4-FFF2-40B4-BE49-F238E27FC236}">
                <a16:creationId xmlns:a16="http://schemas.microsoft.com/office/drawing/2014/main" id="{1F3431E6-24AC-4715-8229-FDF714EDD6AE}"/>
              </a:ext>
            </a:extLst>
          </p:cNvPr>
          <p:cNvSpPr txBox="1"/>
          <p:nvPr/>
        </p:nvSpPr>
        <p:spPr>
          <a:xfrm>
            <a:off x="1044110" y="2261341"/>
            <a:ext cx="8736687" cy="830997"/>
          </a:xfrm>
          <a:prstGeom prst="rect">
            <a:avLst/>
          </a:prstGeom>
          <a:noFill/>
        </p:spPr>
        <p:txBody>
          <a:bodyPr wrap="none" rtlCol="0">
            <a:spAutoFit/>
          </a:bodyPr>
          <a:lstStyle/>
          <a:p>
            <a:r>
              <a:rPr lang="zh-CN" altLang="en-US" sz="2400" b="1" dirty="0">
                <a:solidFill>
                  <a:schemeClr val="tx1"/>
                </a:solidFill>
                <a:effectLst>
                  <a:outerShdw blurRad="38100" dist="19050" dir="2700000" algn="tl" rotWithShape="0">
                    <a:schemeClr val="dk1">
                      <a:alpha val="40000"/>
                    </a:schemeClr>
                  </a:outerShdw>
                </a:effectLst>
              </a:rPr>
              <a:t>进入这个文件夹（一定要进去！）</a:t>
            </a:r>
            <a:r>
              <a:rPr lang="zh-CN" altLang="en-US" sz="2400" dirty="0">
                <a:solidFill>
                  <a:schemeClr val="tx1"/>
                </a:solidFill>
                <a:effectLst>
                  <a:outerShdw blurRad="38100" dist="19050" dir="2700000" algn="tl" rotWithShape="0">
                    <a:schemeClr val="dk1">
                      <a:alpha val="40000"/>
                    </a:schemeClr>
                  </a:outerShdw>
                </a:effectLst>
              </a:rPr>
              <a:t>，同样右键，</a:t>
            </a:r>
            <a:r>
              <a:rPr lang="en-US" altLang="zh-CN" sz="2400" dirty="0">
                <a:solidFill>
                  <a:schemeClr val="tx1"/>
                </a:solidFill>
                <a:effectLst>
                  <a:outerShdw blurRad="38100" dist="19050" dir="2700000" algn="tl" rotWithShape="0">
                    <a:schemeClr val="dk1">
                      <a:alpha val="40000"/>
                    </a:schemeClr>
                  </a:outerShdw>
                </a:effectLst>
              </a:rPr>
              <a:t>git bash here</a:t>
            </a:r>
            <a:r>
              <a:rPr lang="zh-CN" altLang="en-US" sz="2400" dirty="0">
                <a:solidFill>
                  <a:schemeClr val="tx1"/>
                </a:solidFill>
                <a:effectLst>
                  <a:outerShdw blurRad="38100" dist="19050" dir="2700000" algn="tl" rotWithShape="0">
                    <a:schemeClr val="dk1">
                      <a:alpha val="40000"/>
                    </a:schemeClr>
                  </a:outerShdw>
                </a:effectLst>
              </a:rPr>
              <a:t>，</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输入</a:t>
            </a:r>
            <a:r>
              <a:rPr lang="zh-CN" altLang="en-US" sz="2400" dirty="0">
                <a:effectLst>
                  <a:outerShdw blurRad="38100" dist="19050" dir="2700000" algn="tl" rotWithShape="0">
                    <a:schemeClr val="dk1">
                      <a:alpha val="40000"/>
                    </a:schemeClr>
                  </a:outerShdw>
                </a:effectLst>
              </a:rPr>
              <a:t>“</a:t>
            </a:r>
            <a:r>
              <a:rPr lang="en-US" altLang="zh-CN" sz="2400" dirty="0">
                <a:effectLst>
                  <a:outerShdw blurRad="38100" dist="19050" dir="2700000" algn="tl" rotWithShape="0">
                    <a:schemeClr val="dk1">
                      <a:alpha val="40000"/>
                    </a:schemeClr>
                  </a:outerShdw>
                </a:effectLst>
              </a:rPr>
              <a:t>git status</a:t>
            </a:r>
            <a:r>
              <a:rPr lang="zh-CN" altLang="en-US" sz="2400" dirty="0">
                <a:effectLst>
                  <a:outerShdw blurRad="38100" dist="19050" dir="2700000" algn="tl" rotWithShape="0">
                    <a:schemeClr val="dk1">
                      <a:alpha val="40000"/>
                    </a:schemeClr>
                  </a:outerShdw>
                </a:effectLst>
              </a:rPr>
              <a:t>”查看状态</a:t>
            </a:r>
            <a:endParaRPr lang="zh-CN" altLang="en-US" sz="2400" dirty="0">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AC0B753B-4685-4EFA-9C9D-4DB0AC1FB734}"/>
              </a:ext>
            </a:extLst>
          </p:cNvPr>
          <p:cNvPicPr>
            <a:picLocks noChangeAspect="1"/>
          </p:cNvPicPr>
          <p:nvPr/>
        </p:nvPicPr>
        <p:blipFill>
          <a:blip r:embed="rId3"/>
          <a:stretch>
            <a:fillRect/>
          </a:stretch>
        </p:blipFill>
        <p:spPr>
          <a:xfrm>
            <a:off x="1358483" y="3669534"/>
            <a:ext cx="8693658" cy="1560012"/>
          </a:xfrm>
          <a:prstGeom prst="rect">
            <a:avLst/>
          </a:prstGeom>
        </p:spPr>
      </p:pic>
      <p:sp>
        <p:nvSpPr>
          <p:cNvPr id="13" name="文本框 12">
            <a:extLst>
              <a:ext uri="{FF2B5EF4-FFF2-40B4-BE49-F238E27FC236}">
                <a16:creationId xmlns:a16="http://schemas.microsoft.com/office/drawing/2014/main" id="{CA00B9A8-C0DA-4E24-A6BE-58B83A7AF628}"/>
              </a:ext>
            </a:extLst>
          </p:cNvPr>
          <p:cNvSpPr txBox="1"/>
          <p:nvPr/>
        </p:nvSpPr>
        <p:spPr>
          <a:xfrm>
            <a:off x="902200" y="5634413"/>
            <a:ext cx="9606224" cy="830997"/>
          </a:xfrm>
          <a:prstGeom prst="rect">
            <a:avLst/>
          </a:prstGeom>
          <a:noFill/>
        </p:spPr>
        <p:txBody>
          <a:bodyPr wrap="square" rtlCol="0">
            <a:spAutoFit/>
          </a:bodyPr>
          <a:lstStyle/>
          <a:p>
            <a:r>
              <a:rPr lang="zh-CN" altLang="en-US" sz="2400" dirty="0">
                <a:solidFill>
                  <a:schemeClr val="tx1"/>
                </a:solidFill>
                <a:effectLst>
                  <a:outerShdw blurRad="38100" dist="19050" dir="2700000" algn="tl" rotWithShape="0">
                    <a:schemeClr val="dk1">
                      <a:alpha val="40000"/>
                    </a:schemeClr>
                  </a:outerShdw>
                </a:effectLst>
              </a:rPr>
              <a:t>显示这个就正常了，文件夹内应该有正常的所有文件，而且注意提示，当前位于</a:t>
            </a:r>
            <a:r>
              <a:rPr lang="en-US" altLang="zh-CN" sz="2400" dirty="0">
                <a:solidFill>
                  <a:schemeClr val="tx1"/>
                </a:solidFill>
                <a:effectLst>
                  <a:outerShdw blurRad="38100" dist="19050" dir="2700000" algn="tl" rotWithShape="0">
                    <a:schemeClr val="dk1">
                      <a:alpha val="40000"/>
                    </a:schemeClr>
                  </a:outerShdw>
                </a:effectLst>
              </a:rPr>
              <a:t>master</a:t>
            </a:r>
            <a:r>
              <a:rPr lang="zh-CN" altLang="en-US" sz="2400" dirty="0">
                <a:solidFill>
                  <a:schemeClr val="tx1"/>
                </a:solidFill>
                <a:effectLst>
                  <a:outerShdw blurRad="38100" dist="19050" dir="2700000" algn="tl" rotWithShape="0">
                    <a:schemeClr val="dk1">
                      <a:alpha val="40000"/>
                    </a:schemeClr>
                  </a:outerShdw>
                </a:effectLst>
              </a:rPr>
              <a:t>分支中，且</a:t>
            </a:r>
            <a:r>
              <a:rPr lang="zh-CN" altLang="en-US" sz="2400" dirty="0">
                <a:effectLst>
                  <a:outerShdw blurRad="38100" dist="19050" dir="2700000" algn="tl" rotWithShape="0">
                    <a:schemeClr val="dk1">
                      <a:alpha val="40000"/>
                    </a:schemeClr>
                  </a:outerShdw>
                </a:effectLst>
              </a:rPr>
              <a:t>已经</a:t>
            </a:r>
            <a:r>
              <a:rPr lang="zh-CN" altLang="en-US" sz="2400" dirty="0">
                <a:solidFill>
                  <a:schemeClr val="tx1"/>
                </a:solidFill>
                <a:effectLst>
                  <a:outerShdw blurRad="38100" dist="19050" dir="2700000" algn="tl" rotWithShape="0">
                    <a:schemeClr val="dk1">
                      <a:alpha val="40000"/>
                    </a:schemeClr>
                  </a:outerShdw>
                </a:effectLst>
              </a:rPr>
              <a:t>与远程分支</a:t>
            </a:r>
            <a:r>
              <a:rPr lang="en-US" altLang="zh-CN" sz="2400" dirty="0">
                <a:solidFill>
                  <a:schemeClr val="tx1"/>
                </a:solidFill>
                <a:effectLst>
                  <a:outerShdw blurRad="38100" dist="19050" dir="2700000" algn="tl" rotWithShape="0">
                    <a:schemeClr val="dk1">
                      <a:alpha val="40000"/>
                    </a:schemeClr>
                  </a:outerShdw>
                </a:effectLst>
              </a:rPr>
              <a:t>origin/master</a:t>
            </a:r>
            <a:r>
              <a:rPr lang="zh-CN" altLang="en-US" sz="2400" dirty="0">
                <a:solidFill>
                  <a:schemeClr val="tx1"/>
                </a:solidFill>
                <a:effectLst>
                  <a:outerShdw blurRad="38100" dist="19050" dir="2700000" algn="tl" rotWithShape="0">
                    <a:schemeClr val="dk1">
                      <a:alpha val="40000"/>
                    </a:schemeClr>
                  </a:outerShdw>
                </a:effectLst>
              </a:rPr>
              <a:t>同步</a:t>
            </a:r>
          </a:p>
        </p:txBody>
      </p:sp>
      <p:pic>
        <p:nvPicPr>
          <p:cNvPr id="3" name="图片 2">
            <a:extLst>
              <a:ext uri="{FF2B5EF4-FFF2-40B4-BE49-F238E27FC236}">
                <a16:creationId xmlns:a16="http://schemas.microsoft.com/office/drawing/2014/main" id="{CE656E79-B6B4-4F65-AA7C-EE2551F4D36F}"/>
              </a:ext>
            </a:extLst>
          </p:cNvPr>
          <p:cNvPicPr>
            <a:picLocks noChangeAspect="1"/>
          </p:cNvPicPr>
          <p:nvPr/>
        </p:nvPicPr>
        <p:blipFill>
          <a:blip r:embed="rId4"/>
          <a:stretch>
            <a:fillRect/>
          </a:stretch>
        </p:blipFill>
        <p:spPr>
          <a:xfrm>
            <a:off x="6014109" y="227308"/>
            <a:ext cx="1946528" cy="1793499"/>
          </a:xfrm>
          <a:prstGeom prst="rect">
            <a:avLst/>
          </a:prstGeom>
        </p:spPr>
      </p:pic>
    </p:spTree>
    <p:extLst>
      <p:ext uri="{BB962C8B-B14F-4D97-AF65-F5344CB8AC3E}">
        <p14:creationId xmlns:p14="http://schemas.microsoft.com/office/powerpoint/2010/main" val="1963594923"/>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37235" y="106680"/>
            <a:ext cx="10717530" cy="2739211"/>
          </a:xfrm>
          <a:prstGeom prst="rect">
            <a:avLst/>
          </a:prstGeom>
          <a:noFill/>
        </p:spPr>
        <p:txBody>
          <a:bodyPr vert="horz" wrap="square" rtlCol="0">
            <a:spAutoFit/>
          </a:bodyPr>
          <a:lstStyle/>
          <a:p>
            <a:pPr algn="just">
              <a:spcAft>
                <a:spcPts val="0"/>
              </a:spcAft>
            </a:pP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有三个工作区域，分别是工作目录、暂存区域和本地仓库。</a:t>
            </a:r>
          </a:p>
          <a:p>
            <a:pPr algn="just">
              <a:spcAft>
                <a:spcPts val="0"/>
              </a:spcAft>
            </a:pP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工作目录是当前进行工作的区域，文件修改但未提交，处于已修改状态（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modified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暂存区域是运行</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git add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命令后文件保存的区域，也就是下次提交要保存的文件，文件处于已暂存状态（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staged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本地仓库即版本库，记录了工程提交的完整状态和内容，文件处于已提交状态（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committed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p>
        </p:txBody>
      </p:sp>
      <p:pic>
        <p:nvPicPr>
          <p:cNvPr id="3" name="图片 2"/>
          <p:cNvPicPr/>
          <p:nvPr/>
        </p:nvPicPr>
        <p:blipFill>
          <a:blip r:embed="rId3"/>
          <a:stretch>
            <a:fillRect/>
          </a:stretch>
        </p:blipFill>
        <p:spPr>
          <a:xfrm>
            <a:off x="2762249" y="2716099"/>
            <a:ext cx="6668136" cy="36535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37BDA70-D97A-41AA-818A-67C8F4454221}"/>
              </a:ext>
            </a:extLst>
          </p:cNvPr>
          <p:cNvSpPr txBox="1"/>
          <p:nvPr/>
        </p:nvSpPr>
        <p:spPr>
          <a:xfrm>
            <a:off x="408962" y="1282262"/>
            <a:ext cx="5906442" cy="4345420"/>
          </a:xfrm>
          <a:prstGeom prst="rect">
            <a:avLst/>
          </a:prstGeom>
          <a:noFill/>
        </p:spPr>
        <p:txBody>
          <a:bodyPr wrap="square" rtlCol="0">
            <a:spAutoFit/>
          </a:bodyPr>
          <a:lstStyle/>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将项目下指定文件加入暂存区：</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add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文件名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p>
          <a:p>
            <a:pPr>
              <a:lnSpc>
                <a:spcPct val="150000"/>
              </a:lnSpc>
            </a:pPr>
            <a:r>
              <a:rPr lang="zh-CN" altLang="en-US" sz="1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（或使用</a:t>
            </a:r>
            <a:r>
              <a:rPr lang="en-US" altLang="zh-CN" sz="1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add .</a:t>
            </a:r>
            <a:r>
              <a:rPr lang="zh-CN" altLang="en-US" sz="1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将项目下所有文件加入暂存区）</a:t>
            </a:r>
            <a:endParaRPr lang="en-US" altLang="zh-CN" sz="1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将暂存区的内容打包成</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commit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，提交到本地仓库：</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commit -m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提交理由</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3.</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将本地仓库的内容提交到远程仓库：</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push</a:t>
            </a:r>
          </a:p>
        </p:txBody>
      </p:sp>
      <p:pic>
        <p:nvPicPr>
          <p:cNvPr id="3" name="图片 2">
            <a:extLst>
              <a:ext uri="{FF2B5EF4-FFF2-40B4-BE49-F238E27FC236}">
                <a16:creationId xmlns:a16="http://schemas.microsoft.com/office/drawing/2014/main" id="{AA756A28-B74B-4105-955C-9F56134E36C5}"/>
              </a:ext>
            </a:extLst>
          </p:cNvPr>
          <p:cNvPicPr>
            <a:picLocks noChangeAspect="1"/>
          </p:cNvPicPr>
          <p:nvPr/>
        </p:nvPicPr>
        <p:blipFill>
          <a:blip r:embed="rId3"/>
          <a:stretch>
            <a:fillRect/>
          </a:stretch>
        </p:blipFill>
        <p:spPr>
          <a:xfrm>
            <a:off x="6315404" y="1342734"/>
            <a:ext cx="5544324" cy="4172532"/>
          </a:xfrm>
          <a:prstGeom prst="rect">
            <a:avLst/>
          </a:prstGeom>
        </p:spPr>
      </p:pic>
      <p:sp>
        <p:nvSpPr>
          <p:cNvPr id="6" name="文本框 5">
            <a:extLst>
              <a:ext uri="{FF2B5EF4-FFF2-40B4-BE49-F238E27FC236}">
                <a16:creationId xmlns:a16="http://schemas.microsoft.com/office/drawing/2014/main" id="{5FF96068-0292-4EDE-9F3F-178C73B70C53}"/>
              </a:ext>
            </a:extLst>
          </p:cNvPr>
          <p:cNvSpPr txBox="1"/>
          <p:nvPr/>
        </p:nvSpPr>
        <p:spPr>
          <a:xfrm>
            <a:off x="266700" y="231200"/>
            <a:ext cx="4288353"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将本地仓库提交到远程</a:t>
            </a:r>
          </a:p>
        </p:txBody>
      </p:sp>
    </p:spTree>
    <p:extLst>
      <p:ext uri="{BB962C8B-B14F-4D97-AF65-F5344CB8AC3E}">
        <p14:creationId xmlns:p14="http://schemas.microsoft.com/office/powerpoint/2010/main" val="220090133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37BDA70-D97A-41AA-818A-67C8F4454221}"/>
              </a:ext>
            </a:extLst>
          </p:cNvPr>
          <p:cNvSpPr txBox="1"/>
          <p:nvPr/>
        </p:nvSpPr>
        <p:spPr>
          <a:xfrm>
            <a:off x="2885768" y="1158025"/>
            <a:ext cx="6420463" cy="2221762"/>
          </a:xfrm>
          <a:prstGeom prst="rect">
            <a:avLst/>
          </a:prstGeom>
          <a:noFill/>
        </p:spPr>
        <p:txBody>
          <a:bodyPr wrap="square" rtlCol="0">
            <a:spAutoFit/>
          </a:bodyPr>
          <a:lstStyle/>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将远程仓库内容同步到本地</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origin</a:t>
            </a: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fetch</a:t>
            </a: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新建一个分支指向远程分支（关联）</a:t>
            </a:r>
            <a:endPar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checkout –b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 origin/[</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p>
        </p:txBody>
      </p:sp>
      <p:sp>
        <p:nvSpPr>
          <p:cNvPr id="6" name="文本框 5">
            <a:extLst>
              <a:ext uri="{FF2B5EF4-FFF2-40B4-BE49-F238E27FC236}">
                <a16:creationId xmlns:a16="http://schemas.microsoft.com/office/drawing/2014/main" id="{5FF96068-0292-4EDE-9F3F-178C73B70C53}"/>
              </a:ext>
            </a:extLst>
          </p:cNvPr>
          <p:cNvSpPr txBox="1"/>
          <p:nvPr/>
        </p:nvSpPr>
        <p:spPr>
          <a:xfrm>
            <a:off x="266700" y="231200"/>
            <a:ext cx="9232014"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将远程仓库同步到本地</a:t>
            </a:r>
            <a:r>
              <a:rPr lang="zh-CN" altLang="en-US" sz="32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（若本地没有关联的分支）</a:t>
            </a:r>
            <a:endParaRPr lang="zh-CN" altLang="en-US" sz="3200" dirty="0">
              <a:ln/>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A9DD4A5F-F0F1-4690-A35D-FCC101434A00}"/>
              </a:ext>
            </a:extLst>
          </p:cNvPr>
          <p:cNvPicPr>
            <a:picLocks noChangeAspect="1"/>
          </p:cNvPicPr>
          <p:nvPr/>
        </p:nvPicPr>
        <p:blipFill>
          <a:blip r:embed="rId3"/>
          <a:stretch>
            <a:fillRect/>
          </a:stretch>
        </p:blipFill>
        <p:spPr>
          <a:xfrm>
            <a:off x="3419100" y="3721837"/>
            <a:ext cx="5353797" cy="2276793"/>
          </a:xfrm>
          <a:prstGeom prst="rect">
            <a:avLst/>
          </a:prstGeom>
        </p:spPr>
      </p:pic>
    </p:spTree>
    <p:extLst>
      <p:ext uri="{BB962C8B-B14F-4D97-AF65-F5344CB8AC3E}">
        <p14:creationId xmlns:p14="http://schemas.microsoft.com/office/powerpoint/2010/main" val="3899203480"/>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矩形 11"/>
          <p:cNvSpPr/>
          <p:nvPr/>
        </p:nvSpPr>
        <p:spPr>
          <a:xfrm>
            <a:off x="1702101" y="2947081"/>
            <a:ext cx="1946715" cy="830997"/>
          </a:xfrm>
          <a:prstGeom prst="rect">
            <a:avLst/>
          </a:prstGeom>
          <a:noFill/>
        </p:spPr>
        <p:txBody>
          <a:bodyPr vert="horz" wrap="square" rtlCol="0">
            <a:spAutoFit/>
          </a:bodyPr>
          <a:lstStyle/>
          <a:p>
            <a:r>
              <a:rPr lang="zh-CN" altLang="en-US" sz="4800" b="1" spc="600" dirty="0">
                <a:solidFill>
                  <a:srgbClr val="475574"/>
                </a:solidFill>
                <a:cs typeface="+mn-ea"/>
                <a:sym typeface="+mn-lt"/>
              </a:rPr>
              <a:t>目 录</a:t>
            </a:r>
          </a:p>
        </p:txBody>
      </p:sp>
      <p:grpSp>
        <p:nvGrpSpPr>
          <p:cNvPr id="15" name="组合 14"/>
          <p:cNvGrpSpPr/>
          <p:nvPr/>
        </p:nvGrpSpPr>
        <p:grpSpPr>
          <a:xfrm>
            <a:off x="6522115" y="689290"/>
            <a:ext cx="5427920" cy="708964"/>
            <a:chOff x="668080" y="698156"/>
            <a:chExt cx="5592043" cy="1016344"/>
          </a:xfrm>
        </p:grpSpPr>
        <p:sp>
          <p:nvSpPr>
            <p:cNvPr id="14" name="矩形 13"/>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 name="矩形: 圆角 8"/>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7" name="圆: 空心 16"/>
          <p:cNvSpPr/>
          <p:nvPr/>
        </p:nvSpPr>
        <p:spPr>
          <a:xfrm>
            <a:off x="-1784891" y="1354062"/>
            <a:ext cx="4422011" cy="4422011"/>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757303" y="1970461"/>
            <a:ext cx="1389495" cy="539178"/>
            <a:chOff x="3896674" y="1968528"/>
            <a:chExt cx="1389495" cy="539178"/>
          </a:xfrm>
        </p:grpSpPr>
        <p:grpSp>
          <p:nvGrpSpPr>
            <p:cNvPr id="19" name="组合 18"/>
            <p:cNvGrpSpPr/>
            <p:nvPr/>
          </p:nvGrpSpPr>
          <p:grpSpPr>
            <a:xfrm>
              <a:off x="3896674" y="1968528"/>
              <a:ext cx="838868" cy="539178"/>
              <a:chOff x="3896674" y="1968528"/>
              <a:chExt cx="838868" cy="539178"/>
            </a:xfrm>
          </p:grpSpPr>
          <p:sp>
            <p:nvSpPr>
              <p:cNvPr id="16" name="椭圆 15"/>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8" name="文本框 17"/>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01.</a:t>
                </a:r>
                <a:endParaRPr lang="zh-CN" altLang="en-US" sz="2000" b="1" dirty="0">
                  <a:solidFill>
                    <a:schemeClr val="bg1"/>
                  </a:solidFill>
                  <a:cs typeface="+mn-ea"/>
                  <a:sym typeface="+mn-lt"/>
                </a:endParaRPr>
              </a:p>
            </p:txBody>
          </p:sp>
        </p:grpSp>
        <p:sp>
          <p:nvSpPr>
            <p:cNvPr id="33" name="矩形 32"/>
            <p:cNvSpPr/>
            <p:nvPr/>
          </p:nvSpPr>
          <p:spPr>
            <a:xfrm>
              <a:off x="4451779" y="2046041"/>
              <a:ext cx="834390" cy="460375"/>
            </a:xfrm>
            <a:prstGeom prst="rect">
              <a:avLst/>
            </a:prstGeom>
          </p:spPr>
          <p:txBody>
            <a:bodyPr wrap="none">
              <a:spAutoFit/>
            </a:bodyPr>
            <a:lstStyle/>
            <a:p>
              <a:r>
                <a:rPr lang="en-US" sz="2400" b="1" spc="600" dirty="0">
                  <a:solidFill>
                    <a:srgbClr val="475574"/>
                  </a:solidFill>
                  <a:cs typeface="+mn-ea"/>
                  <a:sym typeface="+mn-lt"/>
                </a:rPr>
                <a:t>Git</a:t>
              </a:r>
            </a:p>
          </p:txBody>
        </p:sp>
      </p:grpSp>
      <p:grpSp>
        <p:nvGrpSpPr>
          <p:cNvPr id="39" name="组合 38"/>
          <p:cNvGrpSpPr/>
          <p:nvPr/>
        </p:nvGrpSpPr>
        <p:grpSpPr>
          <a:xfrm>
            <a:off x="4766880" y="2687601"/>
            <a:ext cx="3417907" cy="539178"/>
            <a:chOff x="4947367" y="2731139"/>
            <a:chExt cx="3417907" cy="539178"/>
          </a:xfrm>
        </p:grpSpPr>
        <p:grpSp>
          <p:nvGrpSpPr>
            <p:cNvPr id="20" name="组合 19"/>
            <p:cNvGrpSpPr/>
            <p:nvPr/>
          </p:nvGrpSpPr>
          <p:grpSpPr>
            <a:xfrm>
              <a:off x="4947367" y="2731139"/>
              <a:ext cx="838868" cy="539178"/>
              <a:chOff x="3896674" y="1968528"/>
              <a:chExt cx="838868" cy="539178"/>
            </a:xfrm>
          </p:grpSpPr>
          <p:sp>
            <p:nvSpPr>
              <p:cNvPr id="21" name="椭圆 20"/>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2" name="文本框 21"/>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02.</a:t>
                </a:r>
                <a:endParaRPr lang="zh-CN" altLang="en-US" sz="2000" b="1" dirty="0">
                  <a:solidFill>
                    <a:schemeClr val="bg1"/>
                  </a:solidFill>
                  <a:cs typeface="+mn-ea"/>
                  <a:sym typeface="+mn-lt"/>
                </a:endParaRPr>
              </a:p>
            </p:txBody>
          </p:sp>
        </p:grpSp>
        <p:sp>
          <p:nvSpPr>
            <p:cNvPr id="34" name="矩形 33"/>
            <p:cNvSpPr/>
            <p:nvPr/>
          </p:nvSpPr>
          <p:spPr>
            <a:xfrm>
              <a:off x="5487563" y="2754039"/>
              <a:ext cx="2877711" cy="461665"/>
            </a:xfrm>
            <a:prstGeom prst="rect">
              <a:avLst/>
            </a:prstGeom>
          </p:spPr>
          <p:txBody>
            <a:bodyPr wrap="none">
              <a:spAutoFit/>
            </a:bodyPr>
            <a:lstStyle/>
            <a:p>
              <a:r>
                <a:rPr lang="zh-CN" altLang="en-US" sz="2400" b="1" spc="600" dirty="0">
                  <a:solidFill>
                    <a:srgbClr val="475574"/>
                  </a:solidFill>
                  <a:cs typeface="+mn-ea"/>
                  <a:sym typeface="+mn-lt"/>
                </a:rPr>
                <a:t>远程仓库的设置</a:t>
              </a:r>
              <a:endParaRPr lang="en-US" altLang="zh-CN" sz="2400" b="1" spc="600" dirty="0">
                <a:solidFill>
                  <a:srgbClr val="475574"/>
                </a:solidFill>
                <a:cs typeface="+mn-ea"/>
                <a:sym typeface="+mn-lt"/>
              </a:endParaRPr>
            </a:p>
          </p:txBody>
        </p:sp>
      </p:grpSp>
      <p:grpSp>
        <p:nvGrpSpPr>
          <p:cNvPr id="10" name="组合 9"/>
          <p:cNvGrpSpPr/>
          <p:nvPr/>
        </p:nvGrpSpPr>
        <p:grpSpPr>
          <a:xfrm>
            <a:off x="4757462" y="3425125"/>
            <a:ext cx="2373801" cy="539178"/>
            <a:chOff x="5216889" y="3371741"/>
            <a:chExt cx="2373801" cy="539178"/>
          </a:xfrm>
        </p:grpSpPr>
        <p:grpSp>
          <p:nvGrpSpPr>
            <p:cNvPr id="11" name="组合 10"/>
            <p:cNvGrpSpPr/>
            <p:nvPr/>
          </p:nvGrpSpPr>
          <p:grpSpPr>
            <a:xfrm>
              <a:off x="5216889" y="3371741"/>
              <a:ext cx="838868" cy="539178"/>
              <a:chOff x="3896674" y="1968528"/>
              <a:chExt cx="838868" cy="539178"/>
            </a:xfrm>
          </p:grpSpPr>
          <p:sp>
            <p:nvSpPr>
              <p:cNvPr id="13" name="椭圆 12"/>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9" name="文本框 28"/>
              <p:cNvSpPr txBox="1"/>
              <p:nvPr/>
            </p:nvSpPr>
            <p:spPr>
              <a:xfrm>
                <a:off x="3906020" y="2038062"/>
                <a:ext cx="829522" cy="398780"/>
              </a:xfrm>
              <a:prstGeom prst="rect">
                <a:avLst/>
              </a:prstGeom>
              <a:noFill/>
            </p:spPr>
            <p:txBody>
              <a:bodyPr wrap="square" rtlCol="0">
                <a:spAutoFit/>
              </a:bodyPr>
              <a:lstStyle/>
              <a:p>
                <a:r>
                  <a:rPr lang="en-US" altLang="zh-CN" sz="2000" b="1" dirty="0">
                    <a:solidFill>
                      <a:schemeClr val="bg1"/>
                    </a:solidFill>
                    <a:cs typeface="+mn-ea"/>
                    <a:sym typeface="+mn-lt"/>
                  </a:rPr>
                  <a:t>03.</a:t>
                </a:r>
                <a:endParaRPr lang="zh-CN" altLang="en-US" sz="2000" b="1" dirty="0">
                  <a:solidFill>
                    <a:schemeClr val="bg1"/>
                  </a:solidFill>
                  <a:cs typeface="+mn-ea"/>
                  <a:sym typeface="+mn-lt"/>
                </a:endParaRPr>
              </a:p>
            </p:txBody>
          </p:sp>
        </p:grpSp>
        <p:sp>
          <p:nvSpPr>
            <p:cNvPr id="30" name="矩形 29"/>
            <p:cNvSpPr/>
            <p:nvPr/>
          </p:nvSpPr>
          <p:spPr>
            <a:xfrm>
              <a:off x="5817448" y="3383183"/>
              <a:ext cx="1773242" cy="461665"/>
            </a:xfrm>
            <a:prstGeom prst="rect">
              <a:avLst/>
            </a:prstGeom>
          </p:spPr>
          <p:txBody>
            <a:bodyPr wrap="none">
              <a:spAutoFit/>
            </a:bodyPr>
            <a:lstStyle/>
            <a:p>
              <a:r>
                <a:rPr lang="en-US" altLang="zh-CN" sz="2400" b="1" spc="600" dirty="0">
                  <a:solidFill>
                    <a:srgbClr val="475574"/>
                  </a:solidFill>
                  <a:cs typeface="+mn-ea"/>
                  <a:sym typeface="+mn-lt"/>
                </a:rPr>
                <a:t>Git </a:t>
              </a:r>
              <a:r>
                <a:rPr lang="zh-CN" altLang="en-US" sz="2400" b="1" spc="600" dirty="0">
                  <a:solidFill>
                    <a:srgbClr val="475574"/>
                  </a:solidFill>
                  <a:cs typeface="+mn-ea"/>
                  <a:sym typeface="+mn-lt"/>
                </a:rPr>
                <a:t>指令</a:t>
              </a:r>
              <a:endParaRPr lang="en-US" altLang="zh-CN" sz="2400" b="1" spc="600" dirty="0">
                <a:solidFill>
                  <a:srgbClr val="475574"/>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37BDA70-D97A-41AA-818A-67C8F4454221}"/>
              </a:ext>
            </a:extLst>
          </p:cNvPr>
          <p:cNvSpPr txBox="1"/>
          <p:nvPr/>
        </p:nvSpPr>
        <p:spPr>
          <a:xfrm>
            <a:off x="266701" y="1169138"/>
            <a:ext cx="5829300" cy="5545749"/>
          </a:xfrm>
          <a:prstGeom prst="rect">
            <a:avLst/>
          </a:prstGeom>
          <a:noFill/>
        </p:spPr>
        <p:txBody>
          <a:bodyPr wrap="square" rtlCol="0">
            <a:spAutoFit/>
          </a:bodyPr>
          <a:lstStyle/>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将远程仓库内容同步到本地</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origin</a:t>
            </a: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fetch</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跳转到本地该分支</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checkout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3.</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合并远程分支到本地分支</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merge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 origin/[</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p>
          <a:p>
            <a:pPr>
              <a:lnSpc>
                <a:spcPct val="150000"/>
              </a:lnSpc>
            </a:pPr>
            <a:endPar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另：也可以直接在与远程关联的分支使用</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pull</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指令，效果等于</a:t>
            </a:r>
            <a:r>
              <a:rPr lang="en-US" altLang="zh-CN" sz="2400" dirty="0" err="1">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fetch+merge</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pull</a:t>
            </a:r>
          </a:p>
        </p:txBody>
      </p:sp>
      <p:sp>
        <p:nvSpPr>
          <p:cNvPr id="6" name="文本框 5">
            <a:extLst>
              <a:ext uri="{FF2B5EF4-FFF2-40B4-BE49-F238E27FC236}">
                <a16:creationId xmlns:a16="http://schemas.microsoft.com/office/drawing/2014/main" id="{5FF96068-0292-4EDE-9F3F-178C73B70C53}"/>
              </a:ext>
            </a:extLst>
          </p:cNvPr>
          <p:cNvSpPr txBox="1"/>
          <p:nvPr/>
        </p:nvSpPr>
        <p:spPr>
          <a:xfrm>
            <a:off x="266700" y="231200"/>
            <a:ext cx="10467930"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将远程仓库同步到本地</a:t>
            </a:r>
            <a:r>
              <a:rPr lang="zh-CN" altLang="en-US" sz="32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（若本地存在与远程关联的分支）</a:t>
            </a:r>
            <a:endParaRPr lang="zh-CN" altLang="en-US" sz="3200" dirty="0">
              <a:ln/>
              <a:solidFill>
                <a:schemeClr val="tx1"/>
              </a:solidFill>
              <a:effectLst>
                <a:outerShdw blurRad="38100" dist="19050" dir="2700000" algn="tl" rotWithShape="0">
                  <a:schemeClr val="dk1">
                    <a:alpha val="40000"/>
                  </a:schemeClr>
                </a:outerShdw>
              </a:effectLst>
            </a:endParaRPr>
          </a:p>
        </p:txBody>
      </p:sp>
      <p:pic>
        <p:nvPicPr>
          <p:cNvPr id="7" name="图片 6">
            <a:extLst>
              <a:ext uri="{FF2B5EF4-FFF2-40B4-BE49-F238E27FC236}">
                <a16:creationId xmlns:a16="http://schemas.microsoft.com/office/drawing/2014/main" id="{5B1035F4-18F0-4CED-8100-2F783A39D8C7}"/>
              </a:ext>
            </a:extLst>
          </p:cNvPr>
          <p:cNvPicPr>
            <a:picLocks noChangeAspect="1"/>
          </p:cNvPicPr>
          <p:nvPr/>
        </p:nvPicPr>
        <p:blipFill>
          <a:blip r:embed="rId3"/>
          <a:stretch>
            <a:fillRect/>
          </a:stretch>
        </p:blipFill>
        <p:spPr>
          <a:xfrm>
            <a:off x="6248020" y="787567"/>
            <a:ext cx="5525271" cy="3915321"/>
          </a:xfrm>
          <a:prstGeom prst="rect">
            <a:avLst/>
          </a:prstGeom>
        </p:spPr>
      </p:pic>
      <p:pic>
        <p:nvPicPr>
          <p:cNvPr id="11" name="图片 10">
            <a:extLst>
              <a:ext uri="{FF2B5EF4-FFF2-40B4-BE49-F238E27FC236}">
                <a16:creationId xmlns:a16="http://schemas.microsoft.com/office/drawing/2014/main" id="{2A83E246-35A7-42D9-BD00-6C17F5EA304F}"/>
              </a:ext>
            </a:extLst>
          </p:cNvPr>
          <p:cNvPicPr>
            <a:picLocks noChangeAspect="1"/>
          </p:cNvPicPr>
          <p:nvPr/>
        </p:nvPicPr>
        <p:blipFill>
          <a:blip r:embed="rId4"/>
          <a:stretch>
            <a:fillRect/>
          </a:stretch>
        </p:blipFill>
        <p:spPr>
          <a:xfrm>
            <a:off x="6248020" y="4868457"/>
            <a:ext cx="5449060" cy="1952898"/>
          </a:xfrm>
          <a:prstGeom prst="rect">
            <a:avLst/>
          </a:prstGeom>
        </p:spPr>
      </p:pic>
    </p:spTree>
    <p:extLst>
      <p:ext uri="{BB962C8B-B14F-4D97-AF65-F5344CB8AC3E}">
        <p14:creationId xmlns:p14="http://schemas.microsoft.com/office/powerpoint/2010/main" val="244159207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37BDA70-D97A-41AA-818A-67C8F4454221}"/>
              </a:ext>
            </a:extLst>
          </p:cNvPr>
          <p:cNvSpPr txBox="1"/>
          <p:nvPr/>
        </p:nvSpPr>
        <p:spPr>
          <a:xfrm>
            <a:off x="266701" y="1169138"/>
            <a:ext cx="11363324" cy="2775760"/>
          </a:xfrm>
          <a:prstGeom prst="rect">
            <a:avLst/>
          </a:prstGeom>
          <a:noFill/>
        </p:spPr>
        <p:txBody>
          <a:bodyPr wrap="square" rtlCol="0">
            <a:spAutoFit/>
          </a:bodyPr>
          <a:lstStyle/>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合并分支</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到分支</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merge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使用</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vi</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编辑器填写合并理由</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3.</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合并过程中（包括</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pull</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自动进行的合并）可能产生冲突，此时打开除记事本外的高级</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IDE</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一般就会提供合并冲突的提示，需要手动解决后再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add/commit/push</a:t>
            </a:r>
          </a:p>
        </p:txBody>
      </p:sp>
      <p:sp>
        <p:nvSpPr>
          <p:cNvPr id="6" name="文本框 5">
            <a:extLst>
              <a:ext uri="{FF2B5EF4-FFF2-40B4-BE49-F238E27FC236}">
                <a16:creationId xmlns:a16="http://schemas.microsoft.com/office/drawing/2014/main" id="{5FF96068-0292-4EDE-9F3F-178C73B70C53}"/>
              </a:ext>
            </a:extLst>
          </p:cNvPr>
          <p:cNvSpPr txBox="1"/>
          <p:nvPr/>
        </p:nvSpPr>
        <p:spPr>
          <a:xfrm>
            <a:off x="266700" y="231200"/>
            <a:ext cx="3877985"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分支合并与解决冲突</a:t>
            </a:r>
          </a:p>
        </p:txBody>
      </p:sp>
      <p:pic>
        <p:nvPicPr>
          <p:cNvPr id="3" name="图片 2">
            <a:extLst>
              <a:ext uri="{FF2B5EF4-FFF2-40B4-BE49-F238E27FC236}">
                <a16:creationId xmlns:a16="http://schemas.microsoft.com/office/drawing/2014/main" id="{6139DAFE-6B41-4B17-B063-CF0B01FA4768}"/>
              </a:ext>
            </a:extLst>
          </p:cNvPr>
          <p:cNvPicPr>
            <a:picLocks noChangeAspect="1"/>
          </p:cNvPicPr>
          <p:nvPr/>
        </p:nvPicPr>
        <p:blipFill>
          <a:blip r:embed="rId3"/>
          <a:stretch>
            <a:fillRect/>
          </a:stretch>
        </p:blipFill>
        <p:spPr>
          <a:xfrm>
            <a:off x="1899699" y="4736211"/>
            <a:ext cx="7706801" cy="1552792"/>
          </a:xfrm>
          <a:prstGeom prst="rect">
            <a:avLst/>
          </a:prstGeom>
        </p:spPr>
      </p:pic>
      <p:pic>
        <p:nvPicPr>
          <p:cNvPr id="5" name="图片 4">
            <a:extLst>
              <a:ext uri="{FF2B5EF4-FFF2-40B4-BE49-F238E27FC236}">
                <a16:creationId xmlns:a16="http://schemas.microsoft.com/office/drawing/2014/main" id="{D5CD55CD-B63D-4ACE-8D0B-9443177B928D}"/>
              </a:ext>
            </a:extLst>
          </p:cNvPr>
          <p:cNvPicPr>
            <a:picLocks noChangeAspect="1"/>
          </p:cNvPicPr>
          <p:nvPr/>
        </p:nvPicPr>
        <p:blipFill>
          <a:blip r:embed="rId4"/>
          <a:stretch>
            <a:fillRect/>
          </a:stretch>
        </p:blipFill>
        <p:spPr>
          <a:xfrm>
            <a:off x="6096000" y="1238179"/>
            <a:ext cx="5401429" cy="1009791"/>
          </a:xfrm>
          <a:prstGeom prst="rect">
            <a:avLst/>
          </a:prstGeom>
        </p:spPr>
      </p:pic>
      <p:sp>
        <p:nvSpPr>
          <p:cNvPr id="9" name="箭头: 右 8">
            <a:extLst>
              <a:ext uri="{FF2B5EF4-FFF2-40B4-BE49-F238E27FC236}">
                <a16:creationId xmlns:a16="http://schemas.microsoft.com/office/drawing/2014/main" id="{79788250-4311-4D2E-B21D-C14765A29996}"/>
              </a:ext>
            </a:extLst>
          </p:cNvPr>
          <p:cNvSpPr/>
          <p:nvPr/>
        </p:nvSpPr>
        <p:spPr>
          <a:xfrm rot="17079202">
            <a:off x="7754494" y="2152205"/>
            <a:ext cx="772462" cy="809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427719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接点 2">
            <a:extLst>
              <a:ext uri="{FF2B5EF4-FFF2-40B4-BE49-F238E27FC236}">
                <a16:creationId xmlns:a16="http://schemas.microsoft.com/office/drawing/2014/main" id="{5ABA04E9-B07D-4061-910E-BD5C232BED1B}"/>
              </a:ext>
            </a:extLst>
          </p:cNvPr>
          <p:cNvSpPr/>
          <p:nvPr/>
        </p:nvSpPr>
        <p:spPr>
          <a:xfrm>
            <a:off x="1741714" y="3013166"/>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11100D92-C22D-48EF-A16E-10AFAB67896A}"/>
              </a:ext>
            </a:extLst>
          </p:cNvPr>
          <p:cNvCxnSpPr>
            <a:cxnSpLocks/>
          </p:cNvCxnSpPr>
          <p:nvPr/>
        </p:nvCxnSpPr>
        <p:spPr>
          <a:xfrm>
            <a:off x="1907177" y="3103021"/>
            <a:ext cx="984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流程图: 接点 6">
            <a:extLst>
              <a:ext uri="{FF2B5EF4-FFF2-40B4-BE49-F238E27FC236}">
                <a16:creationId xmlns:a16="http://schemas.microsoft.com/office/drawing/2014/main" id="{CC831E00-5F25-4E1D-9DD5-C41765E91AEF}"/>
              </a:ext>
            </a:extLst>
          </p:cNvPr>
          <p:cNvSpPr/>
          <p:nvPr/>
        </p:nvSpPr>
        <p:spPr>
          <a:xfrm>
            <a:off x="2891246" y="3024644"/>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接点 14">
            <a:extLst>
              <a:ext uri="{FF2B5EF4-FFF2-40B4-BE49-F238E27FC236}">
                <a16:creationId xmlns:a16="http://schemas.microsoft.com/office/drawing/2014/main" id="{FFA26DDB-F78D-43CA-A437-B337FBC96E33}"/>
              </a:ext>
            </a:extLst>
          </p:cNvPr>
          <p:cNvSpPr/>
          <p:nvPr/>
        </p:nvSpPr>
        <p:spPr>
          <a:xfrm>
            <a:off x="2891245" y="3917273"/>
            <a:ext cx="165463" cy="15675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17" name="直接箭头连接符 16">
            <a:extLst>
              <a:ext uri="{FF2B5EF4-FFF2-40B4-BE49-F238E27FC236}">
                <a16:creationId xmlns:a16="http://schemas.microsoft.com/office/drawing/2014/main" id="{A2940F27-6B18-4244-944D-9F1EECED8209}"/>
              </a:ext>
            </a:extLst>
          </p:cNvPr>
          <p:cNvCxnSpPr>
            <a:stCxn id="7" idx="4"/>
            <a:endCxn id="15" idx="0"/>
          </p:cNvCxnSpPr>
          <p:nvPr/>
        </p:nvCxnSpPr>
        <p:spPr>
          <a:xfrm flipH="1">
            <a:off x="2973977" y="3181399"/>
            <a:ext cx="1" cy="73587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91EA733-7390-4B4C-A10F-7C2278A15694}"/>
              </a:ext>
            </a:extLst>
          </p:cNvPr>
          <p:cNvCxnSpPr>
            <a:stCxn id="15" idx="6"/>
          </p:cNvCxnSpPr>
          <p:nvPr/>
        </p:nvCxnSpPr>
        <p:spPr>
          <a:xfrm flipV="1">
            <a:off x="3056708" y="3995650"/>
            <a:ext cx="1079863"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B7DA3D1A-67F2-4A41-AB40-E44FC4A79C81}"/>
              </a:ext>
            </a:extLst>
          </p:cNvPr>
          <p:cNvCxnSpPr>
            <a:cxnSpLocks/>
            <a:stCxn id="7" idx="6"/>
            <a:endCxn id="31" idx="2"/>
          </p:cNvCxnSpPr>
          <p:nvPr/>
        </p:nvCxnSpPr>
        <p:spPr>
          <a:xfrm flipV="1">
            <a:off x="3056709" y="3103021"/>
            <a:ext cx="10755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流程图: 接点 21">
            <a:extLst>
              <a:ext uri="{FF2B5EF4-FFF2-40B4-BE49-F238E27FC236}">
                <a16:creationId xmlns:a16="http://schemas.microsoft.com/office/drawing/2014/main" id="{86684489-6CD3-4D1F-A8E3-BD078FB06B54}"/>
              </a:ext>
            </a:extLst>
          </p:cNvPr>
          <p:cNvSpPr/>
          <p:nvPr/>
        </p:nvSpPr>
        <p:spPr>
          <a:xfrm>
            <a:off x="4136571" y="3917272"/>
            <a:ext cx="165463" cy="15675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3" name="流程图: 接点 22">
            <a:extLst>
              <a:ext uri="{FF2B5EF4-FFF2-40B4-BE49-F238E27FC236}">
                <a16:creationId xmlns:a16="http://schemas.microsoft.com/office/drawing/2014/main" id="{737A8591-526E-4084-9562-83C7069B9455}"/>
              </a:ext>
            </a:extLst>
          </p:cNvPr>
          <p:cNvSpPr/>
          <p:nvPr/>
        </p:nvSpPr>
        <p:spPr>
          <a:xfrm>
            <a:off x="1746068" y="2120537"/>
            <a:ext cx="165463" cy="15675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0CA2B68A-448E-493D-BB31-A84698959C4A}"/>
              </a:ext>
            </a:extLst>
          </p:cNvPr>
          <p:cNvSpPr/>
          <p:nvPr/>
        </p:nvSpPr>
        <p:spPr>
          <a:xfrm>
            <a:off x="589936" y="2029637"/>
            <a:ext cx="857927" cy="338554"/>
          </a:xfrm>
          <a:prstGeom prst="rect">
            <a:avLst/>
          </a:prstGeom>
          <a:noFill/>
        </p:spPr>
        <p:txBody>
          <a:bodyPr wrap="none" lIns="91440" tIns="45720" rIns="91440" bIns="45720">
            <a:spAutoFit/>
          </a:bodyPr>
          <a:lstStyle/>
          <a:p>
            <a:pPr algn="ctr"/>
            <a:r>
              <a:rPr lang="en-US" altLang="zh-CN"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master</a:t>
            </a:r>
            <a:endParaRPr lang="zh-CN" alt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矩形 24">
            <a:extLst>
              <a:ext uri="{FF2B5EF4-FFF2-40B4-BE49-F238E27FC236}">
                <a16:creationId xmlns:a16="http://schemas.microsoft.com/office/drawing/2014/main" id="{23A5CD57-13EB-47BE-819E-BCB5099BC7E4}"/>
              </a:ext>
            </a:extLst>
          </p:cNvPr>
          <p:cNvSpPr/>
          <p:nvPr/>
        </p:nvSpPr>
        <p:spPr>
          <a:xfrm>
            <a:off x="541553" y="2922266"/>
            <a:ext cx="958917" cy="338554"/>
          </a:xfrm>
          <a:prstGeom prst="rect">
            <a:avLst/>
          </a:prstGeom>
          <a:noFill/>
        </p:spPr>
        <p:txBody>
          <a:bodyPr wrap="none" lIns="91440" tIns="45720" rIns="91440" bIns="45720">
            <a:spAutoFit/>
          </a:bodyPr>
          <a:lstStyle/>
          <a:p>
            <a:pPr algn="ctr"/>
            <a:r>
              <a:rPr lang="en-US" altLang="zh-CN"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develop</a:t>
            </a:r>
            <a:endParaRPr lang="zh-CN" alt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6" name="矩形 25">
            <a:extLst>
              <a:ext uri="{FF2B5EF4-FFF2-40B4-BE49-F238E27FC236}">
                <a16:creationId xmlns:a16="http://schemas.microsoft.com/office/drawing/2014/main" id="{3BAC07AA-4F88-4902-9DD5-4C1170415E58}"/>
              </a:ext>
            </a:extLst>
          </p:cNvPr>
          <p:cNvSpPr/>
          <p:nvPr/>
        </p:nvSpPr>
        <p:spPr>
          <a:xfrm>
            <a:off x="584326" y="3747995"/>
            <a:ext cx="869149" cy="338554"/>
          </a:xfrm>
          <a:prstGeom prst="rect">
            <a:avLst/>
          </a:prstGeom>
          <a:noFill/>
        </p:spPr>
        <p:txBody>
          <a:bodyPr wrap="none" lIns="91440" tIns="45720" rIns="91440" bIns="45720">
            <a:spAutoFit/>
          </a:bodyPr>
          <a:lstStyle/>
          <a:p>
            <a:pPr algn="ctr"/>
            <a:r>
              <a:rPr lang="en-US" altLang="zh-CN"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feature</a:t>
            </a:r>
            <a:endParaRPr lang="zh-CN" alt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cxnSp>
        <p:nvCxnSpPr>
          <p:cNvPr id="27" name="直接箭头连接符 26">
            <a:extLst>
              <a:ext uri="{FF2B5EF4-FFF2-40B4-BE49-F238E27FC236}">
                <a16:creationId xmlns:a16="http://schemas.microsoft.com/office/drawing/2014/main" id="{09B982BC-BB62-452F-8D64-6AADE4421A33}"/>
              </a:ext>
            </a:extLst>
          </p:cNvPr>
          <p:cNvCxnSpPr>
            <a:cxnSpLocks/>
            <a:endCxn id="3" idx="0"/>
          </p:cNvCxnSpPr>
          <p:nvPr/>
        </p:nvCxnSpPr>
        <p:spPr>
          <a:xfrm>
            <a:off x="1824445" y="2277293"/>
            <a:ext cx="1" cy="735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AC9CFC3-C1E4-41E4-92F5-998EBC715D42}"/>
              </a:ext>
            </a:extLst>
          </p:cNvPr>
          <p:cNvCxnSpPr>
            <a:cxnSpLocks/>
            <a:endCxn id="31" idx="4"/>
          </p:cNvCxnSpPr>
          <p:nvPr/>
        </p:nvCxnSpPr>
        <p:spPr>
          <a:xfrm flipH="1" flipV="1">
            <a:off x="4214949" y="3181398"/>
            <a:ext cx="4354" cy="73697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1" name="流程图: 接点 30">
            <a:extLst>
              <a:ext uri="{FF2B5EF4-FFF2-40B4-BE49-F238E27FC236}">
                <a16:creationId xmlns:a16="http://schemas.microsoft.com/office/drawing/2014/main" id="{D458C1C3-7749-4705-9713-FEA2090F042C}"/>
              </a:ext>
            </a:extLst>
          </p:cNvPr>
          <p:cNvSpPr/>
          <p:nvPr/>
        </p:nvSpPr>
        <p:spPr>
          <a:xfrm>
            <a:off x="4132217" y="3024643"/>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2C25F2ED-6937-4BFF-BA98-07DBA63CBA27}"/>
              </a:ext>
            </a:extLst>
          </p:cNvPr>
          <p:cNvSpPr txBox="1"/>
          <p:nvPr/>
        </p:nvSpPr>
        <p:spPr>
          <a:xfrm>
            <a:off x="2220698" y="3427831"/>
            <a:ext cx="748923" cy="261610"/>
          </a:xfrm>
          <a:prstGeom prst="rect">
            <a:avLst/>
          </a:prstGeom>
          <a:noFill/>
        </p:spPr>
        <p:txBody>
          <a:bodyPr wrap="none" rtlCol="0">
            <a:spAutoFit/>
          </a:bodyPr>
          <a:lstStyle/>
          <a:p>
            <a:r>
              <a:rPr lang="zh-CN" altLang="en-US" sz="1100" dirty="0"/>
              <a:t>新建分支</a:t>
            </a:r>
          </a:p>
        </p:txBody>
      </p:sp>
      <p:sp>
        <p:nvSpPr>
          <p:cNvPr id="36" name="文本框 35">
            <a:extLst>
              <a:ext uri="{FF2B5EF4-FFF2-40B4-BE49-F238E27FC236}">
                <a16:creationId xmlns:a16="http://schemas.microsoft.com/office/drawing/2014/main" id="{0FCC338F-6734-4B98-A268-C575F7157AEB}"/>
              </a:ext>
            </a:extLst>
          </p:cNvPr>
          <p:cNvSpPr txBox="1"/>
          <p:nvPr/>
        </p:nvSpPr>
        <p:spPr>
          <a:xfrm>
            <a:off x="1126008" y="2502857"/>
            <a:ext cx="748923" cy="261610"/>
          </a:xfrm>
          <a:prstGeom prst="rect">
            <a:avLst/>
          </a:prstGeom>
          <a:noFill/>
        </p:spPr>
        <p:txBody>
          <a:bodyPr wrap="none" rtlCol="0">
            <a:spAutoFit/>
          </a:bodyPr>
          <a:lstStyle/>
          <a:p>
            <a:r>
              <a:rPr lang="zh-CN" altLang="en-US" sz="1100" dirty="0"/>
              <a:t>新建分支</a:t>
            </a:r>
          </a:p>
        </p:txBody>
      </p:sp>
      <p:sp>
        <p:nvSpPr>
          <p:cNvPr id="37" name="文本框 36">
            <a:extLst>
              <a:ext uri="{FF2B5EF4-FFF2-40B4-BE49-F238E27FC236}">
                <a16:creationId xmlns:a16="http://schemas.microsoft.com/office/drawing/2014/main" id="{4824E4D6-6518-4F1D-B182-82FC0D444B65}"/>
              </a:ext>
            </a:extLst>
          </p:cNvPr>
          <p:cNvSpPr txBox="1"/>
          <p:nvPr/>
        </p:nvSpPr>
        <p:spPr>
          <a:xfrm>
            <a:off x="1920279" y="2873012"/>
            <a:ext cx="889987" cy="261610"/>
          </a:xfrm>
          <a:prstGeom prst="rect">
            <a:avLst/>
          </a:prstGeom>
          <a:noFill/>
        </p:spPr>
        <p:txBody>
          <a:bodyPr wrap="none" rtlCol="0">
            <a:spAutoFit/>
          </a:bodyPr>
          <a:lstStyle/>
          <a:p>
            <a:r>
              <a:rPr lang="zh-CN" altLang="en-US" sz="1100" dirty="0"/>
              <a:t>修改并提交</a:t>
            </a:r>
          </a:p>
        </p:txBody>
      </p:sp>
      <p:sp>
        <p:nvSpPr>
          <p:cNvPr id="38" name="文本框 37">
            <a:extLst>
              <a:ext uri="{FF2B5EF4-FFF2-40B4-BE49-F238E27FC236}">
                <a16:creationId xmlns:a16="http://schemas.microsoft.com/office/drawing/2014/main" id="{225DF617-E53A-4C27-8D19-A6AFB3E49806}"/>
              </a:ext>
            </a:extLst>
          </p:cNvPr>
          <p:cNvSpPr txBox="1"/>
          <p:nvPr/>
        </p:nvSpPr>
        <p:spPr>
          <a:xfrm>
            <a:off x="3120265" y="3747995"/>
            <a:ext cx="1109599" cy="261610"/>
          </a:xfrm>
          <a:prstGeom prst="rect">
            <a:avLst/>
          </a:prstGeom>
          <a:noFill/>
        </p:spPr>
        <p:txBody>
          <a:bodyPr wrap="none" rtlCol="0">
            <a:spAutoFit/>
          </a:bodyPr>
          <a:lstStyle/>
          <a:p>
            <a:r>
              <a:rPr lang="zh-CN" altLang="en-US" sz="1100" dirty="0"/>
              <a:t>修改</a:t>
            </a:r>
            <a:r>
              <a:rPr lang="en-US" altLang="zh-CN" sz="1100" dirty="0"/>
              <a:t>n</a:t>
            </a:r>
            <a:r>
              <a:rPr lang="zh-CN" altLang="en-US" sz="1100"/>
              <a:t>次并</a:t>
            </a:r>
            <a:r>
              <a:rPr lang="zh-CN" altLang="en-US" sz="1100" dirty="0"/>
              <a:t>提交</a:t>
            </a:r>
          </a:p>
        </p:txBody>
      </p:sp>
      <p:sp>
        <p:nvSpPr>
          <p:cNvPr id="39" name="文本框 38">
            <a:extLst>
              <a:ext uri="{FF2B5EF4-FFF2-40B4-BE49-F238E27FC236}">
                <a16:creationId xmlns:a16="http://schemas.microsoft.com/office/drawing/2014/main" id="{CB1E02EA-9F19-4B5B-86B2-8CA97438569D}"/>
              </a:ext>
            </a:extLst>
          </p:cNvPr>
          <p:cNvSpPr txBox="1"/>
          <p:nvPr/>
        </p:nvSpPr>
        <p:spPr>
          <a:xfrm>
            <a:off x="3217831" y="2873012"/>
            <a:ext cx="748923" cy="261610"/>
          </a:xfrm>
          <a:prstGeom prst="rect">
            <a:avLst/>
          </a:prstGeom>
          <a:noFill/>
        </p:spPr>
        <p:txBody>
          <a:bodyPr wrap="none" rtlCol="0">
            <a:spAutoFit/>
          </a:bodyPr>
          <a:lstStyle/>
          <a:p>
            <a:r>
              <a:rPr lang="zh-CN" altLang="en-US" sz="1100" dirty="0"/>
              <a:t>合并分支</a:t>
            </a:r>
          </a:p>
        </p:txBody>
      </p:sp>
      <p:sp>
        <p:nvSpPr>
          <p:cNvPr id="40" name="流程图: 接点 39">
            <a:extLst>
              <a:ext uri="{FF2B5EF4-FFF2-40B4-BE49-F238E27FC236}">
                <a16:creationId xmlns:a16="http://schemas.microsoft.com/office/drawing/2014/main" id="{2701C34E-C3BD-4752-9B9A-A41A3FD27D48}"/>
              </a:ext>
            </a:extLst>
          </p:cNvPr>
          <p:cNvSpPr/>
          <p:nvPr/>
        </p:nvSpPr>
        <p:spPr>
          <a:xfrm>
            <a:off x="6656081" y="3000644"/>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12B8693-2FF2-4D2E-9EC3-16477B5DDAF9}"/>
              </a:ext>
            </a:extLst>
          </p:cNvPr>
          <p:cNvCxnSpPr>
            <a:cxnSpLocks/>
          </p:cNvCxnSpPr>
          <p:nvPr/>
        </p:nvCxnSpPr>
        <p:spPr>
          <a:xfrm>
            <a:off x="6821544" y="3090499"/>
            <a:ext cx="984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流程图: 接点 41">
            <a:extLst>
              <a:ext uri="{FF2B5EF4-FFF2-40B4-BE49-F238E27FC236}">
                <a16:creationId xmlns:a16="http://schemas.microsoft.com/office/drawing/2014/main" id="{9E3D7F71-FF43-47BA-8970-017C137F0E93}"/>
              </a:ext>
            </a:extLst>
          </p:cNvPr>
          <p:cNvSpPr/>
          <p:nvPr/>
        </p:nvSpPr>
        <p:spPr>
          <a:xfrm>
            <a:off x="7805613" y="3012122"/>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a:extLst>
              <a:ext uri="{FF2B5EF4-FFF2-40B4-BE49-F238E27FC236}">
                <a16:creationId xmlns:a16="http://schemas.microsoft.com/office/drawing/2014/main" id="{17D0F777-5E29-40DC-A415-2D7372B936BC}"/>
              </a:ext>
            </a:extLst>
          </p:cNvPr>
          <p:cNvSpPr/>
          <p:nvPr/>
        </p:nvSpPr>
        <p:spPr>
          <a:xfrm>
            <a:off x="7805612" y="3904751"/>
            <a:ext cx="165463" cy="15675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44" name="直接箭头连接符 43">
            <a:extLst>
              <a:ext uri="{FF2B5EF4-FFF2-40B4-BE49-F238E27FC236}">
                <a16:creationId xmlns:a16="http://schemas.microsoft.com/office/drawing/2014/main" id="{65D3F709-39DF-43FC-B493-DC8990BCBE80}"/>
              </a:ext>
            </a:extLst>
          </p:cNvPr>
          <p:cNvCxnSpPr>
            <a:stCxn id="42" idx="4"/>
            <a:endCxn id="43" idx="0"/>
          </p:cNvCxnSpPr>
          <p:nvPr/>
        </p:nvCxnSpPr>
        <p:spPr>
          <a:xfrm flipH="1">
            <a:off x="7888344" y="3168877"/>
            <a:ext cx="1" cy="73587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C08870B-819B-4D82-BB43-609B6634A146}"/>
              </a:ext>
            </a:extLst>
          </p:cNvPr>
          <p:cNvCxnSpPr>
            <a:stCxn id="43" idx="6"/>
          </p:cNvCxnSpPr>
          <p:nvPr/>
        </p:nvCxnSpPr>
        <p:spPr>
          <a:xfrm flipV="1">
            <a:off x="7971075" y="3983128"/>
            <a:ext cx="1079863"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38EF0590-EB94-469F-AA03-9CF4DF4FA7BF}"/>
              </a:ext>
            </a:extLst>
          </p:cNvPr>
          <p:cNvCxnSpPr>
            <a:cxnSpLocks/>
            <a:stCxn id="42" idx="6"/>
            <a:endCxn id="54" idx="2"/>
          </p:cNvCxnSpPr>
          <p:nvPr/>
        </p:nvCxnSpPr>
        <p:spPr>
          <a:xfrm flipV="1">
            <a:off x="7971076" y="3090499"/>
            <a:ext cx="10755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流程图: 接点 46">
            <a:extLst>
              <a:ext uri="{FF2B5EF4-FFF2-40B4-BE49-F238E27FC236}">
                <a16:creationId xmlns:a16="http://schemas.microsoft.com/office/drawing/2014/main" id="{A09B4993-344C-465F-875A-4F6B2E81DE42}"/>
              </a:ext>
            </a:extLst>
          </p:cNvPr>
          <p:cNvSpPr/>
          <p:nvPr/>
        </p:nvSpPr>
        <p:spPr>
          <a:xfrm>
            <a:off x="9050938" y="3904750"/>
            <a:ext cx="165463" cy="15675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8" name="流程图: 接点 47">
            <a:extLst>
              <a:ext uri="{FF2B5EF4-FFF2-40B4-BE49-F238E27FC236}">
                <a16:creationId xmlns:a16="http://schemas.microsoft.com/office/drawing/2014/main" id="{C63783F4-5765-4ABE-916A-2BB6C7B7E293}"/>
              </a:ext>
            </a:extLst>
          </p:cNvPr>
          <p:cNvSpPr/>
          <p:nvPr/>
        </p:nvSpPr>
        <p:spPr>
          <a:xfrm>
            <a:off x="6660435" y="2108015"/>
            <a:ext cx="165463" cy="15675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7B61E66-CE4B-4A2F-842E-F62BBD99D1E4}"/>
              </a:ext>
            </a:extLst>
          </p:cNvPr>
          <p:cNvSpPr/>
          <p:nvPr/>
        </p:nvSpPr>
        <p:spPr>
          <a:xfrm>
            <a:off x="5504303" y="2017115"/>
            <a:ext cx="857927" cy="338554"/>
          </a:xfrm>
          <a:prstGeom prst="rect">
            <a:avLst/>
          </a:prstGeom>
          <a:noFill/>
        </p:spPr>
        <p:txBody>
          <a:bodyPr wrap="none" lIns="91440" tIns="45720" rIns="91440" bIns="45720">
            <a:spAutoFit/>
          </a:bodyPr>
          <a:lstStyle/>
          <a:p>
            <a:pPr algn="ctr"/>
            <a:r>
              <a:rPr lang="en-US" altLang="zh-CN"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master</a:t>
            </a:r>
            <a:endParaRPr lang="zh-CN" alt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0" name="矩形 49">
            <a:extLst>
              <a:ext uri="{FF2B5EF4-FFF2-40B4-BE49-F238E27FC236}">
                <a16:creationId xmlns:a16="http://schemas.microsoft.com/office/drawing/2014/main" id="{0310A384-8DFB-47CE-B8D3-9ED40C7DFA88}"/>
              </a:ext>
            </a:extLst>
          </p:cNvPr>
          <p:cNvSpPr/>
          <p:nvPr/>
        </p:nvSpPr>
        <p:spPr>
          <a:xfrm>
            <a:off x="5455920" y="2909744"/>
            <a:ext cx="958917" cy="338554"/>
          </a:xfrm>
          <a:prstGeom prst="rect">
            <a:avLst/>
          </a:prstGeom>
          <a:noFill/>
        </p:spPr>
        <p:txBody>
          <a:bodyPr wrap="none" lIns="91440" tIns="45720" rIns="91440" bIns="45720">
            <a:spAutoFit/>
          </a:bodyPr>
          <a:lstStyle/>
          <a:p>
            <a:pPr algn="ctr"/>
            <a:r>
              <a:rPr lang="en-US" altLang="zh-CN"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develop</a:t>
            </a:r>
            <a:endParaRPr lang="zh-CN" alt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1" name="矩形 50">
            <a:extLst>
              <a:ext uri="{FF2B5EF4-FFF2-40B4-BE49-F238E27FC236}">
                <a16:creationId xmlns:a16="http://schemas.microsoft.com/office/drawing/2014/main" id="{D9E2B1E2-CC55-49A8-BC36-B58E685EBF11}"/>
              </a:ext>
            </a:extLst>
          </p:cNvPr>
          <p:cNvSpPr/>
          <p:nvPr/>
        </p:nvSpPr>
        <p:spPr>
          <a:xfrm>
            <a:off x="5498693" y="3735473"/>
            <a:ext cx="869149" cy="338554"/>
          </a:xfrm>
          <a:prstGeom prst="rect">
            <a:avLst/>
          </a:prstGeom>
          <a:noFill/>
        </p:spPr>
        <p:txBody>
          <a:bodyPr wrap="none" lIns="91440" tIns="45720" rIns="91440" bIns="45720">
            <a:spAutoFit/>
          </a:bodyPr>
          <a:lstStyle/>
          <a:p>
            <a:pPr algn="ctr"/>
            <a:r>
              <a:rPr lang="en-US" altLang="zh-CN"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feature</a:t>
            </a:r>
            <a:endParaRPr lang="zh-CN" alt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cxnSp>
        <p:nvCxnSpPr>
          <p:cNvPr id="52" name="直接箭头连接符 51">
            <a:extLst>
              <a:ext uri="{FF2B5EF4-FFF2-40B4-BE49-F238E27FC236}">
                <a16:creationId xmlns:a16="http://schemas.microsoft.com/office/drawing/2014/main" id="{CA23402F-F953-4A66-ACAB-259F05E1D04E}"/>
              </a:ext>
            </a:extLst>
          </p:cNvPr>
          <p:cNvCxnSpPr>
            <a:cxnSpLocks/>
            <a:endCxn id="40" idx="0"/>
          </p:cNvCxnSpPr>
          <p:nvPr/>
        </p:nvCxnSpPr>
        <p:spPr>
          <a:xfrm>
            <a:off x="6738812" y="2264771"/>
            <a:ext cx="1" cy="735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1B55F5F7-3E75-44F1-A96E-A012299DF527}"/>
              </a:ext>
            </a:extLst>
          </p:cNvPr>
          <p:cNvCxnSpPr>
            <a:cxnSpLocks/>
            <a:endCxn id="54" idx="4"/>
          </p:cNvCxnSpPr>
          <p:nvPr/>
        </p:nvCxnSpPr>
        <p:spPr>
          <a:xfrm flipH="1" flipV="1">
            <a:off x="9129316" y="3168876"/>
            <a:ext cx="4354" cy="73697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4" name="流程图: 接点 53">
            <a:extLst>
              <a:ext uri="{FF2B5EF4-FFF2-40B4-BE49-F238E27FC236}">
                <a16:creationId xmlns:a16="http://schemas.microsoft.com/office/drawing/2014/main" id="{78C138F1-4544-42C3-B03E-68EB4DD53EDE}"/>
              </a:ext>
            </a:extLst>
          </p:cNvPr>
          <p:cNvSpPr/>
          <p:nvPr/>
        </p:nvSpPr>
        <p:spPr>
          <a:xfrm>
            <a:off x="9046584" y="3012121"/>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15EC8A13-F604-4C47-BF15-D0CB57CB1509}"/>
              </a:ext>
            </a:extLst>
          </p:cNvPr>
          <p:cNvSpPr txBox="1"/>
          <p:nvPr/>
        </p:nvSpPr>
        <p:spPr>
          <a:xfrm>
            <a:off x="7135065" y="3415309"/>
            <a:ext cx="748923" cy="261610"/>
          </a:xfrm>
          <a:prstGeom prst="rect">
            <a:avLst/>
          </a:prstGeom>
          <a:noFill/>
        </p:spPr>
        <p:txBody>
          <a:bodyPr wrap="none" rtlCol="0">
            <a:spAutoFit/>
          </a:bodyPr>
          <a:lstStyle/>
          <a:p>
            <a:r>
              <a:rPr lang="zh-CN" altLang="en-US" sz="1100" dirty="0"/>
              <a:t>新建分支</a:t>
            </a:r>
          </a:p>
        </p:txBody>
      </p:sp>
      <p:sp>
        <p:nvSpPr>
          <p:cNvPr id="56" name="文本框 55">
            <a:extLst>
              <a:ext uri="{FF2B5EF4-FFF2-40B4-BE49-F238E27FC236}">
                <a16:creationId xmlns:a16="http://schemas.microsoft.com/office/drawing/2014/main" id="{4AEE79E8-53D4-4217-B8E1-BF175CCDA70C}"/>
              </a:ext>
            </a:extLst>
          </p:cNvPr>
          <p:cNvSpPr txBox="1"/>
          <p:nvPr/>
        </p:nvSpPr>
        <p:spPr>
          <a:xfrm>
            <a:off x="6040375" y="2490335"/>
            <a:ext cx="748923" cy="261610"/>
          </a:xfrm>
          <a:prstGeom prst="rect">
            <a:avLst/>
          </a:prstGeom>
          <a:noFill/>
        </p:spPr>
        <p:txBody>
          <a:bodyPr wrap="none" rtlCol="0">
            <a:spAutoFit/>
          </a:bodyPr>
          <a:lstStyle/>
          <a:p>
            <a:r>
              <a:rPr lang="zh-CN" altLang="en-US" sz="1100" dirty="0"/>
              <a:t>新建分支</a:t>
            </a:r>
          </a:p>
        </p:txBody>
      </p:sp>
      <p:sp>
        <p:nvSpPr>
          <p:cNvPr id="57" name="文本框 56">
            <a:extLst>
              <a:ext uri="{FF2B5EF4-FFF2-40B4-BE49-F238E27FC236}">
                <a16:creationId xmlns:a16="http://schemas.microsoft.com/office/drawing/2014/main" id="{D94AEB4E-0C51-4CF8-93A0-3C245156F1A3}"/>
              </a:ext>
            </a:extLst>
          </p:cNvPr>
          <p:cNvSpPr txBox="1"/>
          <p:nvPr/>
        </p:nvSpPr>
        <p:spPr>
          <a:xfrm>
            <a:off x="6834646" y="2860490"/>
            <a:ext cx="889987" cy="261610"/>
          </a:xfrm>
          <a:prstGeom prst="rect">
            <a:avLst/>
          </a:prstGeom>
          <a:noFill/>
        </p:spPr>
        <p:txBody>
          <a:bodyPr wrap="none" rtlCol="0">
            <a:spAutoFit/>
          </a:bodyPr>
          <a:lstStyle/>
          <a:p>
            <a:r>
              <a:rPr lang="zh-CN" altLang="en-US" sz="1100" dirty="0"/>
              <a:t>修改并提交</a:t>
            </a:r>
          </a:p>
        </p:txBody>
      </p:sp>
      <p:sp>
        <p:nvSpPr>
          <p:cNvPr id="58" name="文本框 57">
            <a:extLst>
              <a:ext uri="{FF2B5EF4-FFF2-40B4-BE49-F238E27FC236}">
                <a16:creationId xmlns:a16="http://schemas.microsoft.com/office/drawing/2014/main" id="{21F30B1C-4F7F-440B-B24B-FAD994D90895}"/>
              </a:ext>
            </a:extLst>
          </p:cNvPr>
          <p:cNvSpPr txBox="1"/>
          <p:nvPr/>
        </p:nvSpPr>
        <p:spPr>
          <a:xfrm>
            <a:off x="8034632" y="3735473"/>
            <a:ext cx="889987" cy="261610"/>
          </a:xfrm>
          <a:prstGeom prst="rect">
            <a:avLst/>
          </a:prstGeom>
          <a:noFill/>
        </p:spPr>
        <p:txBody>
          <a:bodyPr wrap="none" rtlCol="0">
            <a:spAutoFit/>
          </a:bodyPr>
          <a:lstStyle/>
          <a:p>
            <a:r>
              <a:rPr lang="zh-CN" altLang="en-US" sz="1100" dirty="0"/>
              <a:t>修改并提交</a:t>
            </a:r>
          </a:p>
        </p:txBody>
      </p:sp>
      <p:sp>
        <p:nvSpPr>
          <p:cNvPr id="59" name="文本框 58">
            <a:extLst>
              <a:ext uri="{FF2B5EF4-FFF2-40B4-BE49-F238E27FC236}">
                <a16:creationId xmlns:a16="http://schemas.microsoft.com/office/drawing/2014/main" id="{9F9156AB-D75D-424F-9F7C-B16C339DD135}"/>
              </a:ext>
            </a:extLst>
          </p:cNvPr>
          <p:cNvSpPr txBox="1"/>
          <p:nvPr/>
        </p:nvSpPr>
        <p:spPr>
          <a:xfrm>
            <a:off x="8132198" y="2860490"/>
            <a:ext cx="748923" cy="261610"/>
          </a:xfrm>
          <a:prstGeom prst="rect">
            <a:avLst/>
          </a:prstGeom>
          <a:noFill/>
        </p:spPr>
        <p:txBody>
          <a:bodyPr wrap="none" rtlCol="0">
            <a:spAutoFit/>
          </a:bodyPr>
          <a:lstStyle/>
          <a:p>
            <a:r>
              <a:rPr lang="zh-CN" altLang="en-US" sz="1100" dirty="0"/>
              <a:t>合并分支</a:t>
            </a:r>
          </a:p>
        </p:txBody>
      </p:sp>
      <p:cxnSp>
        <p:nvCxnSpPr>
          <p:cNvPr id="60" name="直接箭头连接符 59">
            <a:extLst>
              <a:ext uri="{FF2B5EF4-FFF2-40B4-BE49-F238E27FC236}">
                <a16:creationId xmlns:a16="http://schemas.microsoft.com/office/drawing/2014/main" id="{C9514F21-EBDA-4B64-8BF5-177653E1C21F}"/>
              </a:ext>
            </a:extLst>
          </p:cNvPr>
          <p:cNvCxnSpPr/>
          <p:nvPr/>
        </p:nvCxnSpPr>
        <p:spPr>
          <a:xfrm flipV="1">
            <a:off x="9177257" y="3977728"/>
            <a:ext cx="1079863"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1" name="流程图: 接点 60">
            <a:extLst>
              <a:ext uri="{FF2B5EF4-FFF2-40B4-BE49-F238E27FC236}">
                <a16:creationId xmlns:a16="http://schemas.microsoft.com/office/drawing/2014/main" id="{7452E27D-64EA-4927-8B4F-261518BBD629}"/>
              </a:ext>
            </a:extLst>
          </p:cNvPr>
          <p:cNvSpPr/>
          <p:nvPr/>
        </p:nvSpPr>
        <p:spPr>
          <a:xfrm>
            <a:off x="10255587" y="3912225"/>
            <a:ext cx="165463" cy="15675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62" name="直接箭头连接符 61">
            <a:extLst>
              <a:ext uri="{FF2B5EF4-FFF2-40B4-BE49-F238E27FC236}">
                <a16:creationId xmlns:a16="http://schemas.microsoft.com/office/drawing/2014/main" id="{682C74BE-9591-4C2B-B7E8-73B8B8D6D859}"/>
              </a:ext>
            </a:extLst>
          </p:cNvPr>
          <p:cNvCxnSpPr>
            <a:cxnSpLocks/>
          </p:cNvCxnSpPr>
          <p:nvPr/>
        </p:nvCxnSpPr>
        <p:spPr>
          <a:xfrm flipV="1">
            <a:off x="9212047" y="3079020"/>
            <a:ext cx="10755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流程图: 接点 62">
            <a:extLst>
              <a:ext uri="{FF2B5EF4-FFF2-40B4-BE49-F238E27FC236}">
                <a16:creationId xmlns:a16="http://schemas.microsoft.com/office/drawing/2014/main" id="{A377606E-E2AB-4483-ACFA-82C50BFA9DC4}"/>
              </a:ext>
            </a:extLst>
          </p:cNvPr>
          <p:cNvSpPr/>
          <p:nvPr/>
        </p:nvSpPr>
        <p:spPr>
          <a:xfrm>
            <a:off x="10280092" y="3012121"/>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FD69CFC0-8E7E-4F57-8FF9-1E22D2F3A4AE}"/>
              </a:ext>
            </a:extLst>
          </p:cNvPr>
          <p:cNvSpPr txBox="1"/>
          <p:nvPr/>
        </p:nvSpPr>
        <p:spPr>
          <a:xfrm>
            <a:off x="9272194" y="2864768"/>
            <a:ext cx="889987" cy="261610"/>
          </a:xfrm>
          <a:prstGeom prst="rect">
            <a:avLst/>
          </a:prstGeom>
          <a:noFill/>
        </p:spPr>
        <p:txBody>
          <a:bodyPr wrap="none" rtlCol="0">
            <a:spAutoFit/>
          </a:bodyPr>
          <a:lstStyle/>
          <a:p>
            <a:r>
              <a:rPr lang="zh-CN" altLang="en-US" sz="1100" dirty="0"/>
              <a:t>修改并提交</a:t>
            </a:r>
          </a:p>
        </p:txBody>
      </p:sp>
      <p:sp>
        <p:nvSpPr>
          <p:cNvPr id="65" name="文本框 64">
            <a:extLst>
              <a:ext uri="{FF2B5EF4-FFF2-40B4-BE49-F238E27FC236}">
                <a16:creationId xmlns:a16="http://schemas.microsoft.com/office/drawing/2014/main" id="{CD94D346-D6BA-4259-B785-D778E2042AC7}"/>
              </a:ext>
            </a:extLst>
          </p:cNvPr>
          <p:cNvSpPr txBox="1"/>
          <p:nvPr/>
        </p:nvSpPr>
        <p:spPr>
          <a:xfrm>
            <a:off x="9272193" y="3735473"/>
            <a:ext cx="889987" cy="261610"/>
          </a:xfrm>
          <a:prstGeom prst="rect">
            <a:avLst/>
          </a:prstGeom>
          <a:noFill/>
        </p:spPr>
        <p:txBody>
          <a:bodyPr wrap="none" rtlCol="0">
            <a:spAutoFit/>
          </a:bodyPr>
          <a:lstStyle/>
          <a:p>
            <a:r>
              <a:rPr lang="zh-CN" altLang="en-US" sz="1100" dirty="0"/>
              <a:t>修改并提交</a:t>
            </a:r>
          </a:p>
        </p:txBody>
      </p:sp>
      <p:sp>
        <p:nvSpPr>
          <p:cNvPr id="66" name="流程图: 接点 65">
            <a:extLst>
              <a:ext uri="{FF2B5EF4-FFF2-40B4-BE49-F238E27FC236}">
                <a16:creationId xmlns:a16="http://schemas.microsoft.com/office/drawing/2014/main" id="{F84D752D-2268-40B4-9C11-B48E1DF122EC}"/>
              </a:ext>
            </a:extLst>
          </p:cNvPr>
          <p:cNvSpPr/>
          <p:nvPr/>
        </p:nvSpPr>
        <p:spPr>
          <a:xfrm>
            <a:off x="11434600" y="3024643"/>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a:extLst>
              <a:ext uri="{FF2B5EF4-FFF2-40B4-BE49-F238E27FC236}">
                <a16:creationId xmlns:a16="http://schemas.microsoft.com/office/drawing/2014/main" id="{31A414B1-CBD0-49EA-A5D7-EBDABAC4C02D}"/>
              </a:ext>
            </a:extLst>
          </p:cNvPr>
          <p:cNvCxnSpPr>
            <a:cxnSpLocks/>
            <a:stCxn id="61" idx="6"/>
            <a:endCxn id="66" idx="3"/>
          </p:cNvCxnSpPr>
          <p:nvPr/>
        </p:nvCxnSpPr>
        <p:spPr>
          <a:xfrm flipV="1">
            <a:off x="10421050" y="3158442"/>
            <a:ext cx="1037781" cy="83216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B1F5CAB-F085-4364-9975-BF4D85D3FAF0}"/>
              </a:ext>
            </a:extLst>
          </p:cNvPr>
          <p:cNvCxnSpPr>
            <a:cxnSpLocks/>
          </p:cNvCxnSpPr>
          <p:nvPr/>
        </p:nvCxnSpPr>
        <p:spPr>
          <a:xfrm flipV="1">
            <a:off x="10359092" y="3103020"/>
            <a:ext cx="10755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553887BF-25B6-4414-89BB-92B4ADE74D15}"/>
              </a:ext>
            </a:extLst>
          </p:cNvPr>
          <p:cNvSpPr txBox="1"/>
          <p:nvPr/>
        </p:nvSpPr>
        <p:spPr>
          <a:xfrm>
            <a:off x="10520214" y="2845224"/>
            <a:ext cx="748923" cy="261610"/>
          </a:xfrm>
          <a:prstGeom prst="rect">
            <a:avLst/>
          </a:prstGeom>
          <a:noFill/>
        </p:spPr>
        <p:txBody>
          <a:bodyPr wrap="none" rtlCol="0">
            <a:spAutoFit/>
          </a:bodyPr>
          <a:lstStyle/>
          <a:p>
            <a:r>
              <a:rPr lang="zh-CN" altLang="en-US" sz="1100" dirty="0"/>
              <a:t>合并分支</a:t>
            </a:r>
          </a:p>
        </p:txBody>
      </p:sp>
      <p:sp>
        <p:nvSpPr>
          <p:cNvPr id="77" name="乘号 76">
            <a:extLst>
              <a:ext uri="{FF2B5EF4-FFF2-40B4-BE49-F238E27FC236}">
                <a16:creationId xmlns:a16="http://schemas.microsoft.com/office/drawing/2014/main" id="{37163B1E-09FB-4896-97DF-24B405276D63}"/>
              </a:ext>
            </a:extLst>
          </p:cNvPr>
          <p:cNvSpPr/>
          <p:nvPr/>
        </p:nvSpPr>
        <p:spPr>
          <a:xfrm>
            <a:off x="11373162" y="2972215"/>
            <a:ext cx="285734" cy="26160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95F3CA34-E68D-41E2-98E3-EFEED3DC1B80}"/>
              </a:ext>
            </a:extLst>
          </p:cNvPr>
          <p:cNvSpPr txBox="1"/>
          <p:nvPr/>
        </p:nvSpPr>
        <p:spPr>
          <a:xfrm>
            <a:off x="11141567" y="3236818"/>
            <a:ext cx="748923" cy="261610"/>
          </a:xfrm>
          <a:prstGeom prst="rect">
            <a:avLst/>
          </a:prstGeom>
          <a:noFill/>
        </p:spPr>
        <p:txBody>
          <a:bodyPr wrap="none" rtlCol="0">
            <a:spAutoFit/>
          </a:bodyPr>
          <a:lstStyle/>
          <a:p>
            <a:r>
              <a:rPr lang="zh-CN" altLang="en-US" sz="1100" dirty="0"/>
              <a:t>产生冲突</a:t>
            </a:r>
          </a:p>
        </p:txBody>
      </p:sp>
      <p:sp>
        <p:nvSpPr>
          <p:cNvPr id="79" name="文本框 78">
            <a:extLst>
              <a:ext uri="{FF2B5EF4-FFF2-40B4-BE49-F238E27FC236}">
                <a16:creationId xmlns:a16="http://schemas.microsoft.com/office/drawing/2014/main" id="{37DAA6C4-08A3-4C85-A9C7-F1BCFBD56379}"/>
              </a:ext>
            </a:extLst>
          </p:cNvPr>
          <p:cNvSpPr txBox="1"/>
          <p:nvPr/>
        </p:nvSpPr>
        <p:spPr>
          <a:xfrm>
            <a:off x="266700" y="231200"/>
            <a:ext cx="3877985"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为什么会出现冲突？</a:t>
            </a:r>
          </a:p>
        </p:txBody>
      </p:sp>
    </p:spTree>
    <p:extLst>
      <p:ext uri="{BB962C8B-B14F-4D97-AF65-F5344CB8AC3E}">
        <p14:creationId xmlns:p14="http://schemas.microsoft.com/office/powerpoint/2010/main" val="211648904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25065" y="2023745"/>
            <a:ext cx="7865110" cy="2677656"/>
          </a:xfrm>
          <a:prstGeom prst="rect">
            <a:avLst/>
          </a:prstGeom>
          <a:noFill/>
        </p:spPr>
        <p:txBody>
          <a:bodyPr wrap="square" rtlCol="0" anchor="t">
            <a:spAutoFit/>
          </a:bodyPr>
          <a:lstStyle/>
          <a:p>
            <a:pPr algn="ctr"/>
            <a:r>
              <a:rPr lang="zh-CN" altLang="en-US" sz="2800" b="1" dirty="0">
                <a:solidFill>
                  <a:schemeClr val="bg2">
                    <a:lumMod val="25000"/>
                  </a:schemeClr>
                </a:solidFill>
                <a:latin typeface="幼圆" panose="02010509060101010101" pitchFamily="49" charset="-122"/>
                <a:ea typeface="幼圆" panose="02010509060101010101" pitchFamily="49" charset="-122"/>
                <a:sym typeface="+mn-ea"/>
              </a:rPr>
              <a:t>学习参考</a:t>
            </a:r>
            <a:endParaRPr lang="en-US" altLang="zh-CN" sz="2800" b="1" dirty="0">
              <a:solidFill>
                <a:schemeClr val="bg2">
                  <a:lumMod val="25000"/>
                </a:schemeClr>
              </a:solidFill>
              <a:latin typeface="幼圆" panose="02010509060101010101" pitchFamily="49" charset="-122"/>
              <a:ea typeface="幼圆" panose="02010509060101010101" pitchFamily="49" charset="-122"/>
            </a:endParaRPr>
          </a:p>
          <a:p>
            <a:pPr marL="342900" indent="-342900">
              <a:buFont typeface="Arial" panose="020B0604020202020204" pitchFamily="34" charset="0"/>
              <a:buChar char="•"/>
            </a:pPr>
            <a:r>
              <a:rPr kumimoji="1" lang="en-US" altLang="zh-CN" sz="2800" dirty="0">
                <a:latin typeface="宋体-简" panose="02010800040101010101" pitchFamily="2" charset="-122"/>
                <a:ea typeface="宋体-简" panose="02010800040101010101" pitchFamily="2" charset="-122"/>
                <a:sym typeface="+mn-ea"/>
              </a:rPr>
              <a:t>Git</a:t>
            </a:r>
            <a:r>
              <a:rPr kumimoji="1" lang="zh-CN" altLang="en-US" sz="2800" dirty="0">
                <a:latin typeface="宋体-简" panose="02010800040101010101" pitchFamily="2" charset="-122"/>
                <a:ea typeface="宋体-简" panose="02010800040101010101" pitchFamily="2" charset="-122"/>
                <a:sym typeface="+mn-ea"/>
              </a:rPr>
              <a:t>的核心概念</a:t>
            </a:r>
            <a:r>
              <a:rPr kumimoji="1" lang="en-US" altLang="zh-CN" sz="2800" dirty="0">
                <a:latin typeface="宋体-简" panose="02010800040101010101" pitchFamily="2" charset="-122"/>
                <a:ea typeface="宋体-简" panose="02010800040101010101" pitchFamily="2" charset="-122"/>
                <a:sym typeface="+mn-ea"/>
                <a:hlinkClick r:id="rId2"/>
              </a:rPr>
              <a:t>https://lufficc.com/blog/the-core-conception-of-git</a:t>
            </a:r>
            <a:endParaRPr kumimoji="1" lang="en-US" altLang="zh-CN" sz="2800" dirty="0">
              <a:latin typeface="宋体-简" panose="02010800040101010101" pitchFamily="2" charset="-122"/>
              <a:ea typeface="宋体-简" panose="02010800040101010101" pitchFamily="2" charset="-122"/>
            </a:endParaRPr>
          </a:p>
          <a:p>
            <a:pPr marL="342900" indent="-342900">
              <a:buFont typeface="Arial" panose="020B0604020202020204" pitchFamily="34" charset="0"/>
              <a:buChar char="•"/>
            </a:pPr>
            <a:r>
              <a:rPr kumimoji="1" lang="zh-CN" altLang="en-US" sz="2800" dirty="0">
                <a:ea typeface="宋体-简" panose="02010800040101010101" pitchFamily="2" charset="-122"/>
                <a:sym typeface="+mn-ea"/>
              </a:rPr>
              <a:t>吕云翔老师的</a:t>
            </a:r>
            <a:r>
              <a:rPr kumimoji="1" lang="en-US" altLang="zh-CN" sz="2800" dirty="0">
                <a:ea typeface="宋体-简" panose="02010800040101010101" pitchFamily="2" charset="-122"/>
                <a:sym typeface="+mn-ea"/>
              </a:rPr>
              <a:t>《</a:t>
            </a:r>
            <a:r>
              <a:rPr kumimoji="1" lang="zh-CN" altLang="en-US" sz="2800" dirty="0">
                <a:ea typeface="宋体-简" panose="02010800040101010101" pitchFamily="2" charset="-122"/>
                <a:sym typeface="+mn-ea"/>
              </a:rPr>
              <a:t>软件工程项目实训教程</a:t>
            </a:r>
            <a:r>
              <a:rPr kumimoji="1" lang="en-US" altLang="zh-CN" sz="2800" dirty="0">
                <a:ea typeface="宋体-简" panose="02010800040101010101" pitchFamily="2" charset="-122"/>
                <a:sym typeface="+mn-ea"/>
              </a:rPr>
              <a:t>》</a:t>
            </a:r>
          </a:p>
          <a:p>
            <a:pPr marL="342900" indent="-342900">
              <a:buFont typeface="Arial" panose="020B0604020202020204" pitchFamily="34" charset="0"/>
              <a:buChar char="•"/>
            </a:pPr>
            <a:r>
              <a:rPr kumimoji="1" lang="zh-CN" altLang="en-US" sz="2800" dirty="0">
                <a:ea typeface="宋体-简" panose="02010800040101010101" pitchFamily="2" charset="-122"/>
                <a:sym typeface="+mn-ea"/>
              </a:rPr>
              <a:t>资料中的</a:t>
            </a:r>
            <a:r>
              <a:rPr kumimoji="1" lang="en-US" altLang="zh-CN" sz="2800" dirty="0">
                <a:ea typeface="宋体-简" panose="02010800040101010101" pitchFamily="2" charset="-122"/>
                <a:sym typeface="+mn-ea"/>
              </a:rPr>
              <a:t>GitHelp.md</a:t>
            </a:r>
            <a:endParaRPr kumimoji="1" lang="zh-CN" altLang="en-US" sz="2800" dirty="0">
              <a:ea typeface="宋体-简" panose="0201080004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01.</a:t>
            </a:r>
            <a:endParaRPr lang="zh-CN" altLang="en-US" sz="6600" b="1" dirty="0">
              <a:solidFill>
                <a:srgbClr val="475574"/>
              </a:solidFill>
              <a:cs typeface="+mn-ea"/>
              <a:sym typeface="+mn-lt"/>
            </a:endParaRPr>
          </a:p>
        </p:txBody>
      </p:sp>
      <p:sp>
        <p:nvSpPr>
          <p:cNvPr id="13" name="矩形 12"/>
          <p:cNvSpPr/>
          <p:nvPr/>
        </p:nvSpPr>
        <p:spPr>
          <a:xfrm>
            <a:off x="6131071" y="3179695"/>
            <a:ext cx="2630170" cy="829945"/>
          </a:xfrm>
          <a:prstGeom prst="rect">
            <a:avLst/>
          </a:prstGeom>
        </p:spPr>
        <p:txBody>
          <a:bodyPr wrap="none">
            <a:spAutoFit/>
          </a:bodyPr>
          <a:lstStyle/>
          <a:p>
            <a:r>
              <a:rPr lang="en-US" sz="4800" b="1" spc="600" dirty="0">
                <a:solidFill>
                  <a:srgbClr val="475574"/>
                </a:solidFill>
                <a:cs typeface="+mn-ea"/>
                <a:sym typeface="+mn-lt"/>
              </a:rPr>
              <a:t>Git</a:t>
            </a:r>
            <a:r>
              <a:rPr lang="zh-CN" altLang="en-US" sz="4800" b="1" spc="600" dirty="0">
                <a:solidFill>
                  <a:srgbClr val="475574"/>
                </a:solidFill>
                <a:cs typeface="+mn-ea"/>
                <a:sym typeface="+mn-lt"/>
              </a:rPr>
              <a:t>简介</a:t>
            </a: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3"/>
          <a:stretch>
            <a:fillRect/>
          </a:stretch>
        </p:blipFill>
        <p:spPr>
          <a:xfrm>
            <a:off x="2015251" y="1095607"/>
            <a:ext cx="8161258" cy="43353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183130" y="2121535"/>
            <a:ext cx="7578725" cy="2614930"/>
          </a:xfrm>
          <a:prstGeom prst="rect">
            <a:avLst/>
          </a:prstGeom>
          <a:noFill/>
        </p:spPr>
        <p:txBody>
          <a:bodyPr vert="horz" wrap="square" rtlCol="0">
            <a:spAutoFit/>
          </a:bodyPr>
          <a:lstStyle/>
          <a:p>
            <a:pPr algn="just">
              <a:spcAft>
                <a:spcPts val="0"/>
              </a:spcAft>
            </a:pPr>
            <a:r>
              <a:rPr lang="zh-CN" altLang="zh-CN" sz="3600" dirty="0">
                <a:ln/>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版本控制系统</a:t>
            </a:r>
            <a:r>
              <a:rPr lang="zh-CN" altLang="zh-CN" sz="3200" dirty="0">
                <a:solidFill>
                  <a:schemeClr val="bg2">
                    <a:lumMod val="25000"/>
                  </a:schemeClr>
                </a:solidFill>
                <a:latin typeface="幼圆" panose="02010509060101010101" pitchFamily="49" charset="-122"/>
                <a:ea typeface="幼圆" panose="02010509060101010101" pitchFamily="49" charset="-122"/>
                <a:sym typeface="+mn-ea"/>
              </a:rPr>
              <a:t>，是指能随时间的推进记录一系列文件以便于开发者以后想要回退到某个版本的系统，主要分为三类：本地版本控制系统、集中版本控制系统和分布式版本控制系统。</a:t>
            </a:r>
            <a:endParaRPr lang="zh-CN" altLang="zh-CN" sz="3200" dirty="0">
              <a:solidFill>
                <a:schemeClr val="bg2">
                  <a:lumMod val="25000"/>
                </a:schemeClr>
              </a:solidFill>
              <a:latin typeface="幼圆" panose="02010509060101010101" pitchFamily="49" charset="-122"/>
              <a:ea typeface="幼圆" panose="02010509060101010101" pitchFamily="49"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7070" y="716280"/>
            <a:ext cx="5498465" cy="5323205"/>
          </a:xfrm>
          <a:prstGeom prst="rect">
            <a:avLst/>
          </a:prstGeom>
          <a:noFill/>
        </p:spPr>
        <p:txBody>
          <a:bodyPr vert="horz" wrap="square" rtlCol="0">
            <a:spAutoFit/>
          </a:bodyPr>
          <a:lstStyle/>
          <a:p>
            <a:pPr algn="just">
              <a:spcAft>
                <a:spcPts val="0"/>
              </a:spcAft>
            </a:pPr>
            <a:r>
              <a:rPr lang="zh-CN" altLang="en-US" sz="3200" dirty="0">
                <a:ln/>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分布式版本控制系统</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与前两者均不同。首先，在分布式版本控制系统中，系统保存的不是文件变化的差量，而是文件的快照，即把文件的整体复制下来保存，而不关心具体的变化内容。其次，最重要的是分布式版本控制系统是分布式的，开发者从中央服务器拷贝下来代码时，拷贝的是一个完整的版本库，包括历史纪录，提交记录等，这样即使某一台机器宕机也能找到文件的完整备份。</a:t>
            </a:r>
          </a:p>
        </p:txBody>
      </p:sp>
      <p:pic>
        <p:nvPicPr>
          <p:cNvPr id="2" name="图片 1"/>
          <p:cNvPicPr/>
          <p:nvPr/>
        </p:nvPicPr>
        <p:blipFill>
          <a:blip r:embed="rId3"/>
          <a:stretch>
            <a:fillRect/>
          </a:stretch>
        </p:blipFill>
        <p:spPr>
          <a:xfrm>
            <a:off x="6455410" y="1191895"/>
            <a:ext cx="5737225" cy="40722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6805"/>
          </a:xfrm>
          <a:prstGeom prst="rect">
            <a:avLst/>
          </a:prstGeom>
          <a:noFill/>
        </p:spPr>
        <p:txBody>
          <a:bodyPr wrap="square" rtlCol="0">
            <a:spAutoFit/>
          </a:bodyPr>
          <a:lstStyle/>
          <a:p>
            <a:r>
              <a:rPr lang="en-US" altLang="zh-CN" sz="6600" b="1" dirty="0">
                <a:solidFill>
                  <a:srgbClr val="475574"/>
                </a:solidFill>
                <a:cs typeface="+mn-ea"/>
                <a:sym typeface="+mn-lt"/>
              </a:rPr>
              <a:t>02.</a:t>
            </a:r>
            <a:endParaRPr lang="zh-CN" altLang="en-US" sz="6600" b="1" dirty="0">
              <a:solidFill>
                <a:srgbClr val="475574"/>
              </a:solidFill>
              <a:cs typeface="+mn-ea"/>
              <a:sym typeface="+mn-lt"/>
            </a:endParaRPr>
          </a:p>
        </p:txBody>
      </p:sp>
      <p:sp>
        <p:nvSpPr>
          <p:cNvPr id="13" name="矩形 12"/>
          <p:cNvSpPr/>
          <p:nvPr/>
        </p:nvSpPr>
        <p:spPr>
          <a:xfrm>
            <a:off x="5096021" y="3179060"/>
            <a:ext cx="5032147" cy="830997"/>
          </a:xfrm>
          <a:prstGeom prst="rect">
            <a:avLst/>
          </a:prstGeom>
        </p:spPr>
        <p:txBody>
          <a:bodyPr wrap="none">
            <a:spAutoFit/>
          </a:bodyPr>
          <a:lstStyle/>
          <a:p>
            <a:r>
              <a:rPr lang="zh-CN" altLang="en-US" sz="4800" b="1" spc="600" dirty="0">
                <a:solidFill>
                  <a:srgbClr val="475574"/>
                </a:solidFill>
                <a:cs typeface="+mn-ea"/>
                <a:sym typeface="+mn-lt"/>
              </a:rPr>
              <a:t>远程仓库的设置</a:t>
            </a:r>
            <a:endParaRPr lang="en-US" sz="4800" b="1" spc="600" dirty="0">
              <a:solidFill>
                <a:srgbClr val="475574"/>
              </a:solidFill>
              <a:cs typeface="+mn-ea"/>
              <a:sym typeface="+mn-lt"/>
            </a:endParaRP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P spid="14" grpId="0" bldLvl="0" animBg="1"/>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3057247"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远程仓库的选取</a:t>
            </a:r>
          </a:p>
        </p:txBody>
      </p:sp>
      <p:pic>
        <p:nvPicPr>
          <p:cNvPr id="8" name="图片 7">
            <a:extLst>
              <a:ext uri="{FF2B5EF4-FFF2-40B4-BE49-F238E27FC236}">
                <a16:creationId xmlns:a16="http://schemas.microsoft.com/office/drawing/2014/main" id="{4499A7CC-EB24-4DCA-8887-5763EC9C1F86}"/>
              </a:ext>
            </a:extLst>
          </p:cNvPr>
          <p:cNvPicPr>
            <a:picLocks noChangeAspect="1"/>
          </p:cNvPicPr>
          <p:nvPr/>
        </p:nvPicPr>
        <p:blipFill>
          <a:blip r:embed="rId2"/>
          <a:stretch>
            <a:fillRect/>
          </a:stretch>
        </p:blipFill>
        <p:spPr>
          <a:xfrm>
            <a:off x="6096000" y="1448226"/>
            <a:ext cx="5861036" cy="2851150"/>
          </a:xfrm>
          <a:prstGeom prst="rect">
            <a:avLst/>
          </a:prstGeom>
        </p:spPr>
      </p:pic>
      <p:pic>
        <p:nvPicPr>
          <p:cNvPr id="10" name="图片 9">
            <a:extLst>
              <a:ext uri="{FF2B5EF4-FFF2-40B4-BE49-F238E27FC236}">
                <a16:creationId xmlns:a16="http://schemas.microsoft.com/office/drawing/2014/main" id="{3775D1E1-D046-4576-9E13-6C0E19A48EA4}"/>
              </a:ext>
            </a:extLst>
          </p:cNvPr>
          <p:cNvPicPr>
            <a:picLocks noChangeAspect="1"/>
          </p:cNvPicPr>
          <p:nvPr/>
        </p:nvPicPr>
        <p:blipFill>
          <a:blip r:embed="rId3"/>
          <a:stretch>
            <a:fillRect/>
          </a:stretch>
        </p:blipFill>
        <p:spPr>
          <a:xfrm>
            <a:off x="179476" y="1448226"/>
            <a:ext cx="5848512" cy="2851150"/>
          </a:xfrm>
          <a:prstGeom prst="rect">
            <a:avLst/>
          </a:prstGeom>
        </p:spPr>
      </p:pic>
      <p:sp>
        <p:nvSpPr>
          <p:cNvPr id="11" name="文本框 10">
            <a:extLst>
              <a:ext uri="{FF2B5EF4-FFF2-40B4-BE49-F238E27FC236}">
                <a16:creationId xmlns:a16="http://schemas.microsoft.com/office/drawing/2014/main" id="{953A8AAC-2A24-4E09-9039-B4E8F209A3AC}"/>
              </a:ext>
            </a:extLst>
          </p:cNvPr>
          <p:cNvSpPr txBox="1"/>
          <p:nvPr/>
        </p:nvSpPr>
        <p:spPr>
          <a:xfrm>
            <a:off x="911725" y="4931628"/>
            <a:ext cx="9606224" cy="830997"/>
          </a:xfrm>
          <a:prstGeom prst="rect">
            <a:avLst/>
          </a:prstGeom>
          <a:noFill/>
        </p:spPr>
        <p:txBody>
          <a:bodyPr wrap="square" rtlCol="0">
            <a:spAutoFit/>
          </a:bodyPr>
          <a:lstStyle/>
          <a:p>
            <a:r>
              <a:rPr lang="en-US" altLang="zh-CN" sz="2400" dirty="0">
                <a:solidFill>
                  <a:schemeClr val="tx1"/>
                </a:solidFill>
                <a:effectLst>
                  <a:outerShdw blurRad="38100" dist="19050" dir="2700000" algn="tl" rotWithShape="0">
                    <a:schemeClr val="dk1">
                      <a:alpha val="40000"/>
                    </a:schemeClr>
                  </a:outerShdw>
                </a:effectLst>
              </a:rPr>
              <a:t>github</a:t>
            </a:r>
            <a:r>
              <a:rPr lang="zh-CN" altLang="en-US" sz="2400" dirty="0">
                <a:solidFill>
                  <a:schemeClr val="tx1"/>
                </a:solidFill>
                <a:effectLst>
                  <a:outerShdw blurRad="38100" dist="19050" dir="2700000" algn="tl" rotWithShape="0">
                    <a:schemeClr val="dk1">
                      <a:alpha val="40000"/>
                    </a:schemeClr>
                  </a:outerShdw>
                </a:effectLst>
              </a:rPr>
              <a:t>与</a:t>
            </a:r>
            <a:r>
              <a:rPr lang="en-US" altLang="zh-CN" sz="2400" dirty="0">
                <a:solidFill>
                  <a:schemeClr val="tx1"/>
                </a:solidFill>
                <a:effectLst>
                  <a:outerShdw blurRad="38100" dist="19050" dir="2700000" algn="tl" rotWithShape="0">
                    <a:schemeClr val="dk1">
                      <a:alpha val="40000"/>
                    </a:schemeClr>
                  </a:outerShdw>
                </a:effectLst>
              </a:rPr>
              <a:t>gitee</a:t>
            </a:r>
            <a:r>
              <a:rPr lang="zh-CN" altLang="en-US" sz="2400" dirty="0">
                <a:solidFill>
                  <a:schemeClr val="tx1"/>
                </a:solidFill>
                <a:effectLst>
                  <a:outerShdw blurRad="38100" dist="19050" dir="2700000" algn="tl" rotWithShape="0">
                    <a:schemeClr val="dk1">
                      <a:alpha val="40000"/>
                    </a:schemeClr>
                  </a:outerShdw>
                </a:effectLst>
              </a:rPr>
              <a:t>均可，以前常常使用</a:t>
            </a:r>
            <a:r>
              <a:rPr lang="en-US" altLang="zh-CN" sz="2400" dirty="0">
                <a:solidFill>
                  <a:schemeClr val="tx1"/>
                </a:solidFill>
                <a:effectLst>
                  <a:outerShdw blurRad="38100" dist="19050" dir="2700000" algn="tl" rotWithShape="0">
                    <a:schemeClr val="dk1">
                      <a:alpha val="40000"/>
                    </a:schemeClr>
                  </a:outerShdw>
                </a:effectLst>
              </a:rPr>
              <a:t>github</a:t>
            </a:r>
            <a:r>
              <a:rPr lang="zh-CN" altLang="en-US" sz="2400" dirty="0">
                <a:solidFill>
                  <a:schemeClr val="tx1"/>
                </a:solidFill>
                <a:effectLst>
                  <a:outerShdw blurRad="38100" dist="19050" dir="2700000" algn="tl" rotWithShape="0">
                    <a:schemeClr val="dk1">
                      <a:alpha val="40000"/>
                    </a:schemeClr>
                  </a:outerShdw>
                </a:effectLst>
              </a:rPr>
              <a:t>，但是它有可能被墙（），所以这里也介绍</a:t>
            </a:r>
            <a:r>
              <a:rPr lang="en-US" altLang="zh-CN" sz="2400" dirty="0">
                <a:solidFill>
                  <a:schemeClr val="tx1"/>
                </a:solidFill>
                <a:effectLst>
                  <a:outerShdw blurRad="38100" dist="19050" dir="2700000" algn="tl" rotWithShape="0">
                    <a:schemeClr val="dk1">
                      <a:alpha val="40000"/>
                    </a:schemeClr>
                  </a:outerShdw>
                </a:effectLst>
              </a:rPr>
              <a:t>gitee</a:t>
            </a:r>
            <a:r>
              <a:rPr lang="zh-CN" altLang="en-US" sz="2400" dirty="0">
                <a:solidFill>
                  <a:schemeClr val="tx1"/>
                </a:solidFill>
                <a:effectLst>
                  <a:outerShdw blurRad="38100" dist="19050" dir="2700000" algn="tl" rotWithShape="0">
                    <a:schemeClr val="dk1">
                      <a:alpha val="40000"/>
                    </a:schemeClr>
                  </a:outerShdw>
                </a:effectLst>
              </a:rPr>
              <a:t>，可以自行选择一个使用。</a:t>
            </a:r>
            <a:r>
              <a:rPr lang="zh-CN" altLang="en-US" sz="1400" dirty="0"/>
              <a:t>（本</a:t>
            </a:r>
            <a:r>
              <a:rPr lang="en-US" altLang="zh-CN" sz="1400" dirty="0"/>
              <a:t>PPT</a:t>
            </a:r>
            <a:r>
              <a:rPr lang="zh-CN" altLang="en-US" sz="1400" dirty="0"/>
              <a:t>使用</a:t>
            </a:r>
            <a:r>
              <a:rPr lang="en-US" altLang="zh-CN" sz="1400" dirty="0"/>
              <a:t>gitee</a:t>
            </a:r>
            <a:r>
              <a:rPr lang="zh-CN" altLang="en-US" sz="1400" dirty="0"/>
              <a:t>做演示）</a:t>
            </a:r>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5725" y="135950"/>
            <a:ext cx="4764446"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新建一个</a:t>
            </a:r>
            <a:r>
              <a:rPr lang="en-US" altLang="zh-CN" sz="3200" dirty="0">
                <a:ln/>
                <a:solidFill>
                  <a:schemeClr val="tx1"/>
                </a:solidFill>
                <a:effectLst>
                  <a:outerShdw blurRad="38100" dist="19050" dir="2700000" algn="tl" rotWithShape="0">
                    <a:schemeClr val="dk1">
                      <a:alpha val="40000"/>
                    </a:schemeClr>
                  </a:outerShdw>
                </a:effectLst>
              </a:rPr>
              <a:t>github/gitee</a:t>
            </a:r>
            <a:r>
              <a:rPr lang="zh-CN" altLang="en-US" sz="3200" dirty="0">
                <a:ln/>
                <a:solidFill>
                  <a:schemeClr val="tx1"/>
                </a:solidFill>
                <a:effectLst>
                  <a:outerShdw blurRad="38100" dist="19050" dir="2700000" algn="tl" rotWithShape="0">
                    <a:schemeClr val="dk1">
                      <a:alpha val="40000"/>
                    </a:schemeClr>
                  </a:outerShdw>
                </a:effectLst>
              </a:rPr>
              <a:t>项目</a:t>
            </a:r>
          </a:p>
        </p:txBody>
      </p:sp>
      <p:pic>
        <p:nvPicPr>
          <p:cNvPr id="5" name="图片 4">
            <a:extLst>
              <a:ext uri="{FF2B5EF4-FFF2-40B4-BE49-F238E27FC236}">
                <a16:creationId xmlns:a16="http://schemas.microsoft.com/office/drawing/2014/main" id="{9BFFDC9E-6096-4853-9A22-2EB0B905DF2C}"/>
              </a:ext>
            </a:extLst>
          </p:cNvPr>
          <p:cNvPicPr>
            <a:picLocks noChangeAspect="1"/>
          </p:cNvPicPr>
          <p:nvPr/>
        </p:nvPicPr>
        <p:blipFill>
          <a:blip r:embed="rId2"/>
          <a:stretch>
            <a:fillRect/>
          </a:stretch>
        </p:blipFill>
        <p:spPr>
          <a:xfrm>
            <a:off x="6216419" y="909006"/>
            <a:ext cx="4902662" cy="5908499"/>
          </a:xfrm>
          <a:prstGeom prst="rect">
            <a:avLst/>
          </a:prstGeom>
        </p:spPr>
      </p:pic>
      <p:pic>
        <p:nvPicPr>
          <p:cNvPr id="8" name="图片 7">
            <a:extLst>
              <a:ext uri="{FF2B5EF4-FFF2-40B4-BE49-F238E27FC236}">
                <a16:creationId xmlns:a16="http://schemas.microsoft.com/office/drawing/2014/main" id="{4D7256BD-2AF6-4918-BCCC-AB7452990E06}"/>
              </a:ext>
            </a:extLst>
          </p:cNvPr>
          <p:cNvPicPr>
            <a:picLocks noChangeAspect="1"/>
          </p:cNvPicPr>
          <p:nvPr/>
        </p:nvPicPr>
        <p:blipFill>
          <a:blip r:embed="rId3"/>
          <a:stretch>
            <a:fillRect/>
          </a:stretch>
        </p:blipFill>
        <p:spPr>
          <a:xfrm>
            <a:off x="499624" y="1024950"/>
            <a:ext cx="4930927" cy="5676612"/>
          </a:xfrm>
          <a:prstGeom prst="rect">
            <a:avLst/>
          </a:prstGeom>
        </p:spPr>
      </p:pic>
    </p:spTree>
    <p:extLst>
      <p:ext uri="{BB962C8B-B14F-4D97-AF65-F5344CB8AC3E}">
        <p14:creationId xmlns:p14="http://schemas.microsoft.com/office/powerpoint/2010/main" val="3380542907"/>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REFSHAPE" val="677538052"/>
  <p:tag name="KSO_WM_UNIT_PLACING_PICTURE_USER_VIEWPORT" val="{&quot;height&quot;:6827.2677165354326,&quot;width&quot;:12852.374803149605}"/>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kqzetcpu">
      <a:majorFont>
        <a:latin typeface=""/>
        <a:ea typeface="微软雅黑"/>
        <a:cs typeface=""/>
      </a:majorFont>
      <a:minorFont>
        <a:latin typeface=""/>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TotalTime>
  <Words>1895</Words>
  <Application>Microsoft Office PowerPoint</Application>
  <PresentationFormat>宽屏</PresentationFormat>
  <Paragraphs>137</Paragraphs>
  <Slides>23</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仿宋</vt:lpstr>
      <vt:lpstr>黑体</vt:lpstr>
      <vt:lpstr>宋体-简</vt:lpstr>
      <vt:lpstr>幼圆</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c:title>
  <dc:creator>user</dc:creator>
  <cp:keywords>user</cp:keywords>
  <dc:description>——</dc:description>
  <cp:lastModifiedBy>1531622791@qq.com</cp:lastModifiedBy>
  <cp:revision>440</cp:revision>
  <dcterms:created xsi:type="dcterms:W3CDTF">2017-08-18T03:02:00Z</dcterms:created>
  <dcterms:modified xsi:type="dcterms:W3CDTF">2021-04-17T06:07:09Z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