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436-B616-48B1-80F9-21375A62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95BC9-FEE9-49FB-86E8-F6121422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C43B-2ACC-429E-A929-1AB7C49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B7BD-4C26-4F27-8445-224ED0D7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0F6B-5D1D-417E-AEA1-97AC08D3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E95-D88B-483D-96D8-965A9AB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AB5A-AB21-47AE-A435-91272FCC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0534-7508-4D27-8AF0-CB00059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8DCF-EE3D-427E-B711-4247975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47FD-3DC6-456F-94D6-11441AA6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9FFF-A2A2-400A-B61C-61509D06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9E8C6-AF56-4C7A-BB62-79A3E8D2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F3B-0BED-4FE1-A0EA-07FB1F7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670D-CE96-4102-AA34-F57B0F09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971-FECB-4B8A-84AF-A894D169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C47-4FE4-4E02-8282-B2D6F864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A417-8E49-447A-B803-A6083AE1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8BEE-2DC0-4358-B9E1-CC4469EE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1C17-6CBE-401A-8902-E5A8043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64F-6E7C-4D5A-8C6F-C5FA5956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201-5304-4854-8B6C-46546818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AEB9-5269-42F1-968E-D7B21568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1505-6744-4456-BE4E-26ECD223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9314-4C5E-4B81-81C2-036B5DB2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6699-0E70-4C99-B7CD-BEDB2B7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5412-0E3D-453D-8E20-EB435DE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123-DD06-49AE-9A05-59582AB7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78D2-F277-4B90-A3B9-6F10783D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A3AA-1891-411C-B427-2CB60C0F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B267-D7C9-4B65-A2F2-C07E34D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C8B3-D65D-4EAB-9134-52F2605E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930-403C-4553-B10B-844F3197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348D-603E-4319-AA4D-588B7FC5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22B4-5353-493C-B904-C16ED722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270C-D3F2-4AD8-8BFA-B3BF8710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394C-EB44-4AE5-B6FC-7B1B794B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52309-0155-44C0-83FD-B87158B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B85EB-4E10-49C5-BDF5-37BF493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467F-6F6B-46BF-B88B-E63E84F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889B-5126-4FA2-B962-EF1B30BC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FFF7-D5F8-4917-A893-9E111B5F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F460-4F21-40FA-AB77-D1407E7F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8C5D-177C-4851-8441-07FB7466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60A36-B4F8-4741-B33C-5D0553A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81CE9-3234-4A83-858C-B466AFB6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6F62-3D9C-4EC0-B8E6-936C575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A95-D7FD-4B25-9640-F32A9D16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A823-EE53-4645-A1F2-283138EF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790D-0053-40CC-AA9A-1263D06D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A348-78E9-4CEB-9B2A-EE90BC8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9998-1CDB-4CD7-A8B6-DAF970DA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5E22-5ACB-4CD4-AB5D-3AB5D62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B0C3-775A-4C02-B561-A9261737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2EAA0-44A3-4DA5-9628-2DD33449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3C359-F72E-4245-B176-3D73A9BF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35EB-5955-4D6C-9AE6-FA2AF7B0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530A-89B3-4D05-B2BF-E4097242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0C9E-6596-456B-897B-8FF4619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CDCA6-0C48-425A-8DD8-B669E017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FFE2-C28B-44C3-9234-7275976C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F767-B143-4C60-AC85-928DED96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6B1B-ED8E-4CD8-BF5B-118FFDC93646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808B-0DE7-4FB8-B3F9-087364D2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249-6FC3-4005-AEA3-3898ED99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6A91F-C953-4004-988E-1B3F77A069AE}"/>
              </a:ext>
            </a:extLst>
          </p:cNvPr>
          <p:cNvSpPr txBox="1"/>
          <p:nvPr/>
        </p:nvSpPr>
        <p:spPr>
          <a:xfrm>
            <a:off x="4539298" y="1523339"/>
            <a:ext cx="269462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Mdp</a:t>
            </a:r>
            <a:r>
              <a:rPr lang="en-US" sz="1200" b="1" dirty="0"/>
              <a:t>: </a:t>
            </a:r>
            <a:r>
              <a:rPr lang="en-US" sz="1200" dirty="0"/>
              <a:t>-1 select P2P, 1 selects area mode, 0 continues area mode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427D-5618-49F6-8162-D15A1E8E968A}"/>
              </a:ext>
            </a:extLst>
          </p:cNvPr>
          <p:cNvSpPr txBox="1"/>
          <p:nvPr/>
        </p:nvSpPr>
        <p:spPr>
          <a:xfrm>
            <a:off x="3956368" y="406590"/>
            <a:ext cx="922516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Secondary parameters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7BE71-117C-4620-917D-6E4DBDA339EF}"/>
              </a:ext>
            </a:extLst>
          </p:cNvPr>
          <p:cNvSpPr txBox="1"/>
          <p:nvPr/>
        </p:nvSpPr>
        <p:spPr>
          <a:xfrm>
            <a:off x="4892067" y="409000"/>
            <a:ext cx="11176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Check param ranges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1607E-5A1E-48F5-BC3B-AA4566ABB317}"/>
              </a:ext>
            </a:extLst>
          </p:cNvPr>
          <p:cNvSpPr txBox="1"/>
          <p:nvPr/>
        </p:nvSpPr>
        <p:spPr>
          <a:xfrm>
            <a:off x="6139205" y="396633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Check distance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A574-BCC7-4D2A-8AC4-2BDEEE7F2EE3}"/>
              </a:ext>
            </a:extLst>
          </p:cNvPr>
          <p:cNvSpPr txBox="1"/>
          <p:nvPr/>
        </p:nvSpPr>
        <p:spPr>
          <a:xfrm>
            <a:off x="7140916" y="396633"/>
            <a:ext cx="110773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coefficients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403E9-9970-4485-9420-0AFB35237F89}"/>
              </a:ext>
            </a:extLst>
          </p:cNvPr>
          <p:cNvSpPr txBox="1"/>
          <p:nvPr/>
        </p:nvSpPr>
        <p:spPr>
          <a:xfrm>
            <a:off x="3968149" y="949784"/>
            <a:ext cx="88195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wlos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92D3C-25F9-45BA-BD58-9DBEB936F23F}"/>
              </a:ext>
            </a:extLst>
          </p:cNvPr>
          <p:cNvSpPr txBox="1"/>
          <p:nvPr/>
        </p:nvSpPr>
        <p:spPr>
          <a:xfrm>
            <a:off x="4925321" y="967551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 coefficients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57B39-CA21-4457-A69A-54F5B9408255}"/>
              </a:ext>
            </a:extLst>
          </p:cNvPr>
          <p:cNvSpPr txBox="1"/>
          <p:nvPr/>
        </p:nvSpPr>
        <p:spPr>
          <a:xfrm>
            <a:off x="6134502" y="974887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Tropo-scatter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63AD6-F2E8-4D2D-9E90-80365A507BA2}"/>
              </a:ext>
            </a:extLst>
          </p:cNvPr>
          <p:cNvSpPr txBox="1"/>
          <p:nvPr/>
        </p:nvSpPr>
        <p:spPr>
          <a:xfrm>
            <a:off x="7130936" y="974896"/>
            <a:ext cx="115601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Troposcatter</a:t>
            </a:r>
            <a:r>
              <a:rPr lang="en-US" sz="1200" dirty="0"/>
              <a:t> coefficients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FC28C-551B-47FA-BC98-E8B4AD676898}"/>
              </a:ext>
            </a:extLst>
          </p:cNvPr>
          <p:cNvSpPr txBox="1"/>
          <p:nvPr/>
        </p:nvSpPr>
        <p:spPr>
          <a:xfrm>
            <a:off x="5165407" y="2905756"/>
            <a:ext cx="1469211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LRprop</a:t>
            </a:r>
            <a:endParaRPr lang="en-US" sz="1200" b="1" dirty="0"/>
          </a:p>
          <a:p>
            <a:pPr algn="ctr"/>
            <a:r>
              <a:rPr lang="en-US" sz="1050" dirty="0"/>
              <a:t>Outputs: </a:t>
            </a:r>
            <a:r>
              <a:rPr lang="en-US" sz="1050" i="1" dirty="0" err="1"/>
              <a:t>aref</a:t>
            </a:r>
            <a:r>
              <a:rPr lang="en-US" sz="1050" dirty="0"/>
              <a:t>, </a:t>
            </a:r>
            <a:r>
              <a:rPr lang="en-US" sz="1050" i="1" dirty="0" err="1"/>
              <a:t>kwx</a:t>
            </a:r>
            <a:endParaRPr lang="en-GB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22B42-63D6-4D71-BF6F-566D28FF5789}"/>
              </a:ext>
            </a:extLst>
          </p:cNvPr>
          <p:cNvSpPr txBox="1"/>
          <p:nvPr/>
        </p:nvSpPr>
        <p:spPr>
          <a:xfrm>
            <a:off x="9763443" y="1132128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adiff</a:t>
            </a:r>
            <a:endParaRPr lang="en-GB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65D29-CD8E-4C5B-8229-A623A0C40C4C}"/>
              </a:ext>
            </a:extLst>
          </p:cNvPr>
          <p:cNvSpPr txBox="1"/>
          <p:nvPr/>
        </p:nvSpPr>
        <p:spPr>
          <a:xfrm>
            <a:off x="10552588" y="413485"/>
            <a:ext cx="1218247" cy="3991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constants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8DAD-0A1C-4E02-94A5-02D0DFF59F0A}"/>
              </a:ext>
            </a:extLst>
          </p:cNvPr>
          <p:cNvSpPr txBox="1"/>
          <p:nvPr/>
        </p:nvSpPr>
        <p:spPr>
          <a:xfrm>
            <a:off x="10560683" y="862371"/>
            <a:ext cx="1218247" cy="3588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attenuation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83223-4423-44B6-9BF9-3E449DC36066}"/>
              </a:ext>
            </a:extLst>
          </p:cNvPr>
          <p:cNvSpPr txBox="1"/>
          <p:nvPr/>
        </p:nvSpPr>
        <p:spPr>
          <a:xfrm>
            <a:off x="10551547" y="1308200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Aknfe</a:t>
            </a:r>
            <a:r>
              <a:rPr lang="en-US" sz="1200" b="1" dirty="0"/>
              <a:t>: </a:t>
            </a:r>
            <a:r>
              <a:rPr lang="en-US" sz="1200" dirty="0"/>
              <a:t>knife edge diffraction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4E638-EACD-4955-AB69-86FECCE0B76B}"/>
              </a:ext>
            </a:extLst>
          </p:cNvPr>
          <p:cNvSpPr txBox="1"/>
          <p:nvPr/>
        </p:nvSpPr>
        <p:spPr>
          <a:xfrm>
            <a:off x="10560192" y="1764856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Fht</a:t>
            </a:r>
            <a:r>
              <a:rPr lang="en-US" sz="1200" b="1" dirty="0"/>
              <a:t>: </a:t>
            </a:r>
            <a:r>
              <a:rPr lang="en-US" sz="1200" dirty="0"/>
              <a:t>smooth Earth diffraction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84CA2-0347-4706-B78E-47D1C161FD04}"/>
              </a:ext>
            </a:extLst>
          </p:cNvPr>
          <p:cNvSpPr txBox="1"/>
          <p:nvPr/>
        </p:nvSpPr>
        <p:spPr>
          <a:xfrm>
            <a:off x="9801701" y="2860946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alos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AF14E-17AB-487E-8E21-47D86C60304B}"/>
              </a:ext>
            </a:extLst>
          </p:cNvPr>
          <p:cNvSpPr txBox="1"/>
          <p:nvPr/>
        </p:nvSpPr>
        <p:spPr>
          <a:xfrm>
            <a:off x="10544017" y="3168413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Loss attenuation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4B183-B7F4-40C3-93AB-52A6A754638E}"/>
              </a:ext>
            </a:extLst>
          </p:cNvPr>
          <p:cNvSpPr txBox="1"/>
          <p:nvPr/>
        </p:nvSpPr>
        <p:spPr>
          <a:xfrm>
            <a:off x="10544017" y="2680744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Loss constants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11688-3627-4909-906B-CEA0BC9BF496}"/>
              </a:ext>
            </a:extLst>
          </p:cNvPr>
          <p:cNvSpPr txBox="1"/>
          <p:nvPr/>
        </p:nvSpPr>
        <p:spPr>
          <a:xfrm>
            <a:off x="9697243" y="4405975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ascat</a:t>
            </a:r>
            <a:endParaRPr lang="en-GB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730C2-A398-4DBA-90ED-AC7A91848DF6}"/>
              </a:ext>
            </a:extLst>
          </p:cNvPr>
          <p:cNvSpPr txBox="1"/>
          <p:nvPr/>
        </p:nvSpPr>
        <p:spPr>
          <a:xfrm>
            <a:off x="10541631" y="4044521"/>
            <a:ext cx="1256983" cy="4732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Scatter constants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D36EA-935B-4E88-9FCA-93E0A7DE65EE}"/>
              </a:ext>
            </a:extLst>
          </p:cNvPr>
          <p:cNvSpPr txBox="1"/>
          <p:nvPr/>
        </p:nvSpPr>
        <p:spPr>
          <a:xfrm>
            <a:off x="10533221" y="4638542"/>
            <a:ext cx="1245709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Scatter attenuation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9F54A-C5F8-4682-9DB1-8565E7635C89}"/>
              </a:ext>
            </a:extLst>
          </p:cNvPr>
          <p:cNvSpPr txBox="1"/>
          <p:nvPr/>
        </p:nvSpPr>
        <p:spPr>
          <a:xfrm>
            <a:off x="10544017" y="5166222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/>
              <a:t>h0f</a:t>
            </a:r>
            <a:r>
              <a:rPr lang="en-US" sz="1200" dirty="0"/>
              <a:t> scatter fields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F4DB2-B10E-4886-B268-F6F0B4E46F7A}"/>
              </a:ext>
            </a:extLst>
          </p:cNvPr>
          <p:cNvSpPr txBox="1"/>
          <p:nvPr/>
        </p:nvSpPr>
        <p:spPr>
          <a:xfrm>
            <a:off x="10544017" y="5683114"/>
            <a:ext cx="122681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ahd</a:t>
            </a:r>
            <a:r>
              <a:rPr lang="en-US" sz="1200" dirty="0"/>
              <a:t> scatter fields 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BA9A66-DE6C-4623-8725-CD696E42E9CC}"/>
              </a:ext>
            </a:extLst>
          </p:cNvPr>
          <p:cNvSpPr/>
          <p:nvPr/>
        </p:nvSpPr>
        <p:spPr>
          <a:xfrm>
            <a:off x="3735705" y="319571"/>
            <a:ext cx="465328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019FF-CEED-479D-80E5-09DEC23B4F1E}"/>
              </a:ext>
            </a:extLst>
          </p:cNvPr>
          <p:cNvSpPr/>
          <p:nvPr/>
        </p:nvSpPr>
        <p:spPr>
          <a:xfrm>
            <a:off x="10553383" y="385742"/>
            <a:ext cx="1218247" cy="18357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5EEE0-12BB-43CB-878F-CC541505C993}"/>
              </a:ext>
            </a:extLst>
          </p:cNvPr>
          <p:cNvSpPr/>
          <p:nvPr/>
        </p:nvSpPr>
        <p:spPr>
          <a:xfrm>
            <a:off x="10533221" y="2627955"/>
            <a:ext cx="1262380" cy="1025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29553A-77A6-4FE3-A0D5-F6970FC9D50E}"/>
              </a:ext>
            </a:extLst>
          </p:cNvPr>
          <p:cNvSpPr/>
          <p:nvPr/>
        </p:nvSpPr>
        <p:spPr>
          <a:xfrm>
            <a:off x="10533221" y="4044521"/>
            <a:ext cx="1256983" cy="20868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40F95-32E5-4785-A9AC-12E88BE4E008}"/>
              </a:ext>
            </a:extLst>
          </p:cNvPr>
          <p:cNvSpPr txBox="1"/>
          <p:nvPr/>
        </p:nvSpPr>
        <p:spPr>
          <a:xfrm>
            <a:off x="5363587" y="4638542"/>
            <a:ext cx="10287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avar</a:t>
            </a:r>
            <a:endParaRPr lang="en-GB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5A68C2-E3D0-4CDB-ABBF-9C6425558E4C}"/>
              </a:ext>
            </a:extLst>
          </p:cNvPr>
          <p:cNvSpPr txBox="1"/>
          <p:nvPr/>
        </p:nvSpPr>
        <p:spPr>
          <a:xfrm>
            <a:off x="4027488" y="5536667"/>
            <a:ext cx="11379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Climatic constants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E4502-DFA8-40D9-B187-2AA74A347520}"/>
              </a:ext>
            </a:extLst>
          </p:cNvPr>
          <p:cNvSpPr txBox="1"/>
          <p:nvPr/>
        </p:nvSpPr>
        <p:spPr>
          <a:xfrm>
            <a:off x="5210176" y="5537389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Function ‘</a:t>
            </a:r>
            <a:r>
              <a:rPr lang="en-US" sz="1200" b="1" dirty="0" err="1"/>
              <a:t>curv</a:t>
            </a:r>
            <a:r>
              <a:rPr lang="en-US" sz="1200" dirty="0"/>
              <a:t>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549A6-B140-4239-9CBD-304176F28FC1}"/>
              </a:ext>
            </a:extLst>
          </p:cNvPr>
          <p:cNvSpPr txBox="1"/>
          <p:nvPr/>
        </p:nvSpPr>
        <p:spPr>
          <a:xfrm>
            <a:off x="6190298" y="5539845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Variability coefficients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D1C53-F505-4863-B73A-716799BD87AD}"/>
              </a:ext>
            </a:extLst>
          </p:cNvPr>
          <p:cNvSpPr txBox="1"/>
          <p:nvPr/>
        </p:nvSpPr>
        <p:spPr>
          <a:xfrm>
            <a:off x="4027488" y="6119602"/>
            <a:ext cx="123459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Correct normal deviates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0F501-810A-4E5D-BA17-EB8FC988B845}"/>
              </a:ext>
            </a:extLst>
          </p:cNvPr>
          <p:cNvSpPr txBox="1"/>
          <p:nvPr/>
        </p:nvSpPr>
        <p:spPr>
          <a:xfrm>
            <a:off x="5209541" y="6118455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Resolve SDs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7A04D-1464-4C24-9B98-29AEBEFAD5D2}"/>
              </a:ext>
            </a:extLst>
          </p:cNvPr>
          <p:cNvSpPr txBox="1"/>
          <p:nvPr/>
        </p:nvSpPr>
        <p:spPr>
          <a:xfrm>
            <a:off x="6176328" y="6120880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Resolve deviations</a:t>
            </a:r>
            <a:endParaRPr lang="en-GB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FF926-7CC6-48A0-B7B1-6ACA944A1FCE}"/>
              </a:ext>
            </a:extLst>
          </p:cNvPr>
          <p:cNvSpPr/>
          <p:nvPr/>
        </p:nvSpPr>
        <p:spPr>
          <a:xfrm>
            <a:off x="3956368" y="5423646"/>
            <a:ext cx="353060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D46812-13CE-4BE7-9356-FE3CB3CA90DA}"/>
              </a:ext>
            </a:extLst>
          </p:cNvPr>
          <p:cNvSpPr txBox="1"/>
          <p:nvPr/>
        </p:nvSpPr>
        <p:spPr>
          <a:xfrm>
            <a:off x="7894399" y="5164247"/>
            <a:ext cx="107886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Climatic coefficients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E84A2B-0999-4477-A48C-407E5E860B8E}"/>
              </a:ext>
            </a:extLst>
          </p:cNvPr>
          <p:cNvSpPr txBox="1"/>
          <p:nvPr/>
        </p:nvSpPr>
        <p:spPr>
          <a:xfrm>
            <a:off x="8973264" y="5167976"/>
            <a:ext cx="106965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Coefficient mode of variability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8239D-FA5B-4B4E-A942-B92D39BF2018}"/>
              </a:ext>
            </a:extLst>
          </p:cNvPr>
          <p:cNvSpPr txBox="1"/>
          <p:nvPr/>
        </p:nvSpPr>
        <p:spPr>
          <a:xfrm>
            <a:off x="7895432" y="5723889"/>
            <a:ext cx="107886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Frequency coefficients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27EE53-BB7A-4615-8D80-B84F5647EF48}"/>
              </a:ext>
            </a:extLst>
          </p:cNvPr>
          <p:cNvSpPr txBox="1"/>
          <p:nvPr/>
        </p:nvSpPr>
        <p:spPr>
          <a:xfrm>
            <a:off x="8979694" y="5727618"/>
            <a:ext cx="106965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System coefficients</a:t>
            </a:r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12CBD7-67FE-437F-9162-36A8E1835763}"/>
              </a:ext>
            </a:extLst>
          </p:cNvPr>
          <p:cNvSpPr/>
          <p:nvPr/>
        </p:nvSpPr>
        <p:spPr>
          <a:xfrm>
            <a:off x="7894399" y="5030913"/>
            <a:ext cx="2153920" cy="1581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65DFB-936E-430D-931A-00DBFFE65CB2}"/>
              </a:ext>
            </a:extLst>
          </p:cNvPr>
          <p:cNvSpPr txBox="1"/>
          <p:nvPr/>
        </p:nvSpPr>
        <p:spPr>
          <a:xfrm>
            <a:off x="8394779" y="6185642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Distance coefficients</a:t>
            </a:r>
            <a:endParaRPr lang="en-GB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A084D-27AD-4F2B-8305-214C14462BE8}"/>
              </a:ext>
            </a:extLst>
          </p:cNvPr>
          <p:cNvSpPr txBox="1"/>
          <p:nvPr/>
        </p:nvSpPr>
        <p:spPr>
          <a:xfrm>
            <a:off x="2127865" y="3187603"/>
            <a:ext cx="92690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qlrps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09E6A5-ACB3-4C5C-B2A7-2BB2245ACCF8}"/>
              </a:ext>
            </a:extLst>
          </p:cNvPr>
          <p:cNvSpPr txBox="1"/>
          <p:nvPr/>
        </p:nvSpPr>
        <p:spPr>
          <a:xfrm>
            <a:off x="2225556" y="4607427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b="1" dirty="0" err="1"/>
              <a:t>qlra</a:t>
            </a:r>
            <a:endParaRPr lang="en-GB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EADBD-959C-4399-A698-AD470DA9BE73}"/>
              </a:ext>
            </a:extLst>
          </p:cNvPr>
          <p:cNvSpPr txBox="1"/>
          <p:nvPr/>
        </p:nvSpPr>
        <p:spPr>
          <a:xfrm>
            <a:off x="2171859" y="1787166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qlrpfl</a:t>
            </a:r>
            <a:endParaRPr lang="en-GB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AB0D3-F744-4B3B-A823-8C5F88BEF28E}"/>
              </a:ext>
            </a:extLst>
          </p:cNvPr>
          <p:cNvSpPr txBox="1"/>
          <p:nvPr/>
        </p:nvSpPr>
        <p:spPr>
          <a:xfrm>
            <a:off x="472796" y="2555501"/>
            <a:ext cx="1241623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Transhorizon</a:t>
            </a:r>
            <a:r>
              <a:rPr lang="en-US" sz="1200" dirty="0"/>
              <a:t> effective height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CCFFE4-DB16-40A7-A4A4-3D2DC3870937}"/>
              </a:ext>
            </a:extLst>
          </p:cNvPr>
          <p:cNvSpPr txBox="1"/>
          <p:nvPr/>
        </p:nvSpPr>
        <p:spPr>
          <a:xfrm>
            <a:off x="469025" y="1937994"/>
            <a:ext cx="122755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Redo LOS horizons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1DA3EF-B125-4492-846B-A29911D03260}"/>
              </a:ext>
            </a:extLst>
          </p:cNvPr>
          <p:cNvSpPr txBox="1"/>
          <p:nvPr/>
        </p:nvSpPr>
        <p:spPr>
          <a:xfrm>
            <a:off x="473474" y="1092076"/>
            <a:ext cx="1223665" cy="838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hzns</a:t>
            </a:r>
            <a:r>
              <a:rPr lang="en-US" sz="1200" b="1" dirty="0"/>
              <a:t>: </a:t>
            </a:r>
            <a:r>
              <a:rPr lang="en-US" sz="1200" dirty="0"/>
              <a:t>Compute distance to horizon for </a:t>
            </a:r>
            <a:r>
              <a:rPr lang="en-US" sz="1200" dirty="0" err="1"/>
              <a:t>Tx</a:t>
            </a:r>
            <a:r>
              <a:rPr lang="en-US" sz="1200" dirty="0"/>
              <a:t> an Rx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03BE2-95CF-461B-BF40-98B228133867}"/>
              </a:ext>
            </a:extLst>
          </p:cNvPr>
          <p:cNvSpPr txBox="1"/>
          <p:nvPr/>
        </p:nvSpPr>
        <p:spPr>
          <a:xfrm>
            <a:off x="462576" y="3193655"/>
            <a:ext cx="1232119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l-GR" sz="1200" dirty="0"/>
              <a:t>Δ</a:t>
            </a:r>
            <a:r>
              <a:rPr lang="en-US" sz="1200" i="1" dirty="0"/>
              <a:t>h </a:t>
            </a:r>
            <a:r>
              <a:rPr lang="en-US" sz="1200" b="1" dirty="0" err="1"/>
              <a:t>dlthx</a:t>
            </a:r>
            <a:endParaRPr lang="en-GB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ADDF45-0FFD-407C-B54D-AAAD2EE58A3F}"/>
              </a:ext>
            </a:extLst>
          </p:cNvPr>
          <p:cNvSpPr/>
          <p:nvPr/>
        </p:nvSpPr>
        <p:spPr>
          <a:xfrm>
            <a:off x="473372" y="1053818"/>
            <a:ext cx="1227554" cy="2560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556F4-F62F-4D6C-8404-F7CF3A36A05C}"/>
              </a:ext>
            </a:extLst>
          </p:cNvPr>
          <p:cNvSpPr txBox="1"/>
          <p:nvPr/>
        </p:nvSpPr>
        <p:spPr>
          <a:xfrm>
            <a:off x="857407" y="6146291"/>
            <a:ext cx="91638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qerf</a:t>
            </a:r>
            <a:endParaRPr lang="en-GB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D23A9-B1A8-49D2-9FC5-21F6956665F6}"/>
              </a:ext>
            </a:extLst>
          </p:cNvPr>
          <p:cNvSpPr txBox="1"/>
          <p:nvPr/>
        </p:nvSpPr>
        <p:spPr>
          <a:xfrm>
            <a:off x="1679170" y="5713519"/>
            <a:ext cx="77724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/>
              <a:t>zlsq1</a:t>
            </a:r>
            <a:endParaRPr lang="en-GB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D8A95-91AB-4A1C-AAE3-6E7D9D0A83FD}"/>
              </a:ext>
            </a:extLst>
          </p:cNvPr>
          <p:cNvSpPr txBox="1"/>
          <p:nvPr/>
        </p:nvSpPr>
        <p:spPr>
          <a:xfrm>
            <a:off x="855268" y="5695919"/>
            <a:ext cx="91638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qtile</a:t>
            </a:r>
            <a:endParaRPr lang="en-GB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7DDAB1-FC2F-4F0A-B18A-1BD4FA6A0A9F}"/>
              </a:ext>
            </a:extLst>
          </p:cNvPr>
          <p:cNvSpPr txBox="1"/>
          <p:nvPr/>
        </p:nvSpPr>
        <p:spPr>
          <a:xfrm>
            <a:off x="1685915" y="6146291"/>
            <a:ext cx="77049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qerfi</a:t>
            </a:r>
            <a:endParaRPr lang="en-GB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6C477A-CD02-46E1-8B96-347DC7B5CB4F}"/>
              </a:ext>
            </a:extLst>
          </p:cNvPr>
          <p:cNvSpPr/>
          <p:nvPr/>
        </p:nvSpPr>
        <p:spPr>
          <a:xfrm>
            <a:off x="860665" y="5668117"/>
            <a:ext cx="1681480" cy="944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08A58E-7CF8-4047-9B6C-EBC85B177F5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5886609" y="1950059"/>
            <a:ext cx="13404" cy="95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B880DC-99AE-486D-A753-CECF1B58F7B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35261" y="1345488"/>
            <a:ext cx="3228182" cy="15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91A491-4C89-4CC5-A206-9804C11B12D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639322" y="3074306"/>
            <a:ext cx="3162379" cy="5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5DD2E9-82F5-47AD-AC1F-10F1BF32DF5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566931" y="3471782"/>
            <a:ext cx="3130312" cy="114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75D42F-0B00-482A-8265-45BFB9EF56B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877937" y="3429002"/>
            <a:ext cx="4703" cy="12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1449E1-8527-473D-B243-CB565AAE1698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H="1" flipV="1">
            <a:off x="2590959" y="2213886"/>
            <a:ext cx="357" cy="97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2EE5A0-19AE-4BD6-A5DF-C9DAD9072C0A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957076" y="3349100"/>
            <a:ext cx="2231867" cy="147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D8F05F-211A-4988-8029-D6EE2EC182C7}"/>
              </a:ext>
            </a:extLst>
          </p:cNvPr>
          <p:cNvCxnSpPr>
            <a:cxnSpLocks/>
          </p:cNvCxnSpPr>
          <p:nvPr/>
        </p:nvCxnSpPr>
        <p:spPr>
          <a:xfrm>
            <a:off x="3046572" y="2139615"/>
            <a:ext cx="2146499" cy="6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3C5F11-B531-46A1-A280-30F79D331013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flipH="1" flipV="1">
            <a:off x="7310438" y="5753205"/>
            <a:ext cx="583961" cy="6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F4EA75-2970-4BEF-84FD-84CE59B68E8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644787" y="1180911"/>
            <a:ext cx="2805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4C2F42-8AEC-4372-95C7-DAEB5485FF5E}"/>
              </a:ext>
            </a:extLst>
          </p:cNvPr>
          <p:cNvSpPr/>
          <p:nvPr/>
        </p:nvSpPr>
        <p:spPr>
          <a:xfrm>
            <a:off x="5430520" y="30286"/>
            <a:ext cx="1033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Program flow</a:t>
            </a:r>
            <a:endParaRPr lang="en-GB" sz="1200" i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5E4720-6E19-47B4-86F5-989CEC5D30FA}"/>
              </a:ext>
            </a:extLst>
          </p:cNvPr>
          <p:cNvSpPr/>
          <p:nvPr/>
        </p:nvSpPr>
        <p:spPr>
          <a:xfrm>
            <a:off x="10533221" y="2358342"/>
            <a:ext cx="1276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LOS attenuation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7D4D24-DBC6-4036-AE24-916B11909E3A}"/>
              </a:ext>
            </a:extLst>
          </p:cNvPr>
          <p:cNvSpPr/>
          <p:nvPr/>
        </p:nvSpPr>
        <p:spPr>
          <a:xfrm>
            <a:off x="10330204" y="122071"/>
            <a:ext cx="1679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Diffraction  attenuation</a:t>
            </a:r>
            <a:endParaRPr lang="en-GB" sz="1200" i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9CF888-175D-4096-9B44-0A22AFA07ACA}"/>
              </a:ext>
            </a:extLst>
          </p:cNvPr>
          <p:cNvSpPr/>
          <p:nvPr/>
        </p:nvSpPr>
        <p:spPr>
          <a:xfrm>
            <a:off x="10422572" y="3796039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Scatter attenuation</a:t>
            </a:r>
            <a:endParaRPr lang="en-GB" sz="1200" i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FB411E-6618-4AC8-9E0C-D121003D9EB8}"/>
              </a:ext>
            </a:extLst>
          </p:cNvPr>
          <p:cNvSpPr/>
          <p:nvPr/>
        </p:nvSpPr>
        <p:spPr>
          <a:xfrm>
            <a:off x="4993324" y="5176403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Statistics</a:t>
            </a:r>
            <a:endParaRPr lang="en-GB" sz="1200" i="1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8FD48F-2CCB-43C5-A9E6-734B34BF2BBA}"/>
              </a:ext>
            </a:extLst>
          </p:cNvPr>
          <p:cNvSpPr/>
          <p:nvPr/>
        </p:nvSpPr>
        <p:spPr>
          <a:xfrm>
            <a:off x="250189" y="319037"/>
            <a:ext cx="3150236" cy="492414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CCB80BE-692B-4A7A-8E7B-6907063BC2F3}"/>
              </a:ext>
            </a:extLst>
          </p:cNvPr>
          <p:cNvSpPr/>
          <p:nvPr/>
        </p:nvSpPr>
        <p:spPr>
          <a:xfrm>
            <a:off x="250189" y="32702"/>
            <a:ext cx="3150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Preparatory subroutines</a:t>
            </a:r>
            <a:endParaRPr lang="en-GB" sz="1200" i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BA89C2D-3120-4EB5-A766-C673A780156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591316" y="3614323"/>
            <a:ext cx="0" cy="99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587AD0-D419-4E99-871B-34D8F3E2345D}"/>
              </a:ext>
            </a:extLst>
          </p:cNvPr>
          <p:cNvSpPr/>
          <p:nvPr/>
        </p:nvSpPr>
        <p:spPr>
          <a:xfrm>
            <a:off x="2085046" y="492949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Area prediction</a:t>
            </a:r>
            <a:endParaRPr lang="en-GB" sz="1200" i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0F7A18-9F5B-4617-9E7B-5EE05DF5ED81}"/>
              </a:ext>
            </a:extLst>
          </p:cNvPr>
          <p:cNvSpPr/>
          <p:nvPr/>
        </p:nvSpPr>
        <p:spPr>
          <a:xfrm>
            <a:off x="2378438" y="1622648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385F30-BCE9-49FE-9BCA-6C59974F5378}"/>
              </a:ext>
            </a:extLst>
          </p:cNvPr>
          <p:cNvSpPr/>
          <p:nvPr/>
        </p:nvSpPr>
        <p:spPr>
          <a:xfrm>
            <a:off x="3473867" y="2977232"/>
            <a:ext cx="1790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Primary input parameters</a:t>
            </a:r>
            <a:endParaRPr lang="en-GB" sz="1200" i="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B2EBE7-4E32-4D1C-8C5B-659614FD5E2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1700926" y="2114562"/>
            <a:ext cx="626638" cy="2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FA3D20F-E5D8-4CA5-AE72-17F206E6BE93}"/>
              </a:ext>
            </a:extLst>
          </p:cNvPr>
          <p:cNvSpPr/>
          <p:nvPr/>
        </p:nvSpPr>
        <p:spPr>
          <a:xfrm>
            <a:off x="821208" y="72040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4CE5CA4-E557-4EB2-BAEB-A225C25AB883}"/>
              </a:ext>
            </a:extLst>
          </p:cNvPr>
          <p:cNvSpPr/>
          <p:nvPr/>
        </p:nvSpPr>
        <p:spPr>
          <a:xfrm>
            <a:off x="1068438" y="5384276"/>
            <a:ext cx="135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Miscellaneous aids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530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38</cp:revision>
  <dcterms:created xsi:type="dcterms:W3CDTF">2019-06-09T07:25:25Z</dcterms:created>
  <dcterms:modified xsi:type="dcterms:W3CDTF">2020-06-27T14:08:15Z</dcterms:modified>
</cp:coreProperties>
</file>