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3"/>
    <p:sldId id="267" r:id="rId4"/>
    <p:sldId id="261" r:id="rId5"/>
    <p:sldId id="257" r:id="rId6"/>
    <p:sldId id="268" r:id="rId7"/>
    <p:sldId id="270" r:id="rId8"/>
    <p:sldId id="269" r:id="rId9"/>
    <p:sldId id="259" r:id="rId10"/>
    <p:sldId id="258" r:id="rId11"/>
    <p:sldId id="266" r:id="rId12"/>
    <p:sldId id="277" r:id="rId13"/>
    <p:sldId id="26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9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4FDB9E-49C2-4F10-9BCE-1E5CB90C4981}" type="doc">
      <dgm:prSet loTypeId="urn:microsoft.com/office/officeart/2005/8/layout/bList2" loCatId="list" qsTypeId="urn:microsoft.com/office/officeart/2005/8/quickstyle/simple3" qsCatId="simple" csTypeId="urn:microsoft.com/office/officeart/2005/8/colors/accent1_2" csCatId="accent1" phldr="1"/>
      <dgm:spPr/>
    </dgm:pt>
    <dgm:pt modelId="{90EA7D1D-727F-405C-949E-9E12A5877174}">
      <dgm:prSet phldrT="[文本]"/>
      <dgm:spPr/>
      <dgm:t>
        <a:bodyPr/>
        <a:lstStyle/>
        <a:p>
          <a:r>
            <a:rPr lang="en-US" altLang="zh-CN" dirty="0" err="1" smtClean="0"/>
            <a:t>Hadoop</a:t>
          </a:r>
          <a:endParaRPr lang="zh-CN" altLang="en-US" dirty="0"/>
        </a:p>
      </dgm:t>
    </dgm:pt>
    <dgm:pt modelId="{77B086E4-E751-4B7E-87C6-802D1BEFDB11}" type="parTrans" cxnId="{538D2BB4-D525-487E-A2A0-A6BE4EC6F505}">
      <dgm:prSet/>
      <dgm:spPr/>
      <dgm:t>
        <a:bodyPr/>
        <a:lstStyle/>
        <a:p>
          <a:endParaRPr lang="zh-CN" altLang="en-US"/>
        </a:p>
      </dgm:t>
    </dgm:pt>
    <dgm:pt modelId="{B9F6BB64-4202-4B81-8263-950292275B23}" type="sibTrans" cxnId="{538D2BB4-D525-487E-A2A0-A6BE4EC6F505}">
      <dgm:prSet/>
      <dgm:spPr/>
      <dgm:t>
        <a:bodyPr/>
        <a:lstStyle/>
        <a:p>
          <a:endParaRPr lang="zh-CN" altLang="en-US"/>
        </a:p>
      </dgm:t>
    </dgm:pt>
    <dgm:pt modelId="{BB4820D0-2FD0-40A1-AA57-0AC0D6F77D46}">
      <dgm:prSet phldrT="[文本]"/>
      <dgm:spPr/>
      <dgm:t>
        <a:bodyPr/>
        <a:lstStyle/>
        <a:p>
          <a:r>
            <a:rPr lang="en-US" altLang="zh-CN" dirty="0" smtClean="0"/>
            <a:t>Spark</a:t>
          </a:r>
          <a:endParaRPr lang="zh-CN" altLang="en-US" dirty="0"/>
        </a:p>
      </dgm:t>
    </dgm:pt>
    <dgm:pt modelId="{3A38E00A-B245-4AB2-9BF7-2B2BE9AF57EC}" type="parTrans" cxnId="{810EDADA-42CA-416E-ACE3-409C3C8E5BA5}">
      <dgm:prSet/>
      <dgm:spPr/>
      <dgm:t>
        <a:bodyPr/>
        <a:lstStyle/>
        <a:p>
          <a:endParaRPr lang="zh-CN" altLang="en-US"/>
        </a:p>
      </dgm:t>
    </dgm:pt>
    <dgm:pt modelId="{F17DBCC0-424C-4A1C-AF76-999BC65A6ACB}" type="sibTrans" cxnId="{810EDADA-42CA-416E-ACE3-409C3C8E5BA5}">
      <dgm:prSet/>
      <dgm:spPr/>
      <dgm:t>
        <a:bodyPr/>
        <a:lstStyle/>
        <a:p>
          <a:endParaRPr lang="zh-CN" altLang="en-US"/>
        </a:p>
      </dgm:t>
    </dgm:pt>
    <dgm:pt modelId="{FFD1A385-7440-4377-9922-A1063423C541}">
      <dgm:prSet custT="1"/>
      <dgm:spPr/>
      <dgm:t>
        <a:bodyPr/>
        <a:lstStyle/>
        <a:p>
          <a:pPr marL="342900" indent="-342900" algn="l" rtl="0" eaLnBrk="1" latinLnBrk="0" hangingPunct="1">
            <a:spcBef>
              <a:spcPct val="20000"/>
            </a:spcBef>
            <a:buClr>
              <a:schemeClr val="tx2"/>
            </a:buClr>
            <a:buSzPct val="50000"/>
            <a:buFont typeface="Wingdings 2"/>
            <a:buChar char="ß"/>
          </a:pPr>
          <a:r>
            <a:rPr kumimoji="0" lang="en-US" altLang="zh-CN" sz="2000" kern="1200" dirty="0" err="1" smtClean="0">
              <a:latin typeface="Times New Roman" panose="02020603050405020304" pitchFamily="18" charset="0"/>
              <a:ea typeface="黑体" panose="02010609060101010101" pitchFamily="49" charset="-122"/>
              <a:cs typeface="+mn-cs"/>
            </a:rPr>
            <a:t>Hadoop</a:t>
          </a:r>
          <a:r>
            <a:rPr kumimoji="0" lang="zh-CN" altLang="en-US" sz="2000" kern="1200" dirty="0" smtClean="0">
              <a:latin typeface="Times New Roman" panose="02020603050405020304" pitchFamily="18" charset="0"/>
              <a:ea typeface="黑体" panose="02010609060101010101" pitchFamily="49" charset="-122"/>
              <a:cs typeface="+mn-cs"/>
            </a:rPr>
            <a:t>实质上更多是一个分布式数据基础设施</a:t>
          </a:r>
          <a:r>
            <a:rPr kumimoji="0" lang="en-US" altLang="zh-CN" sz="2000" kern="1200" dirty="0" smtClean="0">
              <a:latin typeface="Times New Roman" panose="02020603050405020304" pitchFamily="18" charset="0"/>
              <a:ea typeface="黑体" panose="02010609060101010101" pitchFamily="49" charset="-122"/>
              <a:cs typeface="+mn-cs"/>
            </a:rPr>
            <a:t>: </a:t>
          </a:r>
          <a:r>
            <a:rPr kumimoji="0" lang="zh-CN" altLang="en-US" sz="2000" kern="1200" dirty="0" smtClean="0">
              <a:latin typeface="Times New Roman" panose="02020603050405020304" pitchFamily="18" charset="0"/>
              <a:ea typeface="黑体" panose="02010609060101010101" pitchFamily="49" charset="-122"/>
              <a:cs typeface="+mn-cs"/>
            </a:rPr>
            <a:t>它将巨大的数据集分派到一个由普通计算机组成的集群中的多个节点进行存储，</a:t>
          </a:r>
          <a:r>
            <a:rPr kumimoji="0" lang="zh-CN" altLang="en-US" sz="2000" kern="1200" dirty="0" smtClean="0">
              <a:latin typeface="Times New Roman" panose="02020603050405020304" pitchFamily="18" charset="0"/>
              <a:ea typeface="黑体" panose="02010609060101010101" pitchFamily="49" charset="-122"/>
              <a:cs typeface="+mn-cs"/>
            </a:rPr>
            <a:t>意味着不</a:t>
          </a:r>
          <a:r>
            <a:rPr kumimoji="0" lang="zh-CN" altLang="en-US" sz="2000" kern="1200" dirty="0" smtClean="0">
              <a:latin typeface="Times New Roman" panose="02020603050405020304" pitchFamily="18" charset="0"/>
              <a:ea typeface="黑体" panose="02010609060101010101" pitchFamily="49" charset="-122"/>
              <a:cs typeface="+mn-cs"/>
            </a:rPr>
            <a:t>需要购买和维护昂贵的服务器硬件。</a:t>
          </a:r>
          <a:endParaRPr kumimoji="0" lang="zh-CN" altLang="en-US" sz="2000" kern="1200" dirty="0">
            <a:latin typeface="Times New Roman" panose="02020603050405020304" pitchFamily="18" charset="0"/>
            <a:ea typeface="黑体" panose="02010609060101010101" pitchFamily="49" charset="-122"/>
            <a:cs typeface="+mn-cs"/>
          </a:endParaRPr>
        </a:p>
      </dgm:t>
    </dgm:pt>
    <dgm:pt modelId="{37D8798E-5D22-4E18-96A0-6AFC1B479DAF}" type="parTrans" cxnId="{4129B68C-5AFE-4AB6-A57C-10CE744824A6}">
      <dgm:prSet/>
      <dgm:spPr/>
      <dgm:t>
        <a:bodyPr/>
        <a:lstStyle/>
        <a:p>
          <a:endParaRPr lang="zh-CN" altLang="en-US"/>
        </a:p>
      </dgm:t>
    </dgm:pt>
    <dgm:pt modelId="{7417F09E-8BF8-4A64-A638-177B812E4E05}" type="sibTrans" cxnId="{4129B68C-5AFE-4AB6-A57C-10CE744824A6}">
      <dgm:prSet/>
      <dgm:spPr/>
      <dgm:t>
        <a:bodyPr/>
        <a:lstStyle/>
        <a:p>
          <a:endParaRPr lang="zh-CN" altLang="en-US"/>
        </a:p>
      </dgm:t>
    </dgm:pt>
    <dgm:pt modelId="{C53484D0-0A08-4AE0-98D4-3D6BC89E33B4}">
      <dgm:prSet custT="1"/>
      <dgm:spPr/>
      <dgm:t>
        <a:bodyPr/>
        <a:lstStyle/>
        <a:p>
          <a:pPr marL="342900" indent="-342900" algn="l" rtl="0" eaLnBrk="1" latinLnBrk="0" hangingPunct="1">
            <a:spcBef>
              <a:spcPct val="20000"/>
            </a:spcBef>
            <a:buClr>
              <a:schemeClr val="tx2"/>
            </a:buClr>
            <a:buSzPct val="50000"/>
            <a:buFont typeface="Wingdings 2"/>
            <a:buChar char="ß"/>
          </a:pPr>
          <a:r>
            <a:rPr kumimoji="0" lang="zh-CN" altLang="en-US" sz="2000" kern="1200" smtClean="0">
              <a:latin typeface="Times New Roman" panose="02020603050405020304" pitchFamily="18" charset="0"/>
              <a:ea typeface="黑体" panose="02010609060101010101" pitchFamily="49" charset="-122"/>
              <a:cs typeface="+mn-cs"/>
            </a:rPr>
            <a:t>同时，</a:t>
          </a:r>
          <a:r>
            <a:rPr kumimoji="0" lang="en-US" altLang="zh-CN" sz="2000" kern="1200" smtClean="0">
              <a:latin typeface="Times New Roman" panose="02020603050405020304" pitchFamily="18" charset="0"/>
              <a:ea typeface="黑体" panose="02010609060101010101" pitchFamily="49" charset="-122"/>
              <a:cs typeface="+mn-cs"/>
            </a:rPr>
            <a:t>Hadoop</a:t>
          </a:r>
          <a:r>
            <a:rPr kumimoji="0" lang="zh-CN" altLang="en-US" sz="2000" kern="1200" smtClean="0">
              <a:latin typeface="Times New Roman" panose="02020603050405020304" pitchFamily="18" charset="0"/>
              <a:ea typeface="黑体" panose="02010609060101010101" pitchFamily="49" charset="-122"/>
              <a:cs typeface="+mn-cs"/>
            </a:rPr>
            <a:t>还会索引和跟踪这些数据，让大数据处理和分析效率达到前所未有的高度。</a:t>
          </a:r>
          <a:endParaRPr kumimoji="0" lang="zh-CN" altLang="en-US" sz="2000" kern="1200" dirty="0">
            <a:latin typeface="Times New Roman" panose="02020603050405020304" pitchFamily="18" charset="0"/>
            <a:ea typeface="黑体" panose="02010609060101010101" pitchFamily="49" charset="-122"/>
            <a:cs typeface="+mn-cs"/>
          </a:endParaRPr>
        </a:p>
      </dgm:t>
    </dgm:pt>
    <dgm:pt modelId="{5A2F0BBC-3109-42A6-9C83-9F2CC9F7796F}" type="parTrans" cxnId="{F7E59124-084A-4E6A-84F1-43058C72D276}">
      <dgm:prSet/>
      <dgm:spPr/>
      <dgm:t>
        <a:bodyPr/>
        <a:lstStyle/>
        <a:p>
          <a:endParaRPr lang="zh-CN" altLang="en-US"/>
        </a:p>
      </dgm:t>
    </dgm:pt>
    <dgm:pt modelId="{7F70051E-6E2A-4F34-9828-BCEA87DCD4F2}" type="sibTrans" cxnId="{F7E59124-084A-4E6A-84F1-43058C72D276}">
      <dgm:prSet/>
      <dgm:spPr/>
      <dgm:t>
        <a:bodyPr/>
        <a:lstStyle/>
        <a:p>
          <a:endParaRPr lang="zh-CN" altLang="en-US"/>
        </a:p>
      </dgm:t>
    </dgm:pt>
    <dgm:pt modelId="{5C9AFCA2-39BA-4700-8104-E6BB70FCFD78}">
      <dgm:prSet custT="1"/>
      <dgm:spPr/>
      <dgm:t>
        <a:bodyPr/>
        <a:lstStyle/>
        <a:p>
          <a:pPr marL="342900" indent="-342900" algn="l" rtl="0" eaLnBrk="1" latinLnBrk="0" hangingPunct="1">
            <a:spcBef>
              <a:spcPct val="20000"/>
            </a:spcBef>
            <a:buClr>
              <a:schemeClr val="tx2"/>
            </a:buClr>
            <a:buSzPct val="50000"/>
            <a:buFont typeface="Wingdings 2"/>
            <a:buChar char="ß"/>
          </a:pPr>
          <a:r>
            <a:rPr kumimoji="0" lang="en-US" altLang="zh-CN" sz="2000" kern="1200" smtClean="0">
              <a:latin typeface="Times New Roman" panose="02020603050405020304" pitchFamily="18" charset="0"/>
              <a:ea typeface="黑体" panose="02010609060101010101" pitchFamily="49" charset="-122"/>
              <a:cs typeface="+mn-cs"/>
            </a:rPr>
            <a:t>Spark</a:t>
          </a:r>
          <a:r>
            <a:rPr kumimoji="0" lang="zh-CN" altLang="en-US" sz="2000" kern="1200" smtClean="0">
              <a:latin typeface="Times New Roman" panose="02020603050405020304" pitchFamily="18" charset="0"/>
              <a:ea typeface="黑体" panose="02010609060101010101" pitchFamily="49" charset="-122"/>
              <a:cs typeface="+mn-cs"/>
            </a:rPr>
            <a:t>，则是那么一个专门用来对那些分布式存储的大数据进行处理的工具，它并不会进行分布式数据的存储。</a:t>
          </a:r>
          <a:endParaRPr kumimoji="0" lang="zh-CN" altLang="en-US" sz="2000" kern="1200" dirty="0">
            <a:latin typeface="Times New Roman" panose="02020603050405020304" pitchFamily="18" charset="0"/>
            <a:ea typeface="黑体" panose="02010609060101010101" pitchFamily="49" charset="-122"/>
            <a:cs typeface="+mn-cs"/>
          </a:endParaRPr>
        </a:p>
      </dgm:t>
    </dgm:pt>
    <dgm:pt modelId="{EF82A13D-F0A9-45C5-A9A3-C8E6B8800B9C}" type="parTrans" cxnId="{FCD8C223-4E66-4AAC-8E24-946612B90F71}">
      <dgm:prSet/>
      <dgm:spPr/>
      <dgm:t>
        <a:bodyPr/>
        <a:lstStyle/>
        <a:p>
          <a:endParaRPr lang="zh-CN" altLang="en-US"/>
        </a:p>
      </dgm:t>
    </dgm:pt>
    <dgm:pt modelId="{ED09FA79-327D-4C9B-9828-C0D8433AC0D4}" type="sibTrans" cxnId="{FCD8C223-4E66-4AAC-8E24-946612B90F71}">
      <dgm:prSet/>
      <dgm:spPr/>
      <dgm:t>
        <a:bodyPr/>
        <a:lstStyle/>
        <a:p>
          <a:endParaRPr lang="zh-CN" altLang="en-US"/>
        </a:p>
      </dgm:t>
    </dgm:pt>
    <dgm:pt modelId="{2A984D24-BBAF-4735-A235-5CEA0461DD4F}" type="pres">
      <dgm:prSet presAssocID="{104FDB9E-49C2-4F10-9BCE-1E5CB90C4981}" presName="diagram" presStyleCnt="0">
        <dgm:presLayoutVars>
          <dgm:dir/>
          <dgm:animLvl val="lvl"/>
          <dgm:resizeHandles val="exact"/>
        </dgm:presLayoutVars>
      </dgm:prSet>
      <dgm:spPr/>
    </dgm:pt>
    <dgm:pt modelId="{0E1E502C-FE2E-4A50-8ECC-8A371F53FE0B}" type="pres">
      <dgm:prSet presAssocID="{90EA7D1D-727F-405C-949E-9E12A5877174}" presName="compNode" presStyleCnt="0"/>
      <dgm:spPr/>
    </dgm:pt>
    <dgm:pt modelId="{1EB73090-50A0-4E1B-ADE8-4DE52B622440}" type="pres">
      <dgm:prSet presAssocID="{90EA7D1D-727F-405C-949E-9E12A5877174}" presName="childRect" presStyleLbl="bgAcc1" presStyleIdx="0" presStyleCnt="2">
        <dgm:presLayoutVars>
          <dgm:bulletEnabled val="1"/>
        </dgm:presLayoutVars>
      </dgm:prSet>
      <dgm:spPr/>
      <dgm:t>
        <a:bodyPr/>
        <a:lstStyle/>
        <a:p>
          <a:endParaRPr lang="zh-CN" altLang="en-US"/>
        </a:p>
      </dgm:t>
    </dgm:pt>
    <dgm:pt modelId="{04C94C63-2E62-4252-9825-41F2BA03033A}" type="pres">
      <dgm:prSet presAssocID="{90EA7D1D-727F-405C-949E-9E12A5877174}" presName="parentText" presStyleLbl="node1" presStyleIdx="0" presStyleCnt="0">
        <dgm:presLayoutVars>
          <dgm:chMax val="0"/>
          <dgm:bulletEnabled val="1"/>
        </dgm:presLayoutVars>
      </dgm:prSet>
      <dgm:spPr/>
      <dgm:t>
        <a:bodyPr/>
        <a:lstStyle/>
        <a:p>
          <a:endParaRPr lang="zh-CN" altLang="en-US"/>
        </a:p>
      </dgm:t>
    </dgm:pt>
    <dgm:pt modelId="{A1BC3940-78BC-429D-B7AE-AE0D22E924C6}" type="pres">
      <dgm:prSet presAssocID="{90EA7D1D-727F-405C-949E-9E12A5877174}" presName="parentRect" presStyleLbl="alignNode1" presStyleIdx="0" presStyleCnt="2"/>
      <dgm:spPr/>
      <dgm:t>
        <a:bodyPr/>
        <a:lstStyle/>
        <a:p>
          <a:endParaRPr lang="zh-CN" altLang="en-US"/>
        </a:p>
      </dgm:t>
    </dgm:pt>
    <dgm:pt modelId="{3D5E1CCF-FB17-4C39-BA93-3538A50372AA}" type="pres">
      <dgm:prSet presAssocID="{90EA7D1D-727F-405C-949E-9E12A5877174}" presName="adorn" presStyleLbl="fgAccFollow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92000" r="-92000"/>
          </a:stretch>
        </a:blipFill>
      </dgm:spPr>
    </dgm:pt>
    <dgm:pt modelId="{2912B22F-DB8A-4CD8-BF19-DD8C870AA9C6}" type="pres">
      <dgm:prSet presAssocID="{B9F6BB64-4202-4B81-8263-950292275B23}" presName="sibTrans" presStyleLbl="sibTrans2D1" presStyleIdx="0" presStyleCnt="0"/>
      <dgm:spPr/>
      <dgm:t>
        <a:bodyPr/>
        <a:lstStyle/>
        <a:p>
          <a:endParaRPr lang="zh-CN" altLang="en-US"/>
        </a:p>
      </dgm:t>
    </dgm:pt>
    <dgm:pt modelId="{C1461374-5039-4684-8647-9EDE9B8E3399}" type="pres">
      <dgm:prSet presAssocID="{BB4820D0-2FD0-40A1-AA57-0AC0D6F77D46}" presName="compNode" presStyleCnt="0"/>
      <dgm:spPr/>
    </dgm:pt>
    <dgm:pt modelId="{67C2FD97-8DB6-4255-A7A7-F74D4A1EC8D7}" type="pres">
      <dgm:prSet presAssocID="{BB4820D0-2FD0-40A1-AA57-0AC0D6F77D46}" presName="childRect" presStyleLbl="bgAcc1" presStyleIdx="1" presStyleCnt="2">
        <dgm:presLayoutVars>
          <dgm:bulletEnabled val="1"/>
        </dgm:presLayoutVars>
      </dgm:prSet>
      <dgm:spPr/>
      <dgm:t>
        <a:bodyPr/>
        <a:lstStyle/>
        <a:p>
          <a:endParaRPr lang="zh-CN" altLang="en-US"/>
        </a:p>
      </dgm:t>
    </dgm:pt>
    <dgm:pt modelId="{649BAED2-79D5-4FB1-AF8A-AE51B0EE4A2C}" type="pres">
      <dgm:prSet presAssocID="{BB4820D0-2FD0-40A1-AA57-0AC0D6F77D46}" presName="parentText" presStyleLbl="node1" presStyleIdx="0" presStyleCnt="0">
        <dgm:presLayoutVars>
          <dgm:chMax val="0"/>
          <dgm:bulletEnabled val="1"/>
        </dgm:presLayoutVars>
      </dgm:prSet>
      <dgm:spPr/>
      <dgm:t>
        <a:bodyPr/>
        <a:lstStyle/>
        <a:p>
          <a:endParaRPr lang="zh-CN" altLang="en-US"/>
        </a:p>
      </dgm:t>
    </dgm:pt>
    <dgm:pt modelId="{1A557100-BB29-49EC-A0F1-AA77BBF89F5B}" type="pres">
      <dgm:prSet presAssocID="{BB4820D0-2FD0-40A1-AA57-0AC0D6F77D46}" presName="parentRect" presStyleLbl="alignNode1" presStyleIdx="1" presStyleCnt="2"/>
      <dgm:spPr/>
      <dgm:t>
        <a:bodyPr/>
        <a:lstStyle/>
        <a:p>
          <a:endParaRPr lang="zh-CN" altLang="en-US"/>
        </a:p>
      </dgm:t>
    </dgm:pt>
    <dgm:pt modelId="{C6CFE66E-8803-4506-83C8-CF4A7A41596D}" type="pres">
      <dgm:prSet presAssocID="{BB4820D0-2FD0-40A1-AA57-0AC0D6F77D46}" presName="adorn" presStyleLbl="fgAccFollow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FCD8C223-4E66-4AAC-8E24-946612B90F71}" srcId="{BB4820D0-2FD0-40A1-AA57-0AC0D6F77D46}" destId="{5C9AFCA2-39BA-4700-8104-E6BB70FCFD78}" srcOrd="0" destOrd="0" parTransId="{EF82A13D-F0A9-45C5-A9A3-C8E6B8800B9C}" sibTransId="{ED09FA79-327D-4C9B-9828-C0D8433AC0D4}"/>
    <dgm:cxn modelId="{53504BF1-581E-43A7-A68D-4B6E12B42B1F}" type="presOf" srcId="{B9F6BB64-4202-4B81-8263-950292275B23}" destId="{2912B22F-DB8A-4CD8-BF19-DD8C870AA9C6}" srcOrd="0" destOrd="0" presId="urn:microsoft.com/office/officeart/2005/8/layout/bList2"/>
    <dgm:cxn modelId="{D11B32D2-8D8F-4DAA-99A7-F4D68FBDB4E4}" type="presOf" srcId="{BB4820D0-2FD0-40A1-AA57-0AC0D6F77D46}" destId="{1A557100-BB29-49EC-A0F1-AA77BBF89F5B}" srcOrd="1" destOrd="0" presId="urn:microsoft.com/office/officeart/2005/8/layout/bList2"/>
    <dgm:cxn modelId="{810EDADA-42CA-416E-ACE3-409C3C8E5BA5}" srcId="{104FDB9E-49C2-4F10-9BCE-1E5CB90C4981}" destId="{BB4820D0-2FD0-40A1-AA57-0AC0D6F77D46}" srcOrd="1" destOrd="0" parTransId="{3A38E00A-B245-4AB2-9BF7-2B2BE9AF57EC}" sibTransId="{F17DBCC0-424C-4A1C-AF76-999BC65A6ACB}"/>
    <dgm:cxn modelId="{04762143-BFC3-4819-9EA0-C3D5B6BBA162}" type="presOf" srcId="{BB4820D0-2FD0-40A1-AA57-0AC0D6F77D46}" destId="{649BAED2-79D5-4FB1-AF8A-AE51B0EE4A2C}" srcOrd="0" destOrd="0" presId="urn:microsoft.com/office/officeart/2005/8/layout/bList2"/>
    <dgm:cxn modelId="{074F1E46-9EF6-4249-9F2A-93AD4DDBD664}" type="presOf" srcId="{104FDB9E-49C2-4F10-9BCE-1E5CB90C4981}" destId="{2A984D24-BBAF-4735-A235-5CEA0461DD4F}" srcOrd="0" destOrd="0" presId="urn:microsoft.com/office/officeart/2005/8/layout/bList2"/>
    <dgm:cxn modelId="{8F9F155C-3CDD-4C4F-915E-CE9DED3BBB28}" type="presOf" srcId="{90EA7D1D-727F-405C-949E-9E12A5877174}" destId="{A1BC3940-78BC-429D-B7AE-AE0D22E924C6}" srcOrd="1" destOrd="0" presId="urn:microsoft.com/office/officeart/2005/8/layout/bList2"/>
    <dgm:cxn modelId="{522925C3-C442-466F-8462-CDC8C2F58F40}" type="presOf" srcId="{5C9AFCA2-39BA-4700-8104-E6BB70FCFD78}" destId="{67C2FD97-8DB6-4255-A7A7-F74D4A1EC8D7}" srcOrd="0" destOrd="0" presId="urn:microsoft.com/office/officeart/2005/8/layout/bList2"/>
    <dgm:cxn modelId="{AA6EC906-2AAF-4AEA-93B2-5FDC636BE4C4}" type="presOf" srcId="{90EA7D1D-727F-405C-949E-9E12A5877174}" destId="{04C94C63-2E62-4252-9825-41F2BA03033A}" srcOrd="0" destOrd="0" presId="urn:microsoft.com/office/officeart/2005/8/layout/bList2"/>
    <dgm:cxn modelId="{F7E59124-084A-4E6A-84F1-43058C72D276}" srcId="{90EA7D1D-727F-405C-949E-9E12A5877174}" destId="{C53484D0-0A08-4AE0-98D4-3D6BC89E33B4}" srcOrd="1" destOrd="0" parTransId="{5A2F0BBC-3109-42A6-9C83-9F2CC9F7796F}" sibTransId="{7F70051E-6E2A-4F34-9828-BCEA87DCD4F2}"/>
    <dgm:cxn modelId="{4129B68C-5AFE-4AB6-A57C-10CE744824A6}" srcId="{90EA7D1D-727F-405C-949E-9E12A5877174}" destId="{FFD1A385-7440-4377-9922-A1063423C541}" srcOrd="0" destOrd="0" parTransId="{37D8798E-5D22-4E18-96A0-6AFC1B479DAF}" sibTransId="{7417F09E-8BF8-4A64-A638-177B812E4E05}"/>
    <dgm:cxn modelId="{538D2BB4-D525-487E-A2A0-A6BE4EC6F505}" srcId="{104FDB9E-49C2-4F10-9BCE-1E5CB90C4981}" destId="{90EA7D1D-727F-405C-949E-9E12A5877174}" srcOrd="0" destOrd="0" parTransId="{77B086E4-E751-4B7E-87C6-802D1BEFDB11}" sibTransId="{B9F6BB64-4202-4B81-8263-950292275B23}"/>
    <dgm:cxn modelId="{76F39BED-3AE5-4F21-9249-047D6DFE4519}" type="presOf" srcId="{C53484D0-0A08-4AE0-98D4-3D6BC89E33B4}" destId="{1EB73090-50A0-4E1B-ADE8-4DE52B622440}" srcOrd="0" destOrd="1" presId="urn:microsoft.com/office/officeart/2005/8/layout/bList2"/>
    <dgm:cxn modelId="{DF868EF1-1C01-4355-8C21-8D579193748E}" type="presOf" srcId="{FFD1A385-7440-4377-9922-A1063423C541}" destId="{1EB73090-50A0-4E1B-ADE8-4DE52B622440}" srcOrd="0" destOrd="0" presId="urn:microsoft.com/office/officeart/2005/8/layout/bList2"/>
    <dgm:cxn modelId="{9866E4E4-DC39-44F4-8E0E-3E4E16BAD1CF}" type="presParOf" srcId="{2A984D24-BBAF-4735-A235-5CEA0461DD4F}" destId="{0E1E502C-FE2E-4A50-8ECC-8A371F53FE0B}" srcOrd="0" destOrd="0" presId="urn:microsoft.com/office/officeart/2005/8/layout/bList2"/>
    <dgm:cxn modelId="{1AADE7DC-955D-44BC-AF61-3163D7009F3D}" type="presParOf" srcId="{0E1E502C-FE2E-4A50-8ECC-8A371F53FE0B}" destId="{1EB73090-50A0-4E1B-ADE8-4DE52B622440}" srcOrd="0" destOrd="0" presId="urn:microsoft.com/office/officeart/2005/8/layout/bList2"/>
    <dgm:cxn modelId="{6AEDBC50-0535-46A0-A577-D6F55FB084B7}" type="presParOf" srcId="{0E1E502C-FE2E-4A50-8ECC-8A371F53FE0B}" destId="{04C94C63-2E62-4252-9825-41F2BA03033A}" srcOrd="1" destOrd="0" presId="urn:microsoft.com/office/officeart/2005/8/layout/bList2"/>
    <dgm:cxn modelId="{C021C8D5-6E9B-47F7-B72F-878D682ACE9D}" type="presParOf" srcId="{0E1E502C-FE2E-4A50-8ECC-8A371F53FE0B}" destId="{A1BC3940-78BC-429D-B7AE-AE0D22E924C6}" srcOrd="2" destOrd="0" presId="urn:microsoft.com/office/officeart/2005/8/layout/bList2"/>
    <dgm:cxn modelId="{A79B15CC-3C1A-4BB1-9D31-8DA27541C009}" type="presParOf" srcId="{0E1E502C-FE2E-4A50-8ECC-8A371F53FE0B}" destId="{3D5E1CCF-FB17-4C39-BA93-3538A50372AA}" srcOrd="3" destOrd="0" presId="urn:microsoft.com/office/officeart/2005/8/layout/bList2"/>
    <dgm:cxn modelId="{3E1742E5-3BF2-42EB-963C-7D03F1C8FBB5}" type="presParOf" srcId="{2A984D24-BBAF-4735-A235-5CEA0461DD4F}" destId="{2912B22F-DB8A-4CD8-BF19-DD8C870AA9C6}" srcOrd="1" destOrd="0" presId="urn:microsoft.com/office/officeart/2005/8/layout/bList2"/>
    <dgm:cxn modelId="{C041D50A-46A7-4582-896E-AB8B2C6FDFFF}" type="presParOf" srcId="{2A984D24-BBAF-4735-A235-5CEA0461DD4F}" destId="{C1461374-5039-4684-8647-9EDE9B8E3399}" srcOrd="2" destOrd="0" presId="urn:microsoft.com/office/officeart/2005/8/layout/bList2"/>
    <dgm:cxn modelId="{7C298D00-E43B-4EE6-9410-1B6C631A2581}" type="presParOf" srcId="{C1461374-5039-4684-8647-9EDE9B8E3399}" destId="{67C2FD97-8DB6-4255-A7A7-F74D4A1EC8D7}" srcOrd="0" destOrd="0" presId="urn:microsoft.com/office/officeart/2005/8/layout/bList2"/>
    <dgm:cxn modelId="{65156DD2-434F-41A1-AAAA-8D4CCD82AB61}" type="presParOf" srcId="{C1461374-5039-4684-8647-9EDE9B8E3399}" destId="{649BAED2-79D5-4FB1-AF8A-AE51B0EE4A2C}" srcOrd="1" destOrd="0" presId="urn:microsoft.com/office/officeart/2005/8/layout/bList2"/>
    <dgm:cxn modelId="{4C080C4F-870D-4356-9DE4-5B6D71D2F817}" type="presParOf" srcId="{C1461374-5039-4684-8647-9EDE9B8E3399}" destId="{1A557100-BB29-49EC-A0F1-AA77BBF89F5B}" srcOrd="2" destOrd="0" presId="urn:microsoft.com/office/officeart/2005/8/layout/bList2"/>
    <dgm:cxn modelId="{8FF83135-2C34-4E9D-B5E6-9C3EC5AF030A}" type="presParOf" srcId="{C1461374-5039-4684-8647-9EDE9B8E3399}" destId="{C6CFE66E-8803-4506-83C8-CF4A7A41596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0" name=""/>
      <dsp:cNvGrpSpPr/>
    </dsp:nvGrpSpPr>
    <dsp:grpSpPr>
      <a:xfrm>
        <a:off x="0" y="0"/>
        <a:ext cx="10972800" cy="4686300"/>
        <a:chOff x="0" y="0"/>
        <a:chExt cx="0" cy="0"/>
      </a:xfrm>
    </dsp:grpSpPr>
    <dsp:sp>
      <dsp:nvSpPr>
        <dsp:cNvPr id="1" name="同侧圆角矩形 0"/>
        <dsp:cNvSpPr/>
      </dsp:nvSpPr>
      <dsp:spPr>
        <a:xfrm>
          <a:off x="894963" y="3397"/>
          <a:ext cx="4078126" cy="304423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76200" rIns="25400" bIns="25400" numCol="1" spcCol="1270" anchor="t" anchorCtr="0">
          <a:noAutofit/>
        </a:bodyPr>
        <a:lstStyle/>
        <a:p>
          <a:pPr marL="342900" lvl="1" indent="-342900" algn="l" defTabSz="889000" rtl="0" eaLnBrk="1" latinLnBrk="0" hangingPunct="1">
            <a:lnSpc>
              <a:spcPct val="90000"/>
            </a:lnSpc>
            <a:spcBef>
              <a:spcPct val="0"/>
            </a:spcBef>
            <a:spcAft>
              <a:spcPct val="15000"/>
            </a:spcAft>
            <a:buClr>
              <a:schemeClr val="tx2"/>
            </a:buClr>
            <a:buSzPct val="50000"/>
            <a:buFont typeface="Wingdings 2"/>
            <a:buChar char="•"/>
          </a:pPr>
          <a:r>
            <a:rPr kumimoji="0" lang="en-US" altLang="zh-CN" sz="2000" kern="1200" dirty="0" err="1" smtClean="0">
              <a:latin typeface="Times New Roman" pitchFamily="18" charset="0"/>
              <a:ea typeface="黑体" pitchFamily="49" charset="-122"/>
              <a:cs typeface="+mn-cs"/>
            </a:rPr>
            <a:t>Hadoop</a:t>
          </a:r>
          <a:r>
            <a:rPr kumimoji="0" lang="zh-CN" altLang="en-US" sz="2000" kern="1200" dirty="0" smtClean="0">
              <a:latin typeface="Times New Roman" pitchFamily="18" charset="0"/>
              <a:ea typeface="黑体" pitchFamily="49" charset="-122"/>
              <a:cs typeface="+mn-cs"/>
            </a:rPr>
            <a:t>实质上更多是一个分布式数据基础设施</a:t>
          </a:r>
          <a:r>
            <a:rPr kumimoji="0" lang="en-US" altLang="zh-CN" sz="2000" kern="1200" dirty="0" smtClean="0">
              <a:latin typeface="Times New Roman" pitchFamily="18" charset="0"/>
              <a:ea typeface="黑体" pitchFamily="49" charset="-122"/>
              <a:cs typeface="+mn-cs"/>
            </a:rPr>
            <a:t>: </a:t>
          </a:r>
          <a:r>
            <a:rPr kumimoji="0" lang="zh-CN" altLang="en-US" sz="2000" kern="1200" dirty="0" smtClean="0">
              <a:latin typeface="Times New Roman" pitchFamily="18" charset="0"/>
              <a:ea typeface="黑体" pitchFamily="49" charset="-122"/>
              <a:cs typeface="+mn-cs"/>
            </a:rPr>
            <a:t>它将巨大的数据集分派到一个由普通计算机组成的集群中的多个节点进行存储，意味着不需要购买和维护昂贵的服务器硬件。</a:t>
          </a:r>
          <a:endParaRPr kumimoji="0" lang="zh-CN" altLang="en-US" sz="2000" kern="1200" dirty="0">
            <a:latin typeface="Times New Roman" pitchFamily="18" charset="0"/>
            <a:ea typeface="黑体" pitchFamily="49" charset="-122"/>
            <a:cs typeface="+mn-cs"/>
          </a:endParaRPr>
        </a:p>
        <a:p>
          <a:pPr marL="342900" lvl="1" indent="-342900" algn="l" defTabSz="889000" rtl="0" eaLnBrk="1" latinLnBrk="0" hangingPunct="1">
            <a:lnSpc>
              <a:spcPct val="90000"/>
            </a:lnSpc>
            <a:spcBef>
              <a:spcPct val="0"/>
            </a:spcBef>
            <a:spcAft>
              <a:spcPct val="15000"/>
            </a:spcAft>
            <a:buClr>
              <a:schemeClr val="tx2"/>
            </a:buClr>
            <a:buSzPct val="50000"/>
            <a:buFont typeface="Wingdings 2"/>
            <a:buChar char="•"/>
          </a:pPr>
          <a:r>
            <a:rPr kumimoji="0" lang="zh-CN" altLang="en-US" sz="2000" kern="1200" smtClean="0">
              <a:latin typeface="Times New Roman" pitchFamily="18" charset="0"/>
              <a:ea typeface="黑体" pitchFamily="49" charset="-122"/>
              <a:cs typeface="+mn-cs"/>
            </a:rPr>
            <a:t>同时，</a:t>
          </a:r>
          <a:r>
            <a:rPr kumimoji="0" lang="en-US" altLang="zh-CN" sz="2000" kern="1200" smtClean="0">
              <a:latin typeface="Times New Roman" pitchFamily="18" charset="0"/>
              <a:ea typeface="黑体" pitchFamily="49" charset="-122"/>
              <a:cs typeface="+mn-cs"/>
            </a:rPr>
            <a:t>Hadoop</a:t>
          </a:r>
          <a:r>
            <a:rPr kumimoji="0" lang="zh-CN" altLang="en-US" sz="2000" kern="1200" smtClean="0">
              <a:latin typeface="Times New Roman" pitchFamily="18" charset="0"/>
              <a:ea typeface="黑体" pitchFamily="49" charset="-122"/>
              <a:cs typeface="+mn-cs"/>
            </a:rPr>
            <a:t>还会索引和跟踪这些数据，让大数据处理和分析效率达到前所未有的高度。</a:t>
          </a:r>
          <a:endParaRPr kumimoji="0" lang="zh-CN" altLang="en-US" sz="2000" kern="1200" dirty="0">
            <a:latin typeface="Times New Roman" pitchFamily="18" charset="0"/>
            <a:ea typeface="黑体" pitchFamily="49" charset="-122"/>
            <a:cs typeface="+mn-cs"/>
          </a:endParaRPr>
        </a:p>
      </dsp:txBody>
      <dsp:txXfrm>
        <a:off x="966293" y="74727"/>
        <a:ext cx="3935466" cy="2972905"/>
      </dsp:txXfrm>
    </dsp:sp>
    <dsp:sp>
      <dsp:nvSpPr>
        <dsp:cNvPr id="2" name="矩形 1"/>
        <dsp:cNvSpPr/>
      </dsp:nvSpPr>
      <dsp:spPr>
        <a:xfrm>
          <a:off x="894963" y="3047632"/>
          <a:ext cx="4078126" cy="1309021"/>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a:glow rad="63500">
            <a:schemeClr val="accent1">
              <a:hueOff val="0"/>
              <a:satOff val="0"/>
              <a:lumOff val="0"/>
              <a:alphaOff val="0"/>
              <a:alpha val="45000"/>
              <a:satMod val="110000"/>
            </a:schemeClr>
          </a:glow>
        </a:effectLst>
      </dsp:spPr>
      <dsp:style>
        <a:lnRef idx="1">
          <a:scrgbClr r="0" g="0" b="0"/>
        </a:lnRef>
        <a:fillRef idx="2">
          <a:scrgbClr r="0" g="0" b="0"/>
        </a:fillRef>
        <a:effectRef idx="1">
          <a:scrgbClr r="0" g="0" b="0"/>
        </a:effectRef>
        <a:fontRef idx="minor">
          <a:schemeClr val="dk1"/>
        </a:fontRef>
      </dsp:style>
      <dsp:txBody>
        <a:bodyPr spcFirstLastPara="0" vert="horz" wrap="square" lIns="232410" tIns="0" rIns="77470" bIns="0" numCol="1" spcCol="1270" anchor="ctr" anchorCtr="0">
          <a:noAutofit/>
        </a:bodyPr>
        <a:lstStyle/>
        <a:p>
          <a:pPr lvl="0" algn="l" defTabSz="2711450">
            <a:lnSpc>
              <a:spcPct val="90000"/>
            </a:lnSpc>
            <a:spcBef>
              <a:spcPct val="0"/>
            </a:spcBef>
            <a:spcAft>
              <a:spcPct val="35000"/>
            </a:spcAft>
          </a:pPr>
          <a:r>
            <a:rPr lang="en-US" altLang="zh-CN" sz="6100" kern="1200" dirty="0" err="1" smtClean="0"/>
            <a:t>Hadoop</a:t>
          </a:r>
          <a:endParaRPr lang="zh-CN" altLang="en-US" sz="6100" kern="1200" dirty="0"/>
        </a:p>
      </dsp:txBody>
      <dsp:txXfrm>
        <a:off x="894963" y="3047632"/>
        <a:ext cx="2871920" cy="1309021"/>
      </dsp:txXfrm>
    </dsp:sp>
    <dsp:sp>
      <dsp:nvSpPr>
        <dsp:cNvPr id="3" name="椭圆 2"/>
        <dsp:cNvSpPr/>
      </dsp:nvSpPr>
      <dsp:spPr>
        <a:xfrm>
          <a:off x="3882247" y="3255558"/>
          <a:ext cx="1427344" cy="1427344"/>
        </a:xfrm>
        <a:prstGeom prst="ellipse">
          <a:avLst/>
        </a:prstGeom>
        <a:blipFill>
          <a:blip r:embed="rId1">
            <a:extLst>
              <a:ext uri="{28A0092B-C50C-407E-A947-70E740481C1C}">
                <a14:useLocalDpi xmlns:a14="http://schemas.microsoft.com/office/drawing/2010/main" val="0"/>
              </a:ext>
            </a:extLst>
          </a:blip>
          <a:srcRect/>
          <a:stretch>
            <a:fillRect l="-92000" r="-92000"/>
          </a:stretch>
        </a:blip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dsp:nvSpPr>
        <dsp:cNvPr id="4" name="同侧圆角矩形 3"/>
        <dsp:cNvSpPr/>
      </dsp:nvSpPr>
      <dsp:spPr>
        <a:xfrm>
          <a:off x="5663207" y="3397"/>
          <a:ext cx="4078126" cy="304423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76200" rIns="25400" bIns="25400" numCol="1" spcCol="1270" anchor="t" anchorCtr="0">
          <a:noAutofit/>
        </a:bodyPr>
        <a:lstStyle/>
        <a:p>
          <a:pPr marL="342900" lvl="1" indent="-342900" algn="l" defTabSz="889000" rtl="0" eaLnBrk="1" latinLnBrk="0" hangingPunct="1">
            <a:lnSpc>
              <a:spcPct val="90000"/>
            </a:lnSpc>
            <a:spcBef>
              <a:spcPct val="0"/>
            </a:spcBef>
            <a:spcAft>
              <a:spcPct val="15000"/>
            </a:spcAft>
            <a:buClr>
              <a:schemeClr val="tx2"/>
            </a:buClr>
            <a:buSzPct val="50000"/>
            <a:buFont typeface="Wingdings 2"/>
            <a:buChar char="•"/>
          </a:pPr>
          <a:r>
            <a:rPr kumimoji="0" lang="en-US" altLang="zh-CN" sz="2000" kern="1200" smtClean="0">
              <a:latin typeface="Times New Roman" pitchFamily="18" charset="0"/>
              <a:ea typeface="黑体" pitchFamily="49" charset="-122"/>
              <a:cs typeface="+mn-cs"/>
            </a:rPr>
            <a:t>Spark</a:t>
          </a:r>
          <a:r>
            <a:rPr kumimoji="0" lang="zh-CN" altLang="en-US" sz="2000" kern="1200" smtClean="0">
              <a:latin typeface="Times New Roman" pitchFamily="18" charset="0"/>
              <a:ea typeface="黑体" pitchFamily="49" charset="-122"/>
              <a:cs typeface="+mn-cs"/>
            </a:rPr>
            <a:t>，则是那么一个专门用来对那些分布式存储的大数据进行处理的工具，它并不会进行分布式数据的存储。</a:t>
          </a:r>
          <a:endParaRPr kumimoji="0" lang="zh-CN" altLang="en-US" sz="2000" kern="1200" dirty="0">
            <a:latin typeface="Times New Roman" pitchFamily="18" charset="0"/>
            <a:ea typeface="黑体" pitchFamily="49" charset="-122"/>
            <a:cs typeface="+mn-cs"/>
          </a:endParaRPr>
        </a:p>
      </dsp:txBody>
      <dsp:txXfrm>
        <a:off x="5734537" y="74727"/>
        <a:ext cx="3935466" cy="2972905"/>
      </dsp:txXfrm>
    </dsp:sp>
    <dsp:sp>
      <dsp:nvSpPr>
        <dsp:cNvPr id="5" name="矩形 4"/>
        <dsp:cNvSpPr/>
      </dsp:nvSpPr>
      <dsp:spPr>
        <a:xfrm>
          <a:off x="5663207" y="3047632"/>
          <a:ext cx="4078126" cy="1309021"/>
        </a:xfrm>
        <a:prstGeom prst="rect">
          <a:avLst/>
        </a:prstGeom>
        <a:gradFill rotWithShape="0">
          <a:gsLst>
            <a:gs pos="0">
              <a:schemeClr val="accent1">
                <a:hueOff val="0"/>
                <a:satOff val="0"/>
                <a:lumOff val="0"/>
                <a:alphaOff val="0"/>
                <a:tint val="98000"/>
                <a:satMod val="220000"/>
              </a:schemeClr>
            </a:gs>
            <a:gs pos="31000">
              <a:schemeClr val="accent1">
                <a:hueOff val="0"/>
                <a:satOff val="0"/>
                <a:lumOff val="0"/>
                <a:alphaOff val="0"/>
                <a:tint val="30000"/>
                <a:satMod val="150000"/>
              </a:schemeClr>
            </a:gs>
            <a:gs pos="91000">
              <a:schemeClr val="accent1">
                <a:hueOff val="0"/>
                <a:satOff val="0"/>
                <a:lumOff val="0"/>
                <a:alphaOff val="0"/>
                <a:tint val="96000"/>
              </a:schemeClr>
            </a:gs>
          </a:gsLst>
          <a:path path="circle">
            <a:fillToRect l="50000" t="150000" r="50000"/>
          </a:path>
        </a:gradFill>
        <a:ln w="12700" cap="flat" cmpd="sng" algn="ctr">
          <a:solidFill>
            <a:schemeClr val="accent1">
              <a:hueOff val="0"/>
              <a:satOff val="0"/>
              <a:lumOff val="0"/>
              <a:alphaOff val="0"/>
            </a:schemeClr>
          </a:solidFill>
          <a:prstDash val="solid"/>
        </a:ln>
        <a:effectLst>
          <a:glow rad="63500">
            <a:schemeClr val="accent1">
              <a:hueOff val="0"/>
              <a:satOff val="0"/>
              <a:lumOff val="0"/>
              <a:alphaOff val="0"/>
              <a:alpha val="45000"/>
              <a:satMod val="110000"/>
            </a:schemeClr>
          </a:glow>
        </a:effectLst>
      </dsp:spPr>
      <dsp:style>
        <a:lnRef idx="1">
          <a:scrgbClr r="0" g="0" b="0"/>
        </a:lnRef>
        <a:fillRef idx="2">
          <a:scrgbClr r="0" g="0" b="0"/>
        </a:fillRef>
        <a:effectRef idx="1">
          <a:scrgbClr r="0" g="0" b="0"/>
        </a:effectRef>
        <a:fontRef idx="minor">
          <a:schemeClr val="dk1"/>
        </a:fontRef>
      </dsp:style>
      <dsp:txBody>
        <a:bodyPr spcFirstLastPara="0" vert="horz" wrap="square" lIns="232410" tIns="0" rIns="77470" bIns="0" numCol="1" spcCol="1270" anchor="ctr" anchorCtr="0">
          <a:noAutofit/>
        </a:bodyPr>
        <a:lstStyle/>
        <a:p>
          <a:pPr lvl="0" algn="l" defTabSz="2711450">
            <a:lnSpc>
              <a:spcPct val="90000"/>
            </a:lnSpc>
            <a:spcBef>
              <a:spcPct val="0"/>
            </a:spcBef>
            <a:spcAft>
              <a:spcPct val="35000"/>
            </a:spcAft>
          </a:pPr>
          <a:r>
            <a:rPr lang="en-US" altLang="zh-CN" sz="6100" kern="1200" dirty="0" smtClean="0"/>
            <a:t>Spark</a:t>
          </a:r>
          <a:endParaRPr lang="zh-CN" altLang="en-US" sz="6100" kern="1200" dirty="0"/>
        </a:p>
      </dsp:txBody>
      <dsp:txXfrm>
        <a:off x="5663207" y="3047632"/>
        <a:ext cx="2871920" cy="1309021"/>
      </dsp:txXfrm>
    </dsp:sp>
    <dsp:sp>
      <dsp:nvSpPr>
        <dsp:cNvPr id="6" name="椭圆 5"/>
        <dsp:cNvSpPr/>
      </dsp:nvSpPr>
      <dsp:spPr>
        <a:xfrm>
          <a:off x="8650491" y="3255558"/>
          <a:ext cx="1427344" cy="1427344"/>
        </a:xfrm>
        <a:prstGeom prst="ellipse">
          <a:avLst/>
        </a:prstGeom>
        <a:blipFill>
          <a:blip r:embed="rId2">
            <a:extLst>
              <a:ext uri="{28A0092B-C50C-407E-A947-70E740481C1C}">
                <a14:useLocalDpi xmlns:a14="http://schemas.microsoft.com/office/drawing/2010/main" val="0"/>
              </a:ext>
            </a:extLst>
          </a:blip>
          <a:srcRect/>
          <a:stretch>
            <a:fillRect/>
          </a:stretch>
        </a:blip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914400" y="3196686"/>
            <a:ext cx="103632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914400" y="1676401"/>
            <a:ext cx="103632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4686"/>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FD1144F-3DB1-4AC2-9CCC-132D2226F8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2C73C9-9387-4C10-B146-7A956DEF27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FD1144F-3DB1-4AC2-9CCC-132D2226F8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2C73C9-9387-4C10-B146-7A956DEF27D0}" type="slidenum">
              <a:rPr lang="zh-CN" altLang="en-US" smtClean="0"/>
            </a:fld>
            <a:endParaRPr lang="zh-CN" altLang="en-US"/>
          </a:p>
        </p:txBody>
      </p:sp>
      <p:sp>
        <p:nvSpPr>
          <p:cNvPr id="7" name="矩形 6"/>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620275" y="274638"/>
            <a:ext cx="1962125"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8"/>
            <a:ext cx="8915424" cy="6011882"/>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FD1144F-3DB1-4AC2-9CCC-132D2226F8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2C73C9-9387-4C10-B146-7A956DEF27D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97536" y="6400800"/>
            <a:ext cx="4267200" cy="283800"/>
          </a:xfrm>
        </p:spPr>
        <p:txBody>
          <a:bodyPr/>
          <a:lstStyle/>
          <a:p>
            <a:fld id="{2FD1144F-3DB1-4AC2-9CCC-132D2226F88C}" type="datetimeFigureOut">
              <a:rPr lang="zh-CN" altLang="en-US" smtClean="0"/>
            </a:fld>
            <a:endParaRPr lang="zh-CN" altLang="en-US"/>
          </a:p>
        </p:txBody>
      </p:sp>
      <p:sp>
        <p:nvSpPr>
          <p:cNvPr id="5" name="页脚占位符 4"/>
          <p:cNvSpPr>
            <a:spLocks noGrp="1"/>
          </p:cNvSpPr>
          <p:nvPr>
            <p:ph type="ftr" sz="quarter" idx="11"/>
          </p:nvPr>
        </p:nvSpPr>
        <p:spPr>
          <a:xfrm>
            <a:off x="7107936" y="6400800"/>
            <a:ext cx="4978400" cy="283800"/>
          </a:xfrm>
        </p:spPr>
        <p:txBody>
          <a:bodyPr/>
          <a:lstStyle/>
          <a:p>
            <a:endParaRPr lang="zh-CN" altLang="en-US"/>
          </a:p>
        </p:txBody>
      </p:sp>
      <p:sp>
        <p:nvSpPr>
          <p:cNvPr id="6" name="灯片编号占位符 5"/>
          <p:cNvSpPr>
            <a:spLocks noGrp="1"/>
          </p:cNvSpPr>
          <p:nvPr>
            <p:ph type="sldNum" sz="quarter" idx="12"/>
          </p:nvPr>
        </p:nvSpPr>
        <p:spPr/>
        <p:txBody>
          <a:bodyPr/>
          <a:lstStyle/>
          <a:p>
            <a:fld id="{522C73C9-9387-4C10-B146-7A956DEF27D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914400" y="3143248"/>
            <a:ext cx="103632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963084" y="3143249"/>
            <a:ext cx="103632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63084" y="1643062"/>
            <a:ext cx="103632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FD1144F-3DB1-4AC2-9CCC-132D2226F8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2C73C9-9387-4C10-B146-7A956DEF27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FD1144F-3DB1-4AC2-9CCC-132D2226F8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2C73C9-9387-4C10-B146-7A956DEF27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2FD1144F-3DB1-4AC2-9CCC-132D2226F88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2C73C9-9387-4C10-B146-7A956DEF27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2FD1144F-3DB1-4AC2-9CCC-132D2226F88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2C73C9-9387-4C10-B146-7A956DEF27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D1144F-3DB1-4AC2-9CCC-132D2226F88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2C73C9-9387-4C10-B146-7A956DEF27D0}"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3714733" y="1053546"/>
            <a:ext cx="7872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3714733" y="228600"/>
            <a:ext cx="7867669"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714733" y="1142984"/>
            <a:ext cx="7867667"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609607" y="1142984"/>
            <a:ext cx="3009877"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FD1144F-3DB1-4AC2-9CCC-132D2226F8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2C73C9-9387-4C10-B146-7A956DEF27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11200" y="304800"/>
            <a:ext cx="85344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935403" y="1143000"/>
            <a:ext cx="9630997"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3149600" y="5410200"/>
            <a:ext cx="7543851"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FD1144F-3DB1-4AC2-9CCC-132D2226F8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2C73C9-9387-4C10-B146-7A956DEF27D0}"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12192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609600" y="274638"/>
            <a:ext cx="109728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600200"/>
            <a:ext cx="10972800" cy="4686320"/>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101600" y="6400800"/>
            <a:ext cx="42672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2FD1144F-3DB1-4AC2-9CCC-132D2226F88C}" type="datetimeFigureOut">
              <a:rPr lang="zh-CN" altLang="en-US" smtClean="0"/>
            </a:fld>
            <a:endParaRPr lang="zh-CN" altLang="en-US"/>
          </a:p>
        </p:txBody>
      </p:sp>
      <p:sp>
        <p:nvSpPr>
          <p:cNvPr id="5" name="页脚占位符 4"/>
          <p:cNvSpPr>
            <a:spLocks noGrp="1"/>
          </p:cNvSpPr>
          <p:nvPr>
            <p:ph type="ftr" sz="quarter" idx="3"/>
          </p:nvPr>
        </p:nvSpPr>
        <p:spPr>
          <a:xfrm>
            <a:off x="7112000" y="6400800"/>
            <a:ext cx="49784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5486400" y="6400800"/>
            <a:ext cx="12192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522C73C9-9387-4C10-B146-7A956DEF27D0}" type="slidenum">
              <a:rPr lang="zh-CN" altLang="en-US" smtClean="0"/>
            </a:fld>
            <a:endParaRPr lang="zh-CN" altLang="en-US"/>
          </a:p>
        </p:txBody>
      </p:sp>
      <p:sp>
        <p:nvSpPr>
          <p:cNvPr id="8" name="矩形 7"/>
          <p:cNvSpPr/>
          <p:nvPr/>
        </p:nvSpPr>
        <p:spPr>
          <a:xfrm>
            <a:off x="0" y="0"/>
            <a:ext cx="12192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基于分布式开源软件</a:t>
            </a:r>
            <a:r>
              <a:rPr lang="en-US" altLang="zh-CN"/>
              <a:t>Apache Spark</a:t>
            </a:r>
            <a:r>
              <a:rPr lang="zh-CN" altLang="en-US"/>
              <a:t>的数据处理研究</a:t>
            </a:r>
            <a:endParaRPr lang="zh-CN" altLang="en-US"/>
          </a:p>
        </p:txBody>
      </p:sp>
      <p:sp>
        <p:nvSpPr>
          <p:cNvPr id="3" name="副标题 2"/>
          <p:cNvSpPr>
            <a:spLocks noGrp="1"/>
          </p:cNvSpPr>
          <p:nvPr>
            <p:ph type="subTitle" idx="1"/>
          </p:nvPr>
        </p:nvSpPr>
        <p:spPr>
          <a:xfrm>
            <a:off x="1807845" y="3642676"/>
            <a:ext cx="8534400" cy="1752600"/>
          </a:xfrm>
        </p:spPr>
        <p:txBody>
          <a:bodyPr/>
          <a:p>
            <a:r>
              <a:rPr lang="zh-CN" altLang="en-US"/>
              <a:t>孟翰 苏若 孙敏芳 李璇</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What do we do</a:t>
            </a:r>
            <a:r>
              <a:rPr lang="zh-CN" altLang="en-US"/>
              <a:t>？</a:t>
            </a:r>
            <a:endParaRPr lang="zh-CN" altLang="en-US"/>
          </a:p>
        </p:txBody>
      </p:sp>
      <p:sp>
        <p:nvSpPr>
          <p:cNvPr id="3" name="内容占位符 2"/>
          <p:cNvSpPr>
            <a:spLocks noGrp="1"/>
          </p:cNvSpPr>
          <p:nvPr>
            <p:ph idx="1"/>
          </p:nvPr>
        </p:nvSpPr>
        <p:spPr/>
        <p:txBody>
          <a:bodyPr/>
          <a:p>
            <a:r>
              <a:rPr lang="en-US" altLang="zh-CN"/>
              <a:t>Spark</a:t>
            </a:r>
            <a:r>
              <a:rPr lang="zh-CN" altLang="en-US"/>
              <a:t>环境搭建与调试</a:t>
            </a:r>
            <a:endParaRPr lang="zh-CN" altLang="en-US"/>
          </a:p>
          <a:p>
            <a:r>
              <a:rPr lang="zh-CN" altLang="en-US"/>
              <a:t>分布式内存数据集（</a:t>
            </a:r>
            <a:r>
              <a:rPr lang="en-US" altLang="zh-CN"/>
              <a:t>RDD</a:t>
            </a:r>
            <a:r>
              <a:rPr lang="zh-CN" altLang="en-US"/>
              <a:t>）的容错性机制</a:t>
            </a:r>
            <a:endParaRPr lang="zh-CN" altLang="en-US"/>
          </a:p>
          <a:p>
            <a:r>
              <a:rPr lang="zh-CN" altLang="en-US"/>
              <a:t>基于</a:t>
            </a:r>
            <a:r>
              <a:rPr lang="en-US" altLang="zh-CN"/>
              <a:t>RDD</a:t>
            </a:r>
            <a:r>
              <a:rPr lang="zh-CN" altLang="en-US"/>
              <a:t>的并行计算与操作原理</a:t>
            </a:r>
            <a:endParaRPr lang="zh-CN" altLang="en-US"/>
          </a:p>
          <a:p>
            <a:r>
              <a:rPr lang="zh-CN" altLang="en-US"/>
              <a:t>分析</a:t>
            </a:r>
            <a:r>
              <a:rPr lang="en-US" altLang="zh-CN"/>
              <a:t>Spark</a:t>
            </a:r>
            <a:r>
              <a:rPr lang="zh-CN" altLang="en-US"/>
              <a:t>的优势与不足</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3" name="内容占位符 2"/>
          <p:cNvSpPr>
            <a:spLocks noGrp="1"/>
          </p:cNvSpPr>
          <p:nvPr>
            <p:ph idx="1"/>
          </p:nvPr>
        </p:nvSpPr>
        <p:spPr/>
        <p:txBody>
          <a:bodyPr/>
          <a:p>
            <a:r>
              <a:rPr lang="zh-CN" altLang="en-US"/>
              <a:t>软件网站：http://spark.apache.org/</a:t>
            </a:r>
            <a:endParaRPr lang="zh-CN" altLang="en-US"/>
          </a:p>
          <a:p>
            <a:r>
              <a:rPr lang="zh-CN" altLang="en-US"/>
              <a:t>参考资料：http://www.cnblogs.com/jerrylead/archive/</a:t>
            </a:r>
            <a:endParaRPr lang="zh-CN" altLang="en-US"/>
          </a:p>
          <a:p>
            <a:r>
              <a:rPr lang="en-US" altLang="zh-CN"/>
              <a:t>http://blog.jobbole.com/47791/</a:t>
            </a:r>
            <a:endParaRPr lang="en-US" altLang="zh-CN"/>
          </a:p>
          <a:p>
            <a:r>
              <a:rPr lang="zh-CN" altLang="en-US"/>
              <a:t>《</a:t>
            </a:r>
            <a:r>
              <a:rPr lang="en-US" altLang="zh-CN"/>
              <a:t>Apache Spark</a:t>
            </a:r>
            <a:r>
              <a:rPr lang="zh-CN" altLang="en-US"/>
              <a:t>源码剖析》 许鹏著</a:t>
            </a:r>
            <a:endParaRPr lang="zh-CN" altLang="en-US"/>
          </a:p>
          <a:p>
            <a:r>
              <a:rPr lang="zh-CN" altLang="en-US"/>
              <a:t>《</a:t>
            </a:r>
            <a:r>
              <a:rPr lang="en-US" altLang="zh-CN"/>
              <a:t>Spark</a:t>
            </a:r>
            <a:r>
              <a:rPr lang="zh-CN" altLang="en-US"/>
              <a:t>大数据处理技术》 夏俊鸾等著</a:t>
            </a:r>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2750" y="2748598"/>
            <a:ext cx="10972800" cy="1143000"/>
          </a:xfrm>
        </p:spPr>
        <p:txBody>
          <a:bodyPr/>
          <a:p>
            <a:r>
              <a:rPr lang="zh-CN" altLang="en-US" sz="5400"/>
              <a:t>谢谢！</a:t>
            </a:r>
            <a:endParaRPr lang="zh-CN" alt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发展历程</a:t>
            </a:r>
            <a:endParaRPr lang="zh-CN" altLang="en-US"/>
          </a:p>
        </p:txBody>
      </p:sp>
      <p:sp>
        <p:nvSpPr>
          <p:cNvPr id="3" name="内容占位符 2"/>
          <p:cNvSpPr>
            <a:spLocks noGrp="1"/>
          </p:cNvSpPr>
          <p:nvPr>
            <p:ph idx="1"/>
          </p:nvPr>
        </p:nvSpPr>
        <p:spPr/>
        <p:txBody>
          <a:bodyPr>
            <a:normAutofit lnSpcReduction="10000"/>
          </a:bodyPr>
          <a:p>
            <a:pPr marL="0">
              <a:spcBef>
                <a:spcPts val="0"/>
              </a:spcBef>
              <a:spcAft>
                <a:spcPts val="0"/>
              </a:spcAft>
            </a:pPr>
            <a:r>
              <a:rPr lang="en-US" altLang="zh-CN" sz="2400" dirty="0" smtClean="0">
                <a:latin typeface="+mn-ea"/>
                <a:sym typeface="+mn-ea"/>
              </a:rPr>
              <a:t>2009</a:t>
            </a:r>
            <a:r>
              <a:rPr lang="zh-CN" altLang="en-US" sz="2400" dirty="0" smtClean="0">
                <a:latin typeface="+mn-ea"/>
                <a:sym typeface="+mn-ea"/>
              </a:rPr>
              <a:t>年：</a:t>
            </a:r>
            <a:r>
              <a:rPr lang="en-US" altLang="zh-CN" sz="2400" dirty="0" smtClean="0">
                <a:latin typeface="+mn-ea"/>
                <a:sym typeface="+mn-ea"/>
              </a:rPr>
              <a:t>Spark</a:t>
            </a:r>
            <a:r>
              <a:rPr lang="zh-CN" altLang="en-US" sz="2400" dirty="0" smtClean="0">
                <a:latin typeface="+mn-ea"/>
                <a:sym typeface="+mn-ea"/>
              </a:rPr>
              <a:t>诞生于</a:t>
            </a:r>
            <a:r>
              <a:rPr lang="en-US" altLang="zh-CN" sz="2400" dirty="0" err="1" smtClean="0">
                <a:latin typeface="+mn-ea"/>
                <a:sym typeface="+mn-ea"/>
              </a:rPr>
              <a:t>AMPLab</a:t>
            </a:r>
            <a:r>
              <a:rPr lang="zh-CN" altLang="en-US" sz="2400" dirty="0" smtClean="0">
                <a:latin typeface="+mn-ea"/>
                <a:sym typeface="+mn-ea"/>
              </a:rPr>
              <a:t>。</a:t>
            </a:r>
            <a:endParaRPr lang="zh-CN" altLang="en-US" sz="2400" dirty="0" smtClean="0">
              <a:latin typeface="+mn-ea"/>
            </a:endParaRPr>
          </a:p>
          <a:p>
            <a:pPr marL="0">
              <a:spcBef>
                <a:spcPts val="0"/>
              </a:spcBef>
              <a:spcAft>
                <a:spcPts val="0"/>
              </a:spcAft>
            </a:pPr>
            <a:r>
              <a:rPr lang="en-US" altLang="zh-CN" sz="2400" dirty="0" smtClean="0">
                <a:latin typeface="+mn-ea"/>
                <a:sym typeface="+mn-ea"/>
              </a:rPr>
              <a:t>2010</a:t>
            </a:r>
            <a:r>
              <a:rPr lang="zh-CN" altLang="en-US" sz="2400" dirty="0" smtClean="0">
                <a:latin typeface="+mn-ea"/>
                <a:sym typeface="+mn-ea"/>
              </a:rPr>
              <a:t>年：开源。</a:t>
            </a:r>
            <a:endParaRPr lang="zh-CN" altLang="en-US" sz="2400" dirty="0" smtClean="0">
              <a:latin typeface="+mn-ea"/>
            </a:endParaRPr>
          </a:p>
          <a:p>
            <a:pPr marL="0">
              <a:spcBef>
                <a:spcPts val="0"/>
              </a:spcBef>
              <a:spcAft>
                <a:spcPts val="0"/>
              </a:spcAft>
            </a:pPr>
            <a:r>
              <a:rPr lang="en-US" altLang="zh-CN" sz="2400" dirty="0" smtClean="0">
                <a:latin typeface="+mn-ea"/>
                <a:sym typeface="+mn-ea"/>
              </a:rPr>
              <a:t>2013</a:t>
            </a:r>
            <a:r>
              <a:rPr lang="zh-CN" altLang="en-US" sz="2400" dirty="0" smtClean="0">
                <a:latin typeface="+mn-ea"/>
                <a:sym typeface="+mn-ea"/>
              </a:rPr>
              <a:t>年</a:t>
            </a:r>
            <a:r>
              <a:rPr lang="en-US" altLang="zh-CN" sz="2400" dirty="0" smtClean="0">
                <a:latin typeface="+mn-ea"/>
                <a:sym typeface="+mn-ea"/>
              </a:rPr>
              <a:t>6</a:t>
            </a:r>
            <a:r>
              <a:rPr lang="zh-CN" altLang="en-US" sz="2400" dirty="0" smtClean="0">
                <a:latin typeface="+mn-ea"/>
                <a:sym typeface="+mn-ea"/>
              </a:rPr>
              <a:t>月：</a:t>
            </a:r>
            <a:r>
              <a:rPr lang="en-US" altLang="zh-CN" sz="2400" dirty="0" smtClean="0">
                <a:latin typeface="+mn-ea"/>
                <a:sym typeface="+mn-ea"/>
              </a:rPr>
              <a:t>Apache</a:t>
            </a:r>
            <a:r>
              <a:rPr lang="zh-CN" altLang="en-US" sz="2400" dirty="0" smtClean="0">
                <a:latin typeface="+mn-ea"/>
                <a:sym typeface="+mn-ea"/>
              </a:rPr>
              <a:t>孵化器项目。</a:t>
            </a:r>
            <a:endParaRPr lang="zh-CN" altLang="en-US" sz="2400" dirty="0" smtClean="0">
              <a:latin typeface="+mn-ea"/>
            </a:endParaRPr>
          </a:p>
          <a:p>
            <a:pPr marL="0">
              <a:spcBef>
                <a:spcPts val="0"/>
              </a:spcBef>
              <a:spcAft>
                <a:spcPts val="0"/>
              </a:spcAft>
            </a:pPr>
            <a:r>
              <a:rPr lang="en-US" altLang="zh-CN" sz="2400" dirty="0" smtClean="0">
                <a:latin typeface="+mn-ea"/>
                <a:sym typeface="+mn-ea"/>
              </a:rPr>
              <a:t>2014</a:t>
            </a:r>
            <a:r>
              <a:rPr lang="zh-CN" altLang="en-US" sz="2400" dirty="0" smtClean="0">
                <a:latin typeface="+mn-ea"/>
                <a:sym typeface="+mn-ea"/>
              </a:rPr>
              <a:t>年</a:t>
            </a:r>
            <a:r>
              <a:rPr lang="en-US" altLang="zh-CN" sz="2400" dirty="0" smtClean="0">
                <a:latin typeface="+mn-ea"/>
                <a:sym typeface="+mn-ea"/>
              </a:rPr>
              <a:t>2</a:t>
            </a:r>
            <a:r>
              <a:rPr lang="zh-CN" altLang="en-US" sz="2400" dirty="0" smtClean="0">
                <a:latin typeface="+mn-ea"/>
                <a:sym typeface="+mn-ea"/>
              </a:rPr>
              <a:t>月：</a:t>
            </a:r>
            <a:r>
              <a:rPr lang="en-US" altLang="zh-CN" sz="2400" dirty="0" smtClean="0">
                <a:latin typeface="+mn-ea"/>
                <a:sym typeface="+mn-ea"/>
              </a:rPr>
              <a:t>Apache</a:t>
            </a:r>
            <a:r>
              <a:rPr lang="zh-CN" altLang="en-US" sz="2400" dirty="0" smtClean="0">
                <a:latin typeface="+mn-ea"/>
                <a:sym typeface="+mn-ea"/>
              </a:rPr>
              <a:t>顶级项目。</a:t>
            </a:r>
            <a:endParaRPr lang="zh-CN" altLang="en-US" sz="2400" dirty="0" smtClean="0">
              <a:latin typeface="+mn-ea"/>
            </a:endParaRPr>
          </a:p>
          <a:p>
            <a:pPr marL="0">
              <a:spcBef>
                <a:spcPts val="0"/>
              </a:spcBef>
              <a:spcAft>
                <a:spcPts val="0"/>
              </a:spcAft>
            </a:pPr>
            <a:r>
              <a:rPr lang="en-US" altLang="zh-CN" sz="2400" dirty="0" smtClean="0">
                <a:latin typeface="+mn-ea"/>
                <a:sym typeface="+mn-ea"/>
              </a:rPr>
              <a:t>2014</a:t>
            </a:r>
            <a:r>
              <a:rPr lang="zh-CN" altLang="en-US" sz="2400" dirty="0" smtClean="0">
                <a:latin typeface="+mn-ea"/>
                <a:sym typeface="+mn-ea"/>
              </a:rPr>
              <a:t>年</a:t>
            </a:r>
            <a:r>
              <a:rPr lang="en-US" altLang="zh-CN" sz="2400" dirty="0" smtClean="0">
                <a:latin typeface="+mn-ea"/>
                <a:sym typeface="+mn-ea"/>
              </a:rPr>
              <a:t>2</a:t>
            </a:r>
            <a:r>
              <a:rPr lang="zh-CN" altLang="en-US" sz="2400" dirty="0" smtClean="0">
                <a:latin typeface="+mn-ea"/>
                <a:sym typeface="+mn-ea"/>
              </a:rPr>
              <a:t>月：大数据公司</a:t>
            </a:r>
            <a:r>
              <a:rPr lang="en-US" altLang="zh-CN" sz="2400" dirty="0" err="1" smtClean="0">
                <a:latin typeface="+mn-ea"/>
                <a:sym typeface="+mn-ea"/>
              </a:rPr>
              <a:t>Cloudera</a:t>
            </a:r>
            <a:r>
              <a:rPr lang="zh-CN" altLang="en-US" sz="2400" dirty="0" smtClean="0">
                <a:latin typeface="+mn-ea"/>
                <a:sym typeface="+mn-ea"/>
              </a:rPr>
              <a:t>宣称加大</a:t>
            </a:r>
            <a:r>
              <a:rPr lang="en-US" altLang="zh-CN" sz="2400" dirty="0" smtClean="0">
                <a:latin typeface="+mn-ea"/>
                <a:sym typeface="+mn-ea"/>
              </a:rPr>
              <a:t>Spark</a:t>
            </a:r>
            <a:r>
              <a:rPr lang="zh-CN" altLang="en-US" sz="2400" dirty="0" smtClean="0">
                <a:latin typeface="+mn-ea"/>
                <a:sym typeface="+mn-ea"/>
              </a:rPr>
              <a:t>框架的投入来取代</a:t>
            </a:r>
            <a:r>
              <a:rPr lang="en-US" altLang="zh-CN" sz="2400" dirty="0" smtClean="0">
                <a:latin typeface="+mn-ea"/>
                <a:sym typeface="+mn-ea"/>
              </a:rPr>
              <a:t>MapReduce</a:t>
            </a:r>
            <a:r>
              <a:rPr lang="zh-CN" altLang="en-US" sz="2400" dirty="0" smtClean="0">
                <a:latin typeface="+mn-ea"/>
                <a:sym typeface="+mn-ea"/>
              </a:rPr>
              <a:t>。</a:t>
            </a:r>
            <a:endParaRPr lang="zh-CN" altLang="en-US" sz="2400" dirty="0" smtClean="0">
              <a:latin typeface="+mn-ea"/>
            </a:endParaRPr>
          </a:p>
          <a:p>
            <a:pPr marL="0">
              <a:spcBef>
                <a:spcPts val="0"/>
              </a:spcBef>
              <a:spcAft>
                <a:spcPts val="0"/>
              </a:spcAft>
            </a:pPr>
            <a:r>
              <a:rPr lang="en-US" altLang="zh-CN" sz="2400" dirty="0" smtClean="0">
                <a:latin typeface="+mn-ea"/>
                <a:sym typeface="+mn-ea"/>
              </a:rPr>
              <a:t>2014</a:t>
            </a:r>
            <a:r>
              <a:rPr lang="zh-CN" altLang="en-US" sz="2400" dirty="0" smtClean="0">
                <a:latin typeface="+mn-ea"/>
                <a:sym typeface="+mn-ea"/>
              </a:rPr>
              <a:t>年</a:t>
            </a:r>
            <a:r>
              <a:rPr lang="en-US" altLang="zh-CN" sz="2400" dirty="0" smtClean="0">
                <a:latin typeface="+mn-ea"/>
                <a:sym typeface="+mn-ea"/>
              </a:rPr>
              <a:t>4</a:t>
            </a:r>
            <a:r>
              <a:rPr lang="zh-CN" altLang="en-US" sz="2400" dirty="0" smtClean="0">
                <a:latin typeface="+mn-ea"/>
                <a:sym typeface="+mn-ea"/>
              </a:rPr>
              <a:t>月：大数据公司</a:t>
            </a:r>
            <a:r>
              <a:rPr lang="en-US" altLang="zh-CN" sz="2400" dirty="0" err="1" smtClean="0">
                <a:latin typeface="+mn-ea"/>
                <a:sym typeface="+mn-ea"/>
              </a:rPr>
              <a:t>MapR</a:t>
            </a:r>
            <a:r>
              <a:rPr lang="zh-CN" altLang="en-US" sz="2400" dirty="0" smtClean="0">
                <a:latin typeface="+mn-ea"/>
                <a:sym typeface="+mn-ea"/>
              </a:rPr>
              <a:t>投入</a:t>
            </a:r>
            <a:r>
              <a:rPr lang="en-US" altLang="zh-CN" sz="2400" dirty="0" smtClean="0">
                <a:latin typeface="+mn-ea"/>
                <a:sym typeface="+mn-ea"/>
              </a:rPr>
              <a:t>Spark</a:t>
            </a:r>
            <a:r>
              <a:rPr lang="zh-CN" altLang="en-US" sz="2400" dirty="0" smtClean="0">
                <a:latin typeface="+mn-ea"/>
                <a:sym typeface="+mn-ea"/>
              </a:rPr>
              <a:t>阵营，</a:t>
            </a:r>
            <a:r>
              <a:rPr lang="en-US" altLang="zh-CN" sz="2400" dirty="0" smtClean="0">
                <a:latin typeface="+mn-ea"/>
                <a:sym typeface="+mn-ea"/>
              </a:rPr>
              <a:t>Apache Mahout</a:t>
            </a:r>
            <a:r>
              <a:rPr lang="zh-CN" altLang="en-US" sz="2400" dirty="0" smtClean="0">
                <a:latin typeface="+mn-ea"/>
                <a:sym typeface="+mn-ea"/>
              </a:rPr>
              <a:t>放弃</a:t>
            </a:r>
            <a:r>
              <a:rPr lang="en-US" altLang="zh-CN" sz="2400" dirty="0" smtClean="0">
                <a:latin typeface="+mn-ea"/>
                <a:sym typeface="+mn-ea"/>
              </a:rPr>
              <a:t>MapReduce</a:t>
            </a:r>
            <a:r>
              <a:rPr lang="zh-CN" altLang="en-US" sz="2400" dirty="0" smtClean="0">
                <a:latin typeface="+mn-ea"/>
                <a:sym typeface="+mn-ea"/>
              </a:rPr>
              <a:t>，</a:t>
            </a:r>
            <a:r>
              <a:rPr lang="en-US" altLang="zh-CN" sz="2400" dirty="0" smtClean="0">
                <a:latin typeface="+mn-ea"/>
                <a:sym typeface="+mn-ea"/>
              </a:rPr>
              <a:t> </a:t>
            </a:r>
            <a:r>
              <a:rPr lang="zh-CN" altLang="en-US" sz="2400" dirty="0" smtClean="0">
                <a:latin typeface="+mn-ea"/>
                <a:sym typeface="+mn-ea"/>
              </a:rPr>
              <a:t>将使用</a:t>
            </a:r>
            <a:r>
              <a:rPr lang="en-US" altLang="zh-CN" sz="2400" dirty="0" smtClean="0">
                <a:latin typeface="+mn-ea"/>
                <a:sym typeface="+mn-ea"/>
              </a:rPr>
              <a:t>Spark</a:t>
            </a:r>
            <a:r>
              <a:rPr lang="zh-CN" altLang="en-US" sz="2400" dirty="0" smtClean="0">
                <a:latin typeface="+mn-ea"/>
                <a:sym typeface="+mn-ea"/>
              </a:rPr>
              <a:t>作为计算引擎。</a:t>
            </a:r>
            <a:endParaRPr lang="zh-CN" altLang="en-US" sz="2400" dirty="0" smtClean="0">
              <a:latin typeface="+mn-ea"/>
            </a:endParaRPr>
          </a:p>
          <a:p>
            <a:pPr marL="0">
              <a:spcBef>
                <a:spcPts val="0"/>
              </a:spcBef>
              <a:spcAft>
                <a:spcPts val="0"/>
              </a:spcAft>
            </a:pPr>
            <a:r>
              <a:rPr lang="en-US" altLang="zh-CN" sz="2400" dirty="0" smtClean="0">
                <a:latin typeface="+mn-ea"/>
                <a:sym typeface="+mn-ea"/>
              </a:rPr>
              <a:t>2014</a:t>
            </a:r>
            <a:r>
              <a:rPr lang="zh-CN" altLang="en-US" sz="2400" dirty="0" smtClean="0">
                <a:latin typeface="+mn-ea"/>
                <a:sym typeface="+mn-ea"/>
              </a:rPr>
              <a:t>年</a:t>
            </a:r>
            <a:r>
              <a:rPr lang="en-US" altLang="zh-CN" sz="2400" dirty="0" smtClean="0">
                <a:latin typeface="+mn-ea"/>
                <a:sym typeface="+mn-ea"/>
              </a:rPr>
              <a:t>5</a:t>
            </a:r>
            <a:r>
              <a:rPr lang="zh-CN" altLang="en-US" sz="2400" dirty="0" smtClean="0">
                <a:latin typeface="+mn-ea"/>
                <a:sym typeface="+mn-ea"/>
              </a:rPr>
              <a:t>月：</a:t>
            </a:r>
            <a:r>
              <a:rPr lang="en-US" altLang="zh-CN" sz="2400" dirty="0" smtClean="0">
                <a:latin typeface="+mn-ea"/>
                <a:sym typeface="+mn-ea"/>
              </a:rPr>
              <a:t>Pivotal Hadoop</a:t>
            </a:r>
            <a:r>
              <a:rPr lang="zh-CN" altLang="en-US" sz="2400" dirty="0" smtClean="0">
                <a:latin typeface="+mn-ea"/>
                <a:sym typeface="+mn-ea"/>
              </a:rPr>
              <a:t>集成</a:t>
            </a:r>
            <a:r>
              <a:rPr lang="en-US" altLang="zh-CN" sz="2400" dirty="0" smtClean="0">
                <a:latin typeface="+mn-ea"/>
                <a:sym typeface="+mn-ea"/>
              </a:rPr>
              <a:t>Spark</a:t>
            </a:r>
            <a:r>
              <a:rPr lang="zh-CN" altLang="en-US" sz="2400" dirty="0" smtClean="0">
                <a:latin typeface="+mn-ea"/>
                <a:sym typeface="+mn-ea"/>
              </a:rPr>
              <a:t>全栈。</a:t>
            </a:r>
            <a:endParaRPr lang="zh-CN" altLang="en-US" sz="2400" dirty="0" smtClean="0">
              <a:latin typeface="+mn-ea"/>
            </a:endParaRPr>
          </a:p>
          <a:p>
            <a:pPr marL="0">
              <a:spcBef>
                <a:spcPts val="0"/>
              </a:spcBef>
              <a:spcAft>
                <a:spcPts val="0"/>
              </a:spcAft>
            </a:pPr>
            <a:r>
              <a:rPr lang="en-US" altLang="zh-CN" sz="2400" dirty="0" smtClean="0">
                <a:latin typeface="+mn-ea"/>
                <a:sym typeface="+mn-ea"/>
              </a:rPr>
              <a:t>2014</a:t>
            </a:r>
            <a:r>
              <a:rPr lang="zh-CN" altLang="en-US" sz="2400" dirty="0" smtClean="0">
                <a:latin typeface="+mn-ea"/>
                <a:sym typeface="+mn-ea"/>
              </a:rPr>
              <a:t>年</a:t>
            </a:r>
            <a:r>
              <a:rPr lang="en-US" altLang="zh-CN" sz="2400" dirty="0" smtClean="0">
                <a:latin typeface="+mn-ea"/>
                <a:sym typeface="+mn-ea"/>
              </a:rPr>
              <a:t>5</a:t>
            </a:r>
            <a:r>
              <a:rPr lang="zh-CN" altLang="en-US" sz="2400" dirty="0" smtClean="0">
                <a:latin typeface="+mn-ea"/>
                <a:sym typeface="+mn-ea"/>
              </a:rPr>
              <a:t>月</a:t>
            </a:r>
            <a:r>
              <a:rPr lang="en-US" altLang="zh-CN" sz="2400" dirty="0" smtClean="0">
                <a:latin typeface="+mn-ea"/>
                <a:sym typeface="+mn-ea"/>
              </a:rPr>
              <a:t>30</a:t>
            </a:r>
            <a:r>
              <a:rPr lang="zh-CN" altLang="en-US" sz="2400" dirty="0" smtClean="0">
                <a:latin typeface="+mn-ea"/>
                <a:sym typeface="+mn-ea"/>
              </a:rPr>
              <a:t>日：</a:t>
            </a:r>
            <a:r>
              <a:rPr lang="en-US" altLang="zh-CN" sz="2400" dirty="0" smtClean="0">
                <a:latin typeface="+mn-ea"/>
                <a:sym typeface="+mn-ea"/>
              </a:rPr>
              <a:t>Spark 1.0.0</a:t>
            </a:r>
            <a:r>
              <a:rPr lang="zh-CN" altLang="en-US" sz="2400" dirty="0" smtClean="0">
                <a:latin typeface="+mn-ea"/>
                <a:sym typeface="+mn-ea"/>
              </a:rPr>
              <a:t>发布。</a:t>
            </a:r>
            <a:endParaRPr lang="zh-CN" altLang="en-US" sz="2400" dirty="0" smtClean="0">
              <a:latin typeface="+mn-ea"/>
            </a:endParaRPr>
          </a:p>
          <a:p>
            <a:pPr marL="0">
              <a:spcBef>
                <a:spcPts val="0"/>
              </a:spcBef>
              <a:spcAft>
                <a:spcPts val="0"/>
              </a:spcAft>
            </a:pPr>
            <a:r>
              <a:rPr lang="en-US" altLang="zh-CN" sz="2400" dirty="0" smtClean="0">
                <a:latin typeface="+mn-ea"/>
                <a:sym typeface="+mn-ea"/>
              </a:rPr>
              <a:t>2014</a:t>
            </a:r>
            <a:r>
              <a:rPr lang="zh-CN" altLang="en-US" sz="2400" dirty="0" smtClean="0">
                <a:latin typeface="+mn-ea"/>
                <a:sym typeface="+mn-ea"/>
              </a:rPr>
              <a:t>年</a:t>
            </a:r>
            <a:r>
              <a:rPr lang="en-US" altLang="zh-CN" sz="2400" dirty="0" smtClean="0">
                <a:latin typeface="+mn-ea"/>
                <a:sym typeface="+mn-ea"/>
              </a:rPr>
              <a:t>6</a:t>
            </a:r>
            <a:r>
              <a:rPr lang="zh-CN" altLang="en-US" sz="2400" dirty="0" smtClean="0">
                <a:latin typeface="+mn-ea"/>
                <a:sym typeface="+mn-ea"/>
              </a:rPr>
              <a:t>月：</a:t>
            </a:r>
            <a:r>
              <a:rPr lang="en-US" altLang="zh-CN" sz="2400" dirty="0" smtClean="0">
                <a:latin typeface="+mn-ea"/>
                <a:sym typeface="+mn-ea"/>
              </a:rPr>
              <a:t>Spark 2014 </a:t>
            </a:r>
            <a:r>
              <a:rPr lang="zh-CN" altLang="en-US" sz="2400" dirty="0" smtClean="0">
                <a:latin typeface="+mn-ea"/>
                <a:sym typeface="+mn-ea"/>
              </a:rPr>
              <a:t>峰会在旧金山召开。</a:t>
            </a:r>
            <a:endParaRPr lang="zh-CN" altLang="en-US" sz="2400" dirty="0" smtClean="0">
              <a:latin typeface="+mn-ea"/>
            </a:endParaRPr>
          </a:p>
          <a:p>
            <a:pPr marL="0">
              <a:spcBef>
                <a:spcPts val="0"/>
              </a:spcBef>
              <a:spcAft>
                <a:spcPts val="0"/>
              </a:spcAft>
            </a:pPr>
            <a:r>
              <a:rPr lang="en-US" altLang="zh-CN" sz="2400" dirty="0" smtClean="0">
                <a:latin typeface="+mn-ea"/>
                <a:sym typeface="+mn-ea"/>
              </a:rPr>
              <a:t>2014</a:t>
            </a:r>
            <a:r>
              <a:rPr lang="zh-CN" altLang="en-US" sz="2400" dirty="0" smtClean="0">
                <a:latin typeface="+mn-ea"/>
                <a:sym typeface="+mn-ea"/>
              </a:rPr>
              <a:t>年</a:t>
            </a:r>
            <a:r>
              <a:rPr lang="en-US" altLang="zh-CN" sz="2400" dirty="0" smtClean="0">
                <a:latin typeface="+mn-ea"/>
                <a:sym typeface="+mn-ea"/>
              </a:rPr>
              <a:t>7</a:t>
            </a:r>
            <a:r>
              <a:rPr lang="zh-CN" altLang="en-US" sz="2400" dirty="0" smtClean="0">
                <a:latin typeface="+mn-ea"/>
                <a:sym typeface="+mn-ea"/>
              </a:rPr>
              <a:t>月：</a:t>
            </a:r>
            <a:r>
              <a:rPr lang="en-US" altLang="zh-CN" sz="2400" dirty="0" smtClean="0">
                <a:latin typeface="+mn-ea"/>
                <a:sym typeface="+mn-ea"/>
              </a:rPr>
              <a:t>Hive on Spark</a:t>
            </a:r>
            <a:r>
              <a:rPr lang="zh-CN" altLang="en-US" sz="2400" dirty="0" smtClean="0">
                <a:latin typeface="+mn-ea"/>
                <a:sym typeface="+mn-ea"/>
              </a:rPr>
              <a:t>项目启动。</a:t>
            </a:r>
            <a:endParaRPr lang="zh-CN" altLang="en-US" sz="2400" dirty="0" smtClean="0">
              <a:latin typeface="+mn-ea"/>
              <a:sym typeface="+mn-ea"/>
            </a:endParaRPr>
          </a:p>
          <a:p>
            <a:pPr marL="0">
              <a:spcBef>
                <a:spcPts val="0"/>
              </a:spcBef>
              <a:spcAft>
                <a:spcPts val="0"/>
              </a:spcAft>
            </a:pPr>
            <a:r>
              <a:rPr lang="en-US" altLang="zh-CN" sz="2400" dirty="0" smtClean="0">
                <a:latin typeface="+mn-ea"/>
                <a:sym typeface="+mn-ea"/>
              </a:rPr>
              <a:t>19versions</a:t>
            </a:r>
            <a:r>
              <a:rPr lang="zh-CN" altLang="en-US" sz="2400" dirty="0" smtClean="0">
                <a:latin typeface="+mn-ea"/>
                <a:sym typeface="+mn-ea"/>
              </a:rPr>
              <a:t>（</a:t>
            </a:r>
            <a:r>
              <a:rPr lang="en-US" altLang="zh-CN" sz="2400" dirty="0" smtClean="0">
                <a:latin typeface="+mn-ea"/>
                <a:sym typeface="+mn-ea"/>
              </a:rPr>
              <a:t>July</a:t>
            </a:r>
            <a:r>
              <a:rPr lang="zh-CN" altLang="en-US" sz="2400" dirty="0" smtClean="0">
                <a:latin typeface="+mn-ea"/>
                <a:sym typeface="+mn-ea"/>
              </a:rPr>
              <a:t>，</a:t>
            </a:r>
            <a:r>
              <a:rPr lang="en-US" altLang="zh-CN" sz="2400" dirty="0" smtClean="0">
                <a:latin typeface="+mn-ea"/>
                <a:sym typeface="+mn-ea"/>
              </a:rPr>
              <a:t>2013-</a:t>
            </a:r>
            <a:r>
              <a:rPr lang="zh-CN" altLang="en-US" sz="2400" dirty="0" smtClean="0">
                <a:latin typeface="+mn-ea"/>
                <a:sym typeface="+mn-ea"/>
              </a:rPr>
              <a:t>）</a:t>
            </a:r>
            <a:r>
              <a:rPr lang="en-US" altLang="zh-CN" sz="2400" dirty="0" smtClean="0">
                <a:latin typeface="+mn-ea"/>
                <a:sym typeface="+mn-ea"/>
              </a:rPr>
              <a:t>0.7.3-1.6.1</a:t>
            </a:r>
            <a:endParaRPr lang="en-US" altLang="zh-CN" sz="2400" dirty="0" smtClean="0">
              <a:latin typeface="+mn-ea"/>
              <a:sym typeface="+mn-ea"/>
            </a:endParaRP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What is Spark</a:t>
            </a:r>
            <a:r>
              <a:rPr lang="zh-CN" altLang="en-US"/>
              <a:t>？</a:t>
            </a:r>
            <a:endParaRPr lang="zh-CN" altLang="en-US"/>
          </a:p>
        </p:txBody>
      </p:sp>
      <p:sp>
        <p:nvSpPr>
          <p:cNvPr id="3" name="内容占位符 2"/>
          <p:cNvSpPr>
            <a:spLocks noGrp="1"/>
          </p:cNvSpPr>
          <p:nvPr>
            <p:ph idx="1"/>
          </p:nvPr>
        </p:nvSpPr>
        <p:spPr/>
        <p:txBody>
          <a:bodyPr/>
          <a:p>
            <a:r>
              <a:rPr lang="zh-CN" altLang="en-US"/>
              <a:t>a fast and general engine for large-scale data processing. </a:t>
            </a:r>
            <a:endParaRPr lang="zh-CN" altLang="en-US"/>
          </a:p>
          <a:p>
            <a:r>
              <a:rPr lang="en-US" altLang="zh-CN"/>
              <a:t>lightning-fast Cluster computing.</a:t>
            </a:r>
            <a:endParaRPr lang="zh-CN" altLang="en-US"/>
          </a:p>
          <a:p>
            <a:r>
              <a:rPr lang="en-US" altLang="zh-CN">
                <a:sym typeface="+mn-ea"/>
              </a:rPr>
              <a:t>Run programs up to 100x faster than Hadoop MapReduce in </a:t>
            </a:r>
            <a:r>
              <a:rPr lang="en-US" altLang="zh-CN">
                <a:solidFill>
                  <a:srgbClr val="FF0000"/>
                </a:solidFill>
                <a:sym typeface="+mn-ea"/>
              </a:rPr>
              <a:t>memory</a:t>
            </a:r>
            <a:r>
              <a:rPr lang="en-US" altLang="zh-CN">
                <a:sym typeface="+mn-ea"/>
              </a:rPr>
              <a:t>,or 10x faster on disk.</a:t>
            </a:r>
            <a:endParaRPr lang="en-US" altLang="zh-CN"/>
          </a:p>
          <a:p>
            <a:r>
              <a:rPr lang="en-US" altLang="zh-CN">
                <a:sym typeface="+mn-ea"/>
              </a:rPr>
              <a:t>Write applications quickly in Java,Scala,Python.</a:t>
            </a:r>
            <a:endParaRPr lang="en-US" altLang="zh-CN"/>
          </a:p>
          <a:p>
            <a:r>
              <a:rPr lang="en-US" altLang="zh-CN">
                <a:sym typeface="+mn-ea"/>
              </a:rPr>
              <a:t>Combine SQL,streaming,and complex analytics.</a:t>
            </a:r>
            <a:endParaRPr lang="en-US" altLang="zh-CN"/>
          </a:p>
          <a:p>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Spark</a:t>
            </a:r>
            <a:r>
              <a:rPr lang="zh-CN" altLang="en-US" dirty="0"/>
              <a:t>？</a:t>
            </a:r>
            <a:endParaRPr lang="zh-CN" altLang="en-US" dirty="0"/>
          </a:p>
        </p:txBody>
      </p:sp>
      <p:sp>
        <p:nvSpPr>
          <p:cNvPr id="3" name="内容占位符 2"/>
          <p:cNvSpPr>
            <a:spLocks noGrp="1"/>
          </p:cNvSpPr>
          <p:nvPr>
            <p:ph idx="1"/>
          </p:nvPr>
        </p:nvSpPr>
        <p:spPr/>
        <p:txBody>
          <a:bodyPr>
            <a:normAutofit lnSpcReduction="20000"/>
          </a:bodyPr>
          <a:lstStyle/>
          <a:p>
            <a:pPr marL="0" indent="0">
              <a:buNone/>
            </a:pPr>
            <a:endParaRPr sz="2400" smtClean="0">
              <a:latin typeface="+mn-ea"/>
              <a:sym typeface="+mn-ea"/>
            </a:endParaRPr>
          </a:p>
          <a:p>
            <a:pPr>
              <a:lnSpc>
                <a:spcPct val="130000"/>
              </a:lnSpc>
              <a:spcBef>
                <a:spcPts val="0"/>
              </a:spcBef>
            </a:pPr>
            <a:r>
              <a:rPr lang="zh-CN" sz="2400" smtClean="0">
                <a:latin typeface="+mn-ea"/>
                <a:sym typeface="+mn-ea"/>
              </a:rPr>
              <a:t>一个围绕速度、易用性、复杂分析的大数据处理框架。</a:t>
            </a:r>
            <a:endParaRPr lang="zh-CN" sz="2400" smtClean="0">
              <a:latin typeface="+mn-ea"/>
              <a:sym typeface="+mn-ea"/>
            </a:endParaRPr>
          </a:p>
          <a:p>
            <a:pPr>
              <a:lnSpc>
                <a:spcPct val="130000"/>
              </a:lnSpc>
              <a:spcBef>
                <a:spcPts val="0"/>
              </a:spcBef>
            </a:pPr>
            <a:r>
              <a:rPr lang="zh-CN" sz="2400" smtClean="0">
                <a:latin typeface="+mn-ea"/>
                <a:sym typeface="+mn-ea"/>
              </a:rPr>
              <a:t>可统一管理不同性质（文本、图表）数据集。</a:t>
            </a:r>
            <a:endParaRPr lang="zh-CN" sz="2400" smtClean="0">
              <a:latin typeface="+mn-ea"/>
              <a:sym typeface="+mn-ea"/>
            </a:endParaRPr>
          </a:p>
          <a:p>
            <a:pPr>
              <a:lnSpc>
                <a:spcPct val="130000"/>
              </a:lnSpc>
              <a:spcBef>
                <a:spcPts val="0"/>
              </a:spcBef>
            </a:pPr>
            <a:r>
              <a:rPr lang="zh-CN" sz="2400" smtClean="0">
                <a:latin typeface="+mn-ea"/>
                <a:sym typeface="+mn-ea"/>
              </a:rPr>
              <a:t>与</a:t>
            </a:r>
            <a:r>
              <a:rPr lang="en-US" altLang="zh-CN" sz="2400" smtClean="0">
                <a:latin typeface="+mn-ea"/>
                <a:sym typeface="+mn-ea"/>
              </a:rPr>
              <a:t>hadoop</a:t>
            </a:r>
            <a:r>
              <a:rPr lang="zh-CN" altLang="en-US" sz="2400" smtClean="0">
                <a:latin typeface="+mn-ea"/>
                <a:sym typeface="+mn-ea"/>
              </a:rPr>
              <a:t>的</a:t>
            </a:r>
            <a:r>
              <a:rPr lang="en-US" altLang="zh-CN" sz="2400" smtClean="0">
                <a:latin typeface="+mn-ea"/>
                <a:sym typeface="+mn-ea"/>
              </a:rPr>
              <a:t>Mapreduce</a:t>
            </a:r>
            <a:r>
              <a:rPr lang="zh-CN" altLang="en-US" sz="2400" smtClean="0">
                <a:latin typeface="+mn-ea"/>
                <a:sym typeface="+mn-ea"/>
              </a:rPr>
              <a:t>不同，</a:t>
            </a:r>
            <a:r>
              <a:rPr lang="en-US" altLang="zh-CN" sz="2400" smtClean="0">
                <a:latin typeface="+mn-ea"/>
                <a:sym typeface="+mn-ea"/>
              </a:rPr>
              <a:t>Spark</a:t>
            </a:r>
            <a:r>
              <a:rPr lang="zh-CN" altLang="en-US" sz="2400" smtClean="0">
                <a:latin typeface="+mn-ea"/>
                <a:sym typeface="+mn-ea"/>
              </a:rPr>
              <a:t>提供了分布式内存抽象（</a:t>
            </a:r>
            <a:r>
              <a:rPr lang="en-US" altLang="zh-CN" sz="2400" smtClean="0">
                <a:latin typeface="+mn-ea"/>
                <a:sym typeface="+mn-ea"/>
              </a:rPr>
              <a:t>RDD</a:t>
            </a:r>
            <a:r>
              <a:rPr lang="zh-CN" altLang="en-US" sz="2400" smtClean="0">
                <a:latin typeface="+mn-ea"/>
                <a:sym typeface="+mn-ea"/>
              </a:rPr>
              <a:t>），增加了新的操作</a:t>
            </a:r>
            <a:r>
              <a:rPr lang="en-US" altLang="zh-CN" sz="2400" smtClean="0">
                <a:latin typeface="+mn-ea"/>
                <a:sym typeface="+mn-ea"/>
              </a:rPr>
              <a:t>(flatmap,filter,union,sample,join,groupByKey</a:t>
            </a:r>
            <a:r>
              <a:rPr lang="zh-CN" altLang="en-US" sz="2400" smtClean="0">
                <a:latin typeface="+mn-ea"/>
                <a:sym typeface="+mn-ea"/>
              </a:rPr>
              <a:t>等）。</a:t>
            </a:r>
            <a:endParaRPr lang="zh-CN" altLang="en-US" sz="2400" smtClean="0">
              <a:latin typeface="+mn-ea"/>
              <a:sym typeface="+mn-ea"/>
            </a:endParaRPr>
          </a:p>
          <a:p>
            <a:pPr>
              <a:lnSpc>
                <a:spcPct val="130000"/>
              </a:lnSpc>
              <a:spcBef>
                <a:spcPts val="0"/>
              </a:spcBef>
            </a:pPr>
            <a:r>
              <a:rPr lang="zh-CN" altLang="en-US" sz="2400" smtClean="0">
                <a:latin typeface="+mn-ea"/>
                <a:sym typeface="+mn-ea"/>
              </a:rPr>
              <a:t>具有很高的容错性。</a:t>
            </a:r>
            <a:endParaRPr lang="zh-CN" altLang="en-US" sz="2400" smtClean="0">
              <a:latin typeface="+mn-ea"/>
              <a:sym typeface="+mn-ea"/>
            </a:endParaRPr>
          </a:p>
          <a:p>
            <a:pPr>
              <a:lnSpc>
                <a:spcPct val="130000"/>
              </a:lnSpc>
              <a:spcBef>
                <a:spcPts val="0"/>
              </a:spcBef>
            </a:pPr>
            <a:r>
              <a:rPr lang="zh-CN" altLang="en-US" sz="2400" smtClean="0">
                <a:latin typeface="+mn-ea"/>
                <a:sym typeface="+mn-ea"/>
              </a:rPr>
              <a:t>为迭代式数据处理提供更好的支持。每次迭代的数据可以保存在内存中，而不是写入文件。提高了并行计算效率。</a:t>
            </a:r>
            <a:endParaRPr lang="zh-CN" altLang="en-US" sz="2400" smtClean="0">
              <a:latin typeface="+mn-ea"/>
              <a:sym typeface="+mn-ea"/>
            </a:endParaRPr>
          </a:p>
          <a:p>
            <a:endParaRPr lang="zh-CN" altLang="en-US" sz="2400" smtClean="0">
              <a:latin typeface="+mn-ea"/>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584325" y="976630"/>
            <a:ext cx="8068310" cy="50647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932940" y="864235"/>
            <a:ext cx="7943850" cy="5177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831340" y="704850"/>
            <a:ext cx="7055485" cy="5562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Hadoop</a:t>
            </a:r>
            <a:r>
              <a:rPr lang="zh-CN" altLang="en-US" dirty="0"/>
              <a:t>与</a:t>
            </a:r>
            <a:r>
              <a:rPr lang="en-US" altLang="zh-CN" dirty="0"/>
              <a:t>Spark</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a:latin typeface="Times New Roman" pitchFamily="18" charset="0"/>
                <a:ea typeface="黑体" pitchFamily="49" charset="-122"/>
              </a:rPr>
              <a:t>两者可合可</a:t>
            </a:r>
            <a:r>
              <a:rPr lang="zh-CN" altLang="en-US" sz="2400" dirty="0" smtClean="0">
                <a:latin typeface="Times New Roman" pitchFamily="18" charset="0"/>
                <a:ea typeface="黑体" pitchFamily="49" charset="-122"/>
              </a:rPr>
              <a:t>分</a:t>
            </a:r>
            <a:endParaRPr lang="en-US" altLang="zh-CN" sz="2400" dirty="0" smtClean="0">
              <a:latin typeface="Times New Roman" pitchFamily="18" charset="0"/>
              <a:ea typeface="黑体" pitchFamily="49" charset="-122"/>
            </a:endParaRPr>
          </a:p>
          <a:p>
            <a:pPr lvl="1"/>
            <a:r>
              <a:rPr lang="en-US" altLang="zh-CN" sz="2000" dirty="0" err="1"/>
              <a:t>Hadoop</a:t>
            </a:r>
            <a:r>
              <a:rPr lang="zh-CN" altLang="en-US" sz="2000" dirty="0"/>
              <a:t>除了提供为大家所共识的</a:t>
            </a:r>
            <a:r>
              <a:rPr lang="en-US" altLang="zh-CN" sz="2000" dirty="0"/>
              <a:t>HDFS</a:t>
            </a:r>
            <a:r>
              <a:rPr lang="zh-CN" altLang="en-US" sz="2000" dirty="0"/>
              <a:t>分布式数据存储功能之外，还提供了叫做</a:t>
            </a:r>
            <a:r>
              <a:rPr lang="en-US" altLang="zh-CN" sz="2000" dirty="0" err="1"/>
              <a:t>MapReduce</a:t>
            </a:r>
            <a:r>
              <a:rPr lang="zh-CN" altLang="en-US" sz="2000" dirty="0"/>
              <a:t>的数据处理功能。所以这里我们完全可以抛开</a:t>
            </a:r>
            <a:r>
              <a:rPr lang="en-US" altLang="zh-CN" sz="2000" dirty="0"/>
              <a:t>Spark</a:t>
            </a:r>
            <a:r>
              <a:rPr lang="zh-CN" altLang="en-US" sz="2000" dirty="0"/>
              <a:t>，使用</a:t>
            </a:r>
            <a:r>
              <a:rPr lang="en-US" altLang="zh-CN" sz="2000" dirty="0" err="1"/>
              <a:t>Hadoop</a:t>
            </a:r>
            <a:r>
              <a:rPr lang="zh-CN" altLang="en-US" sz="2000" dirty="0"/>
              <a:t>自身的</a:t>
            </a:r>
            <a:r>
              <a:rPr lang="en-US" altLang="zh-CN" sz="2000" dirty="0" err="1"/>
              <a:t>MapReduce</a:t>
            </a:r>
            <a:r>
              <a:rPr lang="zh-CN" altLang="en-US" sz="2000" dirty="0"/>
              <a:t>来完成数据的处理</a:t>
            </a:r>
            <a:r>
              <a:rPr lang="zh-CN" altLang="en-US" sz="2000" dirty="0" smtClean="0"/>
              <a:t>。</a:t>
            </a:r>
            <a:endParaRPr lang="en-US" altLang="zh-CN" sz="2000" dirty="0" smtClean="0"/>
          </a:p>
          <a:p>
            <a:pPr lvl="1"/>
            <a:r>
              <a:rPr lang="en-US" altLang="zh-CN" sz="2000" dirty="0"/>
              <a:t>Spark</a:t>
            </a:r>
            <a:r>
              <a:rPr lang="zh-CN" altLang="en-US" sz="2000" dirty="0"/>
              <a:t>也不是非要依附在</a:t>
            </a:r>
            <a:r>
              <a:rPr lang="en-US" altLang="zh-CN" sz="2000" dirty="0" err="1"/>
              <a:t>Hadoop</a:t>
            </a:r>
            <a:r>
              <a:rPr lang="zh-CN" altLang="en-US" sz="2000" dirty="0"/>
              <a:t>身上才能</a:t>
            </a:r>
            <a:r>
              <a:rPr lang="zh-CN" altLang="en-US" sz="2000" dirty="0" smtClean="0"/>
              <a:t>生存</a:t>
            </a:r>
            <a:endParaRPr lang="en-US" altLang="zh-CN" sz="2000" dirty="0" smtClean="0"/>
          </a:p>
          <a:p>
            <a:pPr lvl="1"/>
            <a:r>
              <a:rPr lang="zh-CN" altLang="en-US" sz="2000" dirty="0" smtClean="0"/>
              <a:t>但</a:t>
            </a:r>
            <a:r>
              <a:rPr lang="en-US" altLang="zh-CN" sz="2000" dirty="0"/>
              <a:t>Spark</a:t>
            </a:r>
            <a:r>
              <a:rPr lang="zh-CN" altLang="en-US" sz="2000" dirty="0" smtClean="0"/>
              <a:t>没有</a:t>
            </a:r>
            <a:r>
              <a:rPr lang="zh-CN" altLang="en-US" sz="2000" dirty="0"/>
              <a:t>提供文件管理系统，所以</a:t>
            </a:r>
            <a:r>
              <a:rPr lang="zh-CN" altLang="en-US" sz="2000" dirty="0" smtClean="0"/>
              <a:t>，</a:t>
            </a:r>
            <a:r>
              <a:rPr lang="en-US" altLang="zh-CN" sz="2000" dirty="0"/>
              <a:t> Spark</a:t>
            </a:r>
            <a:r>
              <a:rPr lang="zh-CN" altLang="en-US" sz="2000" dirty="0" smtClean="0"/>
              <a:t>必须</a:t>
            </a:r>
            <a:r>
              <a:rPr lang="zh-CN" altLang="en-US" sz="2000" dirty="0"/>
              <a:t>和其他的分布式文件系统进行集成才能运作</a:t>
            </a:r>
            <a:r>
              <a:rPr lang="zh-CN" altLang="en-US" sz="2000" dirty="0" smtClean="0"/>
              <a:t>。可以</a:t>
            </a:r>
            <a:r>
              <a:rPr lang="zh-CN" altLang="en-US" sz="2000" dirty="0"/>
              <a:t>选择</a:t>
            </a:r>
            <a:r>
              <a:rPr lang="en-US" altLang="zh-CN" sz="2000" dirty="0" err="1"/>
              <a:t>Hadoop</a:t>
            </a:r>
            <a:r>
              <a:rPr lang="zh-CN" altLang="en-US" sz="2000" dirty="0"/>
              <a:t>的</a:t>
            </a:r>
            <a:r>
              <a:rPr lang="en-US" altLang="zh-CN" sz="2000" dirty="0"/>
              <a:t>HDFS,</a:t>
            </a:r>
            <a:r>
              <a:rPr lang="zh-CN" altLang="en-US" sz="2000" dirty="0"/>
              <a:t>也可以选择其他的基于云的数据系统平台。但</a:t>
            </a:r>
            <a:r>
              <a:rPr lang="en-US" altLang="zh-CN" sz="2000" dirty="0"/>
              <a:t>Spark</a:t>
            </a:r>
            <a:r>
              <a:rPr lang="zh-CN" altLang="en-US" sz="2000" dirty="0"/>
              <a:t>默认来说还是被用在</a:t>
            </a:r>
            <a:r>
              <a:rPr lang="en-US" altLang="zh-CN" sz="2000" dirty="0" err="1"/>
              <a:t>Hadoop</a:t>
            </a:r>
            <a:r>
              <a:rPr lang="zh-CN" altLang="en-US" sz="2000" dirty="0"/>
              <a:t>上面的，毕竟，大家都认为它们的结合是最好的</a:t>
            </a:r>
            <a:r>
              <a:rPr lang="zh-CN" altLang="en-US" sz="2000" dirty="0" smtClean="0"/>
              <a:t>。</a:t>
            </a:r>
            <a:endParaRPr lang="en-US" altLang="zh-CN" sz="2400" dirty="0" smtClean="0"/>
          </a:p>
          <a:p>
            <a:pPr lvl="1"/>
            <a:r>
              <a:rPr lang="en-US" altLang="zh-CN" sz="2000" dirty="0"/>
              <a:t>Spark</a:t>
            </a:r>
            <a:r>
              <a:rPr lang="zh-CN" altLang="en-US" sz="2000" dirty="0"/>
              <a:t>可以将</a:t>
            </a:r>
            <a:r>
              <a:rPr lang="en-US" altLang="zh-CN" sz="2000" dirty="0" err="1"/>
              <a:t>Hadoop</a:t>
            </a:r>
            <a:r>
              <a:rPr lang="zh-CN" altLang="en-US" sz="2000" dirty="0"/>
              <a:t>集群中的应用在内存中的运行速度提升</a:t>
            </a:r>
            <a:r>
              <a:rPr lang="en-US" altLang="zh-CN" sz="2000" dirty="0"/>
              <a:t>100</a:t>
            </a:r>
            <a:r>
              <a:rPr lang="zh-CN" altLang="en-US" sz="2000" dirty="0"/>
              <a:t>倍，甚至能够将应用在磁盘上的运行速度提升</a:t>
            </a:r>
            <a:r>
              <a:rPr lang="en-US" altLang="zh-CN" sz="2000" dirty="0"/>
              <a:t>10</a:t>
            </a:r>
            <a:r>
              <a:rPr lang="zh-CN" altLang="en-US" sz="2000" dirty="0"/>
              <a:t>倍</a:t>
            </a:r>
            <a:r>
              <a:rPr lang="zh-CN" altLang="en-US" sz="2000" dirty="0" smtClean="0"/>
              <a:t>。</a:t>
            </a:r>
            <a:endParaRPr lang="en-US" altLang="zh-CN" sz="2000" dirty="0" smtClean="0"/>
          </a:p>
          <a:p>
            <a:pPr lvl="1"/>
            <a:r>
              <a:rPr lang="zh-CN" altLang="en-US" sz="2000" dirty="0">
                <a:latin typeface="Times New Roman" pitchFamily="18" charset="0"/>
                <a:ea typeface="黑体" pitchFamily="49" charset="-122"/>
              </a:rPr>
              <a:t>将</a:t>
            </a:r>
            <a:r>
              <a:rPr lang="en-US" altLang="zh-CN" sz="2000" dirty="0">
                <a:latin typeface="Times New Roman" pitchFamily="18" charset="0"/>
                <a:ea typeface="黑体" pitchFamily="49" charset="-122"/>
              </a:rPr>
              <a:t>Spark</a:t>
            </a:r>
            <a:r>
              <a:rPr lang="zh-CN" altLang="en-US" sz="2000" dirty="0">
                <a:latin typeface="Times New Roman" pitchFamily="18" charset="0"/>
                <a:ea typeface="黑体" pitchFamily="49" charset="-122"/>
              </a:rPr>
              <a:t>看作是</a:t>
            </a:r>
            <a:r>
              <a:rPr lang="en-US" altLang="zh-CN" sz="2000" dirty="0" err="1">
                <a:latin typeface="Times New Roman" pitchFamily="18" charset="0"/>
                <a:ea typeface="黑体" pitchFamily="49" charset="-122"/>
              </a:rPr>
              <a:t>Hadoop</a:t>
            </a:r>
            <a:r>
              <a:rPr lang="en-US" altLang="zh-CN" sz="2000" dirty="0">
                <a:latin typeface="Times New Roman" pitchFamily="18" charset="0"/>
                <a:ea typeface="黑体" pitchFamily="49" charset="-122"/>
              </a:rPr>
              <a:t> </a:t>
            </a:r>
            <a:r>
              <a:rPr lang="en-US" altLang="zh-CN" sz="2000" dirty="0" err="1">
                <a:latin typeface="Times New Roman" pitchFamily="18" charset="0"/>
                <a:ea typeface="黑体" pitchFamily="49" charset="-122"/>
              </a:rPr>
              <a:t>MapReduce</a:t>
            </a:r>
            <a:r>
              <a:rPr lang="zh-CN" altLang="en-US" sz="2000" dirty="0">
                <a:latin typeface="Times New Roman" pitchFamily="18" charset="0"/>
                <a:ea typeface="黑体" pitchFamily="49" charset="-122"/>
              </a:rPr>
              <a:t>的一个替代品而不是</a:t>
            </a:r>
            <a:r>
              <a:rPr lang="en-US" altLang="zh-CN" sz="2000" dirty="0" err="1">
                <a:latin typeface="Times New Roman" pitchFamily="18" charset="0"/>
                <a:ea typeface="黑体" pitchFamily="49" charset="-122"/>
              </a:rPr>
              <a:t>Hadoop</a:t>
            </a:r>
            <a:r>
              <a:rPr lang="zh-CN" altLang="en-US" sz="2000" dirty="0">
                <a:latin typeface="Times New Roman" pitchFamily="18" charset="0"/>
                <a:ea typeface="黑体" pitchFamily="49" charset="-122"/>
              </a:rPr>
              <a:t>的替代品。其意图并非是替代</a:t>
            </a:r>
            <a:r>
              <a:rPr lang="en-US" altLang="zh-CN" sz="2000" dirty="0" err="1">
                <a:latin typeface="Times New Roman" pitchFamily="18" charset="0"/>
                <a:ea typeface="黑体" pitchFamily="49" charset="-122"/>
              </a:rPr>
              <a:t>Hadoop</a:t>
            </a:r>
            <a:r>
              <a:rPr lang="zh-CN" altLang="en-US" sz="2000" dirty="0">
                <a:latin typeface="Times New Roman" pitchFamily="18" charset="0"/>
                <a:ea typeface="黑体" pitchFamily="49" charset="-122"/>
              </a:rPr>
              <a:t>，而是为了提供一个管理不同的大数据用例和需求的全面且统一的解决方案</a:t>
            </a:r>
            <a:r>
              <a:rPr lang="zh-CN" altLang="en-US" sz="2000" dirty="0" smtClean="0">
                <a:latin typeface="Times New Roman" pitchFamily="18" charset="0"/>
                <a:ea typeface="黑体" pitchFamily="49" charset="-122"/>
              </a:rPr>
              <a:t>。</a:t>
            </a:r>
            <a:endParaRPr lang="en-US" altLang="zh-CN" sz="2000" dirty="0" smtClean="0">
              <a:latin typeface="Times New Roman" pitchFamily="18" charset="0"/>
              <a:ea typeface="黑体" pitchFamily="49" charset="-122"/>
            </a:endParaRPr>
          </a:p>
          <a:p>
            <a:pPr lvl="1"/>
            <a:r>
              <a:rPr lang="zh-CN" altLang="en-US" sz="2000" dirty="0">
                <a:latin typeface="Times New Roman" pitchFamily="18" charset="0"/>
                <a:ea typeface="黑体" pitchFamily="49" charset="-122"/>
              </a:rPr>
              <a:t>除了</a:t>
            </a:r>
            <a:r>
              <a:rPr lang="en-US" altLang="zh-CN" sz="2000" dirty="0">
                <a:latin typeface="Times New Roman" pitchFamily="18" charset="0"/>
                <a:ea typeface="黑体" pitchFamily="49" charset="-122"/>
              </a:rPr>
              <a:t>Map</a:t>
            </a:r>
            <a:r>
              <a:rPr lang="zh-CN" altLang="en-US" sz="2000" dirty="0">
                <a:latin typeface="Times New Roman" pitchFamily="18" charset="0"/>
                <a:ea typeface="黑体" pitchFamily="49" charset="-122"/>
              </a:rPr>
              <a:t>和</a:t>
            </a:r>
            <a:r>
              <a:rPr lang="en-US" altLang="zh-CN" sz="2000" dirty="0">
                <a:latin typeface="Times New Roman" pitchFamily="18" charset="0"/>
                <a:ea typeface="黑体" pitchFamily="49" charset="-122"/>
              </a:rPr>
              <a:t>Reduce</a:t>
            </a:r>
            <a:r>
              <a:rPr lang="zh-CN" altLang="en-US" sz="2000" dirty="0">
                <a:latin typeface="Times New Roman" pitchFamily="18" charset="0"/>
                <a:ea typeface="黑体" pitchFamily="49" charset="-122"/>
              </a:rPr>
              <a:t>操作之外，它还支持</a:t>
            </a:r>
            <a:r>
              <a:rPr lang="en-US" altLang="zh-CN" sz="2000" dirty="0">
                <a:latin typeface="Times New Roman" pitchFamily="18" charset="0"/>
                <a:ea typeface="黑体" pitchFamily="49" charset="-122"/>
              </a:rPr>
              <a:t>SQL</a:t>
            </a:r>
            <a:r>
              <a:rPr lang="zh-CN" altLang="en-US" sz="2000" dirty="0">
                <a:latin typeface="Times New Roman" pitchFamily="18" charset="0"/>
                <a:ea typeface="黑体" pitchFamily="49" charset="-122"/>
              </a:rPr>
              <a:t>查询，流数据，机器学习和图表数据处理。开发者可以在一个数据管道用例中单独使用某一能力或者将这些能力结合在一起使用</a:t>
            </a:r>
            <a:r>
              <a:rPr lang="zh-CN" altLang="en-US" sz="2000" dirty="0" smtClean="0">
                <a:latin typeface="Times New Roman" pitchFamily="18" charset="0"/>
                <a:ea typeface="黑体" pitchFamily="49" charset="-122"/>
              </a:rPr>
              <a:t>。</a:t>
            </a:r>
            <a:endParaRPr lang="zh-CN" altLang="en-US" sz="2000" dirty="0">
              <a:latin typeface="Times New Roman" pitchFamily="18" charset="0"/>
              <a:ea typeface="黑体" pitchFamily="49" charset="-122"/>
            </a:endParaRPr>
          </a:p>
          <a:p>
            <a:pPr lvl="1"/>
            <a:endParaRPr lang="en-US" altLang="zh-CN" sz="2000" dirty="0" smtClean="0">
              <a:latin typeface="Times New Roman" pitchFamily="18" charset="0"/>
              <a:ea typeface="黑体" pitchFamily="49" charset="-122"/>
            </a:endParaRPr>
          </a:p>
          <a:p>
            <a:endParaRPr lang="zh-CN" altLang="en-US" sz="2400" dirty="0">
              <a:latin typeface="Times New Roman" pitchFamily="18" charset="0"/>
              <a:ea typeface="黑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Hadoop</a:t>
            </a:r>
            <a:r>
              <a:rPr lang="zh-CN" altLang="en-US" dirty="0" smtClean="0"/>
              <a:t>与</a:t>
            </a:r>
            <a:r>
              <a:rPr lang="en-US" altLang="zh-CN" dirty="0" smtClean="0"/>
              <a:t>Spark</a:t>
            </a:r>
            <a:endParaRPr lang="zh-CN" altLang="en-US" dirty="0"/>
          </a:p>
        </p:txBody>
      </p:sp>
      <p:graphicFrame>
        <p:nvGraphicFramePr>
          <p:cNvPr id="4" name="内容占位符 3"/>
          <p:cNvGraphicFramePr>
            <a:graphicFrameLocks noGrp="1"/>
          </p:cNvGraphicFramePr>
          <p:nvPr>
            <p:ph idx="1"/>
          </p:nvPr>
        </p:nvGraphicFramePr>
        <p:xfrm>
          <a:off x="609600" y="1600200"/>
          <a:ext cx="10972800" cy="468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1617</Words>
  <Application>Kingsoft Office WPP</Application>
  <PresentationFormat>自定义</PresentationFormat>
  <Paragraphs>70</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暗香扑面</vt:lpstr>
      <vt:lpstr>基于分布式开源软件Apache Spark的数据处理研究</vt:lpstr>
      <vt:lpstr>发展历程</vt:lpstr>
      <vt:lpstr>What is Spark？</vt:lpstr>
      <vt:lpstr>What is Spark？</vt:lpstr>
      <vt:lpstr>PowerPoint 演示文稿</vt:lpstr>
      <vt:lpstr>PowerPoint 演示文稿</vt:lpstr>
      <vt:lpstr>PowerPoint 演示文稿</vt:lpstr>
      <vt:lpstr>Hadoop与Spark</vt:lpstr>
      <vt:lpstr>Hadoop与Spark</vt:lpstr>
      <vt:lpstr>What do we do？</vt:lpstr>
      <vt:lpstr>PowerPoint 演示文稿</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S.R</dc:creator>
  <cp:lastModifiedBy>28479</cp:lastModifiedBy>
  <cp:revision>24</cp:revision>
  <dcterms:created xsi:type="dcterms:W3CDTF">2015-11-12T07:11:00Z</dcterms:created>
  <dcterms:modified xsi:type="dcterms:W3CDTF">2016-03-18T06:06:54Z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