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/>
          <p:nvPr/>
        </p:nvGrpSpPr>
        <p:grpSpPr bwMode="auto">
          <a:xfrm>
            <a:off x="2362200" y="2012950"/>
            <a:ext cx="3184525" cy="2832100"/>
            <a:chOff x="0" y="0"/>
            <a:chExt cx="5014" cy="4460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27" y="0"/>
              <a:ext cx="4459" cy="44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918" y="705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0" y="1920"/>
              <a:ext cx="655" cy="656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4" name="Group 6"/>
          <p:cNvGrpSpPr/>
          <p:nvPr/>
        </p:nvGrpSpPr>
        <p:grpSpPr bwMode="auto">
          <a:xfrm flipV="1">
            <a:off x="3949106" y="4170363"/>
            <a:ext cx="3824817" cy="76200"/>
            <a:chOff x="0" y="0"/>
            <a:chExt cx="4518" cy="249"/>
          </a:xfrm>
        </p:grpSpPr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18" cy="249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65" y="0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805173" y="2855914"/>
            <a:ext cx="6864351" cy="6873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05173" y="3543300"/>
            <a:ext cx="6864351" cy="611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2000">
                <a:solidFill>
                  <a:srgbClr val="F1AA07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818" y="184150"/>
            <a:ext cx="10435167" cy="7635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7"/>
          <p:cNvGrpSpPr/>
          <p:nvPr/>
        </p:nvGrpSpPr>
        <p:grpSpPr bwMode="auto">
          <a:xfrm>
            <a:off x="577516" y="184150"/>
            <a:ext cx="463550" cy="763588"/>
            <a:chOff x="0" y="0"/>
            <a:chExt cx="730" cy="1203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82" cy="1203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2" y="413"/>
              <a:ext cx="348" cy="791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/>
          <p:nvPr/>
        </p:nvGrpSpPr>
        <p:grpSpPr bwMode="auto">
          <a:xfrm>
            <a:off x="1178859" y="1936750"/>
            <a:ext cx="2859087" cy="2833688"/>
            <a:chOff x="0" y="0"/>
            <a:chExt cx="4502" cy="4462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0" y="0"/>
              <a:ext cx="4457" cy="44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406" y="648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0" y="2983"/>
              <a:ext cx="655" cy="657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00996" y="3190876"/>
            <a:ext cx="5986771" cy="639763"/>
          </a:xfrm>
          <a:prstGeom prst="rect">
            <a:avLst/>
          </a:prstGeom>
          <a:solidFill>
            <a:srgbClr val="F1AA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82663" y="2714844"/>
            <a:ext cx="4163484" cy="45561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lIns="90170" tIns="46990" rIns="90170" bIns="4699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编辑标题</a:t>
            </a:r>
            <a:endParaRPr lang="zh-CN" altLang="zh-CN" noProof="0" dirty="0" smtClean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73163" y="3192464"/>
            <a:ext cx="3975100" cy="655637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170" tIns="46990" rIns="90170" bIns="4699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zh-CN" noProof="0" dirty="0" smtClean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818" y="184150"/>
            <a:ext cx="10435167" cy="7635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818" y="1252539"/>
            <a:ext cx="5115983" cy="4498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1252539"/>
            <a:ext cx="5115984" cy="4498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77516" y="184150"/>
            <a:ext cx="463550" cy="763588"/>
            <a:chOff x="0" y="0"/>
            <a:chExt cx="730" cy="1203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82" cy="1203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82" y="413"/>
              <a:ext cx="348" cy="791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112077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/>
        </p:nvGrpSpPr>
        <p:grpSpPr bwMode="auto">
          <a:xfrm>
            <a:off x="2362200" y="2012950"/>
            <a:ext cx="3184525" cy="2832100"/>
            <a:chOff x="0" y="0"/>
            <a:chExt cx="5014" cy="446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327" y="0"/>
              <a:ext cx="4459" cy="44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31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3918" y="705"/>
              <a:ext cx="1096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0" y="1920"/>
              <a:ext cx="655" cy="656"/>
            </a:xfrm>
            <a:prstGeom prst="ellipse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" name="Group 6"/>
          <p:cNvGrpSpPr/>
          <p:nvPr/>
        </p:nvGrpSpPr>
        <p:grpSpPr bwMode="auto">
          <a:xfrm flipV="1">
            <a:off x="3964876" y="4170363"/>
            <a:ext cx="3824817" cy="76200"/>
            <a:chOff x="0" y="0"/>
            <a:chExt cx="4518" cy="249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18" cy="249"/>
            </a:xfrm>
            <a:prstGeom prst="rect">
              <a:avLst/>
            </a:prstGeom>
            <a:solidFill>
              <a:srgbClr val="251C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0" y="1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65" y="0"/>
              <a:ext cx="1080" cy="249"/>
            </a:xfrm>
            <a:prstGeom prst="rect">
              <a:avLst/>
            </a:prstGeom>
            <a:solidFill>
              <a:srgbClr val="F1AA0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8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20943" y="2855914"/>
            <a:ext cx="6864351" cy="687387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20943" y="3543300"/>
            <a:ext cx="6864351" cy="611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2800">
                <a:solidFill>
                  <a:srgbClr val="F1AA07"/>
                </a:solidFill>
                <a:latin typeface="+mn-ea"/>
                <a:ea typeface="+mn-ea"/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1080" y="953290"/>
            <a:ext cx="5416551" cy="757325"/>
          </a:xfrm>
          <a:solidFill>
            <a:srgbClr val="F1AA07"/>
          </a:solidFill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84584" y="9524"/>
            <a:ext cx="4554554" cy="684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1080" y="1966220"/>
            <a:ext cx="5416551" cy="4498975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65195"/>
            <a:ext cx="2844800" cy="320675"/>
          </a:xfrm>
        </p:spPr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65195"/>
            <a:ext cx="3860800" cy="3206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65195"/>
            <a:ext cx="2844800" cy="320675"/>
          </a:xfrm>
        </p:spPr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33857" y="445410"/>
            <a:ext cx="1691115" cy="55673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45410"/>
            <a:ext cx="8779329" cy="55673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3636" y="184150"/>
            <a:ext cx="10309349" cy="99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64814"/>
            <a:ext cx="1098338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9AC639E7-FCA5-435F-8592-3881F1026E6A}" type="datetime1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69FDD4A-240E-4D15-943F-A4EBA544B2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rgbClr val="F1AA07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rgbClr val="F1AA07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A—</a:t>
            </a:r>
            <a:r>
              <a:rPr lang="zh-CN" altLang="en-US"/>
              <a:t>实验六、七总结与后续工作计划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孟翰 苏若 李璇 孙敏芳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性能测试与性能调优</a:t>
            </a:r>
          </a:p>
          <a:p>
            <a:r>
              <a:rPr lang="en-US" altLang="zh-CN"/>
              <a:t>1</a:t>
            </a:r>
            <a:r>
              <a:rPr lang="zh-CN" altLang="en-US"/>
              <a:t>、性能测试指标（数据量</a:t>
            </a:r>
            <a:r>
              <a:rPr lang="en-US" altLang="zh-CN"/>
              <a:t>/</a:t>
            </a:r>
            <a:r>
              <a:rPr lang="zh-CN" altLang="en-US"/>
              <a:t>执行时间）</a:t>
            </a:r>
          </a:p>
          <a:p>
            <a:r>
              <a:rPr lang="en-US" altLang="zh-CN"/>
              <a:t>2</a:t>
            </a:r>
            <a:r>
              <a:rPr lang="zh-CN" altLang="en-US"/>
              <a:t>、我们希望考察的参数：</a:t>
            </a:r>
          </a:p>
          <a:p>
            <a:r>
              <a:rPr lang="zh-CN" altLang="en-US"/>
              <a:t>   </a:t>
            </a:r>
            <a:r>
              <a:rPr lang="en-US" altLang="zh-CN"/>
              <a:t>1</a:t>
            </a:r>
            <a:r>
              <a:rPr lang="zh-CN" altLang="en-US"/>
              <a:t>）总体数据量与内存比（数据量大小</a:t>
            </a:r>
            <a:r>
              <a:rPr lang="en-US" altLang="zh-CN"/>
              <a:t>/</a:t>
            </a:r>
            <a:r>
              <a:rPr lang="zh-CN" altLang="en-US"/>
              <a:t>内存大小）</a:t>
            </a:r>
            <a:r>
              <a:rPr lang="en-US" altLang="zh-CN"/>
              <a:t>&gt;100% &lt;100%</a:t>
            </a:r>
          </a:p>
          <a:p>
            <a:r>
              <a:rPr lang="en-US" altLang="zh-CN"/>
              <a:t>   2) </a:t>
            </a:r>
            <a:r>
              <a:rPr lang="zh-CN" altLang="en-US"/>
              <a:t>数据量与内存节点比（数据量大小</a:t>
            </a:r>
            <a:r>
              <a:rPr lang="en-US" altLang="zh-CN"/>
              <a:t>/</a:t>
            </a:r>
            <a:r>
              <a:rPr lang="zh-CN" altLang="en-US"/>
              <a:t>每节点内存大小</a:t>
            </a:r>
            <a:r>
              <a:rPr lang="en-US" altLang="zh-CN"/>
              <a:t>*</a:t>
            </a:r>
            <a:r>
              <a:rPr lang="zh-CN" altLang="en-US"/>
              <a:t>节点数）</a:t>
            </a:r>
          </a:p>
          <a:p>
            <a:r>
              <a:rPr lang="zh-CN" altLang="en-US"/>
              <a:t>   </a:t>
            </a:r>
            <a:r>
              <a:rPr lang="en-US" altLang="zh-CN"/>
              <a:t>3</a:t>
            </a:r>
            <a:r>
              <a:rPr lang="zh-CN" altLang="en-US"/>
              <a:t>）使用</a:t>
            </a:r>
            <a:r>
              <a:rPr lang="en-US" altLang="zh-CN"/>
              <a:t>cpu</a:t>
            </a:r>
            <a:r>
              <a:rPr lang="zh-CN" altLang="en-US"/>
              <a:t>核心数量（</a:t>
            </a:r>
            <a:r>
              <a:rPr lang="en-US" altLang="zh-CN"/>
              <a:t>spark.executor.cores)</a:t>
            </a:r>
          </a:p>
          <a:p>
            <a:r>
              <a:rPr lang="en-US" altLang="zh-CN"/>
              <a:t>   4</a:t>
            </a:r>
            <a:r>
              <a:rPr lang="zh-CN" altLang="en-US"/>
              <a:t>）</a:t>
            </a:r>
            <a:r>
              <a:rPr lang="en-US" altLang="zh-CN"/>
              <a:t>spark.local.dir</a:t>
            </a:r>
            <a:r>
              <a:rPr lang="zh-CN" altLang="en-US"/>
              <a:t>（磁盘，多磁盘，</a:t>
            </a:r>
            <a:r>
              <a:rPr lang="en-US" altLang="zh-CN"/>
              <a:t>ssd+</a:t>
            </a:r>
            <a:r>
              <a:rPr lang="zh-CN" altLang="en-US"/>
              <a:t>磁盘，多</a:t>
            </a:r>
            <a:r>
              <a:rPr lang="en-US" altLang="zh-CN"/>
              <a:t>ssd</a:t>
            </a:r>
            <a:r>
              <a:rPr lang="zh-CN" altLang="en-US"/>
              <a:t>）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预期成果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365" y="1175385"/>
            <a:ext cx="7263130" cy="245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5" y="3741420"/>
            <a:ext cx="7285990" cy="26022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变更与管理分析报告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工作日志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工作量统计分析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4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变更与管理分析报告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484" y="1630527"/>
            <a:ext cx="4491178" cy="449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6" y="1339139"/>
            <a:ext cx="4033968" cy="50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工作日志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028" y="1134564"/>
            <a:ext cx="7756635" cy="53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656" y="1392525"/>
            <a:ext cx="4037309" cy="449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16" y="1703404"/>
            <a:ext cx="402011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7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553" y="2013859"/>
            <a:ext cx="3962953" cy="3505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0" y="1651859"/>
            <a:ext cx="404869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目录改进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4" y="1162368"/>
            <a:ext cx="5381625" cy="40481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3" y="5210493"/>
            <a:ext cx="6430272" cy="2105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462" y="1947438"/>
            <a:ext cx="462979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62"/>
</p:tagLst>
</file>

<file path=ppt/theme/theme1.xml><?xml version="1.0" encoding="utf-8"?>
<a:theme xmlns:a="http://schemas.openxmlformats.org/drawingml/2006/main" name="1_默认设计模板">
  <a:themeElements>
    <a:clrScheme name="自定义 22">
      <a:dk1>
        <a:srgbClr val="000000"/>
      </a:dk1>
      <a:lt1>
        <a:srgbClr val="FFFFFF"/>
      </a:lt1>
      <a:dk2>
        <a:srgbClr val="F1AA07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黑体</vt:lpstr>
      <vt:lpstr>Arial</vt:lpstr>
      <vt:lpstr>1_默认设计模板</vt:lpstr>
      <vt:lpstr>A—实验六、七总结与后续工作计划</vt:lpstr>
      <vt:lpstr>后续工作计划</vt:lpstr>
      <vt:lpstr>预期成果</vt:lpstr>
      <vt:lpstr>统计分析实验</vt:lpstr>
      <vt:lpstr>变更与管理分析报告</vt:lpstr>
      <vt:lpstr>工作日志</vt:lpstr>
      <vt:lpstr>工作量统计分析</vt:lpstr>
      <vt:lpstr>工作量统计分析</vt:lpstr>
      <vt:lpstr>配置管理 - Git目录改进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suruo</cp:lastModifiedBy>
  <cp:revision>3</cp:revision>
  <dcterms:created xsi:type="dcterms:W3CDTF">2016-06-03T08:16:19Z</dcterms:created>
  <dcterms:modified xsi:type="dcterms:W3CDTF">2016-06-03T10:00:22Z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