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Apache Spark</a:t>
            </a:r>
            <a:br>
              <a:rPr lang="en-US" altLang="zh-CN" dirty="0"/>
            </a:br>
            <a:r>
              <a:rPr lang="en-US" altLang="zh-CN" dirty="0"/>
              <a:t>—RDD</a:t>
            </a:r>
            <a:r>
              <a:rPr lang="zh-CN" altLang="en-US" dirty="0"/>
              <a:t>与</a:t>
            </a:r>
            <a:r>
              <a:rPr lang="en-US" altLang="zh-CN" dirty="0"/>
              <a:t>Storage</a:t>
            </a:r>
            <a:r>
              <a:rPr lang="zh-CN" altLang="en-US" dirty="0"/>
              <a:t>需求规格说明书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孟翰 苏若 孙敏芳 李璇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4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功能性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能够</a:t>
            </a:r>
            <a:r>
              <a:rPr lang="zh-CN" altLang="zh-CN" dirty="0" smtClean="0"/>
              <a:t>处理</a:t>
            </a:r>
            <a:r>
              <a:rPr lang="zh-CN" altLang="zh-CN" dirty="0"/>
              <a:t>多种类型的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可应用于各种大数据处理</a:t>
            </a:r>
            <a:r>
              <a:rPr lang="zh-CN" altLang="zh-CN" dirty="0" smtClean="0"/>
              <a:t>场景</a:t>
            </a:r>
            <a:endParaRPr lang="en-US" altLang="zh-CN" dirty="0" smtClean="0"/>
          </a:p>
          <a:p>
            <a:pPr lvl="1"/>
            <a:r>
              <a:rPr lang="en-US" altLang="zh-CN" dirty="0"/>
              <a:t>Stream</a:t>
            </a:r>
            <a:r>
              <a:rPr lang="zh-CN" altLang="zh-CN" dirty="0"/>
              <a:t>流计算</a:t>
            </a:r>
          </a:p>
          <a:p>
            <a:pPr lvl="1"/>
            <a:r>
              <a:rPr lang="en-US" altLang="zh-CN" dirty="0" err="1"/>
              <a:t>Sql</a:t>
            </a:r>
            <a:r>
              <a:rPr lang="zh-CN" altLang="zh-CN" dirty="0"/>
              <a:t>分析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pPr lvl="1"/>
            <a:r>
              <a:rPr lang="en-US" altLang="zh-CN" dirty="0" err="1"/>
              <a:t>MLib</a:t>
            </a:r>
            <a:r>
              <a:rPr lang="zh-CN" altLang="zh-CN" dirty="0"/>
              <a:t>机器学习</a:t>
            </a:r>
          </a:p>
          <a:p>
            <a:pPr lvl="1"/>
            <a:r>
              <a:rPr lang="en-US" altLang="zh-CN" dirty="0" err="1"/>
              <a:t>GraphX</a:t>
            </a:r>
            <a:r>
              <a:rPr lang="zh-CN" altLang="zh-CN" dirty="0"/>
              <a:t>图</a:t>
            </a:r>
            <a:r>
              <a:rPr lang="zh-CN" altLang="zh-CN" dirty="0" smtClean="0"/>
              <a:t>计算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2472" y="1417638"/>
            <a:ext cx="6418485" cy="501937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471" y="1449706"/>
            <a:ext cx="6418486" cy="508689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02469" y="1449706"/>
            <a:ext cx="6309847" cy="508689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702468" y="1449706"/>
            <a:ext cx="6309848" cy="52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能够</a:t>
            </a:r>
            <a:r>
              <a:rPr lang="zh-CN" altLang="zh-CN" dirty="0"/>
              <a:t>处理多种类型的数据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可应用于各种大数据处理场景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用户</a:t>
            </a:r>
            <a:r>
              <a:rPr lang="zh-CN" altLang="zh-CN" dirty="0"/>
              <a:t>可自主选择容错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zh-CN" dirty="0"/>
              <a:t>用户可以命名、物化、控制中间结果的存储、分区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240" y="1417638"/>
            <a:ext cx="6916071" cy="486888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 descr="C:\Users\L.X\AppData\Roaming\Tencent\Users\1668856072\QQ\WinTemp\RichOle\]]H$(`N$X7D~(81XH`LJZ}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240" y="4241201"/>
            <a:ext cx="5992617" cy="475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066" y="1600200"/>
            <a:ext cx="10972800" cy="4686320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鲁棒性</a:t>
            </a:r>
            <a:endParaRPr lang="en-US" altLang="zh-CN" dirty="0" smtClean="0"/>
          </a:p>
          <a:p>
            <a:pPr lvl="1"/>
            <a:r>
              <a:rPr lang="en-US" altLang="zh-CN" dirty="0"/>
              <a:t>RDD</a:t>
            </a:r>
            <a:r>
              <a:rPr lang="zh-CN" altLang="zh-CN" dirty="0"/>
              <a:t>数据集通过所谓的血统关系</a:t>
            </a:r>
            <a:r>
              <a:rPr lang="en-US" altLang="zh-CN" dirty="0"/>
              <a:t>(Lineage)</a:t>
            </a:r>
            <a:r>
              <a:rPr lang="zh-CN" altLang="zh-CN" dirty="0"/>
              <a:t>记住了它是如何从其它</a:t>
            </a:r>
            <a:r>
              <a:rPr lang="en-US" altLang="zh-CN" dirty="0"/>
              <a:t>RDD</a:t>
            </a:r>
            <a:r>
              <a:rPr lang="zh-CN" altLang="zh-CN" dirty="0"/>
              <a:t>中演变过来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，以保证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中数据的鲁棒性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Spark</a:t>
            </a:r>
            <a:r>
              <a:rPr lang="zh-CN" altLang="zh-CN" dirty="0"/>
              <a:t>的核心思路就是将数据集缓存在内存中加快读取速度，同时用</a:t>
            </a:r>
            <a:r>
              <a:rPr lang="en-US" altLang="zh-CN" dirty="0"/>
              <a:t>lineage</a:t>
            </a:r>
            <a:r>
              <a:rPr lang="zh-CN" altLang="zh-CN" dirty="0"/>
              <a:t>关联的</a:t>
            </a:r>
            <a:r>
              <a:rPr lang="en-US" altLang="zh-CN" dirty="0"/>
              <a:t>RDD</a:t>
            </a:r>
            <a:r>
              <a:rPr lang="zh-CN" altLang="zh-CN" dirty="0"/>
              <a:t>以较小的性能代价保证数据的鲁棒性。</a:t>
            </a:r>
            <a:endParaRPr lang="en-US" altLang="zh-CN" dirty="0" smtClean="0"/>
          </a:p>
          <a:p>
            <a:r>
              <a:rPr lang="zh-CN" altLang="zh-CN" dirty="0" smtClean="0"/>
              <a:t>容错性</a:t>
            </a:r>
            <a:endParaRPr lang="en-US" altLang="zh-CN" dirty="0" smtClean="0"/>
          </a:p>
          <a:p>
            <a:pPr lvl="1"/>
            <a:r>
              <a:rPr lang="en-US" altLang="zh-CN" dirty="0"/>
              <a:t>RDD</a:t>
            </a:r>
            <a:r>
              <a:rPr lang="zh-CN" altLang="zh-CN" dirty="0"/>
              <a:t>只支持粗粒度转换，即在大量记录上执行的单个操作。将创建</a:t>
            </a:r>
            <a:r>
              <a:rPr lang="en-US" altLang="zh-CN" dirty="0"/>
              <a:t>RDD</a:t>
            </a:r>
            <a:r>
              <a:rPr lang="zh-CN" altLang="zh-CN" dirty="0"/>
              <a:t>的一系列转换记录下来（即</a:t>
            </a:r>
            <a:r>
              <a:rPr lang="en-US" altLang="zh-CN" dirty="0"/>
              <a:t>Lineage</a:t>
            </a:r>
            <a:r>
              <a:rPr lang="zh-CN" altLang="zh-CN" dirty="0"/>
              <a:t>），以便恢复丢失的分区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RDD</a:t>
            </a:r>
            <a:r>
              <a:rPr lang="zh-CN" altLang="zh-CN" dirty="0"/>
              <a:t>独有的宽</a:t>
            </a:r>
            <a:r>
              <a:rPr lang="en-US" altLang="zh-CN" dirty="0"/>
              <a:t>/</a:t>
            </a:r>
            <a:r>
              <a:rPr lang="zh-CN" altLang="zh-CN" dirty="0"/>
              <a:t>窄依赖的概念，在</a:t>
            </a:r>
            <a:r>
              <a:rPr lang="en-US" altLang="zh-CN" dirty="0"/>
              <a:t>RDD Transformation</a:t>
            </a:r>
            <a:r>
              <a:rPr lang="zh-CN" altLang="zh-CN" dirty="0"/>
              <a:t>操作中间发生计算失败时，对容错性会有很大帮助。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43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安全性</a:t>
            </a:r>
            <a:endParaRPr lang="en-US" altLang="zh-CN" dirty="0" smtClean="0"/>
          </a:p>
          <a:p>
            <a:pPr lvl="1"/>
            <a:r>
              <a:rPr lang="en-US" altLang="zh-CN" dirty="0"/>
              <a:t>Web UI</a:t>
            </a:r>
            <a:r>
              <a:rPr lang="zh-CN" altLang="zh-CN" dirty="0" smtClean="0"/>
              <a:t>安全</a:t>
            </a:r>
            <a:r>
              <a:rPr lang="en-US" altLang="zh-CN" dirty="0" smtClean="0"/>
              <a:t>——Spark</a:t>
            </a:r>
            <a:r>
              <a:rPr lang="zh-CN" altLang="zh-CN" dirty="0"/>
              <a:t>提供的</a:t>
            </a:r>
            <a:r>
              <a:rPr lang="en-US" altLang="zh-CN" dirty="0" err="1"/>
              <a:t>javax.servlet.filters</a:t>
            </a:r>
            <a:r>
              <a:rPr lang="zh-CN" altLang="zh-CN" dirty="0"/>
              <a:t>可以提高</a:t>
            </a:r>
            <a:r>
              <a:rPr lang="en-US" altLang="zh-CN" dirty="0"/>
              <a:t>Web UI</a:t>
            </a:r>
            <a:r>
              <a:rPr lang="zh-CN" altLang="zh-CN" dirty="0"/>
              <a:t>安全性</a:t>
            </a:r>
            <a:r>
              <a:rPr lang="en-US" altLang="zh-CN" dirty="0"/>
              <a:t>,</a:t>
            </a:r>
            <a:r>
              <a:rPr lang="zh-CN" altLang="zh-CN" dirty="0"/>
              <a:t>支持用户自主选择允许其他人访问自己数据的权限。</a:t>
            </a:r>
            <a:endParaRPr lang="en-US" altLang="zh-CN" dirty="0"/>
          </a:p>
          <a:p>
            <a:pPr lvl="1"/>
            <a:r>
              <a:rPr lang="zh-CN" altLang="zh-CN" dirty="0" smtClean="0"/>
              <a:t>事件</a:t>
            </a:r>
            <a:r>
              <a:rPr lang="zh-CN" altLang="zh-CN" dirty="0"/>
              <a:t>审计</a:t>
            </a:r>
            <a:r>
              <a:rPr lang="zh-CN" altLang="zh-CN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网络</a:t>
            </a:r>
            <a:r>
              <a:rPr lang="zh-CN" altLang="zh-CN" dirty="0"/>
              <a:t>端口</a:t>
            </a:r>
            <a:r>
              <a:rPr lang="zh-CN" altLang="zh-CN" dirty="0" smtClean="0"/>
              <a:t>安全</a:t>
            </a:r>
            <a:r>
              <a:rPr lang="en-US" altLang="zh-CN" dirty="0"/>
              <a:t>——</a:t>
            </a:r>
            <a:r>
              <a:rPr lang="zh-CN" altLang="zh-CN" dirty="0"/>
              <a:t>在利用</a:t>
            </a:r>
            <a:r>
              <a:rPr lang="en-US" altLang="zh-CN" dirty="0"/>
              <a:t>Spark Streaming</a:t>
            </a:r>
            <a:r>
              <a:rPr lang="zh-CN" altLang="zh-CN" dirty="0"/>
              <a:t>进行多媒体数据处理时，需要进行身份认证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zh-CN" dirty="0" smtClean="0"/>
              <a:t>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 smtClean="0"/>
              <a:t>具有更高效容错机制，</a:t>
            </a:r>
            <a:r>
              <a:rPr lang="zh-CN" altLang="zh-CN" dirty="0"/>
              <a:t>对于丢失部分数据分区只需根据它的</a:t>
            </a:r>
            <a:r>
              <a:rPr lang="en-US" altLang="zh-CN" dirty="0"/>
              <a:t>lineage</a:t>
            </a:r>
            <a:r>
              <a:rPr lang="zh-CN" altLang="zh-CN" dirty="0"/>
              <a:t>就可重新计算出来，而不需要做特定的</a:t>
            </a:r>
            <a:r>
              <a:rPr lang="en-US" altLang="zh-CN" dirty="0"/>
              <a:t>Checkpoint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RDD</a:t>
            </a:r>
            <a:r>
              <a:rPr lang="zh-CN" altLang="zh-CN" dirty="0"/>
              <a:t>的数据分区特性，可以通过数据的本地性来提高性能。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8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7172" y="2900143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清单</a:t>
            </a:r>
            <a:endParaRPr lang="en-US" altLang="zh-CN" dirty="0" smtClean="0"/>
          </a:p>
          <a:p>
            <a:r>
              <a:rPr lang="zh-CN" altLang="en-US" dirty="0" smtClean="0"/>
              <a:t>系统概述</a:t>
            </a:r>
            <a:r>
              <a:rPr lang="en-US" altLang="zh-CN" dirty="0" smtClean="0"/>
              <a:t>——RDD</a:t>
            </a:r>
            <a:r>
              <a:rPr lang="zh-CN" altLang="en-US" dirty="0"/>
              <a:t>与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 smtClean="0"/>
              <a:t>数据字典</a:t>
            </a:r>
            <a:endParaRPr lang="en-US" altLang="zh-CN" dirty="0" smtClean="0"/>
          </a:p>
          <a:p>
            <a:r>
              <a:rPr lang="zh-CN" altLang="en-US" dirty="0" smtClean="0"/>
              <a:t>功能性需求</a:t>
            </a:r>
            <a:endParaRPr lang="en-US" altLang="zh-CN" dirty="0" smtClean="0"/>
          </a:p>
          <a:p>
            <a:r>
              <a:rPr lang="zh-CN" altLang="en-US" dirty="0"/>
              <a:t>非功能性</a:t>
            </a:r>
            <a:r>
              <a:rPr lang="zh-CN" altLang="en-US" dirty="0" smtClean="0"/>
              <a:t>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6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51261" y="1804356"/>
          <a:ext cx="10489477" cy="42985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2065721"/>
                <a:gridCol w="3272526"/>
                <a:gridCol w="2706986"/>
                <a:gridCol w="144855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处理建议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" indent="-133350"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软件开发计划书——项目模块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类似”分析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的优势与不足“等内容不应出现在模块中。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对模块重新定义，找出研究的主要模块内容。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6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软件开发计划书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项目初衷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分析项目缺陷中存在前后矛盾的情况，可能是查阅资料不一致造成。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统一规范，重新修正。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7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软件开发计划书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工作内容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工作内容中没有涉及到课程的八次实验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加入实验内容作为工作内容。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软件开发计划书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标准、条约与规定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涉及所有标准都是必须的么？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删除计划书中不涉及的标准。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计划中存在“资源”分配出错的问题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这是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project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的共性问题，如果一个任务有子任务，需要删去主任务中的资源，否则程序会报错。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接受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9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51261" y="1813410"/>
          <a:ext cx="10489477" cy="3230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5690"/>
                <a:gridCol w="1490524"/>
                <a:gridCol w="2046083"/>
                <a:gridCol w="2190939"/>
                <a:gridCol w="3766241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评审对象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评审意见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处理建议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小组意见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4044"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项目计划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计划中似乎只有学习</a:t>
                      </a:r>
                      <a:r>
                        <a:rPr kumimoji="0" lang="en-US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内容，是否会对</a:t>
                      </a:r>
                      <a:r>
                        <a:rPr kumimoji="0" lang="en-US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进行适当改进？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明确项目计划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接受但不修改。</a:t>
                      </a:r>
                    </a:p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我们目前还处于初期阶段，对于是否能对</a:t>
                      </a:r>
                      <a:r>
                        <a:rPr kumimoji="0" lang="en-US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进行适当 改进尚无法确定，但这是我们的一个目标。</a:t>
                      </a:r>
                    </a:p>
                  </a:txBody>
                  <a:tcPr marL="68580" marR="68580" marT="0" marB="0"/>
                </a:tc>
              </a:tr>
              <a:tr h="787651"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项目计划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的运行效率如何评判？应有相应的基准测试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加入基准测试功能，计算</a:t>
                      </a:r>
                      <a:r>
                        <a:rPr kumimoji="0" lang="en-US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处理数据的速率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接受。</a:t>
                      </a:r>
                    </a:p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目前市面上有许多数据处理效率计算的</a:t>
                      </a:r>
                      <a:r>
                        <a:rPr kumimoji="0" lang="en-US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benchmark</a:t>
                      </a: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，这是一个比较容易解决的问题。</a:t>
                      </a:r>
                    </a:p>
                  </a:txBody>
                  <a:tcPr marL="68580" marR="68580" marT="0" marB="0"/>
                </a:tc>
              </a:tr>
              <a:tr h="777090"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项目计划</a:t>
                      </a:r>
                      <a:endParaRPr kumimoji="0"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对于模块的分解不够明确。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</a:t>
                      </a:r>
                      <a:r>
                        <a:rPr kumimoji="0" lang="en-US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的框架理解不够深入，应确定具体的研究内容和相应方案。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接受。</a:t>
                      </a:r>
                    </a:p>
                    <a:p>
                      <a:pPr marL="0" indent="-13335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目前我们对</a:t>
                      </a:r>
                      <a:r>
                        <a:rPr kumimoji="0" lang="en-US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spark</a:t>
                      </a:r>
                      <a:r>
                        <a:rPr kumimoji="0" lang="zh-CN" sz="16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的理解尚处于初级阶段，因此对其结构认识不够深刻，经过我们小组讨论重新确立了研究内容。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系统概述</a:t>
            </a:r>
            <a:r>
              <a:rPr lang="en-US" altLang="zh-CN" dirty="0"/>
              <a:t>——RDD</a:t>
            </a:r>
            <a:r>
              <a:rPr lang="zh-CN" altLang="en-US" dirty="0"/>
              <a:t>与</a:t>
            </a:r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RDD</a:t>
            </a:r>
            <a:r>
              <a:rPr lang="zh-CN" altLang="en-US" dirty="0"/>
              <a:t>与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的核心组件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（弹性</a:t>
            </a:r>
            <a:r>
              <a:rPr lang="zh-CN" altLang="en-US" dirty="0"/>
              <a:t>分布式数据集）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中</a:t>
            </a:r>
            <a:r>
              <a:rPr lang="zh-CN" altLang="en-US" dirty="0"/>
              <a:t>的抽象数据结构类型，任何数据在</a:t>
            </a:r>
            <a:r>
              <a:rPr lang="en-US" altLang="zh-CN" dirty="0"/>
              <a:t>Spark</a:t>
            </a:r>
            <a:r>
              <a:rPr lang="zh-CN" altLang="en-US" dirty="0"/>
              <a:t>中都被表示为</a:t>
            </a:r>
            <a:r>
              <a:rPr lang="en-US" altLang="zh-CN" dirty="0"/>
              <a:t>RDD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RDD</a:t>
            </a:r>
            <a:r>
              <a:rPr lang="zh-CN" altLang="en-US" dirty="0"/>
              <a:t>是只读的、分区记录的</a:t>
            </a:r>
            <a:r>
              <a:rPr lang="zh-CN" altLang="en-US" dirty="0" smtClean="0"/>
              <a:t>集合</a:t>
            </a:r>
            <a:r>
              <a:rPr lang="zh-CN" altLang="en-US" smtClean="0"/>
              <a:t>，具有容错性。</a:t>
            </a:r>
            <a:endParaRPr lang="en-US" altLang="zh-CN" dirty="0" smtClean="0"/>
          </a:p>
          <a:p>
            <a:r>
              <a:rPr lang="en-US" altLang="zh-CN" dirty="0"/>
              <a:t>Storage</a:t>
            </a:r>
            <a:r>
              <a:rPr lang="zh-CN" altLang="en-US" dirty="0"/>
              <a:t>模块负责了</a:t>
            </a:r>
            <a:r>
              <a:rPr lang="en-US" altLang="zh-CN" dirty="0"/>
              <a:t>Spark</a:t>
            </a:r>
            <a:r>
              <a:rPr lang="zh-CN" altLang="en-US" dirty="0"/>
              <a:t>计算过程中所有的存储，包括基于</a:t>
            </a:r>
            <a:r>
              <a:rPr lang="en-US" altLang="zh-CN" dirty="0"/>
              <a:t>Disk</a:t>
            </a:r>
            <a:r>
              <a:rPr lang="zh-CN" altLang="en-US" dirty="0"/>
              <a:t>的和基于</a:t>
            </a:r>
            <a:r>
              <a:rPr lang="en-US" altLang="zh-CN" dirty="0"/>
              <a:t>Memory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Storage-</a:t>
            </a:r>
            <a:r>
              <a:rPr lang="zh-CN" altLang="en-US" dirty="0"/>
              <a:t>通信层：</a:t>
            </a:r>
            <a:r>
              <a:rPr lang="en-US" altLang="zh-CN" dirty="0"/>
              <a:t>storage</a:t>
            </a:r>
            <a:r>
              <a:rPr lang="zh-CN" altLang="en-US" dirty="0" smtClean="0"/>
              <a:t>模块</a:t>
            </a:r>
            <a:r>
              <a:rPr lang="zh-CN" altLang="zh-CN" dirty="0" smtClean="0"/>
              <a:t>采用</a:t>
            </a:r>
            <a:r>
              <a:rPr lang="en-US" altLang="zh-CN" dirty="0"/>
              <a:t>master-slave</a:t>
            </a:r>
            <a:r>
              <a:rPr lang="zh-CN" altLang="zh-CN" dirty="0"/>
              <a:t>结构传输控制信息和状态信息。 </a:t>
            </a:r>
            <a:endParaRPr lang="en-US" altLang="zh-CN" dirty="0"/>
          </a:p>
          <a:p>
            <a:pPr lvl="2"/>
            <a:r>
              <a:rPr lang="en-US" altLang="zh-CN" dirty="0" smtClean="0"/>
              <a:t>Storage-</a:t>
            </a:r>
            <a:r>
              <a:rPr lang="zh-CN" altLang="en-US" dirty="0"/>
              <a:t>存储层：</a:t>
            </a:r>
            <a:r>
              <a:rPr lang="en-US" altLang="zh-CN" dirty="0"/>
              <a:t>storage</a:t>
            </a:r>
            <a:r>
              <a:rPr lang="zh-CN" altLang="en-US" dirty="0"/>
              <a:t>模块需要把数据存储到</a:t>
            </a:r>
            <a:r>
              <a:rPr lang="en-US" altLang="zh-CN" dirty="0"/>
              <a:t>disk</a:t>
            </a:r>
            <a:r>
              <a:rPr lang="zh-CN" altLang="en-US" dirty="0"/>
              <a:t>或是</a:t>
            </a:r>
            <a:r>
              <a:rPr lang="en-US" altLang="zh-CN" dirty="0"/>
              <a:t>memory</a:t>
            </a:r>
            <a:r>
              <a:rPr lang="zh-CN" altLang="en-US" dirty="0"/>
              <a:t>上面，有可能还需</a:t>
            </a:r>
            <a:r>
              <a:rPr lang="en-US" altLang="zh-CN" dirty="0"/>
              <a:t>replicate</a:t>
            </a:r>
            <a:r>
              <a:rPr lang="zh-CN" altLang="en-US" dirty="0"/>
              <a:t>到远端，这都是由存储层来实现和提供相应接口。</a:t>
            </a:r>
          </a:p>
        </p:txBody>
      </p:sp>
    </p:spTree>
    <p:extLst>
      <p:ext uri="{BB962C8B-B14F-4D97-AF65-F5344CB8AC3E}">
        <p14:creationId xmlns:p14="http://schemas.microsoft.com/office/powerpoint/2010/main" val="1702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系统概述</a:t>
            </a:r>
            <a:r>
              <a:rPr lang="en-US" altLang="zh-CN" dirty="0"/>
              <a:t>——RDD</a:t>
            </a:r>
            <a:r>
              <a:rPr lang="zh-CN" altLang="en-US" dirty="0"/>
              <a:t>与</a:t>
            </a:r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关系：</a:t>
            </a:r>
            <a:endParaRPr lang="en-US" altLang="zh-CN" dirty="0" smtClean="0"/>
          </a:p>
          <a:p>
            <a:pPr lvl="1"/>
            <a:r>
              <a:rPr lang="zh-CN" altLang="en-US" dirty="0"/>
              <a:t>用户在实际编程中，面对的是</a:t>
            </a:r>
            <a:r>
              <a:rPr lang="en-US" altLang="zh-CN" dirty="0"/>
              <a:t>RDD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数据持久化则由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模块完成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/>
              <a:t>实现了用户的逻辑，而</a:t>
            </a:r>
            <a:r>
              <a:rPr lang="en-US" altLang="zh-CN" dirty="0"/>
              <a:t>Storage</a:t>
            </a:r>
            <a:r>
              <a:rPr lang="zh-CN" altLang="en-US" dirty="0"/>
              <a:t>则管理了用户的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Storage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BlockManager</a:t>
            </a:r>
            <a:r>
              <a:rPr lang="zh-CN" altLang="en-US" dirty="0" smtClean="0"/>
              <a:t>类以完成与其他模块的交互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4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461260"/>
              </p:ext>
            </p:extLst>
          </p:nvPr>
        </p:nvGraphicFramePr>
        <p:xfrm>
          <a:off x="1325047" y="1574962"/>
          <a:ext cx="9865036" cy="14925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9056"/>
                <a:gridCol w="7785980"/>
              </a:tblGrid>
              <a:tr h="24089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数据字典名称</a:t>
                      </a:r>
                      <a:endParaRPr kumimoji="0" lang="zh-CN" sz="2400" b="1" kern="1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kern="100" dirty="0">
                          <a:effectLst/>
                        </a:rPr>
                        <a:t>RDD</a:t>
                      </a:r>
                      <a:endParaRPr kumimoji="0" lang="zh-CN" sz="2400" b="1" kern="1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04126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简介</a:t>
                      </a:r>
                      <a:endParaRPr kumimoji="0" lang="zh-CN" sz="2400" b="1" kern="1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Spark</a:t>
                      </a:r>
                      <a:r>
                        <a:rPr lang="zh-CN" sz="2000" kern="100" baseline="0" dirty="0">
                          <a:effectLst/>
                        </a:rPr>
                        <a:t>组件</a:t>
                      </a:r>
                      <a:endParaRPr lang="zh-CN" sz="2000" kern="100" baseline="0" dirty="0">
                        <a:effectLst/>
                        <a:latin typeface="Console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2671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数据定义</a:t>
                      </a:r>
                      <a:endParaRPr kumimoji="0" lang="zh-CN" sz="2400" b="1" kern="100" dirty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kern="100" baseline="0" dirty="0">
                          <a:effectLst/>
                        </a:rPr>
                        <a:t>Resilient Distributed Datasets</a:t>
                      </a:r>
                      <a:r>
                        <a:rPr kumimoji="0" lang="zh-CN" sz="2000" kern="100" baseline="0" dirty="0">
                          <a:effectLst/>
                        </a:rPr>
                        <a:t>，是一个容错的、并行的</a:t>
                      </a:r>
                      <a:r>
                        <a:rPr kumimoji="0" lang="zh-CN" sz="2000" kern="100" baseline="0" dirty="0" smtClean="0">
                          <a:effectLst/>
                        </a:rPr>
                        <a:t>数据结构</a:t>
                      </a:r>
                      <a:r>
                        <a:rPr kumimoji="0" lang="zh-CN" sz="2000" kern="100" baseline="0" dirty="0">
                          <a:effectLst/>
                        </a:rPr>
                        <a:t>，可以让用户显式地将数据存储到磁盘和内存中，</a:t>
                      </a:r>
                      <a:r>
                        <a:rPr kumimoji="0" lang="zh-CN" sz="2000" kern="100" baseline="0" dirty="0" smtClean="0">
                          <a:effectLst/>
                        </a:rPr>
                        <a:t>并能</a:t>
                      </a:r>
                      <a:r>
                        <a:rPr kumimoji="0" lang="zh-CN" sz="2000" kern="100" baseline="0" dirty="0">
                          <a:effectLst/>
                        </a:rPr>
                        <a:t>控制数据的分区</a:t>
                      </a:r>
                      <a:r>
                        <a:rPr kumimoji="0" lang="zh-CN" sz="2400" kern="100" baseline="0" dirty="0">
                          <a:effectLst/>
                        </a:rPr>
                        <a:t>。</a:t>
                      </a:r>
                      <a:endParaRPr kumimoji="0" lang="zh-CN" sz="2400" kern="100" baseline="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374003"/>
              </p:ext>
            </p:extLst>
          </p:nvPr>
        </p:nvGraphicFramePr>
        <p:xfrm>
          <a:off x="1325047" y="3312417"/>
          <a:ext cx="9865036" cy="14114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0003"/>
                <a:gridCol w="7795033"/>
              </a:tblGrid>
              <a:tr h="462878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窄依赖</a:t>
                      </a:r>
                    </a:p>
                  </a:txBody>
                  <a:tcPr marL="68580" marR="68580" marT="0" marB="0" anchor="ctr"/>
                </a:tc>
              </a:tr>
              <a:tr h="434566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间依赖关系</a:t>
                      </a:r>
                    </a:p>
                  </a:txBody>
                  <a:tcPr marL="68580" marR="68580" marT="0" marB="0" anchor="ctr"/>
                </a:tc>
              </a:tr>
              <a:tr h="514053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数据定义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一个父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最多被一个子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91965"/>
              </p:ext>
            </p:extLst>
          </p:nvPr>
        </p:nvGraphicFramePr>
        <p:xfrm>
          <a:off x="1325047" y="5007178"/>
          <a:ext cx="9865036" cy="14298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60949"/>
                <a:gridCol w="7804087"/>
              </a:tblGrid>
              <a:tr h="476612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宽依赖</a:t>
                      </a:r>
                    </a:p>
                  </a:txBody>
                  <a:tcPr marL="68580" marR="68580" marT="0" marB="0" anchor="ctr"/>
                </a:tc>
              </a:tr>
              <a:tr h="476612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间依赖关系</a:t>
                      </a:r>
                    </a:p>
                  </a:txBody>
                  <a:tcPr marL="68580" marR="68580" marT="0" marB="0" anchor="ctr"/>
                </a:tc>
              </a:tr>
              <a:tr h="476612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数据定义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的分区依赖于父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的所有分区。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8330"/>
              </p:ext>
            </p:extLst>
          </p:nvPr>
        </p:nvGraphicFramePr>
        <p:xfrm>
          <a:off x="1325047" y="1567719"/>
          <a:ext cx="9566272" cy="15738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0117"/>
                <a:gridCol w="7446155"/>
              </a:tblGrid>
              <a:tr h="393458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93458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Spark</a:t>
                      </a:r>
                      <a:r>
                        <a:rPr kumimoji="0" lang="zh-CN" altLang="en-US" sz="2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kumimoji="0" lang="zh-CN" altLang="en-US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e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6916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数据定义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4572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负责在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计算过程中，包括基于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</a:t>
                      </a: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的和基于</a:t>
                      </a:r>
                      <a:r>
                        <a:rPr kumimoji="0" lang="en-US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kumimoji="0"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45720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的数据存储模块。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911"/>
              </p:ext>
            </p:extLst>
          </p:nvPr>
        </p:nvGraphicFramePr>
        <p:xfrm>
          <a:off x="1325047" y="3441064"/>
          <a:ext cx="9566272" cy="14216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01644"/>
                <a:gridCol w="7464628"/>
              </a:tblGrid>
              <a:tr h="345079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数据字典名称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kern="100" dirty="0" err="1">
                          <a:effectLst/>
                        </a:rPr>
                        <a:t>BlockManager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45079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简介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模块内的类</a:t>
                      </a:r>
                    </a:p>
                  </a:txBody>
                  <a:tcPr marL="68580" marR="68580" marT="0" marB="0" anchor="ctr"/>
                </a:tc>
              </a:tr>
              <a:tr h="690159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数据定义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模块与其他模块交互最主要的类，它提供了读和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的接口。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2338" y="3578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77860"/>
              </p:ext>
            </p:extLst>
          </p:nvPr>
        </p:nvGraphicFramePr>
        <p:xfrm>
          <a:off x="1325047" y="5120892"/>
          <a:ext cx="9566272" cy="1431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3935"/>
                <a:gridCol w="7492337"/>
              </a:tblGrid>
              <a:tr h="34999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数据字典名称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kern="100" dirty="0">
                          <a:effectLst/>
                        </a:rPr>
                        <a:t>Block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4999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简介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模块存取数据的最小单位</a:t>
                      </a:r>
                    </a:p>
                  </a:txBody>
                  <a:tcPr marL="68580" marR="68580" marT="0" marB="0" anchor="ctr"/>
                </a:tc>
              </a:tr>
              <a:tr h="69999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kern="100" dirty="0">
                          <a:effectLst/>
                        </a:rPr>
                        <a:t>数据定义</a:t>
                      </a:r>
                      <a:endParaRPr kumimoji="0" 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每一个</a:t>
                      </a: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RDD partition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都会对应一个</a:t>
                      </a: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，由唯一的标识，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格式是</a:t>
                      </a: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2000" b="0" i="0" u="none" strike="noStrike" kern="1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_" + </a:t>
                      </a:r>
                      <a:r>
                        <a:rPr kumimoji="0" lang="en-US" sz="2000" b="0" i="0" u="none" strike="noStrike" kern="1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rddId</a:t>
                      </a:r>
                      <a:r>
                        <a:rPr kumimoji="0" lang="en-US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"_" + </a:t>
                      </a:r>
                      <a:r>
                        <a:rPr kumimoji="0" lang="en-US" sz="2000" b="0" i="0" u="none" strike="noStrike" kern="1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partitionId</a:t>
                      </a:r>
                      <a:r>
                        <a:rPr kumimoji="0" lang="zh-CN" sz="2000" b="0" i="0" u="none" strike="noStrike" kern="1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1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功能性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能够</a:t>
            </a:r>
            <a:r>
              <a:rPr lang="zh-CN" altLang="zh-CN" dirty="0" smtClean="0"/>
              <a:t>处理</a:t>
            </a:r>
            <a:r>
              <a:rPr lang="zh-CN" altLang="zh-CN" dirty="0"/>
              <a:t>多种类型的</a:t>
            </a:r>
            <a:r>
              <a:rPr lang="zh-CN" altLang="zh-CN" dirty="0" smtClean="0"/>
              <a:t>数据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4342" y="1508919"/>
            <a:ext cx="7232663" cy="4868882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6416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165</TotalTime>
  <Words>1047</Words>
  <Application>Microsoft Office PowerPoint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Unicode MS</vt:lpstr>
      <vt:lpstr>Console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 2</vt:lpstr>
      <vt:lpstr>暗香扑面</vt:lpstr>
      <vt:lpstr>Apache Spark —RDD与Storage需求规格说明书</vt:lpstr>
      <vt:lpstr>目录</vt:lpstr>
      <vt:lpstr>问题清单</vt:lpstr>
      <vt:lpstr>问题清单</vt:lpstr>
      <vt:lpstr>系统概述——RDD与Storage</vt:lpstr>
      <vt:lpstr>系统概述——RDD与Storage</vt:lpstr>
      <vt:lpstr>数据字典</vt:lpstr>
      <vt:lpstr>数据字典</vt:lpstr>
      <vt:lpstr>功能性需求</vt:lpstr>
      <vt:lpstr>功能性需求</vt:lpstr>
      <vt:lpstr>功能性需求</vt:lpstr>
      <vt:lpstr>非功能性需求</vt:lpstr>
      <vt:lpstr>非功能性需求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G309</cp:lastModifiedBy>
  <cp:revision>73</cp:revision>
  <dcterms:created xsi:type="dcterms:W3CDTF">2015-11-12T07:11:14Z</dcterms:created>
  <dcterms:modified xsi:type="dcterms:W3CDTF">2016-03-25T09:09:26Z</dcterms:modified>
</cp:coreProperties>
</file>