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311" r:id="rId6"/>
    <p:sldId id="309" r:id="rId7"/>
    <p:sldId id="310" r:id="rId8"/>
    <p:sldId id="312" r:id="rId9"/>
    <p:sldId id="265" r:id="rId10"/>
    <p:sldId id="260" r:id="rId11"/>
    <p:sldId id="314" r:id="rId12"/>
    <p:sldId id="300" r:id="rId13"/>
    <p:sldId id="301" r:id="rId14"/>
    <p:sldId id="302" r:id="rId15"/>
    <p:sldId id="303" r:id="rId16"/>
    <p:sldId id="304" r:id="rId17"/>
    <p:sldId id="305" r:id="rId18"/>
    <p:sldId id="261" r:id="rId19"/>
    <p:sldId id="262" r:id="rId20"/>
    <p:sldId id="313" r:id="rId21"/>
    <p:sldId id="263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3" r:id="rId30"/>
    <p:sldId id="275" r:id="rId31"/>
    <p:sldId id="276" r:id="rId32"/>
    <p:sldId id="277" r:id="rId33"/>
    <p:sldId id="278" r:id="rId34"/>
    <p:sldId id="281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72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6" r:id="rId53"/>
    <p:sldId id="299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0" autoAdjust="0"/>
  </p:normalViewPr>
  <p:slideViewPr>
    <p:cSldViewPr snapToGrid="0">
      <p:cViewPr varScale="1">
        <p:scale>
          <a:sx n="101" d="100"/>
          <a:sy n="101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90E45-5C01-4243-9342-DA48C89A040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14EDFD-DA9D-42BC-9E37-756DB8F0DF72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marL="0" indent="0">
            <a:tabLst/>
          </a:pPr>
          <a:r>
            <a:rPr lang="zh-CN" altLang="en-US" sz="1600" b="1" dirty="0" smtClean="0"/>
            <a:t>基于</a:t>
          </a:r>
          <a:r>
            <a:rPr lang="en-US" altLang="zh-CN" sz="1600" b="1" dirty="0" err="1" smtClean="0"/>
            <a:t>Junit</a:t>
          </a:r>
          <a:r>
            <a:rPr lang="zh-CN" altLang="en-US" sz="1600" b="1" dirty="0" smtClean="0"/>
            <a:t>的自动化测试</a:t>
          </a:r>
          <a:endParaRPr lang="zh-CN" altLang="en-US" sz="1600" b="1" dirty="0"/>
        </a:p>
      </dgm:t>
    </dgm:pt>
    <dgm:pt modelId="{94885B78-0EF3-441D-A51D-EFC8EF249D98}" type="parTrans" cxnId="{4E72526A-18A3-4713-8DB5-90E0A4850528}">
      <dgm:prSet/>
      <dgm:spPr/>
      <dgm:t>
        <a:bodyPr/>
        <a:lstStyle/>
        <a:p>
          <a:endParaRPr lang="zh-CN" altLang="en-US" b="1"/>
        </a:p>
      </dgm:t>
    </dgm:pt>
    <dgm:pt modelId="{78D7A3E5-08C6-44BF-88B5-334B6522A412}" type="sibTrans" cxnId="{4E72526A-18A3-4713-8DB5-90E0A4850528}">
      <dgm:prSet/>
      <dgm:spPr/>
      <dgm:t>
        <a:bodyPr/>
        <a:lstStyle/>
        <a:p>
          <a:endParaRPr lang="zh-CN" altLang="en-US" b="1"/>
        </a:p>
      </dgm:t>
    </dgm:pt>
    <dgm:pt modelId="{C0FDAEBF-BEF9-4516-B3CA-39015FA09807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规格合理与一致性检查</a:t>
          </a:r>
          <a:endParaRPr lang="zh-CN" altLang="en-US" b="1" dirty="0"/>
        </a:p>
      </dgm:t>
    </dgm:pt>
    <dgm:pt modelId="{63E31FD0-C290-4895-AE6C-DB3A52E56C81}" type="parTrans" cxnId="{83BF7239-989A-4467-816C-1C99ECBB442B}">
      <dgm:prSet/>
      <dgm:spPr/>
      <dgm:t>
        <a:bodyPr/>
        <a:lstStyle/>
        <a:p>
          <a:endParaRPr lang="zh-CN" altLang="en-US" b="1"/>
        </a:p>
      </dgm:t>
    </dgm:pt>
    <dgm:pt modelId="{C4069D79-2B25-4F7D-8681-BBE855BDBA25}" type="sibTrans" cxnId="{83BF7239-989A-4467-816C-1C99ECBB442B}">
      <dgm:prSet/>
      <dgm:spPr/>
      <dgm:t>
        <a:bodyPr/>
        <a:lstStyle/>
        <a:p>
          <a:endParaRPr lang="zh-CN" altLang="en-US" b="1"/>
        </a:p>
      </dgm:t>
    </dgm:pt>
    <dgm:pt modelId="{DA3749C7-CA54-4F76-819F-2997FE4B76DA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设计原则违背检查</a:t>
          </a:r>
          <a:endParaRPr lang="zh-CN" altLang="en-US" b="1" dirty="0"/>
        </a:p>
      </dgm:t>
    </dgm:pt>
    <dgm:pt modelId="{E91B7A1F-E684-41E4-A7D8-EFF7F377510F}" type="parTrans" cxnId="{D54051A4-B8A1-4FF6-89F6-F2C713D8E4F7}">
      <dgm:prSet/>
      <dgm:spPr/>
      <dgm:t>
        <a:bodyPr/>
        <a:lstStyle/>
        <a:p>
          <a:endParaRPr lang="zh-CN" altLang="en-US" b="1"/>
        </a:p>
      </dgm:t>
    </dgm:pt>
    <dgm:pt modelId="{259BFDC9-5B82-403F-B5D4-0A0A6880970C}" type="sibTrans" cxnId="{D54051A4-B8A1-4FF6-89F6-F2C713D8E4F7}">
      <dgm:prSet/>
      <dgm:spPr/>
      <dgm:t>
        <a:bodyPr/>
        <a:lstStyle/>
        <a:p>
          <a:endParaRPr lang="zh-CN" altLang="en-US" b="1"/>
        </a:p>
      </dgm:t>
    </dgm:pt>
    <dgm:pt modelId="{1AE13BBA-2A94-4124-97C5-F02BCBA74B22}">
      <dgm:prSet phldrT="[文本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功能</a:t>
          </a:r>
          <a:r>
            <a:rPr lang="en-US" altLang="zh-CN" b="1" dirty="0" smtClean="0"/>
            <a:t>+</a:t>
          </a:r>
          <a:r>
            <a:rPr lang="zh-CN" altLang="en-US" b="1" dirty="0" smtClean="0"/>
            <a:t>鲁棒性测试</a:t>
          </a:r>
          <a:endParaRPr lang="zh-CN" altLang="en-US" b="1" dirty="0"/>
        </a:p>
      </dgm:t>
    </dgm:pt>
    <dgm:pt modelId="{EBFEE0A4-A83C-4D76-A82C-F9CCD3E44571}" type="parTrans" cxnId="{CAEAA23E-A309-4018-9F1D-5FF64E69B007}">
      <dgm:prSet/>
      <dgm:spPr/>
      <dgm:t>
        <a:bodyPr/>
        <a:lstStyle/>
        <a:p>
          <a:endParaRPr lang="zh-CN" altLang="en-US" b="1"/>
        </a:p>
      </dgm:t>
    </dgm:pt>
    <dgm:pt modelId="{0CC684E8-AD46-4106-A453-9E0321A0EF42}" type="sibTrans" cxnId="{CAEAA23E-A309-4018-9F1D-5FF64E69B007}">
      <dgm:prSet/>
      <dgm:spPr/>
      <dgm:t>
        <a:bodyPr/>
        <a:lstStyle/>
        <a:p>
          <a:endParaRPr lang="zh-CN" altLang="en-US" b="1"/>
        </a:p>
      </dgm:t>
    </dgm:pt>
    <dgm:pt modelId="{060487F5-68A8-4C8F-A2F2-946A4EA52B82}" type="pres">
      <dgm:prSet presAssocID="{7C390E45-5C01-4243-9342-DA48C89A040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E5ABA8-F4D9-4B79-8F2E-0BBD00EFF9B7}" type="pres">
      <dgm:prSet presAssocID="{7C390E45-5C01-4243-9342-DA48C89A040F}" presName="comp1" presStyleCnt="0"/>
      <dgm:spPr/>
    </dgm:pt>
    <dgm:pt modelId="{CD407A9B-F56A-44A2-B110-16A36EAC8E08}" type="pres">
      <dgm:prSet presAssocID="{7C390E45-5C01-4243-9342-DA48C89A040F}" presName="circle1" presStyleLbl="node1" presStyleIdx="0" presStyleCnt="4" custLinFactNeighborX="-26"/>
      <dgm:spPr/>
      <dgm:t>
        <a:bodyPr/>
        <a:lstStyle/>
        <a:p>
          <a:endParaRPr lang="zh-CN" altLang="en-US"/>
        </a:p>
      </dgm:t>
    </dgm:pt>
    <dgm:pt modelId="{341D3884-9DA0-4B7F-A668-3832C1E63951}" type="pres">
      <dgm:prSet presAssocID="{7C390E45-5C01-4243-9342-DA48C89A040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DBC8F-2944-48A1-9924-AC5874E79AA6}" type="pres">
      <dgm:prSet presAssocID="{7C390E45-5C01-4243-9342-DA48C89A040F}" presName="comp2" presStyleCnt="0"/>
      <dgm:spPr/>
    </dgm:pt>
    <dgm:pt modelId="{33EA030D-6E28-4D38-8D35-6B5DDB7D6B35}" type="pres">
      <dgm:prSet presAssocID="{7C390E45-5C01-4243-9342-DA48C89A040F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962C7DAB-3380-4880-96E6-362FC5C3D121}" type="pres">
      <dgm:prSet presAssocID="{7C390E45-5C01-4243-9342-DA48C89A040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F0667-BF2A-4227-85C8-C5EB4462D711}" type="pres">
      <dgm:prSet presAssocID="{7C390E45-5C01-4243-9342-DA48C89A040F}" presName="comp3" presStyleCnt="0"/>
      <dgm:spPr/>
    </dgm:pt>
    <dgm:pt modelId="{06060BFF-03D5-4C66-A565-2479628DC54D}" type="pres">
      <dgm:prSet presAssocID="{7C390E45-5C01-4243-9342-DA48C89A040F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9620CEC5-FBA5-409D-8161-A81158F3BE30}" type="pres">
      <dgm:prSet presAssocID="{7C390E45-5C01-4243-9342-DA48C89A040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AC345-9392-4AD8-A44A-3889F22EB9C7}" type="pres">
      <dgm:prSet presAssocID="{7C390E45-5C01-4243-9342-DA48C89A040F}" presName="comp4" presStyleCnt="0"/>
      <dgm:spPr/>
    </dgm:pt>
    <dgm:pt modelId="{2F3A2B23-B35F-409A-BAD4-D29290580C39}" type="pres">
      <dgm:prSet presAssocID="{7C390E45-5C01-4243-9342-DA48C89A040F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B6A01613-AE14-47DC-8680-01A6DA115A95}" type="pres">
      <dgm:prSet presAssocID="{7C390E45-5C01-4243-9342-DA48C89A040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AA23E-A309-4018-9F1D-5FF64E69B007}" srcId="{7C390E45-5C01-4243-9342-DA48C89A040F}" destId="{1AE13BBA-2A94-4124-97C5-F02BCBA74B22}" srcOrd="3" destOrd="0" parTransId="{EBFEE0A4-A83C-4D76-A82C-F9CCD3E44571}" sibTransId="{0CC684E8-AD46-4106-A453-9E0321A0EF42}"/>
    <dgm:cxn modelId="{7B6690B6-E32B-46AA-89AB-2A67F932AA55}" type="presOf" srcId="{C0FDAEBF-BEF9-4516-B3CA-39015FA09807}" destId="{962C7DAB-3380-4880-96E6-362FC5C3D121}" srcOrd="1" destOrd="0" presId="urn:microsoft.com/office/officeart/2005/8/layout/venn2"/>
    <dgm:cxn modelId="{75ED9ADC-2712-4F24-A328-730BE06A3BCC}" type="presOf" srcId="{DA3749C7-CA54-4F76-819F-2997FE4B76DA}" destId="{06060BFF-03D5-4C66-A565-2479628DC54D}" srcOrd="0" destOrd="0" presId="urn:microsoft.com/office/officeart/2005/8/layout/venn2"/>
    <dgm:cxn modelId="{D394027E-AE42-4056-9F6F-A76A2188CF56}" type="presOf" srcId="{1AE13BBA-2A94-4124-97C5-F02BCBA74B22}" destId="{B6A01613-AE14-47DC-8680-01A6DA115A95}" srcOrd="1" destOrd="0" presId="urn:microsoft.com/office/officeart/2005/8/layout/venn2"/>
    <dgm:cxn modelId="{D54051A4-B8A1-4FF6-89F6-F2C713D8E4F7}" srcId="{7C390E45-5C01-4243-9342-DA48C89A040F}" destId="{DA3749C7-CA54-4F76-819F-2997FE4B76DA}" srcOrd="2" destOrd="0" parTransId="{E91B7A1F-E684-41E4-A7D8-EFF7F377510F}" sibTransId="{259BFDC9-5B82-403F-B5D4-0A0A6880970C}"/>
    <dgm:cxn modelId="{D0193993-6A48-49DF-ADA0-53C5253AA1F8}" type="presOf" srcId="{1AE13BBA-2A94-4124-97C5-F02BCBA74B22}" destId="{2F3A2B23-B35F-409A-BAD4-D29290580C39}" srcOrd="0" destOrd="0" presId="urn:microsoft.com/office/officeart/2005/8/layout/venn2"/>
    <dgm:cxn modelId="{83BF7239-989A-4467-816C-1C99ECBB442B}" srcId="{7C390E45-5C01-4243-9342-DA48C89A040F}" destId="{C0FDAEBF-BEF9-4516-B3CA-39015FA09807}" srcOrd="1" destOrd="0" parTransId="{63E31FD0-C290-4895-AE6C-DB3A52E56C81}" sibTransId="{C4069D79-2B25-4F7D-8681-BBE855BDBA25}"/>
    <dgm:cxn modelId="{5276FD46-A9E5-4487-95BC-8170E0D49B8D}" type="presOf" srcId="{C0FDAEBF-BEF9-4516-B3CA-39015FA09807}" destId="{33EA030D-6E28-4D38-8D35-6B5DDB7D6B35}" srcOrd="0" destOrd="0" presId="urn:microsoft.com/office/officeart/2005/8/layout/venn2"/>
    <dgm:cxn modelId="{16FB9892-50C2-4D1F-8609-7100A0A33599}" type="presOf" srcId="{A614EDFD-DA9D-42BC-9E37-756DB8F0DF72}" destId="{341D3884-9DA0-4B7F-A668-3832C1E63951}" srcOrd="1" destOrd="0" presId="urn:microsoft.com/office/officeart/2005/8/layout/venn2"/>
    <dgm:cxn modelId="{4E72526A-18A3-4713-8DB5-90E0A4850528}" srcId="{7C390E45-5C01-4243-9342-DA48C89A040F}" destId="{A614EDFD-DA9D-42BC-9E37-756DB8F0DF72}" srcOrd="0" destOrd="0" parTransId="{94885B78-0EF3-441D-A51D-EFC8EF249D98}" sibTransId="{78D7A3E5-08C6-44BF-88B5-334B6522A412}"/>
    <dgm:cxn modelId="{01946B5E-295D-44C3-B3F9-6CAA563E3D85}" type="presOf" srcId="{A614EDFD-DA9D-42BC-9E37-756DB8F0DF72}" destId="{CD407A9B-F56A-44A2-B110-16A36EAC8E08}" srcOrd="0" destOrd="0" presId="urn:microsoft.com/office/officeart/2005/8/layout/venn2"/>
    <dgm:cxn modelId="{B1D23AAB-6E89-4D5D-B09E-1910C8F88753}" type="presOf" srcId="{7C390E45-5C01-4243-9342-DA48C89A040F}" destId="{060487F5-68A8-4C8F-A2F2-946A4EA52B82}" srcOrd="0" destOrd="0" presId="urn:microsoft.com/office/officeart/2005/8/layout/venn2"/>
    <dgm:cxn modelId="{55FF1252-B938-4040-8C00-6AD600A1F32F}" type="presOf" srcId="{DA3749C7-CA54-4F76-819F-2997FE4B76DA}" destId="{9620CEC5-FBA5-409D-8161-A81158F3BE30}" srcOrd="1" destOrd="0" presId="urn:microsoft.com/office/officeart/2005/8/layout/venn2"/>
    <dgm:cxn modelId="{E54E8CAC-BBB4-4C79-8C8E-0AC9E7FF6168}" type="presParOf" srcId="{060487F5-68A8-4C8F-A2F2-946A4EA52B82}" destId="{7DE5ABA8-F4D9-4B79-8F2E-0BBD00EFF9B7}" srcOrd="0" destOrd="0" presId="urn:microsoft.com/office/officeart/2005/8/layout/venn2"/>
    <dgm:cxn modelId="{CEB03851-692C-49CF-BF84-C883E540581A}" type="presParOf" srcId="{7DE5ABA8-F4D9-4B79-8F2E-0BBD00EFF9B7}" destId="{CD407A9B-F56A-44A2-B110-16A36EAC8E08}" srcOrd="0" destOrd="0" presId="urn:microsoft.com/office/officeart/2005/8/layout/venn2"/>
    <dgm:cxn modelId="{C797E60F-562D-4D9B-9850-C8B8DA41A90E}" type="presParOf" srcId="{7DE5ABA8-F4D9-4B79-8F2E-0BBD00EFF9B7}" destId="{341D3884-9DA0-4B7F-A668-3832C1E63951}" srcOrd="1" destOrd="0" presId="urn:microsoft.com/office/officeart/2005/8/layout/venn2"/>
    <dgm:cxn modelId="{FBD07FF0-FFD6-4F31-99BD-EB62211F9793}" type="presParOf" srcId="{060487F5-68A8-4C8F-A2F2-946A4EA52B82}" destId="{D77DBC8F-2944-48A1-9924-AC5874E79AA6}" srcOrd="1" destOrd="0" presId="urn:microsoft.com/office/officeart/2005/8/layout/venn2"/>
    <dgm:cxn modelId="{0D87D187-AAE8-4B1C-A9CE-94FAF9AFEBF2}" type="presParOf" srcId="{D77DBC8F-2944-48A1-9924-AC5874E79AA6}" destId="{33EA030D-6E28-4D38-8D35-6B5DDB7D6B35}" srcOrd="0" destOrd="0" presId="urn:microsoft.com/office/officeart/2005/8/layout/venn2"/>
    <dgm:cxn modelId="{4306E1AF-6C70-4C64-83A8-F7153CC19527}" type="presParOf" srcId="{D77DBC8F-2944-48A1-9924-AC5874E79AA6}" destId="{962C7DAB-3380-4880-96E6-362FC5C3D121}" srcOrd="1" destOrd="0" presId="urn:microsoft.com/office/officeart/2005/8/layout/venn2"/>
    <dgm:cxn modelId="{8A46CD54-AD84-470B-A44D-074EBE2B1F79}" type="presParOf" srcId="{060487F5-68A8-4C8F-A2F2-946A4EA52B82}" destId="{253F0667-BF2A-4227-85C8-C5EB4462D711}" srcOrd="2" destOrd="0" presId="urn:microsoft.com/office/officeart/2005/8/layout/venn2"/>
    <dgm:cxn modelId="{9ABCF711-10D5-43F2-BB7E-0CB911B12FF4}" type="presParOf" srcId="{253F0667-BF2A-4227-85C8-C5EB4462D711}" destId="{06060BFF-03D5-4C66-A565-2479628DC54D}" srcOrd="0" destOrd="0" presId="urn:microsoft.com/office/officeart/2005/8/layout/venn2"/>
    <dgm:cxn modelId="{8BCA1582-8476-4EF1-81F5-11B5E3096019}" type="presParOf" srcId="{253F0667-BF2A-4227-85C8-C5EB4462D711}" destId="{9620CEC5-FBA5-409D-8161-A81158F3BE30}" srcOrd="1" destOrd="0" presId="urn:microsoft.com/office/officeart/2005/8/layout/venn2"/>
    <dgm:cxn modelId="{073DA540-795B-4254-AA84-45AFC60CDBBD}" type="presParOf" srcId="{060487F5-68A8-4C8F-A2F2-946A4EA52B82}" destId="{88BAC345-9392-4AD8-A44A-3889F22EB9C7}" srcOrd="3" destOrd="0" presId="urn:microsoft.com/office/officeart/2005/8/layout/venn2"/>
    <dgm:cxn modelId="{DDC4B7A5-F731-4379-8D5D-003640AD4B7E}" type="presParOf" srcId="{88BAC345-9392-4AD8-A44A-3889F22EB9C7}" destId="{2F3A2B23-B35F-409A-BAD4-D29290580C39}" srcOrd="0" destOrd="0" presId="urn:microsoft.com/office/officeart/2005/8/layout/venn2"/>
    <dgm:cxn modelId="{00002D20-5E6E-471C-8901-09F401F32A4E}" type="presParOf" srcId="{88BAC345-9392-4AD8-A44A-3889F22EB9C7}" destId="{B6A01613-AE14-47DC-8680-01A6DA115A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7A9B-F56A-44A2-B110-16A36EAC8E08}">
      <dsp:nvSpPr>
        <dsp:cNvPr id="0" name=""/>
        <dsp:cNvSpPr/>
      </dsp:nvSpPr>
      <dsp:spPr>
        <a:xfrm>
          <a:off x="840939" y="0"/>
          <a:ext cx="5768284" cy="5768284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zh-CN" altLang="en-US" sz="1600" b="1" kern="1200" dirty="0" smtClean="0"/>
            <a:t>基于</a:t>
          </a:r>
          <a:r>
            <a:rPr lang="en-US" altLang="zh-CN" sz="1600" b="1" kern="1200" dirty="0" err="1" smtClean="0"/>
            <a:t>Junit</a:t>
          </a:r>
          <a:r>
            <a:rPr lang="zh-CN" altLang="en-US" sz="1600" b="1" kern="1200" dirty="0" smtClean="0"/>
            <a:t>的自动化测试</a:t>
          </a:r>
          <a:endParaRPr lang="zh-CN" altLang="en-US" sz="1600" b="1" kern="1200" dirty="0"/>
        </a:p>
      </dsp:txBody>
      <dsp:txXfrm>
        <a:off x="2918675" y="288414"/>
        <a:ext cx="1612812" cy="865242"/>
      </dsp:txXfrm>
    </dsp:sp>
    <dsp:sp modelId="{33EA030D-6E28-4D38-8D35-6B5DDB7D6B35}">
      <dsp:nvSpPr>
        <dsp:cNvPr id="0" name=""/>
        <dsp:cNvSpPr/>
      </dsp:nvSpPr>
      <dsp:spPr>
        <a:xfrm>
          <a:off x="1419267" y="1153656"/>
          <a:ext cx="4614627" cy="461462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规格合理与一致性检查</a:t>
          </a:r>
          <a:endParaRPr lang="zh-CN" altLang="en-US" sz="1700" b="1" kern="1200" dirty="0"/>
        </a:p>
      </dsp:txBody>
      <dsp:txXfrm>
        <a:off x="2920174" y="1430534"/>
        <a:ext cx="1612812" cy="830632"/>
      </dsp:txXfrm>
    </dsp:sp>
    <dsp:sp modelId="{06060BFF-03D5-4C66-A565-2479628DC54D}">
      <dsp:nvSpPr>
        <dsp:cNvPr id="0" name=""/>
        <dsp:cNvSpPr/>
      </dsp:nvSpPr>
      <dsp:spPr>
        <a:xfrm>
          <a:off x="1996095" y="2307313"/>
          <a:ext cx="3460970" cy="3460970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设计原则违背检查</a:t>
          </a:r>
          <a:endParaRPr lang="zh-CN" altLang="en-US" sz="1700" b="1" kern="1200" dirty="0"/>
        </a:p>
      </dsp:txBody>
      <dsp:txXfrm>
        <a:off x="2920174" y="2566886"/>
        <a:ext cx="1612812" cy="778718"/>
      </dsp:txXfrm>
    </dsp:sp>
    <dsp:sp modelId="{2F3A2B23-B35F-409A-BAD4-D29290580C39}">
      <dsp:nvSpPr>
        <dsp:cNvPr id="0" name=""/>
        <dsp:cNvSpPr/>
      </dsp:nvSpPr>
      <dsp:spPr>
        <a:xfrm>
          <a:off x="2572924" y="3460970"/>
          <a:ext cx="2307313" cy="2307313"/>
        </a:xfrm>
        <a:prstGeom prst="ellipse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功能</a:t>
          </a:r>
          <a:r>
            <a:rPr lang="en-US" altLang="zh-CN" sz="1700" b="1" kern="1200" dirty="0" smtClean="0"/>
            <a:t>+</a:t>
          </a:r>
          <a:r>
            <a:rPr lang="zh-CN" altLang="en-US" sz="1700" b="1" kern="1200" dirty="0" smtClean="0"/>
            <a:t>鲁棒性测试</a:t>
          </a:r>
          <a:endParaRPr lang="zh-CN" altLang="en-US" sz="1700" b="1" kern="1200" dirty="0"/>
        </a:p>
      </dsp:txBody>
      <dsp:txXfrm>
        <a:off x="2910822" y="4037798"/>
        <a:ext cx="1631517" cy="115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3F97-6B3B-4037-910D-2BB0017B09B4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B8F-3A14-4B36-B832-E9BBEF6E5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第一讲：对象与对象化编程（上）：回顾结构化程序特点；为什么引入对象；第一个对象程序；对象化程序的结构组成；程序入口、函数调用、参数传递、全局变量、局部变量、可变变量、不可变变量。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本讲的目标是让帮助学生建立：（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）引入面向对象是为了解决什么问题；（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）面向对象程序继承了哪些结构化程序的优点；（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）对象是一种类型抽象。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本讲作业：分别使用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语言实现一个多项式加减法，并比较两个程序的差异。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26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接下来对比分析过程式程序函数的定义和编写思路；</a:t>
            </a:r>
            <a:r>
              <a:rPr lang="en-US" altLang="zh-CN" dirty="0" smtClean="0"/>
              <a:t>OO</a:t>
            </a:r>
            <a:r>
              <a:rPr lang="zh-CN" altLang="en-US" dirty="0" smtClean="0"/>
              <a:t>程序类的定义和编写思路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例子：多项式加减法</a:t>
            </a:r>
            <a:endParaRPr lang="en-US" altLang="zh-CN" dirty="0" smtClean="0"/>
          </a:p>
          <a:p>
            <a:r>
              <a:rPr lang="zh-CN" altLang="en-US" dirty="0" smtClean="0"/>
              <a:t>过程式：定义多项式数据结构；定义加法函数，实现减法函数；主函数读取多项式，维护多项式变量，根据命令调用函数进行运算</a:t>
            </a:r>
            <a:endParaRPr lang="en-US" altLang="zh-CN" dirty="0" smtClean="0"/>
          </a:p>
          <a:p>
            <a:r>
              <a:rPr lang="en-US" altLang="zh-CN" dirty="0" smtClean="0"/>
              <a:t>OO</a:t>
            </a:r>
            <a:r>
              <a:rPr lang="zh-CN" altLang="en-US" dirty="0" smtClean="0"/>
              <a:t>：定义多项式类及其方法；主函数读取并构造多项式对象；触发多项式对象的合作完成运算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5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要求一半同学做过程式程序设计，一半同学做</a:t>
            </a:r>
            <a:r>
              <a:rPr lang="en-US" altLang="zh-CN" dirty="0" smtClean="0"/>
              <a:t>OO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50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4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该程序的风险是：容易出现内存泄露；指针传递容易操作出错。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这个类的设计做了隐含处理，是否能看得出来？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7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8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板书：把</a:t>
            </a:r>
            <a:r>
              <a:rPr lang="en-US" altLang="zh-CN" dirty="0" err="1" smtClean="0"/>
              <a:t>PolyCompute</a:t>
            </a:r>
            <a:r>
              <a:rPr lang="zh-CN" altLang="en-US" dirty="0" smtClean="0"/>
              <a:t>对象与诸多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对象</a:t>
            </a:r>
            <a:r>
              <a:rPr lang="zh-CN" altLang="en-US" smtClean="0"/>
              <a:t>之间的协作画</a:t>
            </a:r>
            <a:r>
              <a:rPr lang="zh-CN" altLang="en-US" dirty="0" smtClean="0"/>
              <a:t>出来（假设只有两个多项式）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12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0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2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8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&lt;3000LOC</a:t>
            </a:r>
            <a:r>
              <a:rPr lang="zh-CN" altLang="en-US" dirty="0" smtClean="0"/>
              <a:t>的程序，只有一个模块，即程序本身。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9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公共功能函数的调用场景不确定，而且会被“未来”的代码调用，但是函数逻辑相对明确，不易发生变化；</a:t>
            </a:r>
            <a:endParaRPr lang="en-US" altLang="zh-CN" dirty="0" smtClean="0"/>
          </a:p>
          <a:p>
            <a:r>
              <a:rPr lang="zh-CN" altLang="en-US" dirty="0" smtClean="0"/>
              <a:t>特定功能函数的调用场景相对确定，但是函数功能常常会不断膨胀和扩展，容易出现问题。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56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局部变量往往是你在编写函数代码之前就能够声明出来的变量；临时变量通常是在编写过程中随时添加的变量。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这里需要展示一个例子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1C6E-0198-4D70-8DF7-0087E7FB5F1F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面向对象建模方法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Lec1</a:t>
            </a:r>
            <a:r>
              <a:rPr lang="en-US" altLang="zh-CN" dirty="0"/>
              <a:t>-</a:t>
            </a:r>
            <a:r>
              <a:rPr lang="zh-CN" altLang="en-US" dirty="0" smtClean="0"/>
              <a:t>对象</a:t>
            </a:r>
            <a:r>
              <a:rPr lang="zh-CN" altLang="en-US" dirty="0"/>
              <a:t>与对象化</a:t>
            </a:r>
            <a:r>
              <a:rPr lang="zh-CN" altLang="en-US" dirty="0" smtClean="0"/>
              <a:t>编程</a:t>
            </a:r>
            <a:r>
              <a:rPr lang="en-US" altLang="zh-CN" dirty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北京航空航天大学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21749" cy="4351338"/>
          </a:xfrm>
        </p:spPr>
        <p:txBody>
          <a:bodyPr/>
          <a:lstStyle/>
          <a:p>
            <a:r>
              <a:rPr lang="zh-CN" altLang="en-US" dirty="0" smtClean="0"/>
              <a:t>参考书目</a:t>
            </a:r>
            <a:endParaRPr lang="en-US" altLang="zh-CN" dirty="0" smtClean="0"/>
          </a:p>
          <a:p>
            <a:pPr lvl="1"/>
            <a:r>
              <a:rPr lang="zh-CN" altLang="en-US" b="1" i="1" dirty="0"/>
              <a:t>程序</a:t>
            </a:r>
            <a:r>
              <a:rPr lang="zh-CN" altLang="en-US" b="1" i="1" dirty="0" smtClean="0"/>
              <a:t>开发原理</a:t>
            </a:r>
            <a:r>
              <a:rPr lang="en-US" altLang="zh-CN" b="1" i="1" dirty="0" smtClean="0"/>
              <a:t>—</a:t>
            </a:r>
            <a:r>
              <a:rPr lang="zh-CN" altLang="en-US" b="1" i="1" dirty="0" smtClean="0"/>
              <a:t>抽象、规格与面向对象设计（</a:t>
            </a:r>
            <a:r>
              <a:rPr lang="en-US" altLang="zh-CN" b="1" i="1" dirty="0" smtClean="0"/>
              <a:t>Barbara </a:t>
            </a:r>
            <a:r>
              <a:rPr lang="en-US" altLang="zh-CN" b="1" i="1" dirty="0" err="1" smtClean="0"/>
              <a:t>Liskov</a:t>
            </a:r>
            <a:r>
              <a:rPr lang="en-US" altLang="zh-CN" b="1" i="1" dirty="0" smtClean="0"/>
              <a:t>, John </a:t>
            </a:r>
            <a:r>
              <a:rPr lang="en-US" altLang="zh-CN" b="1" i="1" dirty="0" err="1" smtClean="0"/>
              <a:t>Guttag</a:t>
            </a:r>
            <a:r>
              <a:rPr lang="en-US" altLang="zh-CN" b="1" i="1" dirty="0" smtClean="0"/>
              <a:t>, Program Development in Java: Abstraction, Specification, and Object-Oriented Design</a:t>
            </a:r>
            <a:r>
              <a:rPr lang="zh-CN" altLang="en-US" b="1" i="1" dirty="0" smtClean="0"/>
              <a:t>）</a:t>
            </a:r>
            <a:endParaRPr lang="en-US" altLang="zh-CN" b="1" i="1" dirty="0" smtClean="0"/>
          </a:p>
          <a:p>
            <a:pPr lvl="1"/>
            <a:r>
              <a:rPr lang="en-US" altLang="zh-CN" b="1" dirty="0"/>
              <a:t>Java Concurrency in Practice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225" y="320515"/>
            <a:ext cx="2866556" cy="4172510"/>
          </a:xfrm>
          <a:prstGeom prst="rect">
            <a:avLst/>
          </a:prstGeom>
        </p:spPr>
      </p:pic>
      <p:pic>
        <p:nvPicPr>
          <p:cNvPr id="5" name="Picture 2" descr="http://jcip.net/images/jcip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51" y="3379810"/>
            <a:ext cx="2568659" cy="33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你也许听过上届同学的各种吐槽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评分过于残酷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 smtClean="0"/>
              <a:t>没有人情味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 smtClean="0"/>
              <a:t>破坏和谐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/>
              <a:t>太</a:t>
            </a:r>
            <a:r>
              <a:rPr lang="zh-CN" altLang="en-US" dirty="0" smtClean="0"/>
              <a:t>累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群体学习应该既有竞争，也有合作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竞争：你的测试得分建立在对方失分基础上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合作：每个人都自动分配有相应的合作分值，不能给自己，只能给别人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发布</a:t>
            </a:r>
            <a:r>
              <a:rPr lang="en-US" altLang="zh-CN" dirty="0" smtClean="0"/>
              <a:t>request for help</a:t>
            </a:r>
          </a:p>
          <a:p>
            <a:pPr lvl="2"/>
            <a:r>
              <a:rPr lang="zh-CN" altLang="en-US" dirty="0" smtClean="0"/>
              <a:t>对解决了疑问的应答者给予报酬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给任意一个对自己有帮助的博客，给予打点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如何挣合作分：为别人提供帮助，获得报酬；总结和撰写博客，赚取打点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7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作业抄袭？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一定要独立完成程序，发现抄袭就相当于作业无效，累积发现</a:t>
            </a:r>
            <a:r>
              <a:rPr lang="zh-CN" altLang="en-US" dirty="0" smtClean="0">
                <a:solidFill>
                  <a:srgbClr val="FF0000"/>
                </a:solidFill>
              </a:rPr>
              <a:t>五次</a:t>
            </a:r>
            <a:r>
              <a:rPr lang="zh-CN" altLang="en-US" b="1" dirty="0" smtClean="0"/>
              <a:t>无效作业</a:t>
            </a:r>
            <a:r>
              <a:rPr lang="zh-CN" altLang="en-US" dirty="0" smtClean="0"/>
              <a:t>，取消作业成绩！（只要在考试前检查出抄袭都会判无效）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五次</a:t>
            </a:r>
            <a:r>
              <a:rPr lang="zh-CN" altLang="en-US" dirty="0" smtClean="0"/>
              <a:t>以内的每次无效作业，自动获得全年级最差分</a:t>
            </a:r>
            <a:endParaRPr lang="en-US" altLang="zh-CN" dirty="0" smtClean="0"/>
          </a:p>
          <a:p>
            <a:r>
              <a:rPr lang="zh-CN" altLang="en-US" dirty="0" smtClean="0"/>
              <a:t>程序作业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根据给定的作业要求完成程序：编译通过、可以运行！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无法运行，将视为一次</a:t>
            </a:r>
            <a:r>
              <a:rPr lang="zh-CN" altLang="en-US" b="1" dirty="0" smtClean="0"/>
              <a:t>无效作业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作业提交、讨论、申诉等在课程系统中进行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分为</a:t>
            </a:r>
            <a:r>
              <a:rPr lang="en-US" altLang="zh-CN" dirty="0" smtClean="0"/>
              <a:t>A/B/C</a:t>
            </a:r>
            <a:r>
              <a:rPr lang="zh-CN" altLang="en-US" dirty="0" smtClean="0"/>
              <a:t>三个难度等级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A&gt;B&gt;C</a:t>
            </a:r>
            <a:r>
              <a:rPr lang="zh-CN" altLang="en-US" dirty="0" smtClean="0"/>
              <a:t>，有不同的基础分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严格按照难度级别所对应的具体要求进行测试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038" name="Picture 14" descr="http://p5.img.cctvpic.com/nettv/newgame/2011/0808/201108081111516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319" y="365125"/>
            <a:ext cx="2671120" cy="15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系统开发组后续会介绍课程系统的使用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过程中出现的任何问题，可以直接在系统中发表意见说明</a:t>
            </a:r>
            <a:endParaRPr lang="en-US" altLang="zh-CN" dirty="0"/>
          </a:p>
          <a:p>
            <a:r>
              <a:rPr lang="zh-CN" altLang="en-US" dirty="0" smtClean="0"/>
              <a:t>请大家使用同一的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(Eclipse</a:t>
            </a:r>
            <a:r>
              <a:rPr lang="zh-CN" altLang="en-US" dirty="0" smtClean="0"/>
              <a:t>，版本请课代表定一下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，这样可避免无法执行别人程序的问题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7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程序测试与结果提交注意事项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任何测试手段都可以使用，目的只有一个，看你能发现多少错误！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每次发现一个错误，一定要把程序的输入和输出结果记录下来，确保错误能够重现。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测试结果：输入</a:t>
            </a:r>
            <a:r>
              <a:rPr lang="en-US" altLang="zh-CN" dirty="0" smtClean="0"/>
              <a:t>+</a:t>
            </a:r>
            <a:r>
              <a:rPr lang="zh-CN" altLang="en-US" dirty="0" smtClean="0"/>
              <a:t>错误分类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错误分类：</a:t>
            </a:r>
            <a:r>
              <a:rPr lang="en-US" altLang="zh-CN" dirty="0" smtClean="0"/>
              <a:t>Crash</a:t>
            </a:r>
            <a:r>
              <a:rPr lang="en-US" altLang="zh-CN" dirty="0"/>
              <a:t>(</a:t>
            </a:r>
            <a:r>
              <a:rPr lang="zh-CN" altLang="en-US" dirty="0" smtClean="0"/>
              <a:t>触发异常，程序崩溃，权重</a:t>
            </a:r>
            <a:r>
              <a:rPr lang="en-US" altLang="zh-CN" dirty="0" smtClean="0"/>
              <a:t>4)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Wrong(</a:t>
            </a:r>
            <a:r>
              <a:rPr lang="zh-CN" altLang="en-US" dirty="0" smtClean="0"/>
              <a:t>错误输出结果，权重</a:t>
            </a:r>
            <a:r>
              <a:rPr lang="en-US" altLang="zh-CN" dirty="0" smtClean="0"/>
              <a:t>2)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Incomplete(</a:t>
            </a:r>
            <a:r>
              <a:rPr lang="zh-CN" altLang="en-US" dirty="0" smtClean="0"/>
              <a:t>不完整或部分正确的输出结果，权重</a:t>
            </a:r>
            <a:r>
              <a:rPr lang="en-US" altLang="zh-CN" dirty="0" smtClean="0"/>
              <a:t>1)</a:t>
            </a:r>
          </a:p>
          <a:p>
            <a:pPr lvl="2"/>
            <a:r>
              <a:rPr lang="zh-CN" altLang="en-US" dirty="0" smtClean="0"/>
              <a:t>错误信息：把程序崩溃时的异常信息，或者输出结果拷贝下来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1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如何评定</a:t>
            </a:r>
            <a:r>
              <a:rPr lang="zh-CN" altLang="en-US" dirty="0"/>
              <a:t>一</a:t>
            </a:r>
            <a:r>
              <a:rPr lang="zh-CN" altLang="en-US" dirty="0" smtClean="0"/>
              <a:t>次作业的成绩？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作业难度基础分</a:t>
            </a:r>
            <a:r>
              <a:rPr lang="en-US" altLang="zh-CN" dirty="0" smtClean="0"/>
              <a:t>(+)</a:t>
            </a:r>
          </a:p>
          <a:p>
            <a:pPr lvl="1"/>
            <a:r>
              <a:rPr lang="zh-CN" altLang="en-US" dirty="0" smtClean="0"/>
              <a:t>你的程序被发现了多少</a:t>
            </a:r>
            <a:r>
              <a:rPr lang="en-US" altLang="zh-CN" dirty="0" smtClean="0"/>
              <a:t>bug(-)</a:t>
            </a:r>
          </a:p>
          <a:p>
            <a:pPr lvl="1"/>
            <a:r>
              <a:rPr lang="zh-CN" altLang="en-US" dirty="0" smtClean="0"/>
              <a:t>你发现了别人程序的多少</a:t>
            </a:r>
            <a:r>
              <a:rPr lang="en-US" altLang="zh-CN" dirty="0" smtClean="0"/>
              <a:t>bug(+)</a:t>
            </a:r>
          </a:p>
          <a:p>
            <a:r>
              <a:rPr lang="zh-CN" altLang="en-US" dirty="0" smtClean="0"/>
              <a:t>如何开展有效的测试？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阅读程序代码，进行逻辑分析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根据输入规格，设计相应的输入运行程序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正常值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异常值</a:t>
            </a:r>
            <a:endParaRPr lang="en-US" altLang="zh-CN" dirty="0" smtClean="0"/>
          </a:p>
          <a:p>
            <a:r>
              <a:rPr lang="zh-CN" altLang="en-US" dirty="0" smtClean="0"/>
              <a:t>避免报告重复性的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重复：具有相同输入结构、程序执行行为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避免，一旦出现，请双方通过申诉友好协商解决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50866" y="2465408"/>
            <a:ext cx="3702934" cy="214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每个人在拿到别人所做的测试结果后，建议对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进行分析和调试，如果有确凿证据表明有误报和重复报告的情况，在系统中进行申诉，相应测试同学务必要回复解决。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0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招募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名课代表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了解同学们在学习中遇到的问题和困难，及时和老师沟通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处理每周作业提交、测试分配</a:t>
            </a:r>
            <a:r>
              <a:rPr lang="zh-CN" altLang="en-US" dirty="0"/>
              <a:t>相关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/>
              <a:t>要</a:t>
            </a:r>
            <a:r>
              <a:rPr lang="zh-CN" altLang="en-US" dirty="0" smtClean="0"/>
              <a:t>有很强的责任心，为大家服务的意识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确保自己的学习不会受到影响</a:t>
            </a:r>
            <a:endParaRPr lang="en-US" altLang="zh-CN" dirty="0" smtClean="0"/>
          </a:p>
          <a:p>
            <a:r>
              <a:rPr lang="zh-CN" altLang="en-US" dirty="0" smtClean="0"/>
              <a:t>课代表待遇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学期末的成绩计算时，作业成绩</a:t>
            </a:r>
            <a:r>
              <a:rPr lang="en-US" altLang="zh-CN" dirty="0" smtClean="0"/>
              <a:t>*120%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作业提交时间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周五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前提交程序作业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周五晚</a:t>
            </a:r>
            <a:r>
              <a:rPr lang="en-US" altLang="zh-CN" dirty="0" smtClean="0"/>
              <a:t>21:00</a:t>
            </a:r>
            <a:r>
              <a:rPr lang="zh-CN" altLang="en-US" dirty="0" smtClean="0"/>
              <a:t>前完成测试作业分配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周日晚上</a:t>
            </a:r>
            <a:r>
              <a:rPr lang="en-US" altLang="zh-CN" dirty="0" smtClean="0"/>
              <a:t>21:00</a:t>
            </a:r>
            <a:r>
              <a:rPr lang="zh-CN" altLang="en-US" dirty="0" smtClean="0"/>
              <a:t>前提交测试作业结果</a:t>
            </a:r>
            <a:endParaRPr lang="en-US" altLang="zh-CN" dirty="0" smtClean="0"/>
          </a:p>
          <a:p>
            <a:r>
              <a:rPr lang="zh-CN" altLang="en-US" dirty="0" smtClean="0"/>
              <a:t>没按时提交？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程序作业没按时提交导致无法进行测试：无效作业！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作业没按时提交：导致测试分为</a:t>
            </a:r>
            <a:r>
              <a:rPr lang="en-US" altLang="zh-CN" dirty="0" smtClean="0"/>
              <a:t>-4</a:t>
            </a:r>
            <a:r>
              <a:rPr lang="zh-CN" altLang="en-US" dirty="0" smtClean="0"/>
              <a:t>分，相应的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分加给被测试程序</a:t>
            </a:r>
            <a:endParaRPr lang="en-US" altLang="zh-CN" dirty="0" smtClean="0"/>
          </a:p>
          <a:p>
            <a:r>
              <a:rPr lang="zh-CN" altLang="en-US" dirty="0" smtClean="0"/>
              <a:t>存活秘笈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No.1 </a:t>
            </a:r>
            <a:r>
              <a:rPr lang="zh-CN" altLang="en-US" dirty="0" smtClean="0"/>
              <a:t>抓紧时间。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No.2 </a:t>
            </a:r>
            <a:r>
              <a:rPr lang="zh-CN" altLang="en-US" dirty="0" smtClean="0"/>
              <a:t>自己对所写程序做充分测试，并记录下所用测试数据，再去测试别人。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No.3 </a:t>
            </a:r>
            <a:r>
              <a:rPr lang="zh-CN" altLang="en-US" dirty="0" smtClean="0"/>
              <a:t>每次整理自己程序被发现的问题和发现别人程序的问题，撰写问题分析，为博客撰写做准备。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功能结构：模块、函数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数据结构：类型、变量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全局、局部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组合结构：函数调用、变量共享</a:t>
            </a:r>
            <a:endParaRPr lang="en-US" altLang="zh-CN" dirty="0" smtClean="0"/>
          </a:p>
          <a:p>
            <a:r>
              <a:rPr lang="zh-CN" altLang="en-US" dirty="0" smtClean="0"/>
              <a:t>面向过程</a:t>
            </a:r>
            <a:r>
              <a:rPr lang="en-US" altLang="zh-CN" dirty="0" smtClean="0"/>
              <a:t>(procedure)</a:t>
            </a:r>
          </a:p>
          <a:p>
            <a:pPr lvl="1"/>
            <a:r>
              <a:rPr lang="zh-CN" altLang="en-US" dirty="0" smtClean="0"/>
              <a:t>过程分解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提取公共过程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5744" y="2334637"/>
            <a:ext cx="3871609" cy="3463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684851" y="2587558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684851" y="3754877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511702" y="2879387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890602" y="3433864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536020" y="4066160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331255" y="4695218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58106" y="4987047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0" idx="1"/>
            <a:endCxn id="6" idx="2"/>
          </p:cNvCxnSpPr>
          <p:nvPr/>
        </p:nvCxnSpPr>
        <p:spPr>
          <a:xfrm rot="10800000">
            <a:off x="8414427" y="4523363"/>
            <a:ext cx="916829" cy="556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8" idx="2"/>
          </p:cNvCxnSpPr>
          <p:nvPr/>
        </p:nvCxnSpPr>
        <p:spPr>
          <a:xfrm>
            <a:off x="9144000" y="2971801"/>
            <a:ext cx="746602" cy="622570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4"/>
            <a:endCxn id="10" idx="0"/>
          </p:cNvCxnSpPr>
          <p:nvPr/>
        </p:nvCxnSpPr>
        <p:spPr>
          <a:xfrm>
            <a:off x="10058404" y="3754877"/>
            <a:ext cx="2426" cy="9403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物理意义上的模块：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逻辑意义上的模块：</a:t>
            </a:r>
            <a:r>
              <a:rPr lang="zh-CN" altLang="en-US" dirty="0"/>
              <a:t>多</a:t>
            </a:r>
            <a:r>
              <a:rPr lang="zh-CN" altLang="en-US" dirty="0" smtClean="0"/>
              <a:t>个相关函数的集合体（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+h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具有一定计算能力、相对独立的编程单位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公共功能函数：围绕数据结构进行所需的计算，如字符串处理、栈和队列处理函数等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特定功能函数：直接源自于软件功能分解得到的函数，如学生注册、输入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输出函数等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zh-CN" altLang="en-US" dirty="0"/>
              <a:t>过程式程序</a:t>
            </a:r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zh-CN" altLang="en-US" dirty="0" smtClean="0"/>
              <a:t>为什么引入对象</a:t>
            </a:r>
            <a:endParaRPr lang="en-US" altLang="zh-CN" dirty="0" smtClean="0"/>
          </a:p>
          <a:p>
            <a:r>
              <a:rPr lang="zh-CN" altLang="en-US" dirty="0" smtClean="0"/>
              <a:t>对象化程序的构成</a:t>
            </a:r>
            <a:endParaRPr lang="en-US" altLang="zh-CN" dirty="0" smtClean="0"/>
          </a:p>
          <a:p>
            <a:r>
              <a:rPr lang="zh-CN" altLang="en-US" dirty="0" smtClean="0"/>
              <a:t>对象是什么</a:t>
            </a:r>
            <a:endParaRPr lang="en-US" altLang="zh-CN" dirty="0" smtClean="0"/>
          </a:p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960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公共功能函数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特定功能函数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易变性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形参与实参的匹配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返回值的处理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全局变量：多个函数需要使用和处理的变量，如电梯系统的电梯状态变量。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局部变量：函数内部需要处理的数据表示。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临时变量：便于代码编写的一些临时变量，如循环变量、中间计算结果存储等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18585" y="5740400"/>
            <a:ext cx="435483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三者之间有什么关系？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68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丰富的类型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联合类型</a:t>
            </a:r>
            <a:r>
              <a:rPr lang="en-US" altLang="zh-CN" dirty="0" smtClean="0"/>
              <a:t>(union)</a:t>
            </a:r>
          </a:p>
          <a:p>
            <a:r>
              <a:rPr lang="zh-CN" altLang="en-US" dirty="0" smtClean="0"/>
              <a:t>丰富的数据组织</a:t>
            </a:r>
            <a:r>
              <a:rPr lang="zh-CN" altLang="en-US" dirty="0"/>
              <a:t>与使用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树与图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7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为什么引入对象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为什么多个函数需要使用相同的变量？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这些函数之间具有逻辑“聚合”的特性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如何处理一个函数需要使用之前运行所产生的一些中间数据？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或者，使用外部存储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如何管理逻辑相关的函数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变量？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70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需要一种手段来封装逻辑相关的函数和数据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需要整合了处理的类型层次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尽可能避免使用全局变量</a:t>
            </a:r>
            <a:endParaRPr lang="en-US" altLang="zh-CN" dirty="0" smtClean="0"/>
          </a:p>
          <a:p>
            <a:r>
              <a:rPr lang="zh-CN" altLang="en-US" dirty="0" smtClean="0"/>
              <a:t>程序思维视角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数据及其状态变化的管理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9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属性数据、操作及其实现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抽象操作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继承：类型层次</a:t>
            </a:r>
            <a:r>
              <a:rPr lang="en-US" altLang="zh-CN" dirty="0" smtClean="0"/>
              <a:t>+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关联：数据聚合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实现：为多种数据抽象提供统一接口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入口类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提供入口函数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（静态函数）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0082"/>
          <a:stretch/>
        </p:blipFill>
        <p:spPr>
          <a:xfrm>
            <a:off x="1769953" y="1470095"/>
            <a:ext cx="8411110" cy="51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类作为基本的编程单位</a:t>
            </a:r>
            <a:endParaRPr lang="en-US" altLang="zh-CN" dirty="0" smtClean="0"/>
          </a:p>
          <a:p>
            <a:r>
              <a:rPr lang="zh-CN" altLang="en-US" dirty="0" smtClean="0"/>
              <a:t>类封装了数据和函数</a:t>
            </a:r>
            <a:endParaRPr lang="en-US" altLang="zh-CN" dirty="0" smtClean="0"/>
          </a:p>
          <a:p>
            <a:r>
              <a:rPr lang="zh-CN" altLang="en-US" dirty="0" smtClean="0"/>
              <a:t>类之间的</a:t>
            </a:r>
            <a:r>
              <a:rPr lang="zh-CN" altLang="en-US" b="1" dirty="0" smtClean="0"/>
              <a:t>协作</a:t>
            </a:r>
            <a:r>
              <a:rPr lang="zh-CN" altLang="en-US" dirty="0" smtClean="0"/>
              <a:t>完成程序的功能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43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在面向对象程序中，我们称对象是类的实例化结果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</a:t>
            </a:r>
            <a:r>
              <a:rPr lang="zh-CN" altLang="en-US" b="1" dirty="0" smtClean="0"/>
              <a:t>运行时概念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类是</a:t>
            </a:r>
            <a:r>
              <a:rPr lang="zh-CN" altLang="en-US" b="1" dirty="0" smtClean="0"/>
              <a:t>规格概念</a:t>
            </a:r>
            <a:endParaRPr lang="en-US" altLang="zh-CN" b="1" dirty="0" smtClean="0"/>
          </a:p>
          <a:p>
            <a:r>
              <a:rPr lang="zh-CN" altLang="en-US" dirty="0" smtClean="0"/>
              <a:t>简言之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类是通过关键词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定义的一个程序单位：</a:t>
            </a:r>
            <a:r>
              <a:rPr lang="en-US" altLang="zh-CN" dirty="0" smtClean="0"/>
              <a:t>public class A {…}</a:t>
            </a:r>
          </a:p>
          <a:p>
            <a:pPr lvl="1"/>
            <a:r>
              <a:rPr lang="zh-CN" altLang="en-US" dirty="0" smtClean="0"/>
              <a:t>对象是方法中定义的变量（类型为某个类）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= new A(…);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个对象可以通过多个变量来引用 </a:t>
            </a:r>
            <a:r>
              <a:rPr lang="en-US" altLang="zh-CN" dirty="0" smtClean="0"/>
              <a:t>A b = 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44C-AFF9-4C72-8E32-8ECB1E27766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4693" name="Rectangle 21"/>
          <p:cNvSpPr>
            <a:spLocks noChangeArrowheads="1"/>
          </p:cNvSpPr>
          <p:nvPr/>
        </p:nvSpPr>
        <p:spPr bwMode="auto">
          <a:xfrm>
            <a:off x="2362200" y="1905001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void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addMinutes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=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&lt;0)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+ (24*60);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hour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/ 60;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minute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% 60;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面向对象的核心概念</a:t>
            </a:r>
            <a:endParaRPr lang="en-US" altLang="zh-CN" dirty="0" smtClean="0"/>
          </a:p>
          <a:p>
            <a:r>
              <a:rPr lang="zh-CN" altLang="en-US" dirty="0" smtClean="0"/>
              <a:t>对象的运行时机理</a:t>
            </a:r>
            <a:endParaRPr lang="en-US" altLang="zh-CN" dirty="0" smtClean="0"/>
          </a:p>
          <a:p>
            <a:r>
              <a:rPr lang="zh-CN" altLang="en-US" dirty="0" smtClean="0"/>
              <a:t>基于规约的面向对象程序设计方法</a:t>
            </a:r>
            <a:endParaRPr lang="en-US" altLang="zh-CN" dirty="0" smtClean="0"/>
          </a:p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语言来分析面向对象程序的结构</a:t>
            </a:r>
            <a:endParaRPr lang="en-US" altLang="zh-CN" dirty="0" smtClean="0"/>
          </a:p>
          <a:p>
            <a:r>
              <a:rPr lang="zh-CN" altLang="en-US" dirty="0" smtClean="0"/>
              <a:t>如何测试面向对象程序</a:t>
            </a:r>
            <a:endParaRPr lang="en-US" altLang="zh-CN" dirty="0" smtClean="0"/>
          </a:p>
          <a:p>
            <a:r>
              <a:rPr lang="zh-CN" altLang="en-US" dirty="0" smtClean="0"/>
              <a:t>如何手动证明一个程序满足规约要求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和规约的面向对象设计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11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9E15-B63F-42E6-B801-C25F18F85AF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7765" name="AutoShape 21"/>
          <p:cNvSpPr>
            <a:spLocks noChangeArrowheads="1"/>
          </p:cNvSpPr>
          <p:nvPr/>
        </p:nvSpPr>
        <p:spPr bwMode="auto">
          <a:xfrm>
            <a:off x="1641476" y="2328744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6" name="AutoShape 22"/>
          <p:cNvSpPr>
            <a:spLocks noChangeArrowheads="1"/>
          </p:cNvSpPr>
          <p:nvPr/>
        </p:nvSpPr>
        <p:spPr bwMode="auto">
          <a:xfrm>
            <a:off x="1641476" y="4462344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7" name="Rectangle 23"/>
          <p:cNvSpPr>
            <a:spLocks noChangeArrowheads="1"/>
          </p:cNvSpPr>
          <p:nvPr/>
        </p:nvSpPr>
        <p:spPr bwMode="auto">
          <a:xfrm>
            <a:off x="1641476" y="2633544"/>
            <a:ext cx="5057775" cy="1892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1881188" y="2703394"/>
            <a:ext cx="4659312" cy="14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hour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minute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void addMinutes( int m )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1616075" y="2336682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>
            <a:off x="1752600" y="3619382"/>
            <a:ext cx="47879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7150100" y="2492257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2" name="AutoShape 28"/>
          <p:cNvSpPr>
            <a:spLocks noChangeArrowheads="1"/>
          </p:cNvSpPr>
          <p:nvPr/>
        </p:nvSpPr>
        <p:spPr bwMode="auto">
          <a:xfrm>
            <a:off x="7026276" y="2474794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3" name="AutoShape 29"/>
          <p:cNvSpPr>
            <a:spLocks noChangeArrowheads="1"/>
          </p:cNvSpPr>
          <p:nvPr/>
        </p:nvSpPr>
        <p:spPr bwMode="auto">
          <a:xfrm>
            <a:off x="7040564" y="4125794"/>
            <a:ext cx="3551237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4" name="Rectangle 30"/>
          <p:cNvSpPr>
            <a:spLocks noChangeArrowheads="1"/>
          </p:cNvSpPr>
          <p:nvPr/>
        </p:nvSpPr>
        <p:spPr bwMode="auto">
          <a:xfrm>
            <a:off x="7048500" y="2489082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inTime</a:t>
            </a:r>
          </a:p>
        </p:txBody>
      </p:sp>
      <p:sp>
        <p:nvSpPr>
          <p:cNvPr id="287775" name="Rectangle 31"/>
          <p:cNvSpPr>
            <a:spLocks noChangeArrowheads="1"/>
          </p:cNvSpPr>
          <p:nvPr/>
        </p:nvSpPr>
        <p:spPr bwMode="auto">
          <a:xfrm>
            <a:off x="7131050" y="2793883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87776" name="Rectangle 32"/>
          <p:cNvSpPr>
            <a:spLocks noChangeArrowheads="1"/>
          </p:cNvSpPr>
          <p:nvPr/>
        </p:nvSpPr>
        <p:spPr bwMode="auto">
          <a:xfrm>
            <a:off x="5238750" y="4395670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7" name="AutoShape 33"/>
          <p:cNvSpPr>
            <a:spLocks noChangeArrowheads="1"/>
          </p:cNvSpPr>
          <p:nvPr/>
        </p:nvSpPr>
        <p:spPr bwMode="auto">
          <a:xfrm>
            <a:off x="5114926" y="4378207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8" name="AutoShape 34"/>
          <p:cNvSpPr>
            <a:spLocks noChangeArrowheads="1"/>
          </p:cNvSpPr>
          <p:nvPr/>
        </p:nvSpPr>
        <p:spPr bwMode="auto">
          <a:xfrm>
            <a:off x="5129214" y="6029208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5137150" y="439249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outTime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5219700" y="4697295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17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35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87781" name="Text Box 37"/>
          <p:cNvSpPr txBox="1">
            <a:spLocks noChangeArrowheads="1"/>
          </p:cNvSpPr>
          <p:nvPr/>
        </p:nvSpPr>
        <p:spPr bwMode="auto">
          <a:xfrm>
            <a:off x="4114800" y="149054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4267200" y="1947744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9067800" y="522434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objects</a:t>
            </a: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 flipH="1" flipV="1">
            <a:off x="9448800" y="4614744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H="1">
            <a:off x="8763000" y="55291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9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400" dirty="0" smtClean="0">
                <a:ea typeface="宋体" panose="02010600030101010101" pitchFamily="2" charset="-122"/>
              </a:rPr>
              <a:t>类是一个用于构造对象的模板</a:t>
            </a:r>
            <a:endParaRPr lang="en-US" altLang="zh-CN" sz="3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了对象拥有的数据及其类型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了对象能够执行的动作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zh-CN" altLang="en-US" sz="3400" dirty="0" smtClean="0">
                <a:ea typeface="宋体" panose="02010600030101010101" pitchFamily="2" charset="-122"/>
              </a:rPr>
              <a:t>如果在</a:t>
            </a:r>
            <a:r>
              <a:rPr lang="en-US" altLang="zh-CN" sz="3400" dirty="0" smtClean="0">
                <a:ea typeface="宋体" panose="02010600030101010101" pitchFamily="2" charset="-122"/>
              </a:rPr>
              <a:t>Java</a:t>
            </a:r>
            <a:r>
              <a:rPr lang="zh-CN" altLang="en-US" sz="3400" dirty="0" smtClean="0">
                <a:ea typeface="宋体" panose="02010600030101010101" pitchFamily="2" charset="-122"/>
              </a:rPr>
              <a:t>程序中定义了类，就意味着一定在</a:t>
            </a:r>
            <a:r>
              <a:rPr lang="zh-CN" altLang="en-US" sz="3400" b="1" dirty="0" smtClean="0">
                <a:ea typeface="宋体" panose="02010600030101010101" pitchFamily="2" charset="-122"/>
              </a:rPr>
              <a:t>某个地方</a:t>
            </a:r>
            <a:r>
              <a:rPr lang="zh-CN" altLang="en-US" sz="3400" dirty="0" smtClean="0">
                <a:ea typeface="宋体" panose="02010600030101010101" pitchFamily="2" charset="-122"/>
              </a:rPr>
              <a:t>通过该类来构造相关变量以实现相应</a:t>
            </a:r>
            <a:r>
              <a:rPr lang="zh-CN" altLang="en-US" sz="3400" dirty="0" smtClean="0">
                <a:ea typeface="宋体" panose="02010600030101010101" pitchFamily="2" charset="-122"/>
              </a:rPr>
              <a:t>的</a:t>
            </a:r>
            <a:r>
              <a:rPr lang="zh-CN" altLang="en-US" sz="3400" dirty="0" smtClean="0">
                <a:ea typeface="宋体" panose="02010600030101010101" pitchFamily="2" charset="-122"/>
              </a:rPr>
              <a:t>方法</a:t>
            </a:r>
            <a:r>
              <a:rPr lang="en-US" altLang="zh-CN" sz="3400" dirty="0" smtClean="0">
                <a:ea typeface="宋体" panose="02010600030101010101" pitchFamily="2" charset="-122"/>
              </a:rPr>
              <a:t>/</a:t>
            </a:r>
            <a:r>
              <a:rPr lang="zh-CN" altLang="en-US" sz="3400" dirty="0" smtClean="0">
                <a:ea typeface="宋体" panose="02010600030101010101" pitchFamily="2" charset="-122"/>
              </a:rPr>
              <a:t>功能</a:t>
            </a:r>
            <a:endParaRPr lang="en-US" altLang="zh-CN" sz="3400" dirty="0">
              <a:ea typeface="宋体" panose="02010600030101010101" pitchFamily="2" charset="-122"/>
            </a:endParaRPr>
          </a:p>
          <a:p>
            <a:r>
              <a:rPr lang="zh-CN" altLang="en-US" sz="3400" dirty="0" smtClean="0">
                <a:ea typeface="宋体" panose="02010600030101010101" pitchFamily="2" charset="-122"/>
              </a:rPr>
              <a:t>每个类都应该提供相应的构造器，用来在构造对象时初始化和设置对象的状态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699-0844-406E-8DF2-F774FDBF7B2A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1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463E-673F-48E9-84C0-C6323CC9F1D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2286000" y="1847385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void addMinutes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totalMinutes =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(totalMinutes&lt;0)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totalMinutes = totalMinutes +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hour = totalMinutes /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minute = totalMinutes %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构造器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048000" y="2609384"/>
            <a:ext cx="3886200" cy="1219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543800" y="21521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990000"/>
                </a:solidFill>
                <a:ea typeface="宋体" panose="02010600030101010101" pitchFamily="2" charset="-122"/>
              </a:rPr>
              <a:t>constructor</a:t>
            </a:r>
            <a:r>
              <a:rPr lang="en-US" altLang="zh-CN" sz="2400">
                <a:ea typeface="宋体" panose="02010600030101010101" pitchFamily="2" charset="-122"/>
              </a:rPr>
              <a:t> for Time</a:t>
            </a: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 flipH="1">
            <a:off x="7086600" y="2609384"/>
            <a:ext cx="96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对象是一个具有计算能力的实体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i="1" dirty="0" smtClean="0">
                <a:solidFill>
                  <a:srgbClr val="990000"/>
                </a:solidFill>
              </a:rPr>
              <a:t>封装</a:t>
            </a:r>
            <a:r>
              <a:rPr lang="en-US" altLang="zh-CN" i="1" dirty="0">
                <a:solidFill>
                  <a:srgbClr val="990000"/>
                </a:solidFill>
              </a:rPr>
              <a:t>(</a:t>
            </a:r>
            <a:r>
              <a:rPr lang="en-US" altLang="zh-CN" i="1" dirty="0" smtClean="0">
                <a:solidFill>
                  <a:srgbClr val="990000"/>
                </a:solidFill>
              </a:rPr>
              <a:t>Encapsulate)</a:t>
            </a:r>
            <a:r>
              <a:rPr lang="en-US" altLang="zh-CN" dirty="0" smtClean="0"/>
              <a:t> </a:t>
            </a:r>
            <a:r>
              <a:rPr lang="zh-CN" altLang="en-US" dirty="0"/>
              <a:t>其状态，对外部屏蔽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/>
              <a:t>状态由对象所有属性变量的取值联合确定</a:t>
            </a:r>
            <a:endParaRPr lang="en-US" altLang="zh-CN" dirty="0" smtClean="0"/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hour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minute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(22,10)</a:t>
            </a:r>
            <a:r>
              <a:rPr lang="zh-CN" altLang="en-US" dirty="0" smtClean="0"/>
              <a:t>表示晚上时间状态，</a:t>
            </a:r>
            <a:r>
              <a:rPr lang="en-US" altLang="zh-CN" dirty="0" smtClean="0"/>
              <a:t>(11,30)</a:t>
            </a:r>
            <a:r>
              <a:rPr lang="zh-CN" altLang="en-US" dirty="0" smtClean="0"/>
              <a:t>则表示白天时间状态</a:t>
            </a:r>
            <a:endParaRPr lang="en-US" altLang="zh-CN" dirty="0"/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dirty="0"/>
              <a:t>能</a:t>
            </a:r>
            <a:r>
              <a:rPr lang="zh-CN" altLang="en-US" dirty="0" smtClean="0">
                <a:ea typeface="宋体" panose="02010600030101010101" pitchFamily="2" charset="-122"/>
              </a:rPr>
              <a:t>够在相应状态上执行动作</a:t>
            </a:r>
            <a:r>
              <a:rPr lang="zh-CN" altLang="en-US" dirty="0">
                <a:ea typeface="宋体" panose="02010600030101010101" pitchFamily="2" charset="-122"/>
              </a:rPr>
              <a:t>即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990000"/>
                </a:solidFill>
              </a:rPr>
              <a:t>(</a:t>
            </a:r>
            <a:r>
              <a:rPr lang="en-US" altLang="zh-CN" i="1" dirty="0" smtClean="0">
                <a:solidFill>
                  <a:srgbClr val="990000"/>
                </a:solidFill>
                <a:ea typeface="宋体" panose="02010600030101010101" pitchFamily="2" charset="-122"/>
              </a:rPr>
              <a:t>method)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在不同状态下执行方法的效果可能会不同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通过消息传递机制与其他对象交互</a:t>
            </a:r>
            <a:r>
              <a:rPr lang="en-US" altLang="zh-CN" i="1" dirty="0">
                <a:solidFill>
                  <a:srgbClr val="990000"/>
                </a:solidFill>
              </a:rPr>
              <a:t>(message passing</a:t>
            </a:r>
            <a:r>
              <a:rPr lang="en-US" altLang="zh-CN" i="1" dirty="0" smtClean="0">
                <a:solidFill>
                  <a:srgbClr val="990000"/>
                </a:solidFill>
              </a:rPr>
              <a:t>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消息：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object.method</a:t>
            </a:r>
            <a:r>
              <a:rPr lang="en-US" altLang="zh-CN" i="1" dirty="0" smtClean="0">
                <a:ea typeface="宋体" panose="02010600030101010101" pitchFamily="2" charset="-122"/>
              </a:rPr>
              <a:t>(p1,p2,…,pm)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和函数调用存在本质上的不同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后面会解释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4536-205E-45EA-8FB7-FD4EBED271B6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1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40E-2169-4C8A-8E67-57149B2D8BA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构造对象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895600" y="1735869"/>
            <a:ext cx="6400800" cy="3752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endParaRPr lang="en-US" altLang="zh-CN" sz="24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743200" y="5601629"/>
            <a:ext cx="6858000" cy="831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Time inToWork = </a:t>
            </a:r>
            <a:r>
              <a:rPr lang="en-US" altLang="zh-CN" sz="24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 Time(8, 30);</a:t>
            </a:r>
            <a:b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Time outFromWork = </a:t>
            </a:r>
            <a:r>
              <a:rPr lang="en-US" altLang="zh-CN" sz="24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 Time(17, 35);</a:t>
            </a:r>
          </a:p>
        </p:txBody>
      </p:sp>
    </p:spTree>
    <p:extLst>
      <p:ext uri="{BB962C8B-B14F-4D97-AF65-F5344CB8AC3E}">
        <p14:creationId xmlns:p14="http://schemas.microsoft.com/office/powerpoint/2010/main" val="1859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4C3B-F35D-4C0C-B1B3-F3F30FCF733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648524" y="1794303"/>
            <a:ext cx="8991600" cy="4195762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void addMinutes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totalMinutes =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(totalMinutes&lt;0)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totalMinutes = totalMinutes +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hour = totalMinutes /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minute = totalMinutes %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panose="02010600030101010101" pitchFamily="2" charset="-122"/>
              </a:rPr>
              <a:t>对象与类</a:t>
            </a:r>
            <a:r>
              <a:rPr lang="en-US" altLang="zh-CN" sz="3800" dirty="0" smtClean="0">
                <a:ea typeface="宋体" panose="02010600030101010101" pitchFamily="2" charset="-122"/>
              </a:rPr>
              <a:t>---</a:t>
            </a:r>
            <a:r>
              <a:rPr lang="zh-CN" altLang="en-US" sz="3800" dirty="0" smtClean="0">
                <a:ea typeface="宋体" panose="02010600030101010101" pitchFamily="2" charset="-122"/>
              </a:rPr>
              <a:t>执行方法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486724" y="3704065"/>
            <a:ext cx="7136780" cy="1981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6449124" y="2453269"/>
            <a:ext cx="419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宋体" panose="02010600030101010101" pitchFamily="2" charset="-122"/>
              </a:rPr>
              <a:t>该方法能够根据对象状态来进行相应的计算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 flipH="1">
            <a:off x="6677724" y="324686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D77F-8A8C-4364-A2B8-100247AB9E6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panose="02010600030101010101" pitchFamily="2" charset="-122"/>
              </a:rPr>
              <a:t>对象与类</a:t>
            </a:r>
            <a:r>
              <a:rPr lang="en-US" altLang="zh-CN" sz="3800" dirty="0" smtClean="0">
                <a:ea typeface="宋体" panose="02010600030101010101" pitchFamily="2" charset="-122"/>
              </a:rPr>
              <a:t>---</a:t>
            </a:r>
            <a:r>
              <a:rPr lang="zh-CN" altLang="en-US" sz="3800" dirty="0" smtClean="0">
                <a:ea typeface="宋体" panose="02010600030101010101" pitchFamily="2" charset="-122"/>
              </a:rPr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pic>
        <p:nvPicPr>
          <p:cNvPr id="263193" name="Picture 25" descr="messagepass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2687908"/>
            <a:ext cx="80867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6921500" y="3844926"/>
            <a:ext cx="685800" cy="320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void</a:t>
            </a:r>
          </a:p>
        </p:txBody>
      </p:sp>
      <p:cxnSp>
        <p:nvCxnSpPr>
          <p:cNvPr id="4" name="肘形连接符 3"/>
          <p:cNvCxnSpPr/>
          <p:nvPr/>
        </p:nvCxnSpPr>
        <p:spPr>
          <a:xfrm flipV="1">
            <a:off x="2966225" y="3534937"/>
            <a:ext cx="3802566" cy="17730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0F24-23AD-40C8-A384-97DE1B1EC75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9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4678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231-0556-46AA-9C12-245D46B37F8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假设在</a:t>
            </a:r>
            <a:r>
              <a:rPr lang="en-US" altLang="zh-CN" dirty="0" smtClean="0">
                <a:ea typeface="宋体" panose="02010600030101010101" pitchFamily="2" charset="-122"/>
              </a:rPr>
              <a:t>bill</a:t>
            </a:r>
            <a:r>
              <a:rPr lang="zh-CN" altLang="en-US" dirty="0" smtClean="0">
                <a:ea typeface="宋体" panose="02010600030101010101" pitchFamily="2" charset="-122"/>
              </a:rPr>
              <a:t>的某个方法中有下面的代码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Time 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(15);</a:t>
            </a:r>
          </a:p>
        </p:txBody>
      </p:sp>
    </p:spTree>
    <p:extLst>
      <p:ext uri="{BB962C8B-B14F-4D97-AF65-F5344CB8AC3E}">
        <p14:creationId xmlns:p14="http://schemas.microsoft.com/office/powerpoint/2010/main" val="8713419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FBA8-8408-4EFB-9185-EDBF620B650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ea typeface="宋体" panose="02010600030101010101" pitchFamily="2" charset="-122"/>
              </a:rPr>
              <a:t>inToWork</a:t>
            </a:r>
            <a:r>
              <a:rPr lang="en-US" altLang="zh-CN" dirty="0"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819400" y="20574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65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32(</a:t>
            </a:r>
            <a:r>
              <a:rPr lang="zh-CN" altLang="en-US" b="1" dirty="0" smtClean="0">
                <a:solidFill>
                  <a:srgbClr val="C00000"/>
                </a:solidFill>
              </a:rPr>
              <a:t>授课</a:t>
            </a:r>
            <a:r>
              <a:rPr lang="en-US" altLang="zh-CN" b="1" dirty="0" smtClean="0">
                <a:solidFill>
                  <a:srgbClr val="C00000"/>
                </a:solidFill>
              </a:rPr>
              <a:t>)+16(</a:t>
            </a:r>
            <a:r>
              <a:rPr lang="zh-CN" altLang="en-US" b="1" dirty="0" smtClean="0">
                <a:solidFill>
                  <a:srgbClr val="C00000"/>
                </a:solidFill>
              </a:rPr>
              <a:t>实验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/>
              <a:t>学时，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必修的核心专业课程之一</a:t>
            </a:r>
            <a:endParaRPr lang="en-US" altLang="zh-CN" dirty="0" smtClean="0"/>
          </a:p>
          <a:p>
            <a:r>
              <a:rPr lang="zh-CN" altLang="en-US" dirty="0" smtClean="0"/>
              <a:t>内容分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单元</a:t>
            </a:r>
            <a:r>
              <a:rPr lang="zh-CN" altLang="en-US" dirty="0" smtClean="0"/>
              <a:t>，每个</a:t>
            </a:r>
            <a:r>
              <a:rPr lang="zh-CN" altLang="en-US" dirty="0"/>
              <a:t>单元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次授课和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次实验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/>
              <a:t>周</a:t>
            </a:r>
            <a:r>
              <a:rPr lang="zh-CN" altLang="en-US" dirty="0" smtClean="0"/>
              <a:t>介绍新内容</a:t>
            </a:r>
            <a:endParaRPr lang="en-US" altLang="zh-CN" dirty="0"/>
          </a:p>
          <a:p>
            <a:pPr lvl="2"/>
            <a:r>
              <a:rPr lang="zh-CN" altLang="en-US" dirty="0" smtClean="0"/>
              <a:t>每次一</a:t>
            </a:r>
            <a:r>
              <a:rPr lang="zh-CN" altLang="en-US" dirty="0"/>
              <a:t>个程序作业</a:t>
            </a:r>
            <a:endParaRPr lang="en-US" altLang="zh-CN" dirty="0"/>
          </a:p>
          <a:p>
            <a:pPr lvl="2"/>
            <a:r>
              <a:rPr lang="zh-CN" altLang="en-US" dirty="0" smtClean="0"/>
              <a:t>每次一</a:t>
            </a:r>
            <a:r>
              <a:rPr lang="zh-CN" altLang="en-US" dirty="0"/>
              <a:t>个测试作业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次课程作业</a:t>
            </a:r>
            <a:r>
              <a:rPr lang="zh-CN" altLang="en-US" dirty="0" smtClean="0"/>
              <a:t>问题分析</a:t>
            </a:r>
            <a:endParaRPr lang="en-US" altLang="zh-CN" dirty="0"/>
          </a:p>
          <a:p>
            <a:pPr lvl="2"/>
            <a:r>
              <a:rPr lang="zh-CN" altLang="en-US" dirty="0"/>
              <a:t>对各自的程序问题和测试问题进行总结</a:t>
            </a:r>
            <a:r>
              <a:rPr lang="zh-CN" altLang="en-US" dirty="0" smtClean="0"/>
              <a:t>分析，撰写技术博客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次</a:t>
            </a:r>
            <a:r>
              <a:rPr lang="zh-CN" altLang="en-US" dirty="0" smtClean="0"/>
              <a:t>实验围绕单元教学内容进行实践训练和分析</a:t>
            </a:r>
            <a:endParaRPr lang="en-US" altLang="zh-CN" dirty="0" smtClean="0"/>
          </a:p>
          <a:p>
            <a:r>
              <a:rPr lang="zh-CN" altLang="en-US" dirty="0" smtClean="0"/>
              <a:t>竞争与协作并重的作业实践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竞争：互测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协作：问题协助</a:t>
            </a:r>
            <a:r>
              <a:rPr lang="en-US" altLang="zh-CN" dirty="0" smtClean="0"/>
              <a:t>+</a:t>
            </a:r>
            <a:r>
              <a:rPr lang="zh-CN" altLang="en-US" dirty="0" smtClean="0"/>
              <a:t>申诉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6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198A-2A34-48B7-988E-3F5FD7FEC98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1752600" y="3124200"/>
            <a:ext cx="4495800" cy="523862"/>
          </a:xfrm>
          <a:prstGeom prst="rect">
            <a:avLst/>
          </a:prstGeom>
          <a:noFill/>
          <a:ln w="57150" cmpd="tri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inToWork.addMinutes(15)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5029200" y="3733800"/>
            <a:ext cx="1524000" cy="762000"/>
          </a:xfrm>
          <a:custGeom>
            <a:avLst/>
            <a:gdLst>
              <a:gd name="G0" fmla="+- 15120 0 0"/>
              <a:gd name="G1" fmla="+- 4365 0 0"/>
              <a:gd name="G2" fmla="+- 12158 0 4365"/>
              <a:gd name="G3" fmla="+- G2 0 4365"/>
              <a:gd name="G4" fmla="*/ G3 32768 32059"/>
              <a:gd name="G5" fmla="*/ G4 1 2"/>
              <a:gd name="G6" fmla="+- 21600 0 15120"/>
              <a:gd name="G7" fmla="*/ G6 4365 6079"/>
              <a:gd name="G8" fmla="+- G7 15120 0"/>
              <a:gd name="T0" fmla="*/ 15120 w 21600"/>
              <a:gd name="T1" fmla="*/ 0 h 21600"/>
              <a:gd name="T2" fmla="*/ 15120 w 21600"/>
              <a:gd name="T3" fmla="*/ 12158 h 21600"/>
              <a:gd name="T4" fmla="*/ 175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365"/>
                </a:lnTo>
                <a:lnTo>
                  <a:pt x="12427" y="4365"/>
                </a:lnTo>
                <a:cubicBezTo>
                  <a:pt x="5564" y="4365"/>
                  <a:pt x="0" y="7854"/>
                  <a:pt x="0" y="12158"/>
                </a:cubicBezTo>
                <a:lnTo>
                  <a:pt x="0" y="21600"/>
                </a:lnTo>
                <a:lnTo>
                  <a:pt x="3504" y="21600"/>
                </a:lnTo>
                <a:lnTo>
                  <a:pt x="3504" y="12158"/>
                </a:lnTo>
                <a:cubicBezTo>
                  <a:pt x="3504" y="9747"/>
                  <a:pt x="7499" y="7793"/>
                  <a:pt x="12427" y="7793"/>
                </a:cubicBezTo>
                <a:lnTo>
                  <a:pt x="15120" y="7793"/>
                </a:lnTo>
                <a:lnTo>
                  <a:pt x="15120" y="1215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95952" name="AutoShape 16"/>
          <p:cNvSpPr>
            <a:spLocks noChangeArrowheads="1"/>
          </p:cNvSpPr>
          <p:nvPr/>
        </p:nvSpPr>
        <p:spPr bwMode="auto">
          <a:xfrm>
            <a:off x="2819400" y="23495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189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01B3-AA9D-4D4E-ACCA-3AD891AC34B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45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ea typeface="宋体" panose="02010600030101010101" pitchFamily="2" charset="-122"/>
              </a:rPr>
              <a:t>inToWork</a:t>
            </a:r>
            <a:r>
              <a:rPr lang="en-US" altLang="zh-CN" dirty="0"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53982" name="AutoShape 30"/>
          <p:cNvSpPr>
            <a:spLocks noChangeArrowheads="1"/>
          </p:cNvSpPr>
          <p:nvPr/>
        </p:nvSpPr>
        <p:spPr bwMode="auto">
          <a:xfrm>
            <a:off x="2819400" y="25400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064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ED33-0CF9-426A-ACEC-EFC6B5CAC57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类的结构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1676400" y="1628077"/>
            <a:ext cx="5214938" cy="4379913"/>
          </a:xfrm>
          <a:prstGeom prst="rect">
            <a:avLst/>
          </a:prstGeom>
          <a:solidFill>
            <a:srgbClr val="F0F0FA"/>
          </a:solidFill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name [</a:t>
            </a: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***]</a:t>
            </a:r>
            <a:r>
              <a:rPr lang="en-US" altLang="zh-CN" sz="2800" b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declarations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constructor definition(s)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 definitions</a:t>
            </a:r>
            <a:endParaRPr lang="en-US" altLang="zh-CN" sz="2800" b="1" dirty="0">
              <a:solidFill>
                <a:srgbClr val="FF0033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7461250" y="2321078"/>
            <a:ext cx="29781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属性和枚举常量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7461249" y="3598896"/>
            <a:ext cx="334428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对象构造和初始化手段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7461250" y="4892439"/>
            <a:ext cx="365651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对象状态查询与控制手段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6965950" y="25488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6965950" y="38442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6965950" y="51396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7289799" y="5666676"/>
            <a:ext cx="3727605" cy="400752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这三部分之间没有次序规定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程序语法上看，似乎面向对象程序与过程式程序差别并不大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有数据结构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有过程式函数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都有唯一的入口点</a:t>
            </a:r>
            <a:r>
              <a:rPr lang="en-US" altLang="zh-CN" dirty="0" smtClean="0"/>
              <a:t>main</a:t>
            </a:r>
          </a:p>
          <a:p>
            <a:r>
              <a:rPr lang="zh-CN" altLang="en-US" dirty="0" smtClean="0"/>
              <a:t>差别在于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过程式程序通常按照流程分解来设计开发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面向对象程序按照数据抽象与处理来设计开发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3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过程式程序与面向对象程序的比较分析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假设要设计实现一个多项式加减运算程序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多项式：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x+c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</a:t>
            </a:r>
            <a:r>
              <a:rPr lang="en-US" altLang="zh-CN" dirty="0" err="1"/>
              <a:t>c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m</a:t>
            </a:r>
            <a:endParaRPr lang="en-US" altLang="zh-CN" baseline="30000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 smtClean="0"/>
              <a:t>为一个项，其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为该项的阶</a:t>
            </a:r>
            <a:r>
              <a:rPr lang="en-US" altLang="zh-CN" dirty="0" smtClean="0"/>
              <a:t>(degree)</a:t>
            </a:r>
          </a:p>
          <a:p>
            <a:pPr lvl="1"/>
            <a:r>
              <a:rPr lang="zh-CN" altLang="en-US" dirty="0" smtClean="0"/>
              <a:t>多项式的阶为其所有项中的最高阶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多项式加减运算对应为阶数相同的项的系数加减</a:t>
            </a:r>
            <a:endParaRPr lang="en-US" altLang="zh-CN" dirty="0" smtClean="0"/>
          </a:p>
          <a:p>
            <a:r>
              <a:rPr lang="zh-CN" altLang="en-US" dirty="0" smtClean="0"/>
              <a:t>我们分别按照过程式程序设计和面向对象程序设计来实现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2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过程式程序设计实现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首先定义数据结构来表示多项式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然后设计实现多项式加法和减法运算函数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57277" y="1825625"/>
            <a:ext cx="1662315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Poly{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coeff</a:t>
            </a:r>
            <a:r>
              <a:rPr lang="en-US" altLang="zh-CN" dirty="0"/>
              <a:t> [];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degree 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27127" y="1690688"/>
            <a:ext cx="1823576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Poly{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Term </a:t>
            </a:r>
            <a:r>
              <a:rPr lang="en-US" altLang="zh-CN" dirty="0" err="1" smtClean="0"/>
              <a:t>pTerm</a:t>
            </a:r>
            <a:r>
              <a:rPr lang="en-US" altLang="zh-CN" dirty="0" smtClean="0"/>
              <a:t> [];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Term{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63698" y="4112808"/>
            <a:ext cx="3257687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PolyAdd</a:t>
            </a:r>
            <a:r>
              <a:rPr lang="en-US" altLang="zh-CN" dirty="0" smtClean="0"/>
              <a:t>(Poly *p1, Poly *p2)</a:t>
            </a:r>
          </a:p>
          <a:p>
            <a:r>
              <a:rPr lang="en-US" altLang="zh-CN" dirty="0" smtClean="0"/>
              <a:t>//p1+p2 </a:t>
            </a:r>
            <a:r>
              <a:rPr lang="en-US" altLang="zh-CN" dirty="0" smtClean="0">
                <a:sym typeface="Wingdings" panose="05000000000000000000" pitchFamily="2" charset="2"/>
              </a:rPr>
              <a:t> p1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74059" y="4112808"/>
            <a:ext cx="3230436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PolySub</a:t>
            </a:r>
            <a:r>
              <a:rPr lang="en-US" altLang="zh-CN" dirty="0" smtClean="0"/>
              <a:t>(Poly *p1, Poly *p2)</a:t>
            </a:r>
          </a:p>
          <a:p>
            <a:r>
              <a:rPr lang="en-US" altLang="zh-CN" dirty="0" smtClean="0"/>
              <a:t>//p1-p2 </a:t>
            </a:r>
            <a:r>
              <a:rPr lang="en-US" altLang="zh-CN" dirty="0" smtClean="0">
                <a:sym typeface="Wingdings" panose="05000000000000000000" pitchFamily="2" charset="2"/>
              </a:rPr>
              <a:t> p1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设计主函数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smtClean="0"/>
              <a:t>(3.1)</a:t>
            </a:r>
            <a:r>
              <a:rPr lang="zh-CN" altLang="en-US" dirty="0" smtClean="0"/>
              <a:t>读取多项式运算式，并构造多项式变量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(3.2) </a:t>
            </a:r>
            <a:r>
              <a:rPr lang="zh-CN" altLang="en-US" dirty="0" smtClean="0"/>
              <a:t>调用加减法函数进行预算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(3.3) </a:t>
            </a:r>
            <a:r>
              <a:rPr lang="zh-CN" altLang="en-US" dirty="0" smtClean="0"/>
              <a:t>输出计算结果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908" y="2629694"/>
            <a:ext cx="8099077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//suppose user inputs poly in (c1,n1),(c2,n2)…</a:t>
            </a:r>
          </a:p>
          <a:p>
            <a:r>
              <a:rPr lang="en-US" altLang="zh-CN" dirty="0" smtClean="0"/>
              <a:t>while (…){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(“(%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)”, &amp;c, &amp;n);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Poly p1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(Poly));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p1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coeff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申请内存，但是不知道输入的多项式的阶是多少？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//suppose here we have two polys: p1 and 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8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对象式程序设计实现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数据抽象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多项式如何表示？如何构造？外部关心它哪些状态？该软件需要对它进行什么处理？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908" y="2986531"/>
            <a:ext cx="3366884" cy="3416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Poly() 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degree(){return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d){…}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add(Poly q){…}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sub(Poly q){…}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5278" y="3858322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1562" y="4657494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1561" y="5493835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对象式程序设计实现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" y="1825625"/>
            <a:ext cx="4257907" cy="4351338"/>
          </a:xfrm>
        </p:spPr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设计主类和实现入口函数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smtClean="0"/>
              <a:t>(2.1)</a:t>
            </a:r>
            <a:r>
              <a:rPr lang="zh-CN" altLang="en-US" dirty="0" smtClean="0"/>
              <a:t>主类管理多项式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(2.2)</a:t>
            </a:r>
            <a:r>
              <a:rPr lang="zh-CN" altLang="en-US" dirty="0" smtClean="0"/>
              <a:t>主类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必须是</a:t>
            </a:r>
            <a:r>
              <a:rPr lang="en-US" altLang="zh-CN" dirty="0" smtClean="0"/>
              <a:t>public static void main</a:t>
            </a:r>
          </a:p>
          <a:p>
            <a:pPr lvl="1"/>
            <a:r>
              <a:rPr lang="en-US" altLang="zh-CN" dirty="0" smtClean="0"/>
              <a:t>(2.3)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中构造主类对象来管理相关对象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(2.4)</a:t>
            </a:r>
            <a:r>
              <a:rPr lang="zh-CN" altLang="en-US" dirty="0" smtClean="0"/>
              <a:t>主类提供读取多项式操作，通过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构造多项式对象，并提供多项式计算操作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95829" y="1344235"/>
            <a:ext cx="6644448" cy="53553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Poly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Operator 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[];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/>
              <a:t>enum</a:t>
            </a:r>
            <a:r>
              <a:rPr lang="en-US" altLang="zh-CN" dirty="0"/>
              <a:t> Operator{ADD, SUB};</a:t>
            </a:r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() {…}</a:t>
            </a:r>
          </a:p>
          <a:p>
            <a:r>
              <a:rPr lang="en-US" altLang="zh-CN" dirty="0" smtClean="0"/>
              <a:t>     private void </a:t>
            </a:r>
            <a:r>
              <a:rPr lang="en-US" altLang="zh-CN" dirty="0" err="1" smtClean="0"/>
              <a:t>parsePoly</a:t>
            </a:r>
            <a:r>
              <a:rPr lang="en-US" altLang="zh-CN" dirty="0" smtClean="0"/>
              <a:t>(String s){…}</a:t>
            </a:r>
          </a:p>
          <a:p>
            <a:r>
              <a:rPr lang="en-US" altLang="zh-CN" dirty="0" smtClean="0"/>
              <a:t>     private void compute(){Poly p =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[0]; Poly p1,p2;</a:t>
            </a:r>
          </a:p>
          <a:p>
            <a:r>
              <a:rPr lang="en-US" altLang="zh-CN" dirty="0" smtClean="0"/>
              <a:t>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++){p2 =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];Operator op=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[i-1]; </a:t>
            </a:r>
          </a:p>
          <a:p>
            <a:r>
              <a:rPr lang="en-US" altLang="zh-CN" dirty="0" smtClean="0"/>
              <a:t>                if(op==ADD)p1=</a:t>
            </a:r>
            <a:r>
              <a:rPr lang="en-US" altLang="zh-CN" dirty="0" err="1" smtClean="0"/>
              <a:t>p.add</a:t>
            </a:r>
            <a:r>
              <a:rPr lang="en-US" altLang="zh-CN" dirty="0" smtClean="0"/>
              <a:t>(p2); if(op==SUB) p1=</a:t>
            </a:r>
            <a:r>
              <a:rPr lang="en-US" altLang="zh-CN" dirty="0" err="1" smtClean="0"/>
              <a:t>p.sub</a:t>
            </a:r>
            <a:r>
              <a:rPr lang="en-US" altLang="zh-CN" dirty="0" smtClean="0"/>
              <a:t>(p2); p=p1;</a:t>
            </a:r>
          </a:p>
          <a:p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private void </a:t>
            </a:r>
            <a:r>
              <a:rPr lang="en-US" altLang="zh-CN" dirty="0" err="1" smtClean="0"/>
              <a:t>parseOperator</a:t>
            </a:r>
            <a:r>
              <a:rPr lang="en-US" altLang="zh-CN" dirty="0" smtClean="0"/>
              <a:t>(String s){…}</a:t>
            </a:r>
          </a:p>
          <a:p>
            <a:r>
              <a:rPr lang="en-US" altLang="zh-CN" dirty="0" smtClean="0"/>
              <a:t>  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[]){</a:t>
            </a:r>
          </a:p>
          <a:p>
            <a:r>
              <a:rPr lang="en-US" altLang="zh-CN" dirty="0" smtClean="0"/>
              <a:t>           //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获取用户输入的多项式计算表达式：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cp.parsePoly</a:t>
            </a:r>
            <a:r>
              <a:rPr lang="en-US" altLang="zh-CN" dirty="0" smtClean="0"/>
              <a:t>(s); </a:t>
            </a:r>
            <a:r>
              <a:rPr lang="en-US" altLang="zh-CN" dirty="0" err="1" smtClean="0"/>
              <a:t>cp.parseOperator</a:t>
            </a:r>
            <a:r>
              <a:rPr lang="en-US" altLang="zh-CN" dirty="0" smtClean="0"/>
              <a:t>(s);</a:t>
            </a:r>
            <a:r>
              <a:rPr lang="en-US" altLang="zh-CN" dirty="0" err="1" smtClean="0"/>
              <a:t>cp.compute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函数都必须了解数据结构的全部细节。一旦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数据结构修改怎么办？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函数的工作量非常大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函数中的变量非常多，难以管理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式程序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类管理着它应该管理的数据，外部无法访问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每个类的操作只处理该类所管理的数据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类对外提供状态查询操作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Poly</a:t>
            </a:r>
            <a:r>
              <a:rPr lang="zh-CN" altLang="en-US" dirty="0" smtClean="0"/>
              <a:t>对象一旦构造之后不允许改变它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0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703772" y="5346388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703772" y="2844692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703772" y="1615350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课程知识点设置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26078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面向对象核心概念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45925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面向对象构造机制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333627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面向对象运行机制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26078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面向对象过程规格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45925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面向对象数据规格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333627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面向对象层次规格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45925" y="5559454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面向对象程序的模型化表示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703772" y="4082587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026078" y="5559454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面向对象测试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333627" y="4290965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面向对象设计原则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8333627" y="5554766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基于规格的程序正确性证明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45925" y="4291482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对象规格设计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026078" y="4291482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过程规格设计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函数控制整个流程，按照计算步骤来初始化相关变量、调用相关函数来处理相关变量等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一旦相关函数和数据发生变化，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函数必须进行调整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式程序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类管理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不关心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负责与用户交互构造和管理相应的</a:t>
            </a:r>
            <a:r>
              <a:rPr lang="en-US" altLang="zh-CN" dirty="0" err="1" smtClean="0"/>
              <a:t>polyList,opList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并维护好状态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Poly</a:t>
            </a:r>
            <a:r>
              <a:rPr lang="zh-CN" altLang="en-US" dirty="0"/>
              <a:t>对象</a:t>
            </a:r>
            <a:r>
              <a:rPr lang="zh-CN" altLang="en-US" dirty="0" smtClean="0"/>
              <a:t>的协助下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负责按照</a:t>
            </a:r>
            <a:r>
              <a:rPr lang="en-US" altLang="zh-CN" dirty="0" err="1" smtClean="0"/>
              <a:t>opList</a:t>
            </a:r>
            <a:r>
              <a:rPr lang="zh-CN" altLang="en-US" dirty="0" smtClean="0"/>
              <a:t>来对</a:t>
            </a:r>
            <a:r>
              <a:rPr lang="en-US" altLang="zh-CN" dirty="0" err="1" smtClean="0"/>
              <a:t>polyList</a:t>
            </a:r>
            <a:r>
              <a:rPr lang="zh-CN" altLang="en-US" dirty="0" smtClean="0"/>
              <a:t>进行计算（在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对象协助下）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Poly</a:t>
            </a:r>
            <a:r>
              <a:rPr lang="zh-CN" altLang="en-US" dirty="0" smtClean="0"/>
              <a:t>对象负责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对象与类：小结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类是从数据视角的抽象结果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不仅仅是数据结构定义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从程序功能角度，把与相应数据相关的操作封装在一起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一个类只管理和这个类职责密切相关的数据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之间形成层次和协作结构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类的内部对外部不可见，只要确保相关方法规格不发生变化，类的内部细节变化就不会导致使用者跟着变化</a:t>
            </a:r>
            <a:endParaRPr lang="en-US" altLang="zh-CN" dirty="0" smtClean="0"/>
          </a:p>
          <a:p>
            <a:r>
              <a:rPr lang="zh-CN" altLang="en-US" dirty="0" smtClean="0"/>
              <a:t>对象是运行时数据抽象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谁创建对象</a:t>
            </a:r>
            <a:endParaRPr lang="en-US" altLang="zh-CN" dirty="0" smtClean="0"/>
          </a:p>
          <a:p>
            <a:pPr lvl="1"/>
            <a:r>
              <a:rPr lang="zh-CN" altLang="en-US" dirty="0"/>
              <a:t>谁</a:t>
            </a:r>
            <a:r>
              <a:rPr lang="zh-CN" altLang="en-US" dirty="0" smtClean="0"/>
              <a:t>管理对象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4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再次讨论课程目标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逻辑清晰的程序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命名清晰</a:t>
            </a:r>
            <a:endParaRPr lang="en-US" altLang="zh-CN" dirty="0" smtClean="0"/>
          </a:p>
          <a:p>
            <a:r>
              <a:rPr lang="zh-CN" altLang="en-US" dirty="0" smtClean="0"/>
              <a:t>严密的编程思维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破坏</a:t>
            </a:r>
            <a:endParaRPr lang="en-US" altLang="zh-CN" dirty="0" smtClean="0"/>
          </a:p>
          <a:p>
            <a:r>
              <a:rPr lang="zh-CN" altLang="en-US" dirty="0" smtClean="0"/>
              <a:t>规范的编程思维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针对多项式例子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使用数组来表示多项式的幂和系数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支持加减运算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语言实现一个过程式程序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实现一个对象式程序</a:t>
            </a:r>
            <a:endParaRPr lang="en-US" altLang="zh-CN" dirty="0" smtClean="0"/>
          </a:p>
          <a:p>
            <a:pPr lvl="1"/>
            <a:r>
              <a:rPr lang="zh-CN" altLang="en-US" b="1" i="1" dirty="0" smtClean="0"/>
              <a:t>使用控制流程图展示两个程序的控制结构</a:t>
            </a:r>
            <a:endParaRPr lang="en-US" altLang="zh-CN" b="1" i="1" dirty="0" smtClean="0"/>
          </a:p>
          <a:p>
            <a:pPr lvl="1"/>
            <a:r>
              <a:rPr lang="zh-CN" altLang="en-US" dirty="0" smtClean="0"/>
              <a:t>自学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中如何从命令行读取命令和解析命令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两个程序的命令行输入格式相同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{(c1,n1),(c2,n2),…,()}+{…}-{…}: </a:t>
            </a:r>
            <a:r>
              <a:rPr lang="zh-CN" altLang="en-US" dirty="0" smtClean="0"/>
              <a:t>每个多项式以</a:t>
            </a:r>
            <a:r>
              <a:rPr lang="en-US" altLang="zh-CN" dirty="0" smtClean="0"/>
              <a:t>’{’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’}’</a:t>
            </a:r>
            <a:r>
              <a:rPr lang="zh-CN" altLang="en-US" dirty="0" smtClean="0"/>
              <a:t>来分割；多项式中的每个项以</a:t>
            </a:r>
            <a:r>
              <a:rPr lang="en-US" altLang="zh-CN" dirty="0" smtClean="0"/>
              <a:t>’(‘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’)’</a:t>
            </a:r>
            <a:r>
              <a:rPr lang="zh-CN" altLang="en-US" dirty="0" smtClean="0"/>
              <a:t>分割，多项式之间只能是出现</a:t>
            </a:r>
            <a:r>
              <a:rPr lang="en-US" altLang="zh-CN" dirty="0" smtClean="0"/>
              <a:t>’+’</a:t>
            </a:r>
            <a:r>
              <a:rPr lang="zh-CN" altLang="en-US" dirty="0" smtClean="0"/>
              <a:t>（表示相加）和</a:t>
            </a:r>
            <a:r>
              <a:rPr lang="en-US" altLang="zh-CN" dirty="0" smtClean="0"/>
              <a:t>’-’</a:t>
            </a:r>
            <a:r>
              <a:rPr lang="zh-CN" altLang="en-US" dirty="0" smtClean="0"/>
              <a:t>（表示相减）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任何空格都将被程序自动识别和过滤掉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00394" y="1818127"/>
            <a:ext cx="3611301" cy="204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Tips for testing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是否能够处理空多项式？</a:t>
            </a:r>
            <a:endParaRPr lang="en-US" altLang="zh-CN" dirty="0" smtClean="0"/>
          </a:p>
          <a:p>
            <a:pPr algn="ctr"/>
            <a:r>
              <a:rPr lang="zh-CN" altLang="en-US" dirty="0"/>
              <a:t>阶</a:t>
            </a:r>
            <a:r>
              <a:rPr lang="zh-CN" altLang="en-US" dirty="0" smtClean="0"/>
              <a:t>数超大多项式能否处理？</a:t>
            </a:r>
            <a:endParaRPr lang="en-US" altLang="zh-CN" dirty="0"/>
          </a:p>
          <a:p>
            <a:pPr algn="ctr"/>
            <a:r>
              <a:rPr lang="zh-CN" altLang="en-US" dirty="0" smtClean="0"/>
              <a:t>负数阶能否识别？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系数为负？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输入格式错误能否识别？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0400" y="1221525"/>
            <a:ext cx="83423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一元多项式，每个合法项的幂都是非负整数，且系数不为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6062" y="4001294"/>
            <a:ext cx="385340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测试</a:t>
            </a:r>
            <a:r>
              <a:rPr lang="zh-CN" altLang="en-US" sz="2000" dirty="0" smtClean="0"/>
              <a:t>中系数最大不超过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位整数</a:t>
            </a:r>
            <a:endParaRPr lang="en-US" altLang="zh-CN" sz="2000" dirty="0" smtClean="0"/>
          </a:p>
          <a:p>
            <a:r>
              <a:rPr lang="zh-CN" altLang="en-US" sz="2000" dirty="0" smtClean="0"/>
              <a:t>整数，幂不超过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位整数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8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强调测试的课程作业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020127" cy="4351338"/>
          </a:xfrm>
        </p:spPr>
        <p:txBody>
          <a:bodyPr/>
          <a:lstStyle/>
          <a:p>
            <a:r>
              <a:rPr lang="en-US" altLang="zh-CN" dirty="0" smtClean="0"/>
              <a:t>Double Blind Testing</a:t>
            </a:r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不知道谁将测试你的程序</a:t>
            </a:r>
            <a:endParaRPr lang="en-US" altLang="zh-CN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不知道你测试的是谁的程序</a:t>
            </a:r>
            <a:endParaRPr lang="en-US" altLang="zh-CN" dirty="0" smtClean="0"/>
          </a:p>
          <a:p>
            <a:r>
              <a:rPr lang="en-US" altLang="zh-CN" dirty="0" smtClean="0"/>
              <a:t>Comprehensive Scoring</a:t>
            </a:r>
          </a:p>
          <a:p>
            <a:pPr lvl="1"/>
            <a:r>
              <a:rPr lang="zh-CN" altLang="en-US" dirty="0" smtClean="0"/>
              <a:t>作业提交情况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被发现了多少错误</a:t>
            </a:r>
            <a:endParaRPr lang="en-US" altLang="zh-CN" dirty="0" smtClean="0"/>
          </a:p>
          <a:p>
            <a:pPr lvl="1"/>
            <a:r>
              <a:rPr lang="zh-CN" altLang="en-US" dirty="0"/>
              <a:t>发现</a:t>
            </a:r>
            <a:r>
              <a:rPr lang="zh-CN" altLang="en-US" dirty="0" smtClean="0"/>
              <a:t>了多少错误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02225798"/>
              </p:ext>
            </p:extLst>
          </p:nvPr>
        </p:nvGraphicFramePr>
        <p:xfrm>
          <a:off x="4746557" y="844952"/>
          <a:ext cx="7453162" cy="576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01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通过这门课掌握的能力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一周内完成</a:t>
            </a:r>
            <a:r>
              <a:rPr lang="zh-CN" altLang="en-US" dirty="0"/>
              <a:t>有</a:t>
            </a:r>
            <a:r>
              <a:rPr lang="zh-CN" altLang="en-US" dirty="0" smtClean="0"/>
              <a:t>一定实用性的</a:t>
            </a:r>
            <a:r>
              <a:rPr lang="en-US" altLang="zh-CN" dirty="0" smtClean="0"/>
              <a:t>OO</a:t>
            </a:r>
            <a:r>
              <a:rPr lang="zh-CN" altLang="en-US" dirty="0" smtClean="0"/>
              <a:t>程序设计、实现和测试</a:t>
            </a:r>
            <a:r>
              <a:rPr lang="en-US" altLang="zh-CN" dirty="0" smtClean="0"/>
              <a:t>(&gt;=500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掌握了面向对象核心概念和设计原则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看到和写出的不只是代码</a:t>
            </a:r>
            <a:endParaRPr lang="en-US" altLang="zh-CN" dirty="0" smtClean="0"/>
          </a:p>
          <a:p>
            <a:r>
              <a:rPr lang="zh-CN" altLang="en-US" dirty="0" smtClean="0"/>
              <a:t>掌握了规格化的面向对象设计和验证方法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不只是停留在脑袋中的正确性，可以使用逻辑手段进行验证和证明</a:t>
            </a:r>
            <a:endParaRPr lang="en-US" altLang="zh-CN" dirty="0" smtClean="0"/>
          </a:p>
          <a:p>
            <a:r>
              <a:rPr lang="zh-CN" altLang="en-US" dirty="0" smtClean="0"/>
              <a:t>初步掌握了基于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的设计能力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迈向大规模程序设计的起步</a:t>
            </a:r>
            <a:endParaRPr lang="en-US" altLang="zh-CN" dirty="0" smtClean="0"/>
          </a:p>
          <a:p>
            <a:r>
              <a:rPr lang="zh-CN" altLang="en-US" dirty="0"/>
              <a:t>掌握</a:t>
            </a:r>
            <a:r>
              <a:rPr lang="zh-CN" altLang="en-US" dirty="0" smtClean="0"/>
              <a:t>了扎实的测试能力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非凡的构造能力始于不揉沙子的纠错能力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能力与程序设计能力的相关性分析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0766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对课程历次作业进行整体分析，按照发现别人的错误和被别人发现错误的情况来计算编程设计能力</a:t>
            </a:r>
            <a:r>
              <a:rPr lang="en-US" altLang="zh-CN" sz="2400" dirty="0" smtClean="0"/>
              <a:t>(programming score)</a:t>
            </a:r>
            <a:r>
              <a:rPr lang="zh-CN" altLang="en-US" sz="2400" dirty="0" smtClean="0"/>
              <a:t>和测试能力</a:t>
            </a:r>
            <a:r>
              <a:rPr lang="en-US" altLang="zh-CN" sz="2400" dirty="0" smtClean="0"/>
              <a:t>(Testing score)</a:t>
            </a:r>
          </a:p>
          <a:p>
            <a:r>
              <a:rPr lang="zh-CN" altLang="en-US" sz="2400" dirty="0" smtClean="0"/>
              <a:t>进行</a:t>
            </a:r>
            <a:r>
              <a:rPr lang="en-US" altLang="zh-CN" sz="2400" dirty="0" smtClean="0"/>
              <a:t>Spearman</a:t>
            </a:r>
            <a:r>
              <a:rPr lang="zh-CN" altLang="en-US" sz="2400" dirty="0" smtClean="0"/>
              <a:t>相关性检验，结果显示二者具有显著的正相关</a:t>
            </a:r>
            <a:r>
              <a:rPr lang="zh-CN" altLang="en-US" sz="2400" dirty="0"/>
              <a:t>关系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相关系数</a:t>
            </a:r>
            <a:r>
              <a:rPr lang="en-US" altLang="zh-CN" sz="2000" dirty="0" smtClean="0"/>
              <a:t>0.3842</a:t>
            </a:r>
          </a:p>
          <a:p>
            <a:pPr lvl="1"/>
            <a:r>
              <a:rPr lang="zh-CN" altLang="en-US" sz="2000" dirty="0" smtClean="0"/>
              <a:t>相关水平</a:t>
            </a:r>
            <a:r>
              <a:rPr lang="en-US" altLang="zh-CN" sz="2000" dirty="0" smtClean="0"/>
              <a:t>p-value &lt; 0.0001</a:t>
            </a:r>
          </a:p>
          <a:p>
            <a:r>
              <a:rPr lang="zh-CN" altLang="en-US" sz="2400" dirty="0"/>
              <a:t>这</a:t>
            </a:r>
            <a:r>
              <a:rPr lang="zh-CN" altLang="en-US" sz="2400" dirty="0" smtClean="0"/>
              <a:t>说明强调互测的程序设计实现是能力训练的必要手段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067" y="1428728"/>
            <a:ext cx="4197733" cy="4114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31" y="5795963"/>
            <a:ext cx="6219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</a:t>
            </a:r>
            <a:r>
              <a:rPr lang="zh-CN" altLang="en-US" dirty="0" smtClean="0"/>
              <a:t>概念支持、类型安全、（编译器）强大的静态检查能力、跨平台</a:t>
            </a:r>
            <a:endParaRPr lang="en-US" altLang="zh-CN" dirty="0" smtClean="0"/>
          </a:p>
          <a:p>
            <a:r>
              <a:rPr lang="zh-CN" altLang="en-US" dirty="0" smtClean="0"/>
              <a:t>如果不会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C++/C#</a:t>
            </a:r>
            <a:r>
              <a:rPr lang="zh-CN" altLang="en-US" dirty="0" smtClean="0"/>
              <a:t>，会有一定的副作用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学习使用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成绩评定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作业成绩：</a:t>
            </a:r>
            <a:r>
              <a:rPr lang="en-US" altLang="zh-CN" dirty="0" smtClean="0"/>
              <a:t>60%</a:t>
            </a:r>
          </a:p>
          <a:p>
            <a:pPr lvl="2"/>
            <a:r>
              <a:rPr lang="zh-CN" altLang="en-US" dirty="0" smtClean="0"/>
              <a:t>作业得分、测试得分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协作得分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相对排序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实验成绩：</a:t>
            </a:r>
            <a:r>
              <a:rPr lang="en-US" altLang="zh-CN" dirty="0" smtClean="0"/>
              <a:t>20%</a:t>
            </a:r>
          </a:p>
          <a:p>
            <a:pPr lvl="2"/>
            <a:r>
              <a:rPr lang="zh-CN" altLang="en-US" dirty="0" smtClean="0"/>
              <a:t>完成度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期末考试：</a:t>
            </a:r>
            <a:r>
              <a:rPr lang="en-US" altLang="zh-CN" dirty="0"/>
              <a:t>2</a:t>
            </a:r>
            <a:r>
              <a:rPr lang="en-US" altLang="zh-CN" dirty="0" smtClean="0"/>
              <a:t>0%</a:t>
            </a:r>
          </a:p>
          <a:p>
            <a:pPr lvl="2"/>
            <a:r>
              <a:rPr lang="zh-CN" altLang="en-US" dirty="0" smtClean="0"/>
              <a:t>答题得分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8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3654</Words>
  <Application>Microsoft Office PowerPoint</Application>
  <PresentationFormat>宽屏</PresentationFormat>
  <Paragraphs>539</Paragraphs>
  <Slides>53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宋体</vt:lpstr>
      <vt:lpstr>Arial</vt:lpstr>
      <vt:lpstr>Book Antiqua</vt:lpstr>
      <vt:lpstr>Calibri</vt:lpstr>
      <vt:lpstr>Calibri Light</vt:lpstr>
      <vt:lpstr>Lucida Console</vt:lpstr>
      <vt:lpstr>Wingdings</vt:lpstr>
      <vt:lpstr>Office 主题</vt:lpstr>
      <vt:lpstr>《面向对象建模方法》课程 Lec1-对象与对象化编程(上)</vt:lpstr>
      <vt:lpstr>内容提要</vt:lpstr>
      <vt:lpstr>课程介绍</vt:lpstr>
      <vt:lpstr>课程介绍</vt:lpstr>
      <vt:lpstr>课程知识点设置</vt:lpstr>
      <vt:lpstr>强调测试的课程作业</vt:lpstr>
      <vt:lpstr>通过这门课掌握的能力</vt:lpstr>
      <vt:lpstr>测试能力与程序设计能力的相关性分析</vt:lpstr>
      <vt:lpstr>课程介绍</vt:lpstr>
      <vt:lpstr>课程介绍</vt:lpstr>
      <vt:lpstr>课程介绍</vt:lpstr>
      <vt:lpstr>课程介绍</vt:lpstr>
      <vt:lpstr>课程介绍</vt:lpstr>
      <vt:lpstr>课程介绍</vt:lpstr>
      <vt:lpstr>课程介绍</vt:lpstr>
      <vt:lpstr>课程介绍</vt:lpstr>
      <vt:lpstr>课程介绍</vt:lpstr>
      <vt:lpstr>过程式程序回顾</vt:lpstr>
      <vt:lpstr>过程式程序回顾</vt:lpstr>
      <vt:lpstr>过程式程序回顾</vt:lpstr>
      <vt:lpstr>过程式程序回顾</vt:lpstr>
      <vt:lpstr>过程式程序回顾</vt:lpstr>
      <vt:lpstr>为什么引入对象</vt:lpstr>
      <vt:lpstr>为什么引入对象</vt:lpstr>
      <vt:lpstr>面向对象程序的构成</vt:lpstr>
      <vt:lpstr>面向对象程序的构成</vt:lpstr>
      <vt:lpstr>面向对象程序的构成</vt:lpstr>
      <vt:lpstr>对象与类</vt:lpstr>
      <vt:lpstr>对象与类</vt:lpstr>
      <vt:lpstr>对象与类</vt:lpstr>
      <vt:lpstr>对象与类</vt:lpstr>
      <vt:lpstr>对象与类---构造器</vt:lpstr>
      <vt:lpstr>对象与类</vt:lpstr>
      <vt:lpstr>对象与类---构造对象</vt:lpstr>
      <vt:lpstr>对象与类---执行方法</vt:lpstr>
      <vt:lpstr>对象与类---对象交互</vt:lpstr>
      <vt:lpstr>对象与类---对象交互</vt:lpstr>
      <vt:lpstr>对象与类---对象交互</vt:lpstr>
      <vt:lpstr>对象与类---对象交互</vt:lpstr>
      <vt:lpstr>对象与类---对象交互</vt:lpstr>
      <vt:lpstr>对象与类---对象交互</vt:lpstr>
      <vt:lpstr>对象与类---类的结构</vt:lpstr>
      <vt:lpstr>对象与类</vt:lpstr>
      <vt:lpstr>过程式程序与面向对象程序的比较分析</vt:lpstr>
      <vt:lpstr>过程式程序设计实现</vt:lpstr>
      <vt:lpstr>过程式程序设计实现</vt:lpstr>
      <vt:lpstr>对象式程序设计实现</vt:lpstr>
      <vt:lpstr>对象式程序设计实现</vt:lpstr>
      <vt:lpstr>对比分析</vt:lpstr>
      <vt:lpstr>对比分析</vt:lpstr>
      <vt:lpstr>对象与类：小结</vt:lpstr>
      <vt:lpstr>再次讨论课程目标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creator>Ji Wu</dc:creator>
  <cp:lastModifiedBy>Ji Wu</cp:lastModifiedBy>
  <cp:revision>640</cp:revision>
  <dcterms:created xsi:type="dcterms:W3CDTF">2014-02-04T12:49:16Z</dcterms:created>
  <dcterms:modified xsi:type="dcterms:W3CDTF">2016-02-29T06:07:39Z</dcterms:modified>
</cp:coreProperties>
</file>