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4" r:id="rId2"/>
    <p:sldId id="326" r:id="rId3"/>
    <p:sldId id="327" r:id="rId4"/>
    <p:sldId id="328" r:id="rId5"/>
    <p:sldId id="323" r:id="rId6"/>
    <p:sldId id="325" r:id="rId7"/>
    <p:sldId id="256" r:id="rId8"/>
    <p:sldId id="257" r:id="rId9"/>
    <p:sldId id="263" r:id="rId10"/>
    <p:sldId id="300" r:id="rId11"/>
    <p:sldId id="322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29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99" r:id="rId34"/>
    <p:sldId id="32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84" autoAdjust="0"/>
  </p:normalViewPr>
  <p:slideViewPr>
    <p:cSldViewPr snapToGrid="0">
      <p:cViewPr varScale="1">
        <p:scale>
          <a:sx n="96" d="100"/>
          <a:sy n="96" d="100"/>
        </p:scale>
        <p:origin x="5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3F97-6B3B-4037-910D-2BB0017B09B4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3B8F-3A14-4B36-B832-E9BBEF6E5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08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</a:t>
            </a:r>
            <a:endParaRPr lang="en-US" altLang="zh-CN" dirty="0" smtClean="0"/>
          </a:p>
          <a:p>
            <a:r>
              <a:rPr lang="zh-CN" altLang="en-US" dirty="0" smtClean="0"/>
              <a:t>问题域：程序所要解决的问题层面，即程序用户能够理解的问题。关键是程序要解决什么问题。</a:t>
            </a:r>
            <a:endParaRPr lang="en-US" altLang="zh-CN" dirty="0" smtClean="0"/>
          </a:p>
          <a:p>
            <a:r>
              <a:rPr lang="zh-CN" altLang="en-US" dirty="0" smtClean="0"/>
              <a:t>推导属性：即其取值可以根据其他属性取值推导获得</a:t>
            </a:r>
            <a:endParaRPr lang="en-US" altLang="zh-CN" dirty="0" smtClean="0"/>
          </a:p>
          <a:p>
            <a:r>
              <a:rPr lang="zh-CN" altLang="en-US" dirty="0" smtClean="0"/>
              <a:t>电梯类：运行状态、运行方向、当前所处楼层、运动目标楼层、门开启状态</a:t>
            </a:r>
            <a:endParaRPr lang="en-US" altLang="zh-CN" dirty="0" smtClean="0"/>
          </a:p>
          <a:p>
            <a:r>
              <a:rPr lang="zh-CN" altLang="en-US" dirty="0" smtClean="0"/>
              <a:t>集合类：集合规模、集合元素列表</a:t>
            </a:r>
            <a:endParaRPr lang="en-US" altLang="zh-CN" dirty="0" smtClean="0"/>
          </a:p>
          <a:p>
            <a:r>
              <a:rPr lang="zh-CN" altLang="en-US" dirty="0" smtClean="0"/>
              <a:t>学生类：学号、姓名、学生类别</a:t>
            </a:r>
            <a:endParaRPr lang="en-US" altLang="zh-CN" dirty="0" smtClean="0"/>
          </a:p>
          <a:p>
            <a:r>
              <a:rPr lang="zh-CN" altLang="en-US" dirty="0" smtClean="0"/>
              <a:t>三角形类：三个顶点、着色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6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帖子</a:t>
            </a:r>
            <a:r>
              <a:rPr lang="en-US" altLang="zh-CN" dirty="0" smtClean="0"/>
              <a:t>(Post)</a:t>
            </a:r>
            <a:r>
              <a:rPr lang="zh-CN" altLang="en-US" dirty="0" smtClean="0"/>
              <a:t>类与通知消息类</a:t>
            </a:r>
            <a:r>
              <a:rPr lang="en-US" altLang="zh-CN" dirty="0" smtClean="0"/>
              <a:t>(Message)</a:t>
            </a:r>
            <a:r>
              <a:rPr lang="zh-CN" altLang="en-US" dirty="0" smtClean="0"/>
              <a:t>中都包含帖子的产生时间、帖子标题文本、帖子属性等数据</a:t>
            </a:r>
            <a:r>
              <a:rPr lang="en-US" altLang="zh-CN" dirty="0" smtClean="0"/>
              <a:t>===》</a:t>
            </a:r>
            <a:r>
              <a:rPr lang="zh-CN" altLang="en-US" dirty="0" smtClean="0"/>
              <a:t>冗余存储数据，一旦帖子产生之后，这些信息就不不会改变</a:t>
            </a:r>
            <a:r>
              <a:rPr lang="en-US" altLang="zh-CN" dirty="0" smtClean="0"/>
              <a:t>—immutable data</a:t>
            </a:r>
          </a:p>
          <a:p>
            <a:r>
              <a:rPr lang="zh-CN" altLang="en-US" dirty="0" smtClean="0"/>
              <a:t>出租车调度类与出租车类：都需要乘客请求信息，然而乘客信息在实时发生变化，</a:t>
            </a:r>
            <a:r>
              <a:rPr lang="en-US" altLang="zh-CN" dirty="0" smtClean="0"/>
              <a:t>mutable data===》</a:t>
            </a:r>
            <a:r>
              <a:rPr lang="zh-CN" altLang="en-US" dirty="0" smtClean="0"/>
              <a:t>共享数据方案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4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86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）学生如何查看有哪些课可选？</a:t>
            </a:r>
            <a:r>
              <a:rPr lang="en-US" altLang="zh-CN" dirty="0" smtClean="0"/>
              <a:t>---》</a:t>
            </a:r>
            <a:r>
              <a:rPr lang="zh-CN" altLang="en-US" dirty="0" smtClean="0"/>
              <a:t>表面上需要为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类增加关于所有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的属性，其实不然。这句话的本质不是为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增加什么属性，而是学生作为用户登录系统后能够看到什么信息，因此这是一个功能描述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CourseSelection</a:t>
            </a:r>
            <a:r>
              <a:rPr lang="zh-CN" altLang="en-US" dirty="0" smtClean="0"/>
              <a:t>通过数组来定义还是通过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来定义好？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CourseSelection</a:t>
            </a:r>
            <a:r>
              <a:rPr lang="zh-CN" altLang="en-US" dirty="0" smtClean="0"/>
              <a:t>不保存学分是否可以？ 不可以，有些课程如果成绩达到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分及以上，实际获得的学分数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课程学分数</a:t>
            </a:r>
            <a:r>
              <a:rPr lang="en-US" altLang="zh-CN" dirty="0" smtClean="0"/>
              <a:t>*1.1</a:t>
            </a:r>
            <a:r>
              <a:rPr lang="zh-CN" altLang="en-US" dirty="0" smtClean="0"/>
              <a:t>，不及格则不得学分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44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动态保持不变：线性方程组、待排序数组</a:t>
            </a:r>
            <a:endParaRPr lang="en-US" altLang="zh-CN" dirty="0" smtClean="0"/>
          </a:p>
          <a:p>
            <a:r>
              <a:rPr lang="zh-CN" altLang="en-US" dirty="0" smtClean="0"/>
              <a:t>动态保持变化：网络爬虫保存的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列表、可扩展</a:t>
            </a:r>
            <a:r>
              <a:rPr lang="en-US" altLang="zh-CN" dirty="0" smtClean="0"/>
              <a:t>/</a:t>
            </a:r>
            <a:r>
              <a:rPr lang="zh-CN" altLang="en-US" dirty="0" smtClean="0"/>
              <a:t>压缩的二叉树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85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计算一个学生所有课程的平均分如何计算：一个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计算一门课所有学生成绩的平均分：？</a:t>
            </a:r>
            <a:endParaRPr lang="en-US" altLang="zh-CN" dirty="0" smtClean="0"/>
          </a:p>
          <a:p>
            <a:r>
              <a:rPr lang="zh-CN" altLang="en-US" dirty="0" smtClean="0"/>
              <a:t>问题：对于</a:t>
            </a:r>
            <a:r>
              <a:rPr lang="en-US" altLang="zh-CN" dirty="0" err="1" smtClean="0"/>
              <a:t>getCourseMark</a:t>
            </a:r>
            <a:r>
              <a:rPr lang="en-US" altLang="zh-CN" dirty="0" smtClean="0"/>
              <a:t>(c)</a:t>
            </a:r>
            <a:r>
              <a:rPr lang="zh-CN" altLang="en-US" dirty="0" smtClean="0"/>
              <a:t>，如果学生没有选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对应的课程应该返回什么？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这个例子留给同学作为作业完成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6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W2</a:t>
            </a:r>
            <a:r>
              <a:rPr lang="zh-CN" altLang="en-US" dirty="0" smtClean="0"/>
              <a:t>实验，建议把测试输入设计和调试做一些结合。即首先针对给定程序要求（也就是作业要求），分析程序输入内容和格式，以及程序对输入的处理逻辑，设计测试输入找到程序问题，然后调试跟踪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，并进行修复，然后进行问题修复确认。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7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7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常量对象是不可变对象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0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2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关于类型的判断后续再来介绍。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1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使用可变对象的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会出现什么结果？</a:t>
            </a:r>
            <a:endParaRPr lang="en-US" altLang="zh-CN" dirty="0" smtClean="0"/>
          </a:p>
          <a:p>
            <a:r>
              <a:rPr lang="zh-CN" altLang="en-US" dirty="0" smtClean="0"/>
              <a:t>使用不可变对象的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会出现什么结果？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7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这里可以引申点出：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不管内部状态，还是外部状态，都必须唯一可判定，即在任何一个时刻，对象</a:t>
            </a:r>
            <a:r>
              <a:rPr lang="en-US" altLang="zh-CN" dirty="0" smtClean="0"/>
              <a:t>o</a:t>
            </a:r>
            <a:r>
              <a:rPr lang="zh-CN" altLang="en-US" dirty="0" smtClean="0"/>
              <a:t>只能处于一种状态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内部状态到外部状态的映射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0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6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1C6E-0198-4D70-8DF7-0087E7FB5F1F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ying ba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2" y="3449945"/>
            <a:ext cx="2970685" cy="28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djj.yolasite.com/resources/71283_max1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53" y="4102449"/>
            <a:ext cx="2592474" cy="25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679" y="3275474"/>
            <a:ext cx="2728034" cy="3215654"/>
          </a:xfrm>
          <a:prstGeom prst="rect">
            <a:avLst/>
          </a:prstGeom>
        </p:spPr>
      </p:pic>
      <p:pic>
        <p:nvPicPr>
          <p:cNvPr id="1034" name="Picture 10" descr="https://encrypted-tbn2.gstatic.com/images?q=tbn:ANd9GcQlo1alk63IbVp6FfZGhTJzGPPd8HwruURJqsQXxlSdcof-Ccx15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1" y="385530"/>
            <a:ext cx="4337125" cy="24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2.gstatic.com/images?q=tbn:ANd9GcTjp6gCqDncttCcNRSea4o16ux3ILY11TNNlPsJOGqzfOSMT-aYY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856" y="111210"/>
            <a:ext cx="2819508" cy="296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0.gstatic.com/images?q=tbn:ANd9GcRUe8J7pyfL1vOGnPwfrTiq4xjNXxwAlbXn1YaJUxaD98atByZ9v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53" y="1099752"/>
            <a:ext cx="3892379" cy="27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对象可变性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对象变量是对对象的引用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 a;</a:t>
            </a:r>
          </a:p>
          <a:p>
            <a:pPr lvl="1"/>
            <a:r>
              <a:rPr lang="en-US" altLang="zh-CN" dirty="0" smtClean="0"/>
              <a:t>if(a[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==0)…</a:t>
            </a:r>
          </a:p>
          <a:p>
            <a:pPr lvl="1"/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1;</a:t>
            </a:r>
          </a:p>
          <a:p>
            <a:r>
              <a:rPr lang="zh-CN" altLang="en-US" dirty="0" smtClean="0"/>
              <a:t>一个对象可以被多个对象引用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 b = a;</a:t>
            </a:r>
          </a:p>
          <a:p>
            <a:r>
              <a:rPr lang="zh-CN" altLang="en-US" dirty="0" smtClean="0"/>
              <a:t>对象被多个变量共享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如果对象不可变，共享不会产生</a:t>
            </a:r>
            <a:r>
              <a:rPr lang="zh-CN" altLang="en-US" dirty="0"/>
              <a:t>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如果对象可变，共享有可能产生不可控效果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b[</a:t>
            </a:r>
            <a:r>
              <a:rPr lang="en-US" altLang="zh-CN" dirty="0"/>
              <a:t>3</a:t>
            </a:r>
            <a:r>
              <a:rPr lang="en-US" altLang="zh-CN" dirty="0" smtClean="0"/>
              <a:t>] = 9;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49377" y="2709743"/>
            <a:ext cx="858644" cy="49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11839" y="2705340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75750" y="2705340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3382" y="2705340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11009" y="2705340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286071" y="2705340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553703" y="2705340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 flipV="1">
            <a:off x="8408021" y="2950667"/>
            <a:ext cx="803818" cy="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45662" y="3582710"/>
            <a:ext cx="858644" cy="490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3"/>
            <a:endCxn id="5" idx="1"/>
          </p:cNvCxnSpPr>
          <p:nvPr/>
        </p:nvCxnSpPr>
        <p:spPr>
          <a:xfrm flipV="1">
            <a:off x="8404306" y="2950667"/>
            <a:ext cx="807533" cy="877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对象可变性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6238"/>
          </a:xfrm>
        </p:spPr>
        <p:txBody>
          <a:bodyPr/>
          <a:lstStyle/>
          <a:p>
            <a:r>
              <a:rPr lang="zh-CN" altLang="en-US" dirty="0" smtClean="0"/>
              <a:t>可变对象共享产生的风险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一个对象维护的局部对象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存储在堆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在该对象的外部被操作，不受控制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如账户管理对象如果不小心把账户对象暴露给外部，可能会破坏账户对象中的关键信息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个临时对象被共享使用，导致无法回收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方法中构造的局部对象，本意是方法执行结束其生命就结束。一旦与外部对象产生共享，导致相应对象不能被</a:t>
            </a:r>
            <a:r>
              <a:rPr lang="en-US" altLang="zh-CN" dirty="0" smtClean="0"/>
              <a:t>GC</a:t>
            </a:r>
            <a:r>
              <a:rPr lang="zh-CN" altLang="en-US" dirty="0" smtClean="0"/>
              <a:t>回收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线程场景下的访问冲突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个对象如果不受控的与其他线程共享，访问时会出现临界区错误或者逻辑错误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0083"/>
          </a:xfrm>
        </p:spPr>
        <p:txBody>
          <a:bodyPr/>
          <a:lstStyle/>
          <a:p>
            <a:r>
              <a:rPr lang="zh-CN" altLang="en-US" dirty="0" smtClean="0"/>
              <a:t>对象引用赋值即产生共享</a:t>
            </a:r>
            <a:endParaRPr lang="en-US" altLang="zh-CN" dirty="0" smtClean="0"/>
          </a:p>
          <a:p>
            <a:r>
              <a:rPr lang="zh-CN" altLang="en-US" dirty="0" smtClean="0"/>
              <a:t>如果想要复制对象，而不是共享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使用对象的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方法产生新的对象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一个新对象，拷贝对象的属性值（要求对象的属性值外部可访问）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64781" y="4488182"/>
            <a:ext cx="2206245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Poly{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terms;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08360" y="3787162"/>
            <a:ext cx="2707344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Poly{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terms;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clone(){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Poly p = new Poly();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p.terms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this.terms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p.deg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this.deg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return p;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084956" y="5051502"/>
            <a:ext cx="836342" cy="312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32173" y="435570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72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根对象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3655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语言</a:t>
            </a:r>
            <a:r>
              <a:rPr lang="zh-CN" altLang="en-US" dirty="0" smtClean="0"/>
              <a:t>预定义了一个根对象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，除了原子数据类型</a:t>
            </a:r>
            <a:r>
              <a:rPr lang="en-US" altLang="zh-CN" dirty="0" smtClean="0"/>
              <a:t>(primitive type)</a:t>
            </a:r>
            <a:r>
              <a:rPr lang="zh-CN" altLang="en-US" dirty="0" smtClean="0"/>
              <a:t>，任何类都是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提供了三个方法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equals(Object o)</a:t>
            </a:r>
          </a:p>
          <a:p>
            <a:pPr lvl="1"/>
            <a:r>
              <a:rPr lang="en-US" altLang="zh-CN" dirty="0" smtClean="0"/>
              <a:t>Object clone()</a:t>
            </a:r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9140" y="3529012"/>
            <a:ext cx="5534660" cy="7924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为什么要做这个设计？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819139" y="4489112"/>
            <a:ext cx="5880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(1)</a:t>
            </a:r>
            <a:r>
              <a:rPr lang="zh-CN" altLang="en-US" sz="2400" dirty="0">
                <a:sym typeface="Wingdings" panose="05000000000000000000" pitchFamily="2" charset="2"/>
              </a:rPr>
              <a:t>需要一个统一的类型</a:t>
            </a:r>
            <a:r>
              <a:rPr lang="zh-CN" altLang="en-US" sz="2400" dirty="0" smtClean="0">
                <a:sym typeface="Wingdings" panose="05000000000000000000" pitchFamily="2" charset="2"/>
              </a:rPr>
              <a:t>体系</a:t>
            </a:r>
            <a:r>
              <a:rPr lang="en-US" altLang="zh-CN" sz="2400" dirty="0" smtClean="0"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sym typeface="Wingdings" panose="05000000000000000000" pitchFamily="2" charset="2"/>
              </a:rPr>
              <a:t>概括能力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(2)</a:t>
            </a:r>
            <a:r>
              <a:rPr lang="zh-CN" altLang="en-US" sz="2400" dirty="0">
                <a:sym typeface="Wingdings" panose="05000000000000000000" pitchFamily="2" charset="2"/>
              </a:rPr>
              <a:t>需要在运行时处理所有对象的</a:t>
            </a:r>
            <a:r>
              <a:rPr lang="zh-CN" altLang="en-US" sz="2400" dirty="0" smtClean="0">
                <a:sym typeface="Wingdings" panose="05000000000000000000" pitchFamily="2" charset="2"/>
              </a:rPr>
              <a:t>能力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05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对象等同性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很多时候程序需要判断两个对象的关系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类型是否相似</a:t>
            </a:r>
          </a:p>
          <a:p>
            <a:pPr lvl="1"/>
            <a:r>
              <a:rPr lang="zh-CN" altLang="en-US" i="1" dirty="0" smtClean="0"/>
              <a:t>类型是否相同</a:t>
            </a:r>
            <a:endParaRPr lang="en-US" altLang="zh-CN" i="1" dirty="0" smtClean="0"/>
          </a:p>
          <a:p>
            <a:pPr lvl="1"/>
            <a:r>
              <a:rPr lang="zh-CN" altLang="en-US" dirty="0" smtClean="0"/>
              <a:t>状态是否相同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对象是否相同</a:t>
            </a:r>
            <a:endParaRPr lang="en-US" altLang="zh-CN" dirty="0" smtClean="0"/>
          </a:p>
          <a:p>
            <a:r>
              <a:rPr lang="zh-CN" altLang="en-US" dirty="0" smtClean="0"/>
              <a:t>如果一个对象是可变对象，按照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类要求，两个对象是相同对象（即共享），才相等。可变对象可以继承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方法来进行自己所需的判断</a:t>
            </a:r>
            <a:endParaRPr lang="en-US" altLang="zh-CN" dirty="0" smtClean="0"/>
          </a:p>
          <a:p>
            <a:r>
              <a:rPr lang="zh-CN" altLang="en-US" dirty="0" smtClean="0"/>
              <a:t>如果一个对象是不可变对象，只要两个对象状态相同，就应该认为是相同对象（这类对象需要自己实现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方法）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59768" y="2798953"/>
            <a:ext cx="67008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对象相同 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对象状态相同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对象类型相同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对象类型相似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3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方法的实现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可变对象</a:t>
            </a:r>
            <a:endParaRPr lang="en-US" altLang="zh-CN" dirty="0" smtClean="0"/>
          </a:p>
          <a:p>
            <a:pPr lvl="1"/>
            <a:r>
              <a:rPr lang="zh-CN" altLang="en-US" dirty="0"/>
              <a:t>需要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clone</a:t>
            </a:r>
          </a:p>
          <a:p>
            <a:pPr lvl="1"/>
            <a:r>
              <a:rPr lang="zh-CN" altLang="en-US" dirty="0" smtClean="0"/>
              <a:t>需要实现</a:t>
            </a:r>
            <a:r>
              <a:rPr lang="en-US" altLang="zh-CN" dirty="0" err="1" smtClean="0"/>
              <a:t>toString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可变对象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需要实现</a:t>
            </a:r>
            <a:r>
              <a:rPr lang="en-US" altLang="zh-CN" dirty="0" smtClean="0"/>
              <a:t>equals</a:t>
            </a:r>
          </a:p>
          <a:p>
            <a:pPr lvl="1"/>
            <a:r>
              <a:rPr lang="zh-CN" altLang="en-US" dirty="0" smtClean="0"/>
              <a:t>需要实现</a:t>
            </a:r>
            <a:r>
              <a:rPr lang="en-US" altLang="zh-CN" dirty="0" err="1" smtClean="0"/>
              <a:t>toString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87434" y="1821775"/>
            <a:ext cx="5432655" cy="2677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public class Poly{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private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[] terms;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private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deg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//method definitions…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794738" y="4630517"/>
            <a:ext cx="6818048" cy="16813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Poly</a:t>
            </a:r>
            <a:r>
              <a:rPr lang="zh-CN" altLang="en-US" sz="3200" dirty="0" smtClean="0"/>
              <a:t>对象可以是可变对象</a:t>
            </a:r>
            <a:endParaRPr lang="en-US" altLang="zh-CN" sz="3200" dirty="0" smtClean="0"/>
          </a:p>
          <a:p>
            <a:pPr algn="ctr"/>
            <a:r>
              <a:rPr lang="zh-CN" altLang="en-US" sz="3200" dirty="0"/>
              <a:t>也可以</a:t>
            </a:r>
            <a:r>
              <a:rPr lang="zh-CN" altLang="en-US" sz="3200" dirty="0" smtClean="0"/>
              <a:t>是不可变对象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请用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分钟分别给出相应的代码实现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79214" y="5271153"/>
            <a:ext cx="3320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toString</a:t>
            </a:r>
            <a:r>
              <a:rPr lang="zh-CN" altLang="en-US" sz="2000" dirty="0" smtClean="0"/>
              <a:t>：输出多项式的内容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47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属性与方法构成了类的实现细节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属性定义对象状态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方法定义对象作用于其状态上的行为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461273"/>
            <a:ext cx="3928255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ScalableArray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Vector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public void append(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e){</a:t>
            </a:r>
            <a:r>
              <a:rPr lang="en-US" altLang="zh-CN" dirty="0" err="1" smtClean="0"/>
              <a:t>els.add</a:t>
            </a:r>
            <a:r>
              <a:rPr lang="en-US" altLang="zh-CN" dirty="0" smtClean="0"/>
              <a:t>(e);}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void sort(){…}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820937" y="3735659"/>
            <a:ext cx="1873404" cy="181764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unsorted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262947" y="3735659"/>
            <a:ext cx="1873404" cy="181764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sorted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0025720" y="2207100"/>
            <a:ext cx="382859" cy="36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4"/>
            <a:endCxn id="7" idx="0"/>
          </p:cNvCxnSpPr>
          <p:nvPr/>
        </p:nvCxnSpPr>
        <p:spPr>
          <a:xfrm flipH="1">
            <a:off x="10199649" y="2575090"/>
            <a:ext cx="17501" cy="116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>
            <a:off x="7694341" y="4644483"/>
            <a:ext cx="1568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  <a:endCxn id="5" idx="4"/>
          </p:cNvCxnSpPr>
          <p:nvPr/>
        </p:nvCxnSpPr>
        <p:spPr>
          <a:xfrm rot="5400000">
            <a:off x="8478644" y="3832302"/>
            <a:ext cx="12700" cy="3442010"/>
          </a:xfrm>
          <a:prstGeom prst="bentConnector3">
            <a:avLst>
              <a:gd name="adj1" fmla="val 3117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218449" y="42932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119373" y="554695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append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988" y="5546957"/>
            <a:ext cx="5234353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该类隐藏了哪些状态？</a:t>
            </a:r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2)append</a:t>
            </a:r>
            <a:r>
              <a:rPr lang="zh-CN" altLang="en-US" dirty="0"/>
              <a:t>是否一定会改变状态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不改变状态，这个状态图如何调整？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状态：唯一可判定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内部状态 </a:t>
            </a:r>
            <a:r>
              <a:rPr lang="en-US" altLang="zh-CN" dirty="0" smtClean="0"/>
              <a:t>(</a:t>
            </a:r>
            <a:r>
              <a:rPr lang="en-US" altLang="zh-CN" dirty="0"/>
              <a:t>memory </a:t>
            </a:r>
            <a:r>
              <a:rPr lang="en-US" altLang="zh-CN" dirty="0">
                <a:sym typeface="Wingdings" panose="05000000000000000000" pitchFamily="2" charset="2"/>
              </a:rPr>
              <a:t> state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向量</a:t>
            </a:r>
            <a:r>
              <a:rPr lang="en-US" altLang="zh-CN" dirty="0" err="1" smtClean="0"/>
              <a:t>els</a:t>
            </a:r>
            <a:r>
              <a:rPr lang="zh-CN" altLang="en-US" dirty="0" smtClean="0"/>
              <a:t>中的所有元素</a:t>
            </a:r>
            <a:endParaRPr lang="en-US" altLang="zh-CN" dirty="0" smtClean="0"/>
          </a:p>
          <a:p>
            <a:pPr lvl="2"/>
            <a:r>
              <a:rPr lang="en-US" altLang="zh-CN" dirty="0" err="1"/>
              <a:t>e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中元素的顺序关系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外部状态 </a:t>
            </a:r>
            <a:r>
              <a:rPr lang="en-US" altLang="zh-CN" dirty="0" smtClean="0"/>
              <a:t>(internal state </a:t>
            </a:r>
            <a:r>
              <a:rPr lang="en-US" altLang="zh-CN" dirty="0" smtClean="0">
                <a:sym typeface="Wingdings" panose="05000000000000000000" pitchFamily="2" charset="2"/>
              </a:rPr>
              <a:t> external state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unsorted</a:t>
            </a:r>
            <a:r>
              <a:rPr lang="zh-CN" altLang="en-US" dirty="0" smtClean="0"/>
              <a:t>：存在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&lt;j&lt;k, (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- </a:t>
            </a:r>
            <a:r>
              <a:rPr lang="en-US" altLang="zh-CN" dirty="0" err="1" smtClean="0"/>
              <a:t>els</a:t>
            </a:r>
            <a:r>
              <a:rPr lang="en-US" altLang="zh-CN" dirty="0"/>
              <a:t>[j])*(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[j] </a:t>
            </a:r>
            <a:r>
              <a:rPr lang="en-US" altLang="zh-CN" dirty="0"/>
              <a:t>-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[k]) &lt;0</a:t>
            </a:r>
          </a:p>
          <a:p>
            <a:pPr lvl="2"/>
            <a:r>
              <a:rPr lang="en-US" altLang="zh-CN" dirty="0" smtClean="0"/>
              <a:t>sorted: </a:t>
            </a:r>
            <a:r>
              <a:rPr lang="zh-CN" altLang="en-US" dirty="0" smtClean="0"/>
              <a:t>任意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&lt;j&lt;k, </a:t>
            </a:r>
            <a:r>
              <a:rPr lang="en-US" altLang="zh-CN" dirty="0"/>
              <a:t>(</a:t>
            </a:r>
            <a:r>
              <a:rPr lang="en-US" altLang="zh-CN" dirty="0" err="1"/>
              <a:t>els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- </a:t>
            </a:r>
            <a:r>
              <a:rPr lang="en-US" altLang="zh-CN" dirty="0" err="1"/>
              <a:t>els</a:t>
            </a:r>
            <a:r>
              <a:rPr lang="en-US" altLang="zh-CN" dirty="0"/>
              <a:t>[j])*(</a:t>
            </a:r>
            <a:r>
              <a:rPr lang="en-US" altLang="zh-CN" dirty="0" err="1"/>
              <a:t>els</a:t>
            </a:r>
            <a:r>
              <a:rPr lang="en-US" altLang="zh-CN" dirty="0"/>
              <a:t>[j] - </a:t>
            </a:r>
            <a:r>
              <a:rPr lang="en-US" altLang="zh-CN" dirty="0" err="1"/>
              <a:t>els</a:t>
            </a:r>
            <a:r>
              <a:rPr lang="en-US" altLang="zh-CN" dirty="0"/>
              <a:t>[k]) </a:t>
            </a:r>
            <a:r>
              <a:rPr lang="en-US" altLang="zh-CN" dirty="0" smtClean="0"/>
              <a:t>&gt;= 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30015" y="2203265"/>
            <a:ext cx="3928255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IncreasableArray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Vector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public void append(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e){</a:t>
            </a:r>
            <a:r>
              <a:rPr lang="en-US" altLang="zh-CN" dirty="0" err="1" smtClean="0"/>
              <a:t>els.add</a:t>
            </a:r>
            <a:r>
              <a:rPr lang="en-US" altLang="zh-CN" dirty="0" smtClean="0"/>
              <a:t>(e);}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void sort(){…}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505090" y="4705815"/>
            <a:ext cx="1873404" cy="181764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unsorted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75419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39330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06962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74589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49651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17283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71703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5614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3246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70873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71705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35616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03248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70875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45937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3916869" y="4861932"/>
            <a:ext cx="454409" cy="1516566"/>
          </a:xfrm>
          <a:prstGeom prst="rightBrace">
            <a:avLst>
              <a:gd name="adj1" fmla="val 37781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512306" y="4709530"/>
            <a:ext cx="1873404" cy="181764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sorted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044563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308474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576106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43733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118795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386427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040847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304758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72390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840017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040849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304760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9572392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840019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115081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382713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" name="右大括号 41"/>
          <p:cNvSpPr/>
          <p:nvPr/>
        </p:nvSpPr>
        <p:spPr>
          <a:xfrm flipH="1">
            <a:off x="8527421" y="4861932"/>
            <a:ext cx="424213" cy="1516566"/>
          </a:xfrm>
          <a:prstGeom prst="rightBrace">
            <a:avLst>
              <a:gd name="adj1" fmla="val 53021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属性</a:t>
            </a:r>
            <a:r>
              <a:rPr lang="zh-CN" altLang="en-US" dirty="0"/>
              <a:t>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如果一个对象确保其外部状态始终保持不变，则可视为</a:t>
            </a:r>
            <a:r>
              <a:rPr lang="en-US" altLang="zh-CN" dirty="0" smtClean="0"/>
              <a:t>immutable object</a:t>
            </a:r>
          </a:p>
          <a:p>
            <a:r>
              <a:rPr lang="zh-CN" altLang="en-US" dirty="0" smtClean="0"/>
              <a:t>例如，如果要求</a:t>
            </a:r>
            <a:r>
              <a:rPr lang="en-US" altLang="zh-CN" dirty="0" err="1"/>
              <a:t>Scal</a:t>
            </a:r>
            <a:r>
              <a:rPr lang="en-US" altLang="zh-CN" dirty="0" err="1" smtClean="0"/>
              <a:t>ableArray</a:t>
            </a:r>
            <a:r>
              <a:rPr lang="zh-CN" altLang="en-US" dirty="0" smtClean="0"/>
              <a:t>始终处于</a:t>
            </a:r>
            <a:r>
              <a:rPr lang="en-US" altLang="zh-CN" dirty="0" smtClean="0"/>
              <a:t>Sorted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类的行为如何调整？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56928" y="3898251"/>
            <a:ext cx="3928255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ScalableArray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Vector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public void append(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e){</a:t>
            </a:r>
            <a:r>
              <a:rPr lang="en-US" altLang="zh-CN" dirty="0" err="1" smtClean="0"/>
              <a:t>els.add</a:t>
            </a:r>
            <a:r>
              <a:rPr lang="en-US" altLang="zh-CN" dirty="0" smtClean="0"/>
              <a:t>(e);}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void sort(){…}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7185363" y="4480797"/>
            <a:ext cx="836342" cy="312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20698" y="3974528"/>
            <a:ext cx="4995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2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对象属性与方法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定义对象的状态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外部状态用于对象间的交互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内部状态用于对象的计算处理设计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主要依据问题域特征来定义状态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电梯</a:t>
            </a:r>
            <a:endParaRPr lang="en-US" altLang="zh-CN" dirty="0"/>
          </a:p>
          <a:p>
            <a:pPr lvl="2"/>
            <a:r>
              <a:rPr lang="zh-CN" altLang="en-US" dirty="0" smtClean="0"/>
              <a:t>图书馆的书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手机联系人</a:t>
            </a:r>
            <a:endParaRPr lang="en-US" altLang="zh-CN" dirty="0" smtClean="0"/>
          </a:p>
          <a:p>
            <a:r>
              <a:rPr lang="zh-CN" altLang="en-US" dirty="0" smtClean="0"/>
              <a:t>对象状态可用于定义属性和相应的方法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426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关于作业要求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作业要求对应于软件需求</a:t>
            </a:r>
            <a:r>
              <a:rPr lang="zh-CN" altLang="en-US" dirty="0"/>
              <a:t>。</a:t>
            </a:r>
            <a:r>
              <a:rPr lang="zh-CN" altLang="en-US" dirty="0" smtClean="0"/>
              <a:t>从根本上来说，使用自然语言无法做到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的准确和无歧义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现实中的软件开发，不存在给你完全准确需求的情况，只能是尽可能细致和准确</a:t>
            </a:r>
            <a:r>
              <a:rPr lang="en-US" altLang="zh-CN" dirty="0" smtClean="0"/>
              <a:t>(clear enough)</a:t>
            </a:r>
          </a:p>
          <a:p>
            <a:pPr lvl="1"/>
            <a:r>
              <a:rPr lang="zh-CN" altLang="en-US" dirty="0"/>
              <a:t>课</a:t>
            </a:r>
            <a:r>
              <a:rPr lang="zh-CN" altLang="en-US" dirty="0" smtClean="0"/>
              <a:t>代表会对作业要求做分析，并就疑问点和我讨论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作业要求有模糊之处怎么办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向课</a:t>
            </a:r>
            <a:r>
              <a:rPr lang="zh-CN" altLang="en-US" dirty="0" smtClean="0"/>
              <a:t>代表提出</a:t>
            </a:r>
            <a:r>
              <a:rPr lang="zh-CN" altLang="en-US" dirty="0" smtClean="0"/>
              <a:t>来或者直接在系统讨论区发帖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：如果的确是我没考虑周全，我会尽快给大家补充说明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：如果是我的有意设置，不会回应，需要大家认真分析并做出自己的设计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9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可见性</a:t>
            </a:r>
            <a:r>
              <a:rPr lang="en-US" altLang="zh-CN" dirty="0" smtClean="0"/>
              <a:t>(visibility)</a:t>
            </a:r>
          </a:p>
          <a:p>
            <a:pPr lvl="1"/>
            <a:r>
              <a:rPr lang="zh-CN" altLang="en-US" dirty="0" smtClean="0"/>
              <a:t>用于访问控制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</a:t>
            </a:r>
            <a:r>
              <a:rPr lang="zh-CN" altLang="en-US" dirty="0" smtClean="0"/>
              <a:t>基本准则：隐藏尽可能多的细节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private: </a:t>
            </a:r>
            <a:r>
              <a:rPr lang="zh-CN" altLang="en-US" dirty="0" smtClean="0"/>
              <a:t>仅限对象内部访问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public: </a:t>
            </a:r>
            <a:r>
              <a:rPr lang="zh-CN" altLang="en-US" dirty="0" smtClean="0"/>
              <a:t>对外部完全公开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protected: </a:t>
            </a:r>
            <a:r>
              <a:rPr lang="zh-CN" altLang="en-US" dirty="0" smtClean="0"/>
              <a:t>仅对当前对象和子类对象公开</a:t>
            </a:r>
            <a:endParaRPr lang="en-US" altLang="zh-CN" dirty="0" smtClean="0"/>
          </a:p>
          <a:p>
            <a:r>
              <a:rPr lang="zh-CN" altLang="en-US" dirty="0" smtClean="0"/>
              <a:t>属性与方法的修改影响</a:t>
            </a:r>
            <a:r>
              <a:rPr lang="en-US" altLang="zh-CN" dirty="0" smtClean="0"/>
              <a:t>(change impact)</a:t>
            </a:r>
          </a:p>
          <a:p>
            <a:pPr lvl="1"/>
            <a:r>
              <a:rPr lang="zh-CN" altLang="en-US" dirty="0" smtClean="0"/>
              <a:t>应尽量保持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，对其修改外部不可见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protected</a:t>
            </a:r>
            <a:r>
              <a:rPr lang="zh-CN" altLang="en-US" dirty="0" smtClean="0"/>
              <a:t>：对其修改后需要修改子类实现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</a:t>
            </a:r>
            <a:r>
              <a:rPr lang="zh-CN" altLang="en-US" dirty="0" smtClean="0"/>
              <a:t>：对其修改需要对任何使用相应对象的实现进行修改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如何识别属性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：逻辑从属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类的属性应该是能够在问题域层次可见的属性（能够表示问题域层次的状态）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电梯类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集合类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学生类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三角形类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：计算效率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用于提高某些方法计算效率的属性，常常是推导属性</a:t>
            </a:r>
            <a:r>
              <a:rPr lang="en-US" altLang="zh-CN" dirty="0" smtClean="0"/>
              <a:t>(derived)</a:t>
            </a:r>
          </a:p>
          <a:p>
            <a:pPr lvl="3"/>
            <a:r>
              <a:rPr lang="zh-CN" altLang="en-US" dirty="0" smtClean="0"/>
              <a:t>数组长度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数组最大值、最小值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三角形类别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集合是否为空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学生已修学分总数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0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针对给定类的每个属性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如果去掉，该类所要存储和管理的数据是否完整？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如果去掉，该类的行为受到什么影响？</a:t>
            </a:r>
            <a:endParaRPr lang="en-US" altLang="zh-CN" dirty="0" smtClean="0"/>
          </a:p>
          <a:p>
            <a:r>
              <a:rPr lang="zh-CN" altLang="en-US" dirty="0" smtClean="0"/>
              <a:t>关键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确定类的逻辑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状态边界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数据边界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实践中，很容易把应该属于其他类的属性放到当前类中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如图书馆系统的读者类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如果多个类在逻辑上涉及相同的数据怎么办？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网络论坛系统，帖子</a:t>
            </a:r>
            <a:r>
              <a:rPr lang="en-US" altLang="zh-CN" dirty="0" smtClean="0"/>
              <a:t>(Post)</a:t>
            </a:r>
            <a:r>
              <a:rPr lang="zh-CN" altLang="en-US" dirty="0" smtClean="0"/>
              <a:t>类与帖子阅读或回复通知消息类</a:t>
            </a:r>
            <a:r>
              <a:rPr lang="en-US" altLang="zh-CN" dirty="0" smtClean="0"/>
              <a:t>(Message)</a:t>
            </a:r>
          </a:p>
          <a:p>
            <a:pPr lvl="2"/>
            <a:r>
              <a:rPr lang="zh-CN" altLang="en-US" dirty="0" smtClean="0"/>
              <a:t>网络叫车系统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嘀嘀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，出租车调度类与出租车类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3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093"/>
          </a:xfrm>
        </p:spPr>
        <p:txBody>
          <a:bodyPr/>
          <a:lstStyle/>
          <a:p>
            <a:r>
              <a:rPr lang="en-US" altLang="zh-CN" dirty="0" smtClean="0"/>
              <a:t>Case study</a:t>
            </a:r>
          </a:p>
          <a:p>
            <a:pPr lvl="1"/>
            <a:r>
              <a:rPr lang="zh-CN" altLang="en-US" dirty="0" smtClean="0"/>
              <a:t>学生成绩管理系统，功能包括选课、填报成绩、查询成绩、统计学分。</a:t>
            </a:r>
            <a:endParaRPr lang="en-US" altLang="zh-CN" dirty="0" smtClean="0"/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大家使用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分钟时间来整理</a:t>
            </a:r>
            <a:r>
              <a:rPr lang="en-US" altLang="zh-CN" dirty="0" smtClean="0"/>
              <a:t>Student, Course</a:t>
            </a:r>
            <a:r>
              <a:rPr lang="zh-CN" altLang="en-US" dirty="0" smtClean="0"/>
              <a:t>这两个类的属性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6321" y="3797890"/>
            <a:ext cx="276813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stuID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stuName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StuKind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kind;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float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totalcredits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Course list[];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73063" y="3797890"/>
            <a:ext cx="299845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Course{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courseID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courseName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CourseKind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kind;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float credit; //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学分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float mark; //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成绩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7752" y="4007653"/>
            <a:ext cx="35612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了解哪些同学选了某门课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130517" y="4444220"/>
            <a:ext cx="371587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描述一个同学重修某门课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619531" y="4877296"/>
            <a:ext cx="46504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是否</a:t>
            </a:r>
            <a:r>
              <a:rPr lang="zh-CN" altLang="en-US" dirty="0"/>
              <a:t>需要了解一个同学什么时间修了某门课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157411" y="5310374"/>
            <a:ext cx="367363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成绩</a:t>
            </a:r>
            <a:r>
              <a:rPr lang="zh-CN" altLang="en-US" dirty="0"/>
              <a:t>作为</a:t>
            </a:r>
            <a:r>
              <a:rPr lang="en-US" altLang="zh-CN" dirty="0"/>
              <a:t>Course</a:t>
            </a:r>
            <a:r>
              <a:rPr lang="zh-CN" altLang="en-US" dirty="0"/>
              <a:t>的属性是否合适？</a:t>
            </a:r>
          </a:p>
        </p:txBody>
      </p:sp>
    </p:spTree>
    <p:extLst>
      <p:ext uri="{BB962C8B-B14F-4D97-AF65-F5344CB8AC3E}">
        <p14:creationId xmlns:p14="http://schemas.microsoft.com/office/powerpoint/2010/main" val="20203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</a:p>
          <a:p>
            <a:pPr lvl="1"/>
            <a:r>
              <a:rPr lang="zh-CN" altLang="en-US" dirty="0" smtClean="0"/>
              <a:t>学生成绩管理系统，功能包括选课、填报成绩、查询成绩、统计学分。</a:t>
            </a:r>
            <a:endParaRPr lang="en-US" altLang="zh-CN" dirty="0" smtClean="0"/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大家使用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分钟时间来整理</a:t>
            </a:r>
            <a:r>
              <a:rPr lang="en-US" altLang="zh-CN" dirty="0" smtClean="0"/>
              <a:t>Student, Course</a:t>
            </a:r>
            <a:r>
              <a:rPr lang="zh-CN" altLang="en-US" dirty="0" smtClean="0"/>
              <a:t>这两个类的属性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6321" y="3448709"/>
            <a:ext cx="3191771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String </a:t>
            </a:r>
            <a:r>
              <a:rPr lang="en-US" altLang="zh-CN" dirty="0" err="1" smtClean="0"/>
              <a:t>stuID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String </a:t>
            </a:r>
            <a:r>
              <a:rPr lang="en-US" altLang="zh-CN" dirty="0" err="1" smtClean="0"/>
              <a:t>stuName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kind;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</a:t>
            </a:r>
            <a:r>
              <a:rPr lang="en-US" altLang="zh-CN" dirty="0" err="1" smtClean="0"/>
              <a:t>totalcredits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>
                <a:solidFill>
                  <a:srgbClr val="FFFF00"/>
                </a:solidFill>
              </a:rPr>
              <a:t>CourseSelection</a:t>
            </a:r>
            <a:r>
              <a:rPr lang="en-US" altLang="zh-CN" dirty="0" smtClean="0"/>
              <a:t> list[];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73063" y="3448709"/>
            <a:ext cx="299845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Course{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String </a:t>
            </a:r>
            <a:r>
              <a:rPr lang="en-US" altLang="zh-CN" dirty="0" err="1" smtClean="0"/>
              <a:t>courseID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String </a:t>
            </a:r>
            <a:r>
              <a:rPr lang="en-US" altLang="zh-CN" dirty="0" err="1" smtClean="0"/>
              <a:t>courseName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</a:t>
            </a:r>
            <a:r>
              <a:rPr lang="en-US" altLang="zh-CN" dirty="0" err="1" smtClean="0"/>
              <a:t>CourseKind</a:t>
            </a:r>
            <a:r>
              <a:rPr lang="en-US" altLang="zh-CN" dirty="0" smtClean="0"/>
              <a:t> kind;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credit; //</a:t>
            </a:r>
            <a:r>
              <a:rPr lang="zh-CN" altLang="en-US" dirty="0" smtClean="0"/>
              <a:t>学分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    private float mark; //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成绩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40561" y="3310209"/>
            <a:ext cx="3630802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CourseSelection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private Student </a:t>
            </a:r>
            <a:r>
              <a:rPr lang="en-US" altLang="zh-CN" dirty="0" err="1" smtClean="0"/>
              <a:t>student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Course </a:t>
            </a:r>
            <a:r>
              <a:rPr lang="en-US" altLang="zh-CN" dirty="0" err="1" smtClean="0"/>
              <a:t>course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Semester 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reselection;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mark; //</a:t>
            </a:r>
            <a:r>
              <a:rPr lang="zh-CN" altLang="en-US" dirty="0" smtClean="0"/>
              <a:t>成绩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credit; //</a:t>
            </a:r>
            <a:r>
              <a:rPr lang="zh-CN" altLang="en-US" dirty="0" smtClean="0"/>
              <a:t>获得的学分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3"/>
            <a:endCxn id="6" idx="1"/>
          </p:cNvCxnSpPr>
          <p:nvPr/>
        </p:nvCxnSpPr>
        <p:spPr>
          <a:xfrm flipV="1">
            <a:off x="3818092" y="4464371"/>
            <a:ext cx="52246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3"/>
            <a:endCxn id="5" idx="1"/>
          </p:cNvCxnSpPr>
          <p:nvPr/>
        </p:nvCxnSpPr>
        <p:spPr>
          <a:xfrm>
            <a:off x="7971363" y="4464371"/>
            <a:ext cx="501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2605" y="5942568"/>
            <a:ext cx="318548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学生如何查看有哪些课可选？</a:t>
            </a:r>
          </a:p>
        </p:txBody>
      </p:sp>
      <p:sp>
        <p:nvSpPr>
          <p:cNvPr id="10" name="矩形 9"/>
          <p:cNvSpPr/>
          <p:nvPr/>
        </p:nvSpPr>
        <p:spPr>
          <a:xfrm>
            <a:off x="4221245" y="5835145"/>
            <a:ext cx="371252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CourseSelection</a:t>
            </a:r>
            <a:r>
              <a:rPr lang="en-US" altLang="zh-CN" dirty="0" smtClean="0"/>
              <a:t> list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86579" y="5934856"/>
            <a:ext cx="37714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 smtClean="0"/>
              <a:t>CourseSelection</a:t>
            </a:r>
            <a:r>
              <a:rPr lang="zh-CN" altLang="en-US" dirty="0" smtClean="0"/>
              <a:t>是否需要保存学分？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2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r>
              <a:rPr lang="zh-CN" altLang="en-US" dirty="0" smtClean="0"/>
              <a:t>类属性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某些属性需要存储多于一个相关的元素或对象（如</a:t>
            </a:r>
            <a:r>
              <a:rPr lang="en-US" altLang="zh-CN" dirty="0" err="1" smtClean="0"/>
              <a:t>CourseSelection</a:t>
            </a:r>
            <a:r>
              <a:rPr lang="en-US" altLang="zh-CN" dirty="0" smtClean="0"/>
              <a:t> list[]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规模已知（如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的图片）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使用静态定长数组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规模动态时确定，且保持不变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使用动态数组，运行时申请内存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规模动态时确定，且动态变化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等具有伸缩性的集合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6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一般而言，方法包括如下三种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设置属性的初始值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状态查询方法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返回内部状态（即</a:t>
            </a:r>
            <a:r>
              <a:rPr lang="zh-CN" altLang="en-US" b="1" dirty="0" smtClean="0">
                <a:solidFill>
                  <a:srgbClr val="FF0000"/>
                </a:solidFill>
              </a:rPr>
              <a:t>属性值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返回外部状态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状态改变方法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逻辑复杂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针对不同的功能有不同的要求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1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缺省构造方法，不需要输入任何参数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把原子类型变量设置为</a:t>
            </a:r>
            <a:r>
              <a:rPr lang="zh-CN" altLang="en-US" dirty="0"/>
              <a:t>默认</a:t>
            </a:r>
            <a:r>
              <a:rPr lang="zh-CN" altLang="en-US" dirty="0" smtClean="0"/>
              <a:t>初值，如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设置对象变量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设置容器类变量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针对多种情况的构造方法，需要相关参数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27" y="4168564"/>
            <a:ext cx="6778951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状态查询方法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盲目为每个属性添加一个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方法是没有意义的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这类方法往往会导致对象共享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无意识的共享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有些属性的取值不能允许外部访问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账户对象的密码属性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有些属性不能允许外部设置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如电梯运行方向属性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9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状态查询方法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状态改变方法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启发式规则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：信息专家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拥有相应属性的类就是相关信息的专家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其他类需要向这个“专家”咨询什么？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“专家”需要对外界请求做哪些状态更新？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例：学生成绩管理系统中的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6980" y="4422637"/>
            <a:ext cx="4534829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其他类需要了解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一个学生是否选了某门课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一个学生的类别（本科生、研究生、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(3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</a:t>
            </a:r>
            <a:r>
              <a:rPr lang="zh-CN" altLang="en-US" dirty="0"/>
              <a:t>的姓名</a:t>
            </a:r>
            <a:endParaRPr lang="en-US" altLang="zh-CN" dirty="0"/>
          </a:p>
          <a:p>
            <a:r>
              <a:rPr lang="en-US" altLang="zh-CN" dirty="0"/>
              <a:t>(4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</a:t>
            </a:r>
            <a:r>
              <a:rPr lang="zh-CN" altLang="en-US" dirty="0"/>
              <a:t>总的学分</a:t>
            </a:r>
            <a:endParaRPr lang="en-US" altLang="zh-CN" dirty="0"/>
          </a:p>
          <a:p>
            <a:r>
              <a:rPr lang="en-US" altLang="zh-CN" dirty="0"/>
              <a:t>(5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</a:t>
            </a:r>
            <a:r>
              <a:rPr lang="zh-CN" altLang="en-US" dirty="0"/>
              <a:t>选的某门课的成绩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51115" y="3868639"/>
            <a:ext cx="5080493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ourseSelected</a:t>
            </a:r>
            <a:r>
              <a:rPr lang="en-US" altLang="zh-CN" dirty="0" smtClean="0"/>
              <a:t>(Course c){…}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getStuKind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float </a:t>
            </a:r>
            <a:r>
              <a:rPr lang="en-US" altLang="zh-CN" dirty="0" err="1" smtClean="0"/>
              <a:t>getTotalCredit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FF00"/>
                </a:solidFill>
              </a:rPr>
              <a:t>public float </a:t>
            </a:r>
            <a:r>
              <a:rPr lang="en-US" altLang="zh-CN" dirty="0" err="1" smtClean="0">
                <a:solidFill>
                  <a:srgbClr val="FFFF00"/>
                </a:solidFill>
              </a:rPr>
              <a:t>getCourseMark</a:t>
            </a:r>
            <a:r>
              <a:rPr lang="en-US" altLang="zh-CN" dirty="0" smtClean="0">
                <a:solidFill>
                  <a:srgbClr val="FFFF00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dirty="0" err="1" smtClean="0">
                <a:solidFill>
                  <a:schemeClr val="bg1"/>
                </a:solidFill>
              </a:rPr>
              <a:t>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unselectCourse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recordMark</a:t>
            </a:r>
            <a:r>
              <a:rPr lang="en-US" altLang="zh-CN" dirty="0" smtClean="0">
                <a:solidFill>
                  <a:schemeClr val="bg1"/>
                </a:solidFill>
              </a:rPr>
              <a:t>(Course c, float m){…}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0071" y="1741880"/>
            <a:ext cx="299096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其他类</a:t>
            </a:r>
            <a:r>
              <a:rPr lang="zh-CN" altLang="en-US" dirty="0" smtClean="0"/>
              <a:t>需要</a:t>
            </a:r>
            <a:r>
              <a:rPr lang="zh-CN" altLang="en-US" dirty="0"/>
              <a:t>它</a:t>
            </a:r>
            <a:endParaRPr lang="en-US" altLang="zh-CN" dirty="0"/>
          </a:p>
          <a:p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r>
              <a:rPr lang="zh-CN" altLang="en-US" dirty="0" smtClean="0"/>
              <a:t>选一门课</a:t>
            </a:r>
            <a:endParaRPr lang="en-US" altLang="zh-CN" dirty="0"/>
          </a:p>
          <a:p>
            <a:r>
              <a:rPr lang="en-US" altLang="zh-CN" dirty="0"/>
              <a:t>(2</a:t>
            </a:r>
            <a:r>
              <a:rPr lang="en-US" altLang="zh-CN" dirty="0" smtClean="0"/>
              <a:t>)</a:t>
            </a:r>
            <a:r>
              <a:rPr lang="zh-CN" altLang="en-US" dirty="0" smtClean="0"/>
              <a:t>退选一门课</a:t>
            </a:r>
            <a:endParaRPr lang="en-US" altLang="zh-CN" dirty="0"/>
          </a:p>
          <a:p>
            <a:r>
              <a:rPr lang="en-US" altLang="zh-CN" dirty="0"/>
              <a:t>(3</a:t>
            </a:r>
            <a:r>
              <a:rPr lang="en-US" altLang="zh-CN" dirty="0" smtClean="0"/>
              <a:t>)</a:t>
            </a:r>
            <a:r>
              <a:rPr lang="zh-CN" altLang="en-US" dirty="0" smtClean="0"/>
              <a:t>登记一门课的成绩</a:t>
            </a:r>
            <a:endParaRPr lang="en-US" altLang="zh-CN" dirty="0"/>
          </a:p>
        </p:txBody>
      </p:sp>
      <p:sp>
        <p:nvSpPr>
          <p:cNvPr id="7" name="右箭头 6"/>
          <p:cNvSpPr/>
          <p:nvPr/>
        </p:nvSpPr>
        <p:spPr>
          <a:xfrm>
            <a:off x="5443291" y="5143682"/>
            <a:ext cx="836342" cy="312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8586308" y="3251840"/>
            <a:ext cx="578487" cy="30716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常见的有意设置</a:t>
            </a:r>
            <a:endParaRPr lang="en-US" altLang="zh-CN" dirty="0"/>
          </a:p>
          <a:p>
            <a:pPr lvl="1"/>
            <a:r>
              <a:rPr lang="zh-CN" altLang="en-US" dirty="0" smtClean="0"/>
              <a:t>输入格式</a:t>
            </a:r>
            <a:r>
              <a:rPr lang="zh-CN" altLang="en-US" dirty="0" smtClean="0"/>
              <a:t>：通常我</a:t>
            </a:r>
            <a:r>
              <a:rPr lang="zh-CN" altLang="en-US" dirty="0" smtClean="0"/>
              <a:t>只会给出有效的输入格式要求，不限定“不合理”的格式有</a:t>
            </a:r>
            <a:r>
              <a:rPr lang="zh-CN" altLang="en-US" dirty="0" smtClean="0"/>
              <a:t>哪些（尽管我会尽量给一些提示）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输入范围：我会给出一部分明确的范围要求，其他的需要根据领域背景知识来确定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对有错输入的处理：我一般不会明确要求，需要你自己来设计。总之要告知用户，并确保软件能够正常运行且能够继续响应用户请求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一些已形成共识的领域概念：需要你自己去调研分析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如整数、素数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如电梯运行基本要求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2901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对象属性与方法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状态查询方法</a:t>
            </a:r>
            <a:r>
              <a:rPr lang="en-US" altLang="zh-CN" dirty="0"/>
              <a:t>+</a:t>
            </a:r>
            <a:r>
              <a:rPr lang="zh-CN" altLang="en-US" dirty="0"/>
              <a:t>状态改变方法</a:t>
            </a:r>
            <a:endParaRPr lang="en-US" altLang="zh-CN" dirty="0"/>
          </a:p>
          <a:p>
            <a:pPr lvl="1"/>
            <a:r>
              <a:rPr lang="zh-CN" altLang="en-US" dirty="0" smtClean="0"/>
              <a:t>启发式规则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：控制专家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个类被赋予了拥有如何响应</a:t>
            </a:r>
            <a:r>
              <a:rPr lang="zh-CN" altLang="en-US" b="1" u="sng" dirty="0" smtClean="0"/>
              <a:t>系统事件</a:t>
            </a:r>
            <a:r>
              <a:rPr lang="zh-CN" altLang="en-US" dirty="0" smtClean="0"/>
              <a:t>的能力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控制专家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系统事件有哪些？处理这些事件需要哪些信息？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例：电梯系统</a:t>
            </a:r>
            <a:endParaRPr lang="en-US" altLang="zh-CN" dirty="0" smtClean="0"/>
          </a:p>
          <a:p>
            <a:pPr lvl="2"/>
            <a:r>
              <a:rPr lang="zh-CN" altLang="en-US" dirty="0"/>
              <a:t>电梯</a:t>
            </a:r>
            <a:r>
              <a:rPr lang="zh-CN" altLang="en-US" dirty="0" smtClean="0"/>
              <a:t>类、电梯请求队列类、请求调度类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系统事件：楼层请求（上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下）、电梯运载请求（到达某一楼层）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楼层请求：楼层号、请求方向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电梯运载请求：楼层号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我们选择让调度类来响应这些请求，响应结果是构造请求对象，放入请求队列；然后按照既定的调度策略来调度电梯响应这些请求。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2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当为类设计一个方法时，要明确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这个方法运行后达到的效果是什么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这个方法运行时要求满足的条件是什么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这个方法运行时需要使用哪些数据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68345" y="3449578"/>
            <a:ext cx="5080493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ourseSelected</a:t>
            </a:r>
            <a:r>
              <a:rPr lang="en-US" altLang="zh-CN" dirty="0" smtClean="0"/>
              <a:t>(Course c){…}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getStuKind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float </a:t>
            </a:r>
            <a:r>
              <a:rPr lang="en-US" altLang="zh-CN" dirty="0" err="1" smtClean="0"/>
              <a:t>getTotalCredit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     public float </a:t>
            </a:r>
            <a:r>
              <a:rPr lang="en-US" altLang="zh-CN" dirty="0" err="1"/>
              <a:t>getCourseMark</a:t>
            </a:r>
            <a:r>
              <a:rPr lang="en-US" altLang="zh-CN" dirty="0"/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dirty="0" err="1" smtClean="0">
                <a:solidFill>
                  <a:schemeClr val="bg1"/>
                </a:solidFill>
              </a:rPr>
              <a:t>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unselectCourse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rgbClr val="FFFF00"/>
                </a:solidFill>
              </a:rPr>
              <a:t>public </a:t>
            </a:r>
            <a:r>
              <a:rPr lang="en-US" altLang="zh-CN" dirty="0" err="1">
                <a:solidFill>
                  <a:srgbClr val="FFFF00"/>
                </a:solidFill>
              </a:rPr>
              <a:t>boolean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recordMark</a:t>
            </a:r>
            <a:r>
              <a:rPr lang="en-US" altLang="zh-CN" dirty="0">
                <a:solidFill>
                  <a:srgbClr val="FFFF00"/>
                </a:solidFill>
              </a:rPr>
              <a:t>(Course c, float m){…}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16298" y="4696073"/>
            <a:ext cx="44457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recordMark</a:t>
            </a:r>
            <a:r>
              <a:rPr lang="en-US" altLang="zh-CN" dirty="0">
                <a:solidFill>
                  <a:schemeClr val="tx1"/>
                </a:solidFill>
              </a:rPr>
              <a:t>(Course c, float m)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两类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命令行执行程序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需要提供一个显示的入口点</a:t>
            </a:r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</a:t>
            </a:r>
          </a:p>
          <a:p>
            <a:pPr lvl="1"/>
            <a:r>
              <a:rPr lang="zh-CN" altLang="en-US" dirty="0" smtClean="0"/>
              <a:t>执行过程中只能通过命令行与用户进行交互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我们将首先关注这一类程序</a:t>
            </a:r>
            <a:endParaRPr lang="en-US" altLang="zh-CN" dirty="0" smtClean="0"/>
          </a:p>
          <a:p>
            <a:r>
              <a:rPr lang="zh-CN" altLang="en-US" dirty="0" smtClean="0"/>
              <a:t>基于可视化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的交互式程序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在适当的位置构造和展示业务对象，并通过</a:t>
            </a:r>
            <a:r>
              <a:rPr lang="en-US" altLang="zh-CN" dirty="0" smtClean="0"/>
              <a:t>HCI</a:t>
            </a:r>
            <a:r>
              <a:rPr lang="zh-CN" altLang="en-US" dirty="0" smtClean="0"/>
              <a:t>事件进行业务处理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需要多线程处理，保持</a:t>
            </a:r>
            <a:r>
              <a:rPr lang="en-US" altLang="zh-CN" dirty="0" smtClean="0"/>
              <a:t>UI</a:t>
            </a:r>
            <a:r>
              <a:rPr lang="zh-CN" altLang="en-US" dirty="0" smtClean="0"/>
              <a:t>能够持续响应用户的请求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一类程序本质上并无特殊之处，只是需要更多</a:t>
            </a:r>
            <a:r>
              <a:rPr lang="en-US" altLang="zh-CN" dirty="0" smtClean="0"/>
              <a:t>Java</a:t>
            </a:r>
            <a:r>
              <a:rPr lang="zh-CN" altLang="en-US" dirty="0"/>
              <a:t>类</a:t>
            </a:r>
            <a:r>
              <a:rPr lang="zh-CN" altLang="en-US" dirty="0" smtClean="0"/>
              <a:t>库支持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4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384"/>
            <a:ext cx="10515600" cy="5392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针对电梯例子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单部电梯，要求实现的类：电梯、楼层、请求队列、调度器、请求类，按照本讲要点来识别这些类的属性和方法，并做相应说明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层楼，一层只有向上请求按钮，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层只有向下请求按钮，其他有两个请求按钮（向上和向下）；电梯内部有只有楼层号对应的按钮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程序运行开始时设置电梯停靠在一层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命令行输入为按照请求产生时间排序的请求序列</a:t>
            </a:r>
            <a:endParaRPr lang="en-US" altLang="zh-CN" dirty="0" smtClean="0"/>
          </a:p>
          <a:p>
            <a:pPr lvl="2"/>
            <a:r>
              <a:rPr lang="zh-CN" altLang="en-US" dirty="0"/>
              <a:t>楼层请求</a:t>
            </a:r>
            <a:r>
              <a:rPr lang="en-US" altLang="zh-CN" dirty="0" smtClean="0"/>
              <a:t>(FR, n, UP/DOWN, t)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F_R</a:t>
            </a:r>
            <a:r>
              <a:rPr lang="zh-CN" altLang="en-US" dirty="0" smtClean="0"/>
              <a:t>为标识，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为楼层号，</a:t>
            </a:r>
            <a:r>
              <a:rPr lang="en-US" altLang="zh-CN" dirty="0" smtClean="0"/>
              <a:t>UP</a:t>
            </a:r>
            <a:r>
              <a:rPr lang="zh-CN" altLang="en-US" dirty="0" smtClean="0"/>
              <a:t>为向上，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为向下</a:t>
            </a:r>
            <a:endParaRPr lang="en-US" altLang="zh-CN" dirty="0" smtClean="0"/>
          </a:p>
          <a:p>
            <a:pPr lvl="2"/>
            <a:r>
              <a:rPr lang="zh-CN" altLang="en-US" dirty="0"/>
              <a:t>电梯内请求</a:t>
            </a:r>
            <a:r>
              <a:rPr lang="en-US" altLang="zh-CN" dirty="0" smtClean="0"/>
              <a:t>(ER, n, t)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E_R</a:t>
            </a:r>
            <a:r>
              <a:rPr lang="zh-CN" altLang="en-US" dirty="0" smtClean="0"/>
              <a:t>为标识，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为目标楼层号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</a:t>
            </a:r>
            <a:r>
              <a:rPr lang="zh-CN" altLang="en-US" dirty="0" smtClean="0"/>
              <a:t>为请求产生的相对时刻，第一个请求的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。假设电梯运行一个楼层距离消耗时间为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；停靠、开关门等一系列动作消耗时间为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输出为按照时间排序的电梯运动停靠、运动方向及时间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(n, UP/DOWN, t):n</a:t>
            </a:r>
            <a:r>
              <a:rPr lang="zh-CN" altLang="en-US" dirty="0" smtClean="0"/>
              <a:t>为楼层号，</a:t>
            </a:r>
            <a:r>
              <a:rPr lang="en-US" altLang="zh-CN" dirty="0" smtClean="0"/>
              <a:t>UP/DOWN</a:t>
            </a:r>
            <a:r>
              <a:rPr lang="zh-CN" altLang="en-US" dirty="0" smtClean="0"/>
              <a:t>为电梯运行方向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14799" y="213360"/>
            <a:ext cx="736462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如果发现输入请求序列不满足时间排序要求，则输出提示输入有误，不能进行电梯调度。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数据无效的请求将被直接从输入请求序列中拿掉，不影响对其他有效请求的调度处理。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请求的产生时间为非负整数。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4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作业要求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91099" y="1902207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调度器类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84415" y="1902207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电梯类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764741" y="3506889"/>
            <a:ext cx="2604247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请求</a:t>
            </a:r>
            <a:r>
              <a:rPr lang="zh-CN" altLang="en-US" sz="3200" dirty="0" smtClean="0"/>
              <a:t>队列类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9323289" y="3506889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请求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cxnSp>
        <p:nvCxnSpPr>
          <p:cNvPr id="9" name="直接箭头连接符 8"/>
          <p:cNvCxnSpPr>
            <a:stCxn id="4" idx="1"/>
            <a:endCxn id="5" idx="3"/>
          </p:cNvCxnSpPr>
          <p:nvPr/>
        </p:nvCxnSpPr>
        <p:spPr>
          <a:xfrm flipH="1">
            <a:off x="2935945" y="2312342"/>
            <a:ext cx="2055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6" idx="0"/>
          </p:cNvCxnSpPr>
          <p:nvPr/>
        </p:nvCxnSpPr>
        <p:spPr>
          <a:xfrm>
            <a:off x="6066864" y="2722477"/>
            <a:ext cx="1" cy="78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7368988" y="3917024"/>
            <a:ext cx="1954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4188" y="1781184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发出指令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95989" y="2901768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访问请求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52229" y="3547692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管理请求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268297" y="4784057"/>
            <a:ext cx="3212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从输入读取请求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构造请求对象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加入到队列中</a:t>
            </a:r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启动调度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记录电梯对象对请求的响应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246808" y="4880738"/>
            <a:ext cx="3487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FoolSchedule</a:t>
            </a:r>
            <a:r>
              <a:rPr lang="en-US" altLang="zh-CN" dirty="0" smtClean="0"/>
              <a:t>(</a:t>
            </a:r>
            <a:r>
              <a:rPr lang="zh-CN" altLang="en-US" dirty="0" smtClean="0"/>
              <a:t>傻瓜调度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一次只调度一个请求，直至请求响应完成。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只要队列不为空，每次都取出队列头请求来调度</a:t>
            </a:r>
            <a:r>
              <a:rPr lang="zh-CN" altLang="en-US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4639235" y="365124"/>
            <a:ext cx="3361037" cy="1333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Testing tips:</a:t>
            </a:r>
          </a:p>
          <a:p>
            <a:pPr algn="ctr"/>
            <a:r>
              <a:rPr lang="en-US" altLang="zh-CN" dirty="0" smtClean="0"/>
              <a:t>(1)</a:t>
            </a:r>
            <a:r>
              <a:rPr lang="zh-CN" altLang="en-US" dirty="0" smtClean="0"/>
              <a:t>从请求队列状态和请求时间间隔角度来设计测试用例；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(2)</a:t>
            </a:r>
            <a:r>
              <a:rPr lang="zh-CN" altLang="en-US" dirty="0" smtClean="0"/>
              <a:t>从输入有效性设计测试用例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84415" y="3547692"/>
            <a:ext cx="24697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不允许出现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属性！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7493" y="4880738"/>
            <a:ext cx="359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电梯类与调度器类都需要了解电梯的运动状态和运动方向，采取什么措施来解决相同数据问题？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43824" y="1037968"/>
            <a:ext cx="3361037" cy="22638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提交物：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(1)</a:t>
            </a:r>
            <a:r>
              <a:rPr lang="zh-CN" altLang="en-US" dirty="0" smtClean="0"/>
              <a:t>代码文件</a:t>
            </a:r>
            <a:r>
              <a:rPr lang="en-US" altLang="zh-CN" dirty="0" smtClean="0"/>
              <a:t>+readme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(2)</a:t>
            </a:r>
            <a:r>
              <a:rPr lang="zh-CN" altLang="en-US" dirty="0" smtClean="0"/>
              <a:t>电梯、调度器、请求队列和请求四个类的属性与方法分析说明文件 ：我如何找到了属性和方法，方法的执行效果说明。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在此基础上来编写代码！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71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关于输入的处理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对于确保软件的鲁棒性至关重要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关键是准确把握和理解输入格式，分析格式中的“模式”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如使用正则表达式进行处理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对于不符合格式要求，或者符合格式要求，但是内容潜在有错的输入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准确识别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通知用户</a:t>
            </a:r>
            <a:endParaRPr lang="en-US" altLang="zh-CN" dirty="0" smtClean="0"/>
          </a:p>
          <a:p>
            <a:r>
              <a:rPr lang="zh-CN" altLang="en-US" dirty="0" smtClean="0"/>
              <a:t>仅仅输入处理并不能保证软件的鲁棒性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减少数据共享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方法输入、返回值的特殊处理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6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三方面：程序功能正确性测试、程序鲁棒性测试、程序输入有效性检查测试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Crash</a:t>
            </a:r>
            <a:r>
              <a:rPr lang="zh-CN" altLang="en-US" dirty="0" smtClean="0"/>
              <a:t>是严重问题，要避免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功能性</a:t>
            </a:r>
            <a:r>
              <a:rPr lang="en-US" altLang="zh-CN" dirty="0" smtClean="0"/>
              <a:t>bug</a:t>
            </a:r>
            <a:r>
              <a:rPr lang="zh-CN" altLang="en-US" dirty="0"/>
              <a:t>考验</a:t>
            </a:r>
            <a:r>
              <a:rPr lang="zh-CN" altLang="en-US" dirty="0" smtClean="0"/>
              <a:t>你是否考虑周全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输入有效性检查是否精益求精</a:t>
            </a:r>
            <a:endParaRPr lang="en-US" altLang="zh-CN" dirty="0" smtClean="0"/>
          </a:p>
          <a:p>
            <a:r>
              <a:rPr lang="zh-CN" altLang="en-US" dirty="0" smtClean="0"/>
              <a:t>作业提交问题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作业中要求的都要进行提交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严格遵守作业要求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严格遵守格式要求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88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conduct effective tests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：程序中存在的错误，导致程序不能完成其</a:t>
            </a:r>
            <a:r>
              <a:rPr lang="zh-CN" altLang="en-US" b="1" dirty="0" smtClean="0">
                <a:solidFill>
                  <a:srgbClr val="FF0000"/>
                </a:solidFill>
              </a:rPr>
              <a:t>需求</a:t>
            </a:r>
            <a:r>
              <a:rPr lang="zh-CN" altLang="en-US" dirty="0" smtClean="0"/>
              <a:t>所要求提供的</a:t>
            </a:r>
            <a:r>
              <a:rPr lang="zh-CN" altLang="en-US" b="1" dirty="0" smtClean="0">
                <a:solidFill>
                  <a:srgbClr val="FF0000"/>
                </a:solidFill>
              </a:rPr>
              <a:t>处理和输出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高质量</a:t>
            </a:r>
            <a:r>
              <a:rPr lang="zh-CN" altLang="en-US" dirty="0" smtClean="0"/>
              <a:t>的程序标志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稳定，不会</a:t>
            </a:r>
            <a:r>
              <a:rPr lang="en-US" altLang="zh-CN" dirty="0" smtClean="0"/>
              <a:t>crash</a:t>
            </a:r>
          </a:p>
          <a:p>
            <a:pPr lvl="1"/>
            <a:r>
              <a:rPr lang="zh-CN" altLang="en-US" dirty="0" smtClean="0"/>
              <a:t>准确完成要求的功能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能够识别异常输入</a:t>
            </a:r>
            <a:endParaRPr lang="en-US" altLang="zh-CN" dirty="0" smtClean="0"/>
          </a:p>
          <a:p>
            <a:pPr lvl="1"/>
            <a:r>
              <a:rPr lang="zh-CN" altLang="en-US" b="1" i="1" dirty="0" smtClean="0"/>
              <a:t>代码逻辑清晰和简单</a:t>
            </a:r>
            <a:endParaRPr lang="en-US" altLang="zh-CN" b="1" i="1" dirty="0" smtClean="0"/>
          </a:p>
          <a:p>
            <a:r>
              <a:rPr lang="zh-CN" altLang="en-US" dirty="0" smtClean="0"/>
              <a:t>如何设计测试输入？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程序的输入内容是什么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分析作业要求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程序的输入格式是什么</a:t>
            </a:r>
            <a:r>
              <a:rPr lang="en-US" altLang="zh-CN" dirty="0"/>
              <a:t>(</a:t>
            </a:r>
            <a:r>
              <a:rPr lang="zh-CN" altLang="en-US" dirty="0"/>
              <a:t>分析作业要求</a:t>
            </a:r>
            <a:r>
              <a:rPr lang="en-US" altLang="zh-CN" dirty="0"/>
              <a:t>)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程序对输入做</a:t>
            </a:r>
            <a:r>
              <a:rPr lang="zh-CN" altLang="en-US" dirty="0"/>
              <a:t>什么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阅读代码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程序的输出结果是什么</a:t>
            </a:r>
            <a:r>
              <a:rPr lang="en-US" altLang="zh-CN" dirty="0" smtClean="0"/>
              <a:t>(</a:t>
            </a:r>
            <a:r>
              <a:rPr lang="zh-CN" altLang="en-US" dirty="0" smtClean="0"/>
              <a:t>观察程序运行的反馈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03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对象与对象化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</a:t>
            </a:r>
            <a:r>
              <a:rPr lang="zh-CN" altLang="en-US" dirty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对象的可变性</a:t>
            </a:r>
            <a:endParaRPr lang="en-US" altLang="zh-CN" dirty="0" smtClean="0"/>
          </a:p>
          <a:p>
            <a:r>
              <a:rPr lang="zh-CN" altLang="en-US" dirty="0" smtClean="0"/>
              <a:t>类的属性与方法</a:t>
            </a:r>
            <a:endParaRPr lang="en-US" altLang="zh-CN" dirty="0" smtClean="0"/>
          </a:p>
          <a:p>
            <a:r>
              <a:rPr lang="zh-CN" altLang="en-US" dirty="0" smtClean="0"/>
              <a:t>两类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对象的可变性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80249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可变对象</a:t>
            </a:r>
            <a:r>
              <a:rPr lang="en-US" altLang="zh-CN" dirty="0" smtClean="0"/>
              <a:t>(mutable object)</a:t>
            </a:r>
          </a:p>
          <a:p>
            <a:pPr lvl="1"/>
            <a:r>
              <a:rPr lang="zh-CN" altLang="en-US" dirty="0" smtClean="0"/>
              <a:t>状态可发生外部能够观察到的变化</a:t>
            </a:r>
            <a:endParaRPr lang="en-US" altLang="zh-CN" dirty="0" smtClean="0"/>
          </a:p>
          <a:p>
            <a:r>
              <a:rPr lang="zh-CN" altLang="en-US" dirty="0"/>
              <a:t>不可变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(immutable object)</a:t>
            </a:r>
          </a:p>
          <a:p>
            <a:pPr lvl="1"/>
            <a:r>
              <a:rPr lang="zh-CN" altLang="en-US" dirty="0" smtClean="0"/>
              <a:t>对象的属性不可以被改变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或者对象的属性可以被改变，但是外部观察不到相应状态的变化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典型代表：常量字符串对象</a:t>
            </a:r>
            <a:endParaRPr lang="en-US" altLang="zh-CN" dirty="0" smtClean="0"/>
          </a:p>
          <a:p>
            <a:r>
              <a:rPr lang="zh-CN" altLang="en-US" dirty="0" smtClean="0"/>
              <a:t>使用不可变对象能够降低逻辑复杂度，易于发现问题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可能会导致内存消耗多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31489" y="2124124"/>
            <a:ext cx="3366884" cy="3416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Poly{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terms;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Poly() 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n){…}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degree(){return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coeff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d){…}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add(Poly q){…}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sub(Poly q){…}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64497" y="5765181"/>
            <a:ext cx="304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mutable or immutable object?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5249" y="1234343"/>
            <a:ext cx="3646448" cy="56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可变对象中可能包括不可变数据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8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3899</Words>
  <Application>Microsoft Office PowerPoint</Application>
  <PresentationFormat>宽屏</PresentationFormat>
  <Paragraphs>518</Paragraphs>
  <Slides>34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Some Critical Remarks</vt:lpstr>
      <vt:lpstr>Some Critical Remarks</vt:lpstr>
      <vt:lpstr>Some Critical Remarks</vt:lpstr>
      <vt:lpstr>Some Critical Remarks</vt:lpstr>
      <vt:lpstr>How to conduct effective tests?</vt:lpstr>
      <vt:lpstr>对象与对象化编程(下)</vt:lpstr>
      <vt:lpstr>内容提要</vt:lpstr>
      <vt:lpstr>对象的可变性</vt:lpstr>
      <vt:lpstr>对象可变性</vt:lpstr>
      <vt:lpstr>对象可变性</vt:lpstr>
      <vt:lpstr>对象共享</vt:lpstr>
      <vt:lpstr>Java根对象</vt:lpstr>
      <vt:lpstr>对象等同性</vt:lpstr>
      <vt:lpstr>对Object方法的实现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两类Java程序</vt:lpstr>
      <vt:lpstr>作业要求</vt:lpstr>
      <vt:lpstr>作业要求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creator>Ji Wu</dc:creator>
  <cp:lastModifiedBy>Ji Wu</cp:lastModifiedBy>
  <cp:revision>1169</cp:revision>
  <dcterms:created xsi:type="dcterms:W3CDTF">2014-02-04T12:49:16Z</dcterms:created>
  <dcterms:modified xsi:type="dcterms:W3CDTF">2016-03-07T00:53:32Z</dcterms:modified>
</cp:coreProperties>
</file>