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78" r:id="rId4"/>
    <p:sldId id="260" r:id="rId5"/>
    <p:sldId id="279" r:id="rId6"/>
    <p:sldId id="281" r:id="rId7"/>
    <p:sldId id="287" r:id="rId8"/>
    <p:sldId id="284" r:id="rId9"/>
    <p:sldId id="285" r:id="rId10"/>
    <p:sldId id="280" r:id="rId11"/>
    <p:sldId id="262" r:id="rId12"/>
    <p:sldId id="263" r:id="rId13"/>
    <p:sldId id="264" r:id="rId14"/>
    <p:sldId id="265" r:id="rId15"/>
    <p:sldId id="266" r:id="rId16"/>
    <p:sldId id="292" r:id="rId17"/>
    <p:sldId id="29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313" r:id="rId29"/>
    <p:sldId id="314" r:id="rId30"/>
    <p:sldId id="315" r:id="rId31"/>
    <p:sldId id="316" r:id="rId32"/>
    <p:sldId id="317" r:id="rId33"/>
    <p:sldId id="318" r:id="rId34"/>
    <p:sldId id="322" r:id="rId35"/>
    <p:sldId id="323" r:id="rId36"/>
    <p:sldId id="324" r:id="rId37"/>
    <p:sldId id="326" r:id="rId38"/>
    <p:sldId id="321" r:id="rId39"/>
    <p:sldId id="325" r:id="rId40"/>
    <p:sldId id="328" r:id="rId41"/>
    <p:sldId id="329" r:id="rId42"/>
    <p:sldId id="327" r:id="rId43"/>
    <p:sldId id="330" r:id="rId44"/>
    <p:sldId id="331" r:id="rId45"/>
    <p:sldId id="332" r:id="rId46"/>
    <p:sldId id="333" r:id="rId47"/>
    <p:sldId id="334" r:id="rId48"/>
    <p:sldId id="338" r:id="rId49"/>
    <p:sldId id="339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68" autoAdjust="0"/>
  </p:normalViewPr>
  <p:slideViewPr>
    <p:cSldViewPr snapToGrid="0">
      <p:cViewPr varScale="1">
        <p:scale>
          <a:sx n="71" d="100"/>
          <a:sy n="71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0A11E-CBA3-4352-A6C2-2D2D2496CD30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3EEB2-3172-4C3D-BFDA-BE216637D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6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C444F-388D-43BA-B756-9A8175E12B42}" type="slidenum">
              <a:rPr lang="de-DE" altLang="zh-CN"/>
              <a:pPr/>
              <a:t>3</a:t>
            </a:fld>
            <a:endParaRPr lang="de-DE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612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C8D44-36F6-43B5-B1EC-42F49229A05B}" type="slidenum">
              <a:rPr lang="en-US"/>
              <a:pPr/>
              <a:t>20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24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77D14-47AA-44C8-A27C-320DFCA03E21}" type="slidenum">
              <a:rPr lang="en-US"/>
              <a:pPr/>
              <a:t>21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68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AFD4D-AFAD-405A-88B0-B73D69A6462C}" type="slidenum">
              <a:rPr lang="en-US"/>
              <a:pPr/>
              <a:t>22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04AEC-17A4-4C7E-A9DC-81E7515E05D2}" type="slidenum">
              <a:rPr lang="en-US"/>
              <a:pPr/>
              <a:t>23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5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89803-62CC-4996-9381-4C304D449C4F}" type="slidenum">
              <a:rPr lang="en-US"/>
              <a:pPr/>
              <a:t>24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2F827-93F1-4188-85C7-E3744A4B4CE1}" type="slidenum">
              <a:rPr lang="en-US"/>
              <a:pPr/>
              <a:t>25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FC032-873E-4E9F-8CA9-880C0F32ADA7}" type="slidenum">
              <a:rPr lang="en-US"/>
              <a:pPr/>
              <a:t>26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3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EA369-4549-49D8-916C-2C41F61D3BD6}" type="slidenum">
              <a:rPr lang="en-US"/>
              <a:pPr/>
              <a:t>27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3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t.join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当前线程等待，直到线程</a:t>
            </a:r>
            <a:r>
              <a:rPr lang="en-US" altLang="zh-CN" dirty="0" smtClean="0"/>
              <a:t>t</a:t>
            </a:r>
            <a:r>
              <a:rPr lang="zh-CN" altLang="en-US" dirty="0" smtClean="0"/>
              <a:t>执行完毕</a:t>
            </a:r>
            <a:r>
              <a:rPr lang="en-US" altLang="zh-CN" dirty="0" smtClean="0"/>
              <a:t>(terminated)</a:t>
            </a:r>
            <a:r>
              <a:rPr lang="zh-CN" altLang="en-US" dirty="0" smtClean="0"/>
              <a:t>后才能执行下面的动作。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t.join</a:t>
            </a:r>
            <a:r>
              <a:rPr lang="en-US" altLang="zh-CN" dirty="0" smtClean="0"/>
              <a:t>(time): </a:t>
            </a:r>
            <a:r>
              <a:rPr lang="zh-CN" altLang="en-US" dirty="0" smtClean="0"/>
              <a:t>当前线程等待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规定的时间，或者在期间内</a:t>
            </a:r>
            <a:r>
              <a:rPr lang="en-US" altLang="zh-CN" dirty="0" smtClean="0"/>
              <a:t>t</a:t>
            </a:r>
            <a:r>
              <a:rPr lang="zh-CN" altLang="en-US" dirty="0" smtClean="0"/>
              <a:t>执行完毕，当前线程才能继续下面的执行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0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8080"/>
                </a:solidFill>
              </a:rPr>
              <a:t>InterruptedException</a:t>
            </a:r>
            <a:r>
              <a:rPr lang="zh-CN" altLang="en-US" dirty="0" smtClean="0">
                <a:solidFill>
                  <a:srgbClr val="008080"/>
                </a:solidFill>
              </a:rPr>
              <a:t>是强制处理的异常，通常是</a:t>
            </a:r>
            <a:r>
              <a:rPr lang="en-US" altLang="zh-CN" dirty="0" smtClean="0">
                <a:solidFill>
                  <a:srgbClr val="008080"/>
                </a:solidFill>
              </a:rPr>
              <a:t>interrupt</a:t>
            </a:r>
            <a:r>
              <a:rPr lang="zh-CN" altLang="en-US" dirty="0" smtClean="0">
                <a:solidFill>
                  <a:srgbClr val="008080"/>
                </a:solidFill>
              </a:rPr>
              <a:t>方法被调用了，表明当前线程就要执行结束，即</a:t>
            </a:r>
            <a:r>
              <a:rPr lang="en-US" altLang="zh-CN" dirty="0" smtClean="0">
                <a:solidFill>
                  <a:srgbClr val="008080"/>
                </a:solidFill>
              </a:rPr>
              <a:t>catch</a:t>
            </a:r>
            <a:r>
              <a:rPr lang="zh-CN" altLang="en-US" dirty="0" smtClean="0">
                <a:solidFill>
                  <a:srgbClr val="008080"/>
                </a:solidFill>
              </a:rPr>
              <a:t>分支执行结束，该线程就终止。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AB147-9F46-42BC-A040-507F8C20F16A}" type="slidenum">
              <a:rPr lang="en-US"/>
              <a:pPr/>
              <a:t>4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2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Synchronized(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): </a:t>
            </a:r>
            <a:r>
              <a:rPr lang="zh-CN" altLang="en-US" dirty="0" smtClean="0"/>
              <a:t>对象粒度的互斥控制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线程需要按照自己的逻辑来访问对象。</a:t>
            </a:r>
            <a:endParaRPr lang="en-US" altLang="zh-CN" dirty="0" smtClean="0"/>
          </a:p>
          <a:p>
            <a:r>
              <a:rPr lang="en-US" altLang="zh-CN" dirty="0" smtClean="0"/>
              <a:t>S2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Synchronized method(): </a:t>
            </a:r>
            <a:r>
              <a:rPr lang="zh-CN" altLang="en-US" dirty="0" smtClean="0"/>
              <a:t>类粒度的互斥控制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一个处理要防止多个线程来同时起哄。</a:t>
            </a:r>
            <a:endParaRPr lang="en-US" altLang="zh-CN" dirty="0" smtClean="0"/>
          </a:p>
          <a:p>
            <a:r>
              <a:rPr lang="zh-CN" altLang="en-US" dirty="0" smtClean="0"/>
              <a:t>举例比较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的互斥强度</a:t>
            </a:r>
            <a:endParaRPr lang="en-US" altLang="zh-CN" dirty="0" smtClean="0"/>
          </a:p>
          <a:p>
            <a:r>
              <a:rPr lang="en-US" altLang="zh-CN" dirty="0" smtClean="0"/>
              <a:t>S1/S2</a:t>
            </a:r>
            <a:r>
              <a:rPr lang="zh-CN" altLang="en-US" dirty="0" smtClean="0"/>
              <a:t>：相同的线程代码，</a:t>
            </a:r>
            <a:r>
              <a:rPr lang="en-US" altLang="zh-CN" dirty="0" smtClean="0"/>
              <a:t>S1</a:t>
            </a:r>
            <a:r>
              <a:rPr lang="zh-CN" altLang="en-US" dirty="0" smtClean="0"/>
              <a:t>使用对象进行互斥控制，</a:t>
            </a:r>
            <a:r>
              <a:rPr lang="en-US" altLang="zh-CN" dirty="0" smtClean="0"/>
              <a:t>S2</a:t>
            </a:r>
            <a:r>
              <a:rPr lang="zh-CN" altLang="en-US" dirty="0" smtClean="0"/>
              <a:t>使用相应对象类的方法进行互斥控制。多个线程，但是传递进去的是不同的对象，分析互斥效果。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7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err="1" smtClean="0"/>
              <a:t>notifyAll</a:t>
            </a:r>
            <a:r>
              <a:rPr lang="zh-CN" altLang="en-US" dirty="0" smtClean="0"/>
              <a:t>执行后，当前线程仍需要执行下面的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语句，然后退出临界区。其他等待线程获得执行机会。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04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2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1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3660B-43F2-40F0-867A-AC7020F2B485}" type="slidenum">
              <a:rPr lang="en-US"/>
              <a:pPr/>
              <a:t>12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9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23F58-67C2-41A1-9FA6-2F99061CCCF8}" type="slidenum">
              <a:rPr lang="en-US"/>
              <a:pPr/>
              <a:t>13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2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FD457-56A3-4226-8754-D2C01F129660}" type="slidenum">
              <a:rPr lang="en-US"/>
              <a:pPr/>
              <a:t>14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C1F15-F8B5-4F6A-936E-6EF679E20DAC}" type="slidenum">
              <a:rPr lang="en-US"/>
              <a:pPr/>
              <a:t>15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2C232-6414-4CC1-8316-020768B9C429}" type="slidenum">
              <a:rPr lang="en-US"/>
              <a:pPr/>
              <a:t>18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F0007-E0D4-45A3-91A7-50621771FA03}" type="slidenum">
              <a:rPr lang="en-US"/>
              <a:pPr/>
              <a:t>19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DB6-F936-48B7-B952-9E934A7D2192}" type="datetime1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718-AA94-410A-A937-F627AC6E4026}" type="datetime1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8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7899-96D2-4993-9F23-327B716F8F25}" type="datetime1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15">
                <a:solidFill>
                  <a:srgbClr val="990099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6AF7-5915-4869-A12F-C3F9A2419DC4}" type="datetime1">
              <a:rPr lang="zh-CN" altLang="en-US" smtClean="0"/>
              <a:t>2016/3/28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5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700F-BFB8-47FD-8127-7408D2A3F3C8}" type="datetime1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3F5B-6E80-4F28-A472-BCA5111C9663}" type="datetime1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E59F-7E75-4E92-A681-D16613160546}" type="datetime1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2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59F3-6DE0-44A5-84A3-520E367B3B74}" type="datetime1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DCF-8577-4307-BAEB-9FD2A90C9118}" type="datetime1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4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60DB-5609-439C-8583-2DFE8503A0D9}" type="datetime1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0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B757-10DF-4B58-835C-9E59F56005A7}" type="datetime1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8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A086-5D73-469D-8928-DC18607D19CF}" type="datetime1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2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25FC-79BA-443E-A9FB-1634F18B90FB}" type="datetime1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2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对象运行机制与多线程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JVM</a:t>
            </a:r>
            <a:r>
              <a:rPr lang="zh-CN" altLang="en-US" dirty="0" smtClean="0">
                <a:ea typeface="宋体" panose="02010600030101010101" pitchFamily="2" charset="-122"/>
              </a:rPr>
              <a:t>内存区域划分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</a:rPr>
              <a:t>程序运行时由一到多个线程组成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每个线程都有自己的栈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所有线程共享同一个堆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40828" y="3804745"/>
            <a:ext cx="6684579" cy="196543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1303285" y="4038600"/>
            <a:ext cx="10668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method area</a:t>
            </a:r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2471686" y="4038600"/>
            <a:ext cx="10668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/>
              <a:t>    heap</a:t>
            </a:r>
            <a:endParaRPr lang="en-US" sz="2000" dirty="0"/>
          </a:p>
        </p:txBody>
      </p:sp>
      <p:sp>
        <p:nvSpPr>
          <p:cNvPr id="599047" name="Rectangle 7"/>
          <p:cNvSpPr>
            <a:spLocks noChangeArrowheads="1"/>
          </p:cNvSpPr>
          <p:nvPr/>
        </p:nvSpPr>
        <p:spPr bwMode="auto">
          <a:xfrm>
            <a:off x="3661109" y="4038600"/>
            <a:ext cx="10668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/>
              <a:t>Java stacks</a:t>
            </a: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4840019" y="4038600"/>
            <a:ext cx="10668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anchor="ctr"/>
          <a:lstStyle/>
          <a:p>
            <a:pPr>
              <a:defRPr/>
            </a:pPr>
            <a:r>
              <a:rPr lang="en-US" sz="2000" dirty="0" smtClean="0"/>
              <a:t>       PC  </a:t>
            </a:r>
          </a:p>
          <a:p>
            <a:pPr>
              <a:defRPr/>
            </a:pPr>
            <a:r>
              <a:rPr lang="en-US" sz="2000" dirty="0"/>
              <a:t> </a:t>
            </a:r>
            <a:r>
              <a:rPr lang="en-US" sz="2000" dirty="0" smtClean="0"/>
              <a:t> registers</a:t>
            </a:r>
            <a:endParaRPr lang="en-US" sz="2000" dirty="0"/>
          </a:p>
        </p:txBody>
      </p:sp>
      <p:sp>
        <p:nvSpPr>
          <p:cNvPr id="599049" name="Rectangle 9"/>
          <p:cNvSpPr>
            <a:spLocks noChangeArrowheads="1"/>
          </p:cNvSpPr>
          <p:nvPr/>
        </p:nvSpPr>
        <p:spPr bwMode="auto">
          <a:xfrm>
            <a:off x="6018933" y="4038600"/>
            <a:ext cx="10668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/>
              <a:t>native method stacks</a:t>
            </a: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 bwMode="auto">
          <a:xfrm>
            <a:off x="8044353" y="2144111"/>
            <a:ext cx="34671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Method area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Class description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Constant pool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Heap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Objects and Arrays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Shared by all threads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Garbage </a:t>
            </a:r>
            <a:r>
              <a:rPr lang="en-US" sz="2000" dirty="0" smtClean="0"/>
              <a:t>collect</a:t>
            </a:r>
            <a:r>
              <a:rPr lang="en-US" altLang="zh-CN" sz="2000" dirty="0" smtClean="0"/>
              <a:t>ion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altLang="zh-CN" sz="2400" dirty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Invocation </a:t>
            </a:r>
            <a:r>
              <a:rPr lang="en-US" altLang="zh-CN" sz="2000" dirty="0"/>
              <a:t>frame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Local variable area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Operand </a:t>
            </a:r>
            <a:r>
              <a:rPr lang="en-US" altLang="zh-CN" sz="2000" dirty="0" smtClean="0"/>
              <a:t>stack</a:t>
            </a:r>
            <a:endParaRPr 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内存区域划分</a:t>
            </a:r>
            <a:endParaRPr lang="en-US" altLang="zh-TW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1" y="1825625"/>
            <a:ext cx="5455024" cy="435133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Method</a:t>
            </a:r>
            <a:r>
              <a:rPr lang="zh-CN" altLang="en-US" sz="2400" dirty="0" smtClean="0"/>
              <a:t>内存区域</a:t>
            </a:r>
            <a:endParaRPr lang="en-US" altLang="zh-TW" sz="2400" dirty="0" smtClean="0"/>
          </a:p>
          <a:p>
            <a:pPr lvl="1"/>
            <a:r>
              <a:rPr lang="zh-CN" altLang="en-US" sz="2200" dirty="0" smtClean="0"/>
              <a:t>保存</a:t>
            </a:r>
            <a:r>
              <a:rPr lang="en-US" altLang="zh-TW" sz="2200" dirty="0" smtClean="0"/>
              <a:t>class</a:t>
            </a:r>
            <a:r>
              <a:rPr lang="zh-CN" altLang="en-US" sz="2200" dirty="0" smtClean="0"/>
              <a:t>信息</a:t>
            </a:r>
            <a:endParaRPr lang="en-US" altLang="zh-TW" sz="2200" dirty="0" smtClean="0"/>
          </a:p>
          <a:p>
            <a:pPr lvl="1"/>
            <a:r>
              <a:rPr lang="zh-CN" altLang="en-US" sz="2200" dirty="0" smtClean="0"/>
              <a:t>每个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应用拥有一个相应区域</a:t>
            </a:r>
            <a:endParaRPr lang="en-US" altLang="zh-TW" sz="2200" dirty="0" smtClean="0"/>
          </a:p>
          <a:p>
            <a:pPr lvl="1"/>
            <a:r>
              <a:rPr lang="zh-CN" altLang="en-US" sz="2200" dirty="0" smtClean="0"/>
              <a:t>虚拟机中的所有线程共享</a:t>
            </a:r>
            <a:endParaRPr lang="en-US" altLang="zh-TW" sz="2200" dirty="0" smtClean="0"/>
          </a:p>
          <a:p>
            <a:pPr lvl="1"/>
            <a:r>
              <a:rPr lang="zh-CN" altLang="en-US" sz="2200" dirty="0" smtClean="0"/>
              <a:t>一次只能由一个线程访问</a:t>
            </a:r>
            <a:endParaRPr lang="en-US" altLang="zh-TW" sz="2200" dirty="0" smtClean="0"/>
          </a:p>
          <a:p>
            <a:r>
              <a:rPr lang="en-US" altLang="zh-TW" sz="2400" dirty="0" smtClean="0"/>
              <a:t>Heap</a:t>
            </a:r>
            <a:r>
              <a:rPr lang="zh-CN" altLang="en-US" sz="2400" dirty="0" smtClean="0"/>
              <a:t>内存区域</a:t>
            </a:r>
            <a:endParaRPr lang="en-US" altLang="zh-TW" sz="2400" dirty="0" smtClean="0"/>
          </a:p>
          <a:p>
            <a:pPr lvl="1"/>
            <a:r>
              <a:rPr lang="zh-CN" altLang="en-US" sz="2200" dirty="0" smtClean="0"/>
              <a:t>保存对象或数组</a:t>
            </a:r>
            <a:endParaRPr lang="en-US" altLang="zh-TW" sz="2200" dirty="0" smtClean="0"/>
          </a:p>
          <a:p>
            <a:pPr lvl="1"/>
            <a:r>
              <a:rPr lang="zh-CN" altLang="en-US" sz="2200" dirty="0"/>
              <a:t>每个</a:t>
            </a:r>
            <a:r>
              <a:rPr lang="en-US" altLang="zh-CN" sz="2200" dirty="0"/>
              <a:t>Java</a:t>
            </a:r>
            <a:r>
              <a:rPr lang="zh-CN" altLang="en-US" sz="2200" dirty="0"/>
              <a:t>应用拥有一个相应区域</a:t>
            </a:r>
            <a:endParaRPr lang="en-US" altLang="zh-TW" sz="2200" dirty="0" smtClean="0"/>
          </a:p>
          <a:p>
            <a:pPr lvl="1"/>
            <a:r>
              <a:rPr lang="zh-CN" altLang="en-US" sz="2200" dirty="0" smtClean="0"/>
              <a:t>为垃圾回收提供支持</a:t>
            </a:r>
            <a:endParaRPr lang="en-US" altLang="zh-TW" sz="2200" dirty="0" smtClean="0"/>
          </a:p>
          <a:p>
            <a:pPr lvl="1"/>
            <a:r>
              <a:rPr lang="zh-CN" altLang="en-US" sz="2200" dirty="0" smtClean="0"/>
              <a:t>程序执行过程中动态扩展和收缩</a:t>
            </a:r>
            <a:endParaRPr lang="zh-CN" altLang="en-US" dirty="0"/>
          </a:p>
        </p:txBody>
      </p:sp>
      <p:pic>
        <p:nvPicPr>
          <p:cNvPr id="3074" name="Picture 2" descr="http://www.artima.com/insidejvm/ed2/images/fig5-2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0" t="17179" r="14452" b="24380"/>
          <a:stretch/>
        </p:blipFill>
        <p:spPr bwMode="auto">
          <a:xfrm>
            <a:off x="6392917" y="2393839"/>
            <a:ext cx="4960883" cy="30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堆中的对象表示</a:t>
            </a:r>
            <a:endParaRPr lang="en-US" altLang="zh-TW" sz="4000" dirty="0"/>
          </a:p>
        </p:txBody>
      </p:sp>
      <p:pic>
        <p:nvPicPr>
          <p:cNvPr id="1026" name="Picture 2" descr="http://www.artima.com/insidejvm/ed2/images/fig5-6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" t="3769" r="4908" b="13535"/>
          <a:stretch/>
        </p:blipFill>
        <p:spPr bwMode="auto">
          <a:xfrm>
            <a:off x="1717289" y="1338880"/>
            <a:ext cx="8579714" cy="538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00694"/>
            <a:ext cx="9448800" cy="1905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栈内存区</a:t>
            </a:r>
            <a:endParaRPr lang="en-US" altLang="zh-TW" dirty="0"/>
          </a:p>
          <a:p>
            <a:pPr lvl="1"/>
            <a:r>
              <a:rPr lang="zh-CN" altLang="en-US" dirty="0" smtClean="0"/>
              <a:t>每个线程都拥有专属的栈内存，用以追踪执行路径</a:t>
            </a:r>
            <a:endParaRPr lang="en-US" altLang="zh-TW" dirty="0"/>
          </a:p>
          <a:p>
            <a:pPr lvl="1"/>
            <a:r>
              <a:rPr lang="zh-CN" altLang="en-US" dirty="0" smtClean="0"/>
              <a:t>栈由栈帧组成，顶栈帧描述线程的当前执行状态</a:t>
            </a:r>
            <a:endParaRPr lang="en-US" altLang="zh-TW" dirty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对栈帧进行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操作</a:t>
            </a:r>
            <a:endParaRPr lang="en-US" altLang="zh-TW" dirty="0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JVM</a:t>
            </a:r>
            <a:r>
              <a:rPr lang="zh-CN" altLang="en-US" sz="4000" dirty="0" smtClean="0"/>
              <a:t>中的内存划分</a:t>
            </a:r>
            <a:endParaRPr lang="en-US" altLang="zh-TW" sz="4000" dirty="0"/>
          </a:p>
        </p:txBody>
      </p:sp>
      <p:pic>
        <p:nvPicPr>
          <p:cNvPr id="4098" name="Picture 2" descr="http://www.artima.com/insidejvm/ed2/images/fig5-3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" t="9373" r="6024" b="16451"/>
          <a:stretch/>
        </p:blipFill>
        <p:spPr bwMode="auto">
          <a:xfrm>
            <a:off x="5854231" y="2783227"/>
            <a:ext cx="6011918" cy="381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89703" y="1524000"/>
            <a:ext cx="5456819" cy="5016649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/>
              <a:t>方法输入参数</a:t>
            </a:r>
            <a:endParaRPr lang="en-US" altLang="zh-TW" sz="2000" dirty="0" smtClean="0"/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方法局部变量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组织成一个数组</a:t>
            </a:r>
            <a:endParaRPr lang="en-US" altLang="zh-TW" sz="1800" dirty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通过下标来访问局部变量元素</a:t>
            </a:r>
            <a:endParaRPr lang="en-US" altLang="zh-TW" sz="1800" dirty="0"/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操作数栈</a:t>
            </a:r>
            <a:r>
              <a:rPr lang="en-US" altLang="zh-CN" sz="2000" dirty="0" smtClean="0"/>
              <a:t>(</a:t>
            </a:r>
            <a:r>
              <a:rPr lang="en-US" altLang="zh-TW" sz="2000" dirty="0" smtClean="0"/>
              <a:t>Operand Stack)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组织成数组</a:t>
            </a:r>
            <a:endParaRPr lang="en-US" altLang="zh-TW" sz="1800" dirty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通过入栈和出栈来访问</a:t>
            </a:r>
            <a:endParaRPr lang="en-US" altLang="zh-TW" sz="1800" dirty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始终处于栈顶</a:t>
            </a:r>
            <a:endParaRPr lang="en-US" altLang="zh-TW" sz="1800" dirty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为方法中的各种计算操作提供了工作空间</a:t>
            </a:r>
            <a:endParaRPr lang="en-US" altLang="zh-TW" sz="1800" dirty="0"/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栈帧数据</a:t>
            </a:r>
            <a:r>
              <a:rPr lang="en-US" altLang="zh-CN" sz="2000" dirty="0" smtClean="0"/>
              <a:t>(</a:t>
            </a:r>
            <a:r>
              <a:rPr lang="en-US" altLang="zh-TW" sz="2000" dirty="0" smtClean="0"/>
              <a:t>Frame Data)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到类常量区</a:t>
            </a:r>
            <a:r>
              <a:rPr lang="en-US" altLang="zh-CN" sz="1800" dirty="0" smtClean="0"/>
              <a:t>(method area)</a:t>
            </a:r>
            <a:r>
              <a:rPr lang="zh-CN" altLang="en-US" sz="1800" dirty="0" smtClean="0"/>
              <a:t>的引用</a:t>
            </a:r>
            <a:endParaRPr lang="en-US" altLang="zh-TW" sz="1800" dirty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方法调用返回</a:t>
            </a:r>
            <a:endParaRPr lang="en-US" altLang="zh-TW" sz="1800" dirty="0"/>
          </a:p>
          <a:p>
            <a:pPr lvl="2">
              <a:lnSpc>
                <a:spcPct val="80000"/>
              </a:lnSpc>
            </a:pPr>
            <a:r>
              <a:rPr lang="zh-CN" altLang="en-US" sz="1600" dirty="0" smtClean="0"/>
              <a:t>没有触发异常</a:t>
            </a:r>
            <a:endParaRPr lang="en-US" altLang="zh-TW" sz="1600" dirty="0"/>
          </a:p>
          <a:p>
            <a:pPr lvl="2">
              <a:lnSpc>
                <a:spcPct val="80000"/>
              </a:lnSpc>
            </a:pPr>
            <a:r>
              <a:rPr lang="zh-CN" altLang="en-US" sz="1600" dirty="0" smtClean="0"/>
              <a:t>把返回值放置到上一帧中</a:t>
            </a:r>
            <a:endParaRPr lang="en-US" altLang="zh-TW" sz="1600" dirty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异常处理分派</a:t>
            </a:r>
            <a:r>
              <a:rPr lang="en-US" altLang="zh-CN" sz="2000" dirty="0" smtClean="0"/>
              <a:t>(dispatch)</a:t>
            </a:r>
            <a:endParaRPr lang="en-US" altLang="zh-TW" sz="2000" dirty="0"/>
          </a:p>
        </p:txBody>
      </p:sp>
      <p:grpSp>
        <p:nvGrpSpPr>
          <p:cNvPr id="99348" name="Group 20"/>
          <p:cNvGrpSpPr>
            <a:grpSpLocks/>
          </p:cNvGrpSpPr>
          <p:nvPr/>
        </p:nvGrpSpPr>
        <p:grpSpPr bwMode="auto">
          <a:xfrm>
            <a:off x="7520827" y="2104913"/>
            <a:ext cx="3432175" cy="3475038"/>
            <a:chOff x="2974" y="960"/>
            <a:chExt cx="2162" cy="2189"/>
          </a:xfrm>
        </p:grpSpPr>
        <p:sp>
          <p:nvSpPr>
            <p:cNvPr id="99336" name="Rectangle 8"/>
            <p:cNvSpPr>
              <a:spLocks noChangeArrowheads="1"/>
            </p:cNvSpPr>
            <p:nvPr/>
          </p:nvSpPr>
          <p:spPr bwMode="auto">
            <a:xfrm>
              <a:off x="2974" y="960"/>
              <a:ext cx="1143" cy="5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Incoming parameter 2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Incoming parameter 1</a:t>
              </a:r>
            </a:p>
          </p:txBody>
        </p:sp>
        <p:sp>
          <p:nvSpPr>
            <p:cNvPr id="99337" name="Rectangle 9"/>
            <p:cNvSpPr>
              <a:spLocks noChangeArrowheads="1"/>
            </p:cNvSpPr>
            <p:nvPr/>
          </p:nvSpPr>
          <p:spPr bwMode="auto">
            <a:xfrm>
              <a:off x="2974" y="2054"/>
              <a:ext cx="1143" cy="5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</a:rPr>
                <a:t>Frame data</a:t>
              </a:r>
            </a:p>
          </p:txBody>
        </p:sp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2974" y="1507"/>
              <a:ext cx="1143" cy="5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</a:rPr>
                <a:t>Local variables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2974" y="2602"/>
              <a:ext cx="1143" cy="5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</a:rPr>
                <a:t>Operand stack</a:t>
              </a:r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>
              <a:off x="4632" y="987"/>
              <a:ext cx="0" cy="2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4132" y="1822"/>
              <a:ext cx="100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00"/>
                  </a:solidFill>
                  <a:latin typeface="Arial" panose="020B0604020202020204" pitchFamily="34" charset="0"/>
                </a:rPr>
                <a:t>Current frame</a:t>
              </a:r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4464" y="3134"/>
              <a:ext cx="3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>
              <a:off x="4464" y="987"/>
              <a:ext cx="3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4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栈帧结构</a:t>
            </a:r>
            <a:endParaRPr lang="en-US" altLang="zh-TW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838200" y="1496473"/>
            <a:ext cx="73914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500" dirty="0">
                <a:latin typeface="Courier New" panose="02070309020205020404" pitchFamily="49" charset="0"/>
              </a:rPr>
              <a:t>class </a:t>
            </a:r>
            <a:r>
              <a:rPr lang="en-US" altLang="zh-TW" sz="1500" dirty="0" err="1">
                <a:latin typeface="Courier New" panose="02070309020205020404" pitchFamily="49" charset="0"/>
              </a:rPr>
              <a:t>StackFrameExample</a:t>
            </a:r>
            <a:r>
              <a:rPr lang="en-US" altLang="zh-TW" sz="1500" dirty="0">
                <a:latin typeface="Courier New" panose="02070309020205020404" pitchFamily="49" charset="0"/>
              </a:rPr>
              <a:t> {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public static void </a:t>
            </a:r>
            <a:r>
              <a:rPr lang="en-US" altLang="zh-TW" sz="1500" dirty="0" err="1">
                <a:latin typeface="Courier New" panose="02070309020205020404" pitchFamily="49" charset="0"/>
              </a:rPr>
              <a:t>addAndPrint</a:t>
            </a:r>
            <a:r>
              <a:rPr lang="en-US" altLang="zh-TW" sz="1500" dirty="0">
                <a:latin typeface="Courier New" panose="02070309020205020404" pitchFamily="49" charset="0"/>
              </a:rPr>
              <a:t>() {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    double result = </a:t>
            </a:r>
            <a:r>
              <a:rPr lang="en-US" altLang="zh-TW" sz="1500" dirty="0" err="1" smtClean="0">
                <a:latin typeface="Courier New" panose="02070309020205020404" pitchFamily="49" charset="0"/>
              </a:rPr>
              <a:t>addTwoTypes</a:t>
            </a:r>
            <a:r>
              <a:rPr lang="en-US" altLang="zh-TW" sz="1500" dirty="0" smtClean="0">
                <a:latin typeface="Courier New" panose="02070309020205020404" pitchFamily="49" charset="0"/>
              </a:rPr>
              <a:t>(1</a:t>
            </a:r>
            <a:r>
              <a:rPr lang="en-US" altLang="zh-TW" sz="1500" dirty="0">
                <a:latin typeface="Courier New" panose="02070309020205020404" pitchFamily="49" charset="0"/>
              </a:rPr>
              <a:t>,  88.88);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    </a:t>
            </a:r>
            <a:r>
              <a:rPr lang="en-US" altLang="zh-TW" sz="1500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500" dirty="0">
                <a:latin typeface="Courier New" panose="02070309020205020404" pitchFamily="49" charset="0"/>
              </a:rPr>
              <a:t>(result);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}</a:t>
            </a:r>
          </a:p>
          <a:p>
            <a:endParaRPr lang="en-US" altLang="zh-TW" sz="1500" dirty="0">
              <a:latin typeface="Courier New" panose="02070309020205020404" pitchFamily="49" charset="0"/>
            </a:endParaRP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public static double </a:t>
            </a:r>
            <a:r>
              <a:rPr lang="en-US" altLang="zh-TW" sz="1500" dirty="0" err="1">
                <a:latin typeface="Courier New" panose="02070309020205020404" pitchFamily="49" charset="0"/>
              </a:rPr>
              <a:t>addTwoTypes</a:t>
            </a:r>
            <a:r>
              <a:rPr lang="en-US" altLang="zh-TW" sz="1500" dirty="0">
                <a:latin typeface="Courier New" panose="02070309020205020404" pitchFamily="49" charset="0"/>
              </a:rPr>
              <a:t>(</a:t>
            </a:r>
            <a:r>
              <a:rPr lang="en-US" altLang="zh-TW" sz="1500" dirty="0" err="1">
                <a:latin typeface="Courier New" panose="02070309020205020404" pitchFamily="49" charset="0"/>
              </a:rPr>
              <a:t>int</a:t>
            </a:r>
            <a:r>
              <a:rPr lang="en-US" altLang="zh-TW" sz="1500" dirty="0">
                <a:latin typeface="Courier New" panose="02070309020205020404" pitchFamily="49" charset="0"/>
              </a:rPr>
              <a:t> </a:t>
            </a:r>
            <a:r>
              <a:rPr lang="en-US" altLang="zh-TW" sz="1500" dirty="0" err="1">
                <a:latin typeface="Courier New" panose="02070309020205020404" pitchFamily="49" charset="0"/>
              </a:rPr>
              <a:t>i</a:t>
            </a:r>
            <a:r>
              <a:rPr lang="en-US" altLang="zh-TW" sz="1500" dirty="0">
                <a:latin typeface="Courier New" panose="02070309020205020404" pitchFamily="49" charset="0"/>
              </a:rPr>
              <a:t>, double d) {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latin typeface="Courier New" panose="02070309020205020404" pitchFamily="49" charset="0"/>
              </a:rPr>
              <a:t>i</a:t>
            </a:r>
            <a:r>
              <a:rPr lang="en-US" altLang="zh-TW" sz="1500" dirty="0">
                <a:latin typeface="Courier New" panose="02070309020205020404" pitchFamily="49" charset="0"/>
              </a:rPr>
              <a:t> + d;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0" r="4301"/>
          <a:stretch>
            <a:fillRect/>
          </a:stretch>
        </p:blipFill>
        <p:spPr bwMode="auto">
          <a:xfrm>
            <a:off x="6310707" y="3154971"/>
            <a:ext cx="5486400" cy="357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方法调用时的栈帧变化</a:t>
            </a:r>
            <a:endParaRPr lang="en-US" altLang="zh-TW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对象方法调用时发生了什么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比如调用</a:t>
            </a:r>
            <a:r>
              <a:rPr lang="en-US" altLang="zh-CN" dirty="0" err="1" smtClean="0"/>
              <a:t>e.m</a:t>
            </a:r>
            <a:r>
              <a:rPr lang="en-US" altLang="zh-CN" dirty="0" smtClean="0"/>
              <a:t>(…)</a:t>
            </a:r>
          </a:p>
          <a:p>
            <a:pPr lvl="1"/>
            <a:r>
              <a:rPr lang="zh-CN" altLang="en-US" dirty="0" smtClean="0"/>
              <a:t>首先，通过</a:t>
            </a:r>
            <a:r>
              <a:rPr lang="en-US" altLang="zh-CN" dirty="0" smtClean="0"/>
              <a:t>e</a:t>
            </a:r>
            <a:r>
              <a:rPr lang="zh-CN" altLang="en-US" dirty="0" smtClean="0"/>
              <a:t>获得相应的对象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然后获得实参的取值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创建一个栈帧，并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到栈顶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根据对象的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分派机制</a:t>
            </a:r>
            <a:r>
              <a:rPr lang="en-US" altLang="zh-CN" dirty="0" smtClean="0"/>
              <a:t>)</a:t>
            </a:r>
            <a:r>
              <a:rPr lang="zh-CN" altLang="en-US" dirty="0" smtClean="0"/>
              <a:t>去调用具体的方法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646" y="3074766"/>
            <a:ext cx="3171413" cy="647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35" y="4018566"/>
            <a:ext cx="3403600" cy="241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39" y="4001294"/>
            <a:ext cx="3352800" cy="2391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176" y="4010564"/>
            <a:ext cx="3708400" cy="248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181" y="1790705"/>
            <a:ext cx="6444728" cy="113558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1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对象方法调用时发生了什么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每个对象的数据中包括了一个指向分派向量</a:t>
            </a:r>
            <a:r>
              <a:rPr lang="en-US" altLang="zh-CN" dirty="0" smtClean="0"/>
              <a:t>(dispatch vector)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分派向量提供了该对象所有方法的入口，存放在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内存区的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数据中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个对象可以通过其创建时的类型或者其父类型来访问，但是类型转换不会改变对象中保存的分派向量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62" y="4337492"/>
            <a:ext cx="6553201" cy="209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84" y="4673051"/>
            <a:ext cx="4311730" cy="124572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程序运行时的内存状态变化</a:t>
            </a:r>
            <a:endParaRPr lang="en-US" altLang="zh-TW" dirty="0"/>
          </a:p>
        </p:txBody>
      </p:sp>
      <p:sp>
        <p:nvSpPr>
          <p:cNvPr id="10138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432557" y="1454674"/>
            <a:ext cx="5334000" cy="303126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public class </a:t>
            </a:r>
            <a:r>
              <a:rPr lang="en-US" altLang="zh-TW" sz="17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700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private double balance;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public static </a:t>
            </a:r>
            <a:r>
              <a:rPr lang="en-US" altLang="zh-TW" sz="1700" dirty="0" err="1">
                <a:latin typeface="Courier New" panose="02070309020205020404" pitchFamily="49" charset="0"/>
              </a:rPr>
              <a:t>int</a:t>
            </a:r>
            <a:r>
              <a:rPr lang="en-US" altLang="zh-TW" sz="1700" dirty="0">
                <a:latin typeface="Courier New" panose="02070309020205020404" pitchFamily="49" charset="0"/>
              </a:rPr>
              <a:t> </a:t>
            </a:r>
            <a:r>
              <a:rPr lang="en-US" altLang="zh-TW" sz="1700" dirty="0" err="1">
                <a:latin typeface="Courier New" panose="02070309020205020404" pitchFamily="49" charset="0"/>
              </a:rPr>
              <a:t>totalAccounts</a:t>
            </a:r>
            <a:r>
              <a:rPr lang="en-US" altLang="zh-TW" sz="1700" dirty="0"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 smtClean="0">
                <a:latin typeface="Courier New" panose="02070309020205020404" pitchFamily="49" charset="0"/>
              </a:rPr>
              <a:t>    </a:t>
            </a:r>
            <a:r>
              <a:rPr lang="en-US" altLang="zh-TW" sz="1700" dirty="0">
                <a:latin typeface="Courier New" panose="02070309020205020404" pitchFamily="49" charset="0"/>
              </a:rPr>
              <a:t>public </a:t>
            </a:r>
            <a:r>
              <a:rPr lang="en-US" altLang="zh-TW" sz="17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700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  balance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  </a:t>
            </a:r>
            <a:r>
              <a:rPr lang="en-US" altLang="zh-TW" sz="1700" dirty="0" err="1">
                <a:latin typeface="Courier New" panose="02070309020205020404" pitchFamily="49" charset="0"/>
              </a:rPr>
              <a:t>totalAccounts</a:t>
            </a:r>
            <a:r>
              <a:rPr lang="en-US" altLang="zh-TW" sz="1700" dirty="0"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 smtClean="0">
                <a:latin typeface="Courier New" panose="02070309020205020404" pitchFamily="49" charset="0"/>
              </a:rPr>
              <a:t>    </a:t>
            </a:r>
            <a:r>
              <a:rPr lang="en-US" altLang="zh-TW" sz="1700" dirty="0">
                <a:latin typeface="Courier New" panose="02070309020205020404" pitchFamily="49" charset="0"/>
              </a:rPr>
              <a:t>public void deposit( double amount 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  balance += amount;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2575557" y="4775200"/>
            <a:ext cx="5334000" cy="19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public class Driver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 public static void main( String[] </a:t>
            </a:r>
            <a:r>
              <a:rPr lang="en-US" altLang="zh-TW" sz="1400" dirty="0" err="1">
                <a:latin typeface="Courier New" panose="02070309020205020404" pitchFamily="49" charset="0"/>
              </a:rPr>
              <a:t>args</a:t>
            </a:r>
            <a:r>
              <a:rPr lang="en-US" altLang="zh-TW" sz="1400" dirty="0">
                <a:latin typeface="Courier New" panose="02070309020205020404" pitchFamily="49" charset="0"/>
              </a:rPr>
              <a:t> 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400" dirty="0">
                <a:latin typeface="Courier New" panose="02070309020205020404" pitchFamily="49" charset="0"/>
              </a:rPr>
              <a:t> a = new </a:t>
            </a:r>
            <a:r>
              <a:rPr lang="en-US" altLang="zh-TW" sz="14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400" dirty="0"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400" dirty="0">
                <a:latin typeface="Courier New" panose="02070309020205020404" pitchFamily="49" charset="0"/>
              </a:rPr>
              <a:t> b = new </a:t>
            </a:r>
            <a:r>
              <a:rPr lang="en-US" altLang="zh-TW" sz="14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400" dirty="0"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</a:rPr>
              <a:t>b.deposit</a:t>
            </a:r>
            <a:r>
              <a:rPr lang="en-US" altLang="zh-TW" sz="1400" dirty="0">
                <a:latin typeface="Courier New" panose="02070309020205020404" pitchFamily="49" charset="0"/>
              </a:rPr>
              <a:t>( 100 );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8240358" y="1422401"/>
            <a:ext cx="2635623" cy="2310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要点</a:t>
            </a:r>
            <a:endParaRPr lang="en-US" altLang="zh-CN" sz="2800" dirty="0" smtClean="0"/>
          </a:p>
          <a:p>
            <a:pPr algn="ctr"/>
            <a:endParaRPr lang="en-US" altLang="zh-CN" sz="2800" dirty="0"/>
          </a:p>
          <a:p>
            <a:pPr algn="ctr"/>
            <a:r>
              <a:rPr lang="zh-CN" altLang="en-US" sz="2800" dirty="0" smtClean="0"/>
              <a:t>类的加载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对象初始化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方法调用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415961" y="1651000"/>
            <a:ext cx="4121078" cy="1473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public class Driver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    public static void main( String[] </a:t>
            </a:r>
            <a:r>
              <a:rPr lang="en-US" altLang="zh-TW" sz="1100" dirty="0" err="1">
                <a:latin typeface="Courier New" panose="02070309020205020404" pitchFamily="49" charset="0"/>
              </a:rPr>
              <a:t>args</a:t>
            </a:r>
            <a:r>
              <a:rPr lang="en-US" altLang="zh-TW" sz="1100" dirty="0">
                <a:latin typeface="Courier New" panose="02070309020205020404" pitchFamily="49" charset="0"/>
              </a:rPr>
              <a:t> 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        </a:t>
            </a:r>
            <a:r>
              <a:rPr lang="en-US" altLang="zh-TW" sz="11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100" dirty="0">
                <a:latin typeface="Courier New" panose="02070309020205020404" pitchFamily="49" charset="0"/>
              </a:rPr>
              <a:t> a = new </a:t>
            </a:r>
            <a:r>
              <a:rPr lang="en-US" altLang="zh-TW" sz="11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100" dirty="0"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        </a:t>
            </a:r>
            <a:r>
              <a:rPr lang="en-US" altLang="zh-TW" sz="11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100" dirty="0">
                <a:latin typeface="Courier New" panose="02070309020205020404" pitchFamily="49" charset="0"/>
              </a:rPr>
              <a:t> b = new </a:t>
            </a:r>
            <a:r>
              <a:rPr lang="en-US" altLang="zh-TW" sz="11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100" dirty="0"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        </a:t>
            </a:r>
            <a:r>
              <a:rPr lang="en-US" altLang="zh-TW" sz="1100" dirty="0" err="1">
                <a:latin typeface="Courier New" panose="02070309020205020404" pitchFamily="49" charset="0"/>
              </a:rPr>
              <a:t>b.deposit</a:t>
            </a:r>
            <a:r>
              <a:rPr lang="en-US" altLang="zh-TW" sz="1100" dirty="0">
                <a:latin typeface="Courier New" panose="02070309020205020404" pitchFamily="49" charset="0"/>
              </a:rPr>
              <a:t>( 100 );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grpSp>
        <p:nvGrpSpPr>
          <p:cNvPr id="119812" name="Group 4"/>
          <p:cNvGrpSpPr>
            <a:grpSpLocks/>
          </p:cNvGrpSpPr>
          <p:nvPr/>
        </p:nvGrpSpPr>
        <p:grpSpPr bwMode="auto">
          <a:xfrm>
            <a:off x="1905000" y="3276600"/>
            <a:ext cx="1752600" cy="2286000"/>
            <a:chOff x="240" y="2064"/>
            <a:chExt cx="1104" cy="1440"/>
          </a:xfrm>
        </p:grpSpPr>
        <p:sp>
          <p:nvSpPr>
            <p:cNvPr id="119813" name="AutoShape 5"/>
            <p:cNvSpPr>
              <a:spLocks noChangeArrowheads="1"/>
            </p:cNvSpPr>
            <p:nvPr/>
          </p:nvSpPr>
          <p:spPr bwMode="auto">
            <a:xfrm>
              <a:off x="240" y="2064"/>
              <a:ext cx="1104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Driver class</a:t>
              </a:r>
            </a:p>
          </p:txBody>
        </p:sp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336" y="2832"/>
              <a:ext cx="912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Constant Pool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“BankAccount” a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“BankAccount” b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336" y="2352"/>
              <a:ext cx="912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Methods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main()</a:t>
              </a:r>
            </a:p>
          </p:txBody>
        </p:sp>
      </p:grp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1692276" y="117476"/>
            <a:ext cx="3641725" cy="1323975"/>
          </a:xfrm>
          <a:prstGeom prst="rect">
            <a:avLst/>
          </a:prstGeom>
          <a:solidFill>
            <a:srgbClr val="F5F5F5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In command prompt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java Driver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In Java Virtual Machine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Driver.main( args )</a:t>
            </a:r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1752600" y="381000"/>
            <a:ext cx="14478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1752600" y="1143000"/>
            <a:ext cx="2362200" cy="2794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9820" name="AutoShape 12"/>
          <p:cNvCxnSpPr>
            <a:cxnSpLocks noChangeShapeType="1"/>
            <a:stCxn id="119831" idx="2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36" name="AutoShape 28"/>
          <p:cNvSpPr>
            <a:spLocks noChangeArrowheads="1"/>
          </p:cNvSpPr>
          <p:nvPr/>
        </p:nvSpPr>
        <p:spPr bwMode="auto">
          <a:xfrm>
            <a:off x="6553199" y="2286000"/>
            <a:ext cx="1981201" cy="990600"/>
          </a:xfrm>
          <a:prstGeom prst="wedgeRectCallout">
            <a:avLst>
              <a:gd name="adj1" fmla="val 41005"/>
              <a:gd name="adj2" fmla="val -8863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针对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方法的栈帧被创建，并处于栈顶。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为对当前对象对应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的引用。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9839" name="Group 31"/>
          <p:cNvGrpSpPr>
            <a:grpSpLocks/>
          </p:cNvGrpSpPr>
          <p:nvPr/>
        </p:nvGrpSpPr>
        <p:grpSpPr bwMode="auto">
          <a:xfrm>
            <a:off x="7239001" y="76200"/>
            <a:ext cx="3419475" cy="1905000"/>
            <a:chOff x="3600" y="48"/>
            <a:chExt cx="2154" cy="1200"/>
          </a:xfrm>
        </p:grpSpPr>
        <p:sp>
          <p:nvSpPr>
            <p:cNvPr id="119822" name="Rectangle 14"/>
            <p:cNvSpPr>
              <a:spLocks noChangeArrowheads="1"/>
            </p:cNvSpPr>
            <p:nvPr/>
          </p:nvSpPr>
          <p:spPr bwMode="auto">
            <a:xfrm>
              <a:off x="4176" y="48"/>
              <a:ext cx="864" cy="12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spcAft>
                  <a:spcPct val="120000"/>
                </a:spcAft>
              </a:pPr>
              <a:endParaRPr 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23" name="Line 15"/>
            <p:cNvSpPr>
              <a:spLocks noChangeShapeType="1"/>
            </p:cNvSpPr>
            <p:nvPr/>
          </p:nvSpPr>
          <p:spPr bwMode="auto">
            <a:xfrm>
              <a:off x="4176" y="288"/>
              <a:ext cx="8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4" name="Line 16"/>
            <p:cNvSpPr>
              <a:spLocks noChangeShapeType="1"/>
            </p:cNvSpPr>
            <p:nvPr/>
          </p:nvSpPr>
          <p:spPr bwMode="auto">
            <a:xfrm>
              <a:off x="4176" y="528"/>
              <a:ext cx="8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5" name="Text Box 17"/>
            <p:cNvSpPr txBox="1">
              <a:spLocks noChangeArrowheads="1"/>
            </p:cNvSpPr>
            <p:nvPr/>
          </p:nvSpPr>
          <p:spPr bwMode="auto">
            <a:xfrm>
              <a:off x="3600" y="52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main()</a:t>
              </a:r>
            </a:p>
          </p:txBody>
        </p:sp>
        <p:sp>
          <p:nvSpPr>
            <p:cNvPr id="119826" name="AutoShape 18"/>
            <p:cNvSpPr>
              <a:spLocks/>
            </p:cNvSpPr>
            <p:nvPr/>
          </p:nvSpPr>
          <p:spPr bwMode="auto">
            <a:xfrm>
              <a:off x="4032" y="48"/>
              <a:ext cx="96" cy="1200"/>
            </a:xfrm>
            <a:prstGeom prst="leftBrace">
              <a:avLst>
                <a:gd name="adj1" fmla="val 1041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7" name="Text Box 19"/>
            <p:cNvSpPr txBox="1">
              <a:spLocks noChangeArrowheads="1"/>
            </p:cNvSpPr>
            <p:nvPr/>
          </p:nvSpPr>
          <p:spPr bwMode="auto">
            <a:xfrm>
              <a:off x="5040" y="96"/>
              <a:ext cx="57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 Parameters</a:t>
              </a:r>
            </a:p>
          </p:txBody>
        </p:sp>
        <p:sp>
          <p:nvSpPr>
            <p:cNvPr id="119828" name="Text Box 20"/>
            <p:cNvSpPr txBox="1">
              <a:spLocks noChangeArrowheads="1"/>
            </p:cNvSpPr>
            <p:nvPr/>
          </p:nvSpPr>
          <p:spPr bwMode="auto">
            <a:xfrm>
              <a:off x="5040" y="336"/>
              <a:ext cx="71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Local variables</a:t>
              </a:r>
            </a:p>
          </p:txBody>
        </p:sp>
        <p:sp>
          <p:nvSpPr>
            <p:cNvPr id="119829" name="Text Box 21"/>
            <p:cNvSpPr txBox="1">
              <a:spLocks noChangeArrowheads="1"/>
            </p:cNvSpPr>
            <p:nvPr/>
          </p:nvSpPr>
          <p:spPr bwMode="auto">
            <a:xfrm>
              <a:off x="5040" y="576"/>
              <a:ext cx="553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Frame data</a:t>
              </a:r>
            </a:p>
          </p:txBody>
        </p:sp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5040" y="816"/>
              <a:ext cx="675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Operand stack</a:t>
              </a:r>
            </a:p>
          </p:txBody>
        </p:sp>
        <p:sp>
          <p:nvSpPr>
            <p:cNvPr id="119831" name="Rectangle 23"/>
            <p:cNvSpPr>
              <a:spLocks noChangeArrowheads="1"/>
            </p:cNvSpPr>
            <p:nvPr/>
          </p:nvSpPr>
          <p:spPr bwMode="auto">
            <a:xfrm>
              <a:off x="4259" y="330"/>
              <a:ext cx="157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19832" name="Rectangle 24"/>
            <p:cNvSpPr>
              <a:spLocks noChangeArrowheads="1"/>
            </p:cNvSpPr>
            <p:nvPr/>
          </p:nvSpPr>
          <p:spPr bwMode="auto">
            <a:xfrm>
              <a:off x="4272" y="810"/>
              <a:ext cx="240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19833" name="Line 25"/>
            <p:cNvSpPr>
              <a:spLocks noChangeShapeType="1"/>
            </p:cNvSpPr>
            <p:nvPr/>
          </p:nvSpPr>
          <p:spPr bwMode="auto">
            <a:xfrm>
              <a:off x="4176" y="767"/>
              <a:ext cx="8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4" name="Rectangle 26"/>
            <p:cNvSpPr>
              <a:spLocks noChangeArrowheads="1"/>
            </p:cNvSpPr>
            <p:nvPr/>
          </p:nvSpPr>
          <p:spPr bwMode="auto">
            <a:xfrm>
              <a:off x="4272" y="96"/>
              <a:ext cx="336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args[0]</a:t>
              </a:r>
            </a:p>
          </p:txBody>
        </p:sp>
        <p:sp>
          <p:nvSpPr>
            <p:cNvPr id="119835" name="Rectangle 27"/>
            <p:cNvSpPr>
              <a:spLocks noChangeArrowheads="1"/>
            </p:cNvSpPr>
            <p:nvPr/>
          </p:nvSpPr>
          <p:spPr bwMode="auto">
            <a:xfrm>
              <a:off x="4608" y="96"/>
              <a:ext cx="336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19837" name="Rectangle 29"/>
            <p:cNvSpPr>
              <a:spLocks noChangeArrowheads="1"/>
            </p:cNvSpPr>
            <p:nvPr/>
          </p:nvSpPr>
          <p:spPr bwMode="auto">
            <a:xfrm>
              <a:off x="4416" y="327"/>
              <a:ext cx="156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9838" name="Rectangle 30"/>
            <p:cNvSpPr>
              <a:spLocks noChangeArrowheads="1"/>
            </p:cNvSpPr>
            <p:nvPr/>
          </p:nvSpPr>
          <p:spPr bwMode="auto">
            <a:xfrm>
              <a:off x="4560" y="327"/>
              <a:ext cx="156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19817" name="AutoShape 9"/>
          <p:cNvSpPr>
            <a:spLocks noChangeArrowheads="1"/>
          </p:cNvSpPr>
          <p:nvPr/>
        </p:nvSpPr>
        <p:spPr bwMode="auto">
          <a:xfrm>
            <a:off x="3868271" y="2514599"/>
            <a:ext cx="1676400" cy="838200"/>
          </a:xfrm>
          <a:prstGeom prst="wedgeRectCallout">
            <a:avLst>
              <a:gd name="adj1" fmla="val -59565"/>
              <a:gd name="adj2" fmla="val 8806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ClassLoader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把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Driver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类加载到方法区域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8" grpId="0" animBg="1"/>
      <p:bldP spid="119818" grpId="1" animBg="1"/>
      <p:bldP spid="119818" grpId="2" animBg="1"/>
      <p:bldP spid="119819" grpId="0" animBg="1"/>
      <p:bldP spid="119819" grpId="1" animBg="1"/>
      <p:bldP spid="119836" grpId="0" animBg="1"/>
      <p:bldP spid="119817" grpId="0" animBg="1"/>
      <p:bldP spid="1198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系统</a:t>
            </a:r>
            <a:r>
              <a:rPr lang="zh-CN" altLang="en-US" dirty="0"/>
              <a:t>概览</a:t>
            </a:r>
            <a:endParaRPr lang="en-US" altLang="zh-CN" dirty="0" smtClean="0"/>
          </a:p>
          <a:p>
            <a:r>
              <a:rPr lang="en-US" altLang="zh-CN" smtClean="0"/>
              <a:t>Java</a:t>
            </a:r>
            <a:r>
              <a:rPr lang="zh-CN" altLang="en-US" dirty="0" smtClean="0"/>
              <a:t>应用如何执行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基本结构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类加载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对象初始化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内存划分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对象方法调用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应用的多线程处理初步介绍</a:t>
            </a:r>
            <a:endParaRPr lang="en-US" altLang="zh-CN" dirty="0" smtClean="0"/>
          </a:p>
          <a:p>
            <a:r>
              <a:rPr lang="zh-CN" altLang="en-US" dirty="0"/>
              <a:t>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cxnSp>
        <p:nvCxnSpPr>
          <p:cNvPr id="121864" name="AutoShape 8"/>
          <p:cNvCxnSpPr>
            <a:cxnSpLocks noChangeShapeType="1"/>
            <a:stCxn id="121873" idx="2"/>
            <a:endCxn id="121860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21868" name="AutoShape 12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8305800" y="1285876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6" name="Rectangle 20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21877" name="Rectangle 21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1692275" y="117475"/>
            <a:ext cx="5327650" cy="156845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Driver.java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static void main( String[] args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a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b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b.deposit( 100 );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1879" name="Rectangle 23"/>
          <p:cNvSpPr>
            <a:spLocks noChangeArrowheads="1"/>
          </p:cNvSpPr>
          <p:nvPr/>
        </p:nvSpPr>
        <p:spPr bwMode="auto">
          <a:xfrm>
            <a:off x="2667000" y="609600"/>
            <a:ext cx="16764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5" name="Rectangle 29"/>
          <p:cNvSpPr>
            <a:spLocks noChangeArrowheads="1"/>
          </p:cNvSpPr>
          <p:nvPr/>
        </p:nvSpPr>
        <p:spPr bwMode="auto">
          <a:xfrm>
            <a:off x="4572000" y="609600"/>
            <a:ext cx="23622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6" name="AutoShape 30"/>
          <p:cNvSpPr>
            <a:spLocks noChangeArrowheads="1"/>
          </p:cNvSpPr>
          <p:nvPr/>
        </p:nvSpPr>
        <p:spPr bwMode="auto">
          <a:xfrm>
            <a:off x="8915400" y="3774690"/>
            <a:ext cx="1676400" cy="762000"/>
          </a:xfrm>
          <a:prstGeom prst="wedgeRectCallout">
            <a:avLst>
              <a:gd name="adj1" fmla="val -46403"/>
              <a:gd name="adj2" fmla="val -7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用于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构造器的栈帧被创建，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置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于栈顶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1887" name="Group 31"/>
          <p:cNvGrpSpPr>
            <a:grpSpLocks/>
          </p:cNvGrpSpPr>
          <p:nvPr/>
        </p:nvGrpSpPr>
        <p:grpSpPr bwMode="auto">
          <a:xfrm>
            <a:off x="6477001" y="1600200"/>
            <a:ext cx="4181475" cy="1905000"/>
            <a:chOff x="3120" y="1008"/>
            <a:chExt cx="2634" cy="1200"/>
          </a:xfrm>
        </p:grpSpPr>
        <p:grpSp>
          <p:nvGrpSpPr>
            <p:cNvPr id="121888" name="Group 32"/>
            <p:cNvGrpSpPr>
              <a:grpSpLocks/>
            </p:cNvGrpSpPr>
            <p:nvPr/>
          </p:nvGrpSpPr>
          <p:grpSpPr bwMode="auto">
            <a:xfrm>
              <a:off x="3120" y="1008"/>
              <a:ext cx="2598" cy="1200"/>
              <a:chOff x="3120" y="1008"/>
              <a:chExt cx="2598" cy="1200"/>
            </a:xfrm>
          </p:grpSpPr>
          <p:sp>
            <p:nvSpPr>
              <p:cNvPr id="121889" name="Text Box 33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21890" name="Rectangle 34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864" cy="120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>
                  <a:spcAft>
                    <a:spcPct val="120000"/>
                  </a:spcAft>
                </a:pP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891" name="Line 35"/>
              <p:cNvSpPr>
                <a:spLocks noChangeShapeType="1"/>
              </p:cNvSpPr>
              <p:nvPr/>
            </p:nvSpPr>
            <p:spPr bwMode="auto">
              <a:xfrm>
                <a:off x="4176" y="1727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93" name="Text Box 37"/>
              <p:cNvSpPr txBox="1">
                <a:spLocks noChangeArrowheads="1"/>
              </p:cNvSpPr>
              <p:nvPr/>
            </p:nvSpPr>
            <p:spPr bwMode="auto">
              <a:xfrm>
                <a:off x="3120" y="1488"/>
                <a:ext cx="84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BankAccount()</a:t>
                </a:r>
              </a:p>
            </p:txBody>
          </p:sp>
          <p:sp>
            <p:nvSpPr>
              <p:cNvPr id="121894" name="AutoShape 38"/>
              <p:cNvSpPr>
                <a:spLocks/>
              </p:cNvSpPr>
              <p:nvPr/>
            </p:nvSpPr>
            <p:spPr bwMode="auto">
              <a:xfrm>
                <a:off x="3936" y="1008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95" name="Text Box 39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21896" name="Text Box 40"/>
              <p:cNvSpPr txBox="1">
                <a:spLocks noChangeArrowheads="1"/>
              </p:cNvSpPr>
              <p:nvPr/>
            </p:nvSpPr>
            <p:spPr bwMode="auto">
              <a:xfrm>
                <a:off x="5040" y="1536"/>
                <a:ext cx="553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Frame data</a:t>
                </a:r>
              </a:p>
            </p:txBody>
          </p:sp>
          <p:sp>
            <p:nvSpPr>
              <p:cNvPr id="121898" name="Text Box 42"/>
              <p:cNvSpPr txBox="1">
                <a:spLocks noChangeArrowheads="1"/>
              </p:cNvSpPr>
              <p:nvPr/>
            </p:nvSpPr>
            <p:spPr bwMode="auto">
              <a:xfrm>
                <a:off x="5043" y="1776"/>
                <a:ext cx="675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Operand stack</a:t>
                </a:r>
              </a:p>
            </p:txBody>
          </p:sp>
          <p:sp>
            <p:nvSpPr>
              <p:cNvPr id="121899" name="Line 43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1900" name="Text Box 44"/>
            <p:cNvSpPr txBox="1">
              <a:spLocks noChangeArrowheads="1"/>
            </p:cNvSpPr>
            <p:nvPr/>
          </p:nvSpPr>
          <p:spPr bwMode="auto">
            <a:xfrm>
              <a:off x="5040" y="1296"/>
              <a:ext cx="71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Local variables</a:t>
              </a:r>
            </a:p>
          </p:txBody>
        </p:sp>
      </p:grpSp>
      <p:grpSp>
        <p:nvGrpSpPr>
          <p:cNvPr id="121901" name="Group 45"/>
          <p:cNvGrpSpPr>
            <a:grpSpLocks/>
          </p:cNvGrpSpPr>
          <p:nvPr/>
        </p:nvGrpSpPr>
        <p:grpSpPr bwMode="auto">
          <a:xfrm>
            <a:off x="3733800" y="3505200"/>
            <a:ext cx="2057400" cy="2895600"/>
            <a:chOff x="1392" y="2208"/>
            <a:chExt cx="1296" cy="1824"/>
          </a:xfrm>
        </p:grpSpPr>
        <p:sp>
          <p:nvSpPr>
            <p:cNvPr id="121902" name="AutoShape 46"/>
            <p:cNvSpPr>
              <a:spLocks noChangeArrowheads="1"/>
            </p:cNvSpPr>
            <p:nvPr/>
          </p:nvSpPr>
          <p:spPr bwMode="auto">
            <a:xfrm>
              <a:off x="1392" y="2208"/>
              <a:ext cx="1296" cy="18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 class</a:t>
              </a:r>
            </a:p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903" name="Rectangle 47"/>
            <p:cNvSpPr>
              <a:spLocks noChangeArrowheads="1"/>
            </p:cNvSpPr>
            <p:nvPr/>
          </p:nvSpPr>
          <p:spPr bwMode="auto">
            <a:xfrm>
              <a:off x="1536" y="2976"/>
              <a:ext cx="912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Constant Pool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1904" name="Rectangle 48"/>
            <p:cNvSpPr>
              <a:spLocks noChangeArrowheads="1"/>
            </p:cNvSpPr>
            <p:nvPr/>
          </p:nvSpPr>
          <p:spPr bwMode="auto">
            <a:xfrm>
              <a:off x="1536" y="2496"/>
              <a:ext cx="912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Methods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BankAccount()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deposit( double )</a:t>
              </a:r>
            </a:p>
          </p:txBody>
        </p:sp>
      </p:grpSp>
      <p:grpSp>
        <p:nvGrpSpPr>
          <p:cNvPr id="121916" name="Group 60"/>
          <p:cNvGrpSpPr>
            <a:grpSpLocks/>
          </p:cNvGrpSpPr>
          <p:nvPr/>
        </p:nvGrpSpPr>
        <p:grpSpPr bwMode="auto">
          <a:xfrm>
            <a:off x="4762500" y="2057401"/>
            <a:ext cx="3771900" cy="3286125"/>
            <a:chOff x="2040" y="1296"/>
            <a:chExt cx="2376" cy="2070"/>
          </a:xfrm>
        </p:grpSpPr>
        <p:sp>
          <p:nvSpPr>
            <p:cNvPr id="121908" name="Rectangle 52"/>
            <p:cNvSpPr>
              <a:spLocks noChangeArrowheads="1"/>
            </p:cNvSpPr>
            <p:nvPr/>
          </p:nvSpPr>
          <p:spPr bwMode="auto">
            <a:xfrm>
              <a:off x="3936" y="3168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cxnSp>
          <p:nvCxnSpPr>
            <p:cNvPr id="121909" name="AutoShape 53"/>
            <p:cNvCxnSpPr>
              <a:cxnSpLocks noChangeShapeType="1"/>
              <a:stCxn id="121908" idx="1"/>
            </p:cNvCxnSpPr>
            <p:nvPr/>
          </p:nvCxnSpPr>
          <p:spPr bwMode="auto">
            <a:xfrm rot="10800000">
              <a:off x="2040" y="2208"/>
              <a:ext cx="1896" cy="1059"/>
            </a:xfrm>
            <a:prstGeom prst="curvedConnector4">
              <a:avLst>
                <a:gd name="adj1" fmla="val 32912"/>
                <a:gd name="adj2" fmla="val 1135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1910" name="Rectangle 54"/>
            <p:cNvSpPr>
              <a:spLocks noChangeArrowheads="1"/>
            </p:cNvSpPr>
            <p:nvPr/>
          </p:nvSpPr>
          <p:spPr bwMode="auto">
            <a:xfrm>
              <a:off x="4224" y="1296"/>
              <a:ext cx="157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cxnSp>
          <p:nvCxnSpPr>
            <p:cNvPr id="121911" name="AutoShape 55"/>
            <p:cNvCxnSpPr>
              <a:cxnSpLocks noChangeShapeType="1"/>
              <a:stCxn id="121910" idx="2"/>
              <a:endCxn id="121908" idx="0"/>
            </p:cNvCxnSpPr>
            <p:nvPr/>
          </p:nvCxnSpPr>
          <p:spPr bwMode="auto">
            <a:xfrm rot="5400000">
              <a:off x="3379" y="2243"/>
              <a:ext cx="1722" cy="12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1912" name="AutoShape 56"/>
          <p:cNvSpPr>
            <a:spLocks noChangeArrowheads="1"/>
          </p:cNvSpPr>
          <p:nvPr/>
        </p:nvSpPr>
        <p:spPr bwMode="auto">
          <a:xfrm>
            <a:off x="8763000" y="5257800"/>
            <a:ext cx="1828800" cy="540572"/>
          </a:xfrm>
          <a:prstGeom prst="wedgeRectCallout">
            <a:avLst>
              <a:gd name="adj1" fmla="val -79449"/>
              <a:gd name="adj2" fmla="val -4854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指向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类数据的指针被创建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913" name="AutoShape 57"/>
          <p:cNvSpPr>
            <a:spLocks noChangeArrowheads="1"/>
          </p:cNvSpPr>
          <p:nvPr/>
        </p:nvSpPr>
        <p:spPr bwMode="auto">
          <a:xfrm>
            <a:off x="8686800" y="1000126"/>
            <a:ext cx="1676400" cy="981074"/>
          </a:xfrm>
          <a:prstGeom prst="wedgeRectCallout">
            <a:avLst>
              <a:gd name="adj1" fmla="val -60986"/>
              <a:gd name="adj2" fmla="val 628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创建指向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的指针，并存储于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heap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的常量区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914" name="Rectangle 58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1915" name="Rectangle 59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1880" name="AutoShape 24"/>
          <p:cNvSpPr>
            <a:spLocks noChangeArrowheads="1"/>
          </p:cNvSpPr>
          <p:nvPr/>
        </p:nvSpPr>
        <p:spPr bwMode="auto">
          <a:xfrm>
            <a:off x="5511404" y="2647278"/>
            <a:ext cx="1676400" cy="609600"/>
          </a:xfrm>
          <a:prstGeom prst="wedgeRectCallout">
            <a:avLst>
              <a:gd name="adj1" fmla="val -39608"/>
              <a:gd name="adj2" fmla="val 10465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ClassLoader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加载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类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1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2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9" grpId="0" animBg="1"/>
      <p:bldP spid="121879" grpId="1" animBg="1"/>
      <p:bldP spid="121879" grpId="2" animBg="1"/>
      <p:bldP spid="121885" grpId="0" animBg="1"/>
      <p:bldP spid="121886" grpId="0" animBg="1"/>
      <p:bldP spid="121886" grpId="1" animBg="1"/>
      <p:bldP spid="121886" grpId="2" animBg="1"/>
      <p:bldP spid="121912" grpId="0" animBg="1"/>
      <p:bldP spid="121912" grpId="1" animBg="1"/>
      <p:bldP spid="121912" grpId="2" animBg="1"/>
      <p:bldP spid="121913" grpId="0" animBg="1"/>
      <p:bldP spid="121880" grpId="0" animBg="1"/>
      <p:bldP spid="12188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7772400" y="5029201"/>
            <a:ext cx="7620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</p:txBody>
      </p:sp>
      <p:grpSp>
        <p:nvGrpSpPr>
          <p:cNvPr id="123913" name="Group 9"/>
          <p:cNvGrpSpPr>
            <a:grpSpLocks/>
          </p:cNvGrpSpPr>
          <p:nvPr/>
        </p:nvGrpSpPr>
        <p:grpSpPr bwMode="auto">
          <a:xfrm>
            <a:off x="7772400" y="5334001"/>
            <a:ext cx="762000" cy="746125"/>
            <a:chOff x="3936" y="3360"/>
            <a:chExt cx="480" cy="470"/>
          </a:xfrm>
        </p:grpSpPr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cxnSp>
        <p:nvCxnSpPr>
          <p:cNvPr id="123916" name="AutoShape 12"/>
          <p:cNvCxnSpPr>
            <a:cxnSpLocks noChangeShapeType="1"/>
            <a:stCxn id="123940" idx="2"/>
            <a:endCxn id="123908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7" name="AutoShape 13"/>
          <p:cNvCxnSpPr>
            <a:cxnSpLocks noChangeShapeType="1"/>
            <a:stCxn id="123912" idx="1"/>
            <a:endCxn id="123918" idx="0"/>
          </p:cNvCxnSpPr>
          <p:nvPr/>
        </p:nvCxnSpPr>
        <p:spPr bwMode="auto">
          <a:xfrm rot="10800000">
            <a:off x="4762500" y="3505201"/>
            <a:ext cx="3009900" cy="1681163"/>
          </a:xfrm>
          <a:prstGeom prst="curvedConnector4">
            <a:avLst>
              <a:gd name="adj1" fmla="val 32912"/>
              <a:gd name="adj2" fmla="val 113597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18" name="AutoShape 14"/>
          <p:cNvSpPr>
            <a:spLocks noChangeArrowheads="1"/>
          </p:cNvSpPr>
          <p:nvPr/>
        </p:nvSpPr>
        <p:spPr bwMode="auto">
          <a:xfrm>
            <a:off x="3733800" y="3505200"/>
            <a:ext cx="2057400" cy="289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 class</a:t>
            </a:r>
          </a:p>
          <a:p>
            <a:pPr algn="ctr"/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3962400" y="4724400"/>
            <a:ext cx="1447800" cy="533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3962400" y="39624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deposit( double )</a:t>
            </a:r>
          </a:p>
        </p:txBody>
      </p: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3962400" y="5334000"/>
            <a:ext cx="1447800" cy="914400"/>
            <a:chOff x="1584" y="3360"/>
            <a:chExt cx="864" cy="576"/>
          </a:xfrm>
        </p:grpSpPr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1584" y="3360"/>
              <a:ext cx="864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Static Variables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totalAccounts</a:t>
              </a:r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>
              <a:off x="1872" y="3690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23924" name="Line 20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5" name="Line 21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8153400" y="1600200"/>
            <a:ext cx="1371600" cy="1905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28" name="Line 24"/>
          <p:cNvSpPr>
            <a:spLocks noChangeShapeType="1"/>
          </p:cNvSpPr>
          <p:nvPr/>
        </p:nvSpPr>
        <p:spPr bwMode="auto">
          <a:xfrm>
            <a:off x="8153400" y="2741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6477001" y="2362200"/>
            <a:ext cx="1338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</p:txBody>
      </p:sp>
      <p:sp>
        <p:nvSpPr>
          <p:cNvPr id="123931" name="AutoShape 27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2" name="AutoShape 28"/>
          <p:cNvSpPr>
            <a:spLocks/>
          </p:cNvSpPr>
          <p:nvPr/>
        </p:nvSpPr>
        <p:spPr bwMode="auto">
          <a:xfrm>
            <a:off x="7772400" y="1600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23937" name="Text Box 33"/>
          <p:cNvSpPr txBox="1">
            <a:spLocks noChangeArrowheads="1"/>
          </p:cNvSpPr>
          <p:nvPr/>
        </p:nvSpPr>
        <p:spPr bwMode="auto">
          <a:xfrm>
            <a:off x="9525001" y="1676401"/>
            <a:ext cx="8731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Parameters</a:t>
            </a:r>
          </a:p>
        </p:txBody>
      </p: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9525000" y="2438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8229600" y="2047876"/>
            <a:ext cx="249238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cxnSp>
        <p:nvCxnSpPr>
          <p:cNvPr id="123942" name="AutoShape 38"/>
          <p:cNvCxnSpPr>
            <a:cxnSpLocks noChangeShapeType="1"/>
            <a:stCxn id="123941" idx="2"/>
            <a:endCxn id="123912" idx="0"/>
          </p:cNvCxnSpPr>
          <p:nvPr/>
        </p:nvCxnSpPr>
        <p:spPr bwMode="auto">
          <a:xfrm rot="5400000">
            <a:off x="6882607" y="3556794"/>
            <a:ext cx="2743200" cy="20161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43" name="Line 39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44" name="Text Box 40"/>
          <p:cNvSpPr txBox="1">
            <a:spLocks noChangeArrowheads="1"/>
          </p:cNvSpPr>
          <p:nvPr/>
        </p:nvSpPr>
        <p:spPr bwMode="auto">
          <a:xfrm>
            <a:off x="9529763" y="2819401"/>
            <a:ext cx="1071562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23945" name="Rectangle 41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23946" name="Rectangle 42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3947" name="Line 43"/>
          <p:cNvSpPr>
            <a:spLocks noChangeShapeType="1"/>
          </p:cNvSpPr>
          <p:nvPr/>
        </p:nvSpPr>
        <p:spPr bwMode="auto">
          <a:xfrm>
            <a:off x="8153400" y="2362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9525001" y="2057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23949" name="Text Box 45"/>
          <p:cNvSpPr txBox="1">
            <a:spLocks noChangeArrowheads="1"/>
          </p:cNvSpPr>
          <p:nvPr/>
        </p:nvSpPr>
        <p:spPr bwMode="auto">
          <a:xfrm>
            <a:off x="1693863" y="115888"/>
            <a:ext cx="4838700" cy="303530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BankAccount.java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private double balance;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private static int totalAccounts = 0;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BankAccount()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balance = 0;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totalAccounts++;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void deposit( double amount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balance += amount;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1752600" y="381000"/>
            <a:ext cx="28194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51" name="Rectangle 47"/>
          <p:cNvSpPr>
            <a:spLocks noChangeArrowheads="1"/>
          </p:cNvSpPr>
          <p:nvPr/>
        </p:nvSpPr>
        <p:spPr bwMode="auto">
          <a:xfrm>
            <a:off x="1752600" y="635000"/>
            <a:ext cx="45720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52" name="AutoShape 48"/>
          <p:cNvSpPr>
            <a:spLocks noChangeArrowheads="1"/>
          </p:cNvSpPr>
          <p:nvPr/>
        </p:nvSpPr>
        <p:spPr bwMode="auto">
          <a:xfrm>
            <a:off x="8839200" y="5186364"/>
            <a:ext cx="1676400" cy="681035"/>
          </a:xfrm>
          <a:prstGeom prst="wedgeRectCallout">
            <a:avLst>
              <a:gd name="adj1" fmla="val -71782"/>
              <a:gd name="adj2" fmla="val 3429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当前对象的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balance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值被初始化为默认值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53" name="Rectangle 49"/>
          <p:cNvSpPr>
            <a:spLocks noChangeArrowheads="1"/>
          </p:cNvSpPr>
          <p:nvPr/>
        </p:nvSpPr>
        <p:spPr bwMode="auto">
          <a:xfrm>
            <a:off x="2641600" y="1346200"/>
            <a:ext cx="15494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54" name="Rectangle 50"/>
          <p:cNvSpPr>
            <a:spLocks noChangeArrowheads="1"/>
          </p:cNvSpPr>
          <p:nvPr/>
        </p:nvSpPr>
        <p:spPr bwMode="auto">
          <a:xfrm>
            <a:off x="2667000" y="1600200"/>
            <a:ext cx="19812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55" name="AutoShape 51"/>
          <p:cNvSpPr>
            <a:spLocks noChangeArrowheads="1"/>
          </p:cNvSpPr>
          <p:nvPr/>
        </p:nvSpPr>
        <p:spPr bwMode="auto">
          <a:xfrm>
            <a:off x="5638800" y="5691694"/>
            <a:ext cx="1676400" cy="914400"/>
          </a:xfrm>
          <a:prstGeom prst="wedgeRectCallout">
            <a:avLst>
              <a:gd name="adj1" fmla="val -74991"/>
              <a:gd name="adj2" fmla="val -206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静态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totalAccounts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变量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被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初始化默认值，然后被设置为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56" name="AutoShape 52"/>
          <p:cNvSpPr>
            <a:spLocks noChangeArrowheads="1"/>
          </p:cNvSpPr>
          <p:nvPr/>
        </p:nvSpPr>
        <p:spPr bwMode="auto">
          <a:xfrm>
            <a:off x="8839200" y="5054600"/>
            <a:ext cx="1676400" cy="533400"/>
          </a:xfrm>
          <a:prstGeom prst="wedgeRectCallout">
            <a:avLst>
              <a:gd name="adj1" fmla="val -71782"/>
              <a:gd name="adj2" fmla="val 5958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当前对象的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变量值被设置为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57" name="AutoShape 53"/>
          <p:cNvSpPr>
            <a:spLocks noChangeArrowheads="1"/>
          </p:cNvSpPr>
          <p:nvPr/>
        </p:nvSpPr>
        <p:spPr bwMode="auto">
          <a:xfrm>
            <a:off x="5638800" y="5235577"/>
            <a:ext cx="1676400" cy="403223"/>
          </a:xfrm>
          <a:prstGeom prst="wedgeRectCallout">
            <a:avLst>
              <a:gd name="adj1" fmla="val -71782"/>
              <a:gd name="adj2" fmla="val 10654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totalAccounts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增加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58" name="Text Box 54"/>
          <p:cNvSpPr txBox="1">
            <a:spLocks noChangeArrowheads="1"/>
          </p:cNvSpPr>
          <p:nvPr/>
        </p:nvSpPr>
        <p:spPr bwMode="auto">
          <a:xfrm>
            <a:off x="4578350" y="5867400"/>
            <a:ext cx="2222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962" name="Rectangle 58"/>
          <p:cNvSpPr>
            <a:spLocks noChangeArrowheads="1"/>
          </p:cNvSpPr>
          <p:nvPr/>
        </p:nvSpPr>
        <p:spPr bwMode="auto">
          <a:xfrm>
            <a:off x="8305800" y="1285876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3963" name="Rectangle 59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3964" name="Rectangle 60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0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50" grpId="0" animBg="1"/>
      <p:bldP spid="123950" grpId="1" animBg="1"/>
      <p:bldP spid="123950" grpId="2" animBg="1"/>
      <p:bldP spid="123951" grpId="0" animBg="1"/>
      <p:bldP spid="123951" grpId="1" animBg="1"/>
      <p:bldP spid="123951" grpId="2" animBg="1"/>
      <p:bldP spid="123952" grpId="0" animBg="1"/>
      <p:bldP spid="123952" grpId="1" animBg="1"/>
      <p:bldP spid="123952" grpId="2" animBg="1"/>
      <p:bldP spid="123953" grpId="0" animBg="1"/>
      <p:bldP spid="123953" grpId="1" animBg="1"/>
      <p:bldP spid="123953" grpId="2" animBg="1"/>
      <p:bldP spid="123954" grpId="0" animBg="1"/>
      <p:bldP spid="123954" grpId="1" animBg="1"/>
      <p:bldP spid="123955" grpId="0" animBg="1"/>
      <p:bldP spid="123955" grpId="1" animBg="1"/>
      <p:bldP spid="123955" grpId="2" animBg="1"/>
      <p:bldP spid="123956" grpId="0" animBg="1"/>
      <p:bldP spid="123956" grpId="1" animBg="1"/>
      <p:bldP spid="123956" grpId="2" animBg="1"/>
      <p:bldP spid="123957" grpId="0" animBg="1"/>
      <p:bldP spid="123957" grpId="1" animBg="1"/>
      <p:bldP spid="123958" grpId="0" animBg="1"/>
      <p:bldP spid="12395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cxnSp>
        <p:nvCxnSpPr>
          <p:cNvPr id="125960" name="AutoShape 8"/>
          <p:cNvCxnSpPr>
            <a:cxnSpLocks noChangeShapeType="1"/>
            <a:stCxn id="125969" idx="2"/>
            <a:endCxn id="125956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25964" name="AutoShape 12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25972" name="Rectangle 20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1692275" y="117475"/>
            <a:ext cx="5327650" cy="156845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Driver.java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static void main( String[] args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a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b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b.deposit( 100 );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25977" name="Group 25"/>
          <p:cNvGrpSpPr>
            <a:grpSpLocks/>
          </p:cNvGrpSpPr>
          <p:nvPr/>
        </p:nvGrpSpPr>
        <p:grpSpPr bwMode="auto">
          <a:xfrm>
            <a:off x="6477001" y="1600200"/>
            <a:ext cx="4181475" cy="1905000"/>
            <a:chOff x="3120" y="1008"/>
            <a:chExt cx="2634" cy="1200"/>
          </a:xfrm>
        </p:grpSpPr>
        <p:grpSp>
          <p:nvGrpSpPr>
            <p:cNvPr id="125978" name="Group 26"/>
            <p:cNvGrpSpPr>
              <a:grpSpLocks/>
            </p:cNvGrpSpPr>
            <p:nvPr/>
          </p:nvGrpSpPr>
          <p:grpSpPr bwMode="auto">
            <a:xfrm>
              <a:off x="3120" y="1008"/>
              <a:ext cx="2598" cy="1200"/>
              <a:chOff x="3120" y="1008"/>
              <a:chExt cx="2598" cy="1200"/>
            </a:xfrm>
          </p:grpSpPr>
          <p:sp>
            <p:nvSpPr>
              <p:cNvPr id="125979" name="Text Box 27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25980" name="Rectangle 28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864" cy="120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>
                  <a:spcAft>
                    <a:spcPct val="120000"/>
                  </a:spcAft>
                </a:pP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981" name="Line 29"/>
              <p:cNvSpPr>
                <a:spLocks noChangeShapeType="1"/>
              </p:cNvSpPr>
              <p:nvPr/>
            </p:nvSpPr>
            <p:spPr bwMode="auto">
              <a:xfrm>
                <a:off x="4176" y="1727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983" name="Text Box 31"/>
              <p:cNvSpPr txBox="1">
                <a:spLocks noChangeArrowheads="1"/>
              </p:cNvSpPr>
              <p:nvPr/>
            </p:nvSpPr>
            <p:spPr bwMode="auto">
              <a:xfrm>
                <a:off x="3120" y="1488"/>
                <a:ext cx="84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BankAccount()</a:t>
                </a:r>
              </a:p>
            </p:txBody>
          </p:sp>
          <p:sp>
            <p:nvSpPr>
              <p:cNvPr id="125984" name="AutoShape 32"/>
              <p:cNvSpPr>
                <a:spLocks/>
              </p:cNvSpPr>
              <p:nvPr/>
            </p:nvSpPr>
            <p:spPr bwMode="auto">
              <a:xfrm>
                <a:off x="3936" y="1008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85" name="Text Box 33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25986" name="Text Box 34"/>
              <p:cNvSpPr txBox="1">
                <a:spLocks noChangeArrowheads="1"/>
              </p:cNvSpPr>
              <p:nvPr/>
            </p:nvSpPr>
            <p:spPr bwMode="auto">
              <a:xfrm>
                <a:off x="5040" y="1536"/>
                <a:ext cx="553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Frame data</a:t>
                </a:r>
              </a:p>
            </p:txBody>
          </p:sp>
          <p:sp>
            <p:nvSpPr>
              <p:cNvPr id="125988" name="Text Box 36"/>
              <p:cNvSpPr txBox="1">
                <a:spLocks noChangeArrowheads="1"/>
              </p:cNvSpPr>
              <p:nvPr/>
            </p:nvSpPr>
            <p:spPr bwMode="auto">
              <a:xfrm>
                <a:off x="5043" y="1776"/>
                <a:ext cx="675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Operand stack</a:t>
                </a:r>
              </a:p>
            </p:txBody>
          </p:sp>
          <p:sp>
            <p:nvSpPr>
              <p:cNvPr id="125989" name="Line 37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5990" name="Text Box 38"/>
            <p:cNvSpPr txBox="1">
              <a:spLocks noChangeArrowheads="1"/>
            </p:cNvSpPr>
            <p:nvPr/>
          </p:nvSpPr>
          <p:spPr bwMode="auto">
            <a:xfrm>
              <a:off x="5040" y="1296"/>
              <a:ext cx="71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Local variables</a:t>
              </a:r>
            </a:p>
          </p:txBody>
        </p:sp>
      </p:grpSp>
      <p:grpSp>
        <p:nvGrpSpPr>
          <p:cNvPr id="125991" name="Group 39"/>
          <p:cNvGrpSpPr>
            <a:grpSpLocks/>
          </p:cNvGrpSpPr>
          <p:nvPr/>
        </p:nvGrpSpPr>
        <p:grpSpPr bwMode="auto">
          <a:xfrm>
            <a:off x="3733800" y="3505200"/>
            <a:ext cx="2057400" cy="2895600"/>
            <a:chOff x="1392" y="2208"/>
            <a:chExt cx="1296" cy="1824"/>
          </a:xfrm>
        </p:grpSpPr>
        <p:sp>
          <p:nvSpPr>
            <p:cNvPr id="125992" name="AutoShape 40"/>
            <p:cNvSpPr>
              <a:spLocks noChangeArrowheads="1"/>
            </p:cNvSpPr>
            <p:nvPr/>
          </p:nvSpPr>
          <p:spPr bwMode="auto">
            <a:xfrm>
              <a:off x="1392" y="2208"/>
              <a:ext cx="1296" cy="18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 class</a:t>
              </a:r>
            </a:p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93" name="Rectangle 41"/>
            <p:cNvSpPr>
              <a:spLocks noChangeArrowheads="1"/>
            </p:cNvSpPr>
            <p:nvPr/>
          </p:nvSpPr>
          <p:spPr bwMode="auto">
            <a:xfrm>
              <a:off x="1536" y="2976"/>
              <a:ext cx="912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Constant Pool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5994" name="Rectangle 42"/>
            <p:cNvSpPr>
              <a:spLocks noChangeArrowheads="1"/>
            </p:cNvSpPr>
            <p:nvPr/>
          </p:nvSpPr>
          <p:spPr bwMode="auto">
            <a:xfrm>
              <a:off x="1536" y="2496"/>
              <a:ext cx="912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Methods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BankAccount()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deposit( double )</a:t>
              </a:r>
            </a:p>
          </p:txBody>
        </p:sp>
      </p:grpSp>
      <p:grpSp>
        <p:nvGrpSpPr>
          <p:cNvPr id="125995" name="Group 43"/>
          <p:cNvGrpSpPr>
            <a:grpSpLocks/>
          </p:cNvGrpSpPr>
          <p:nvPr/>
        </p:nvGrpSpPr>
        <p:grpSpPr bwMode="auto">
          <a:xfrm>
            <a:off x="4762500" y="3505201"/>
            <a:ext cx="3771900" cy="1838325"/>
            <a:chOff x="2040" y="2208"/>
            <a:chExt cx="2376" cy="1158"/>
          </a:xfrm>
        </p:grpSpPr>
        <p:sp>
          <p:nvSpPr>
            <p:cNvPr id="125996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cxnSp>
          <p:nvCxnSpPr>
            <p:cNvPr id="125997" name="AutoShape 45"/>
            <p:cNvCxnSpPr>
              <a:cxnSpLocks noChangeShapeType="1"/>
              <a:stCxn id="125996" idx="1"/>
            </p:cNvCxnSpPr>
            <p:nvPr/>
          </p:nvCxnSpPr>
          <p:spPr bwMode="auto">
            <a:xfrm rot="10800000">
              <a:off x="2040" y="2208"/>
              <a:ext cx="1896" cy="1059"/>
            </a:xfrm>
            <a:prstGeom prst="curvedConnector4">
              <a:avLst>
                <a:gd name="adj1" fmla="val 32912"/>
                <a:gd name="adj2" fmla="val 1135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5998" name="Rectangle 46"/>
          <p:cNvSpPr>
            <a:spLocks noChangeArrowheads="1"/>
          </p:cNvSpPr>
          <p:nvPr/>
        </p:nvSpPr>
        <p:spPr bwMode="auto">
          <a:xfrm>
            <a:off x="8229600" y="2057401"/>
            <a:ext cx="249238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grpSp>
        <p:nvGrpSpPr>
          <p:cNvPr id="126000" name="Group 48"/>
          <p:cNvGrpSpPr>
            <a:grpSpLocks/>
          </p:cNvGrpSpPr>
          <p:nvPr/>
        </p:nvGrpSpPr>
        <p:grpSpPr bwMode="auto">
          <a:xfrm>
            <a:off x="3962400" y="5334000"/>
            <a:ext cx="1447800" cy="914400"/>
            <a:chOff x="1584" y="3360"/>
            <a:chExt cx="864" cy="576"/>
          </a:xfrm>
        </p:grpSpPr>
        <p:sp>
          <p:nvSpPr>
            <p:cNvPr id="126001" name="Rectangle 49"/>
            <p:cNvSpPr>
              <a:spLocks noChangeArrowheads="1"/>
            </p:cNvSpPr>
            <p:nvPr/>
          </p:nvSpPr>
          <p:spPr bwMode="auto">
            <a:xfrm>
              <a:off x="1584" y="3360"/>
              <a:ext cx="864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Static Variables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totalAccounts</a:t>
              </a:r>
            </a:p>
          </p:txBody>
        </p:sp>
        <p:sp>
          <p:nvSpPr>
            <p:cNvPr id="126002" name="Rectangle 50"/>
            <p:cNvSpPr>
              <a:spLocks noChangeArrowheads="1"/>
            </p:cNvSpPr>
            <p:nvPr/>
          </p:nvSpPr>
          <p:spPr bwMode="auto">
            <a:xfrm>
              <a:off x="1872" y="3690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26003" name="Group 51"/>
          <p:cNvGrpSpPr>
            <a:grpSpLocks/>
          </p:cNvGrpSpPr>
          <p:nvPr/>
        </p:nvGrpSpPr>
        <p:grpSpPr bwMode="auto">
          <a:xfrm>
            <a:off x="8153400" y="1295400"/>
            <a:ext cx="782638" cy="3733800"/>
            <a:chOff x="4176" y="816"/>
            <a:chExt cx="493" cy="2352"/>
          </a:xfrm>
        </p:grpSpPr>
        <p:cxnSp>
          <p:nvCxnSpPr>
            <p:cNvPr id="126004" name="AutoShape 52"/>
            <p:cNvCxnSpPr>
              <a:cxnSpLocks noChangeShapeType="1"/>
              <a:stCxn id="126005" idx="2"/>
              <a:endCxn id="125996" idx="0"/>
            </p:cNvCxnSpPr>
            <p:nvPr/>
          </p:nvCxnSpPr>
          <p:spPr bwMode="auto">
            <a:xfrm rot="5400000">
              <a:off x="3283" y="1859"/>
              <a:ext cx="2202" cy="41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005" name="Rectangle 53"/>
            <p:cNvSpPr>
              <a:spLocks noChangeArrowheads="1"/>
            </p:cNvSpPr>
            <p:nvPr/>
          </p:nvSpPr>
          <p:spPr bwMode="auto">
            <a:xfrm>
              <a:off x="4512" y="816"/>
              <a:ext cx="157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26006" name="AutoShape 54"/>
          <p:cNvSpPr>
            <a:spLocks noChangeArrowheads="1"/>
          </p:cNvSpPr>
          <p:nvPr/>
        </p:nvSpPr>
        <p:spPr bwMode="auto">
          <a:xfrm>
            <a:off x="6368527" y="2895600"/>
            <a:ext cx="1784873" cy="528636"/>
          </a:xfrm>
          <a:prstGeom prst="wedgeRectCallout">
            <a:avLst>
              <a:gd name="adj1" fmla="val 90343"/>
              <a:gd name="adj2" fmla="val -787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用于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构造器的栈帧被弹出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011" name="Rectangle 59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012" name="Rectangle 60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126007" name="Group 55"/>
          <p:cNvGrpSpPr>
            <a:grpSpLocks/>
          </p:cNvGrpSpPr>
          <p:nvPr/>
        </p:nvGrpSpPr>
        <p:grpSpPr bwMode="auto">
          <a:xfrm>
            <a:off x="7772400" y="5334001"/>
            <a:ext cx="762000" cy="746125"/>
            <a:chOff x="3936" y="3360"/>
            <a:chExt cx="480" cy="470"/>
          </a:xfrm>
        </p:grpSpPr>
        <p:sp>
          <p:nvSpPr>
            <p:cNvPr id="126008" name="Rectangle 56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26009" name="Rectangle 57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sp>
        <p:nvSpPr>
          <p:cNvPr id="126010" name="Rectangle 58"/>
          <p:cNvSpPr>
            <a:spLocks noChangeArrowheads="1"/>
          </p:cNvSpPr>
          <p:nvPr/>
        </p:nvSpPr>
        <p:spPr bwMode="auto">
          <a:xfrm>
            <a:off x="8305800" y="1295401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5999" name="AutoShape 47"/>
          <p:cNvSpPr>
            <a:spLocks noChangeArrowheads="1"/>
          </p:cNvSpPr>
          <p:nvPr/>
        </p:nvSpPr>
        <p:spPr bwMode="auto">
          <a:xfrm>
            <a:off x="8763000" y="389730"/>
            <a:ext cx="1371600" cy="524669"/>
          </a:xfrm>
          <a:prstGeom prst="wedgeRectCallout">
            <a:avLst>
              <a:gd name="adj1" fmla="val -38731"/>
              <a:gd name="adj2" fmla="val 11041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从调用栈帧返回该指针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013" name="Rectangle 61"/>
          <p:cNvSpPr>
            <a:spLocks noChangeArrowheads="1"/>
          </p:cNvSpPr>
          <p:nvPr/>
        </p:nvSpPr>
        <p:spPr bwMode="auto">
          <a:xfrm>
            <a:off x="4343400" y="660400"/>
            <a:ext cx="304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14" name="AutoShape 62"/>
          <p:cNvSpPr>
            <a:spLocks noChangeArrowheads="1"/>
          </p:cNvSpPr>
          <p:nvPr/>
        </p:nvSpPr>
        <p:spPr bwMode="auto">
          <a:xfrm>
            <a:off x="5715000" y="1524000"/>
            <a:ext cx="1905000" cy="542924"/>
          </a:xfrm>
          <a:prstGeom prst="wedgeRectCallout">
            <a:avLst>
              <a:gd name="adj1" fmla="val 97000"/>
              <a:gd name="adj2" fmla="val -1262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指针从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弹出，并赋给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6015" name="AutoShape 63"/>
          <p:cNvCxnSpPr>
            <a:cxnSpLocks noChangeShapeType="1"/>
            <a:stCxn id="126011" idx="2"/>
            <a:endCxn id="125996" idx="0"/>
          </p:cNvCxnSpPr>
          <p:nvPr/>
        </p:nvCxnSpPr>
        <p:spPr bwMode="auto">
          <a:xfrm rot="5400000">
            <a:off x="6269832" y="2640807"/>
            <a:ext cx="4271962" cy="504825"/>
          </a:xfrm>
          <a:prstGeom prst="curved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4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 0.0111 L 0.04792 -0.106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58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10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8" grpId="0" animBg="1"/>
      <p:bldP spid="126006" grpId="0" animBg="1"/>
      <p:bldP spid="126006" grpId="1" animBg="1"/>
      <p:bldP spid="125999" grpId="0" animBg="1"/>
      <p:bldP spid="1260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cxnSp>
        <p:nvCxnSpPr>
          <p:cNvPr id="128008" name="AutoShape 8"/>
          <p:cNvCxnSpPr>
            <a:cxnSpLocks noChangeShapeType="1"/>
            <a:stCxn id="128017" idx="2"/>
            <a:endCxn id="128004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28012" name="AutoShape 12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28017" name="Rectangle 17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9" name="Rectangle 19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28020" name="Rectangle 20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1692275" y="117475"/>
            <a:ext cx="5327650" cy="156845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Driver.java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static void main( String[] args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a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b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b.deposit( 100 );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2667000" y="863600"/>
            <a:ext cx="16764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4572000" y="863600"/>
            <a:ext cx="23622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8" name="AutoShape 28"/>
          <p:cNvSpPr>
            <a:spLocks noChangeArrowheads="1"/>
          </p:cNvSpPr>
          <p:nvPr/>
        </p:nvSpPr>
        <p:spPr bwMode="auto">
          <a:xfrm>
            <a:off x="9065073" y="3693000"/>
            <a:ext cx="1676400" cy="694326"/>
          </a:xfrm>
          <a:prstGeom prst="wedgeRectCallout">
            <a:avLst>
              <a:gd name="adj1" fmla="val -46403"/>
              <a:gd name="adj2" fmla="val -7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针对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构造器调用创建的栈帧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8029" name="Group 29"/>
          <p:cNvGrpSpPr>
            <a:grpSpLocks/>
          </p:cNvGrpSpPr>
          <p:nvPr/>
        </p:nvGrpSpPr>
        <p:grpSpPr bwMode="auto">
          <a:xfrm>
            <a:off x="6477001" y="1600200"/>
            <a:ext cx="4181475" cy="1905000"/>
            <a:chOff x="3120" y="1008"/>
            <a:chExt cx="2634" cy="1200"/>
          </a:xfrm>
        </p:grpSpPr>
        <p:grpSp>
          <p:nvGrpSpPr>
            <p:cNvPr id="128030" name="Group 30"/>
            <p:cNvGrpSpPr>
              <a:grpSpLocks/>
            </p:cNvGrpSpPr>
            <p:nvPr/>
          </p:nvGrpSpPr>
          <p:grpSpPr bwMode="auto">
            <a:xfrm>
              <a:off x="3120" y="1008"/>
              <a:ext cx="2598" cy="1200"/>
              <a:chOff x="3120" y="1008"/>
              <a:chExt cx="2598" cy="1200"/>
            </a:xfrm>
          </p:grpSpPr>
          <p:sp>
            <p:nvSpPr>
              <p:cNvPr id="128031" name="Text Box 31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28032" name="Rectangle 32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864" cy="120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>
                  <a:spcAft>
                    <a:spcPct val="120000"/>
                  </a:spcAft>
                </a:pP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8033" name="Line 33"/>
              <p:cNvSpPr>
                <a:spLocks noChangeShapeType="1"/>
              </p:cNvSpPr>
              <p:nvPr/>
            </p:nvSpPr>
            <p:spPr bwMode="auto">
              <a:xfrm>
                <a:off x="4176" y="1727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35" name="Text Box 35"/>
              <p:cNvSpPr txBox="1">
                <a:spLocks noChangeArrowheads="1"/>
              </p:cNvSpPr>
              <p:nvPr/>
            </p:nvSpPr>
            <p:spPr bwMode="auto">
              <a:xfrm>
                <a:off x="3120" y="1488"/>
                <a:ext cx="84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BankAccount()</a:t>
                </a:r>
              </a:p>
            </p:txBody>
          </p:sp>
          <p:sp>
            <p:nvSpPr>
              <p:cNvPr id="128036" name="AutoShape 36"/>
              <p:cNvSpPr>
                <a:spLocks/>
              </p:cNvSpPr>
              <p:nvPr/>
            </p:nvSpPr>
            <p:spPr bwMode="auto">
              <a:xfrm>
                <a:off x="3936" y="1008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37" name="Text Box 37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28038" name="Text Box 38"/>
              <p:cNvSpPr txBox="1">
                <a:spLocks noChangeArrowheads="1"/>
              </p:cNvSpPr>
              <p:nvPr/>
            </p:nvSpPr>
            <p:spPr bwMode="auto">
              <a:xfrm>
                <a:off x="5040" y="1536"/>
                <a:ext cx="553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Frame data</a:t>
                </a:r>
              </a:p>
            </p:txBody>
          </p:sp>
          <p:sp>
            <p:nvSpPr>
              <p:cNvPr id="128040" name="Text Box 40"/>
              <p:cNvSpPr txBox="1">
                <a:spLocks noChangeArrowheads="1"/>
              </p:cNvSpPr>
              <p:nvPr/>
            </p:nvSpPr>
            <p:spPr bwMode="auto">
              <a:xfrm>
                <a:off x="5043" y="1776"/>
                <a:ext cx="675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Operand stack</a:t>
                </a:r>
              </a:p>
            </p:txBody>
          </p:sp>
          <p:sp>
            <p:nvSpPr>
              <p:cNvPr id="128041" name="Line 41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8042" name="Text Box 42"/>
            <p:cNvSpPr txBox="1">
              <a:spLocks noChangeArrowheads="1"/>
            </p:cNvSpPr>
            <p:nvPr/>
          </p:nvSpPr>
          <p:spPr bwMode="auto">
            <a:xfrm>
              <a:off x="5040" y="1296"/>
              <a:ext cx="71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Local variables</a:t>
              </a:r>
            </a:p>
          </p:txBody>
        </p:sp>
      </p:grpSp>
      <p:grpSp>
        <p:nvGrpSpPr>
          <p:cNvPr id="128043" name="Group 43"/>
          <p:cNvGrpSpPr>
            <a:grpSpLocks/>
          </p:cNvGrpSpPr>
          <p:nvPr/>
        </p:nvGrpSpPr>
        <p:grpSpPr bwMode="auto">
          <a:xfrm>
            <a:off x="3733800" y="3505200"/>
            <a:ext cx="2057400" cy="2895600"/>
            <a:chOff x="1392" y="2208"/>
            <a:chExt cx="1296" cy="1824"/>
          </a:xfrm>
        </p:grpSpPr>
        <p:sp>
          <p:nvSpPr>
            <p:cNvPr id="128044" name="AutoShape 44"/>
            <p:cNvSpPr>
              <a:spLocks noChangeArrowheads="1"/>
            </p:cNvSpPr>
            <p:nvPr/>
          </p:nvSpPr>
          <p:spPr bwMode="auto">
            <a:xfrm>
              <a:off x="1392" y="2208"/>
              <a:ext cx="1296" cy="18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 class</a:t>
              </a:r>
            </a:p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8045" name="Rectangle 45"/>
            <p:cNvSpPr>
              <a:spLocks noChangeArrowheads="1"/>
            </p:cNvSpPr>
            <p:nvPr/>
          </p:nvSpPr>
          <p:spPr bwMode="auto">
            <a:xfrm>
              <a:off x="1536" y="2976"/>
              <a:ext cx="912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Constant Pool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8046" name="Rectangle 46"/>
            <p:cNvSpPr>
              <a:spLocks noChangeArrowheads="1"/>
            </p:cNvSpPr>
            <p:nvPr/>
          </p:nvSpPr>
          <p:spPr bwMode="auto">
            <a:xfrm>
              <a:off x="1536" y="2496"/>
              <a:ext cx="912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Methods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BankAccount()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deposit( double )</a:t>
              </a:r>
            </a:p>
          </p:txBody>
        </p:sp>
      </p:grpSp>
      <p:sp>
        <p:nvSpPr>
          <p:cNvPr id="128047" name="AutoShape 47"/>
          <p:cNvSpPr>
            <a:spLocks noChangeArrowheads="1"/>
          </p:cNvSpPr>
          <p:nvPr/>
        </p:nvSpPr>
        <p:spPr bwMode="auto">
          <a:xfrm>
            <a:off x="8991600" y="5209388"/>
            <a:ext cx="1676400" cy="685800"/>
          </a:xfrm>
          <a:prstGeom prst="wedgeRectCallout">
            <a:avLst>
              <a:gd name="adj1" fmla="val -27327"/>
              <a:gd name="adj2" fmla="val -13541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创建指向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类数据的指针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8048" name="Group 48"/>
          <p:cNvGrpSpPr>
            <a:grpSpLocks/>
          </p:cNvGrpSpPr>
          <p:nvPr/>
        </p:nvGrpSpPr>
        <p:grpSpPr bwMode="auto">
          <a:xfrm>
            <a:off x="4762500" y="3505201"/>
            <a:ext cx="3771900" cy="1838325"/>
            <a:chOff x="2040" y="2208"/>
            <a:chExt cx="2376" cy="1158"/>
          </a:xfrm>
        </p:grpSpPr>
        <p:sp>
          <p:nvSpPr>
            <p:cNvPr id="128049" name="Rectangle 49"/>
            <p:cNvSpPr>
              <a:spLocks noChangeArrowheads="1"/>
            </p:cNvSpPr>
            <p:nvPr/>
          </p:nvSpPr>
          <p:spPr bwMode="auto">
            <a:xfrm>
              <a:off x="3936" y="3168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cxnSp>
          <p:nvCxnSpPr>
            <p:cNvPr id="128050" name="AutoShape 50"/>
            <p:cNvCxnSpPr>
              <a:cxnSpLocks noChangeShapeType="1"/>
              <a:stCxn id="128049" idx="1"/>
            </p:cNvCxnSpPr>
            <p:nvPr/>
          </p:nvCxnSpPr>
          <p:spPr bwMode="auto">
            <a:xfrm rot="10800000">
              <a:off x="2040" y="2208"/>
              <a:ext cx="1896" cy="1059"/>
            </a:xfrm>
            <a:prstGeom prst="curvedConnector4">
              <a:avLst>
                <a:gd name="adj1" fmla="val 32912"/>
                <a:gd name="adj2" fmla="val 1135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8051" name="Group 51"/>
          <p:cNvGrpSpPr>
            <a:grpSpLocks/>
          </p:cNvGrpSpPr>
          <p:nvPr/>
        </p:nvGrpSpPr>
        <p:grpSpPr bwMode="auto">
          <a:xfrm>
            <a:off x="7772400" y="5334001"/>
            <a:ext cx="762000" cy="746125"/>
            <a:chOff x="3936" y="3360"/>
            <a:chExt cx="480" cy="470"/>
          </a:xfrm>
        </p:grpSpPr>
        <p:sp>
          <p:nvSpPr>
            <p:cNvPr id="128052" name="Rectangle 52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28053" name="Rectangle 53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grpSp>
        <p:nvGrpSpPr>
          <p:cNvPr id="128057" name="Group 57"/>
          <p:cNvGrpSpPr>
            <a:grpSpLocks/>
          </p:cNvGrpSpPr>
          <p:nvPr/>
        </p:nvGrpSpPr>
        <p:grpSpPr bwMode="auto">
          <a:xfrm>
            <a:off x="4762500" y="2057400"/>
            <a:ext cx="4991100" cy="2590800"/>
            <a:chOff x="2040" y="1296"/>
            <a:chExt cx="3144" cy="1632"/>
          </a:xfrm>
        </p:grpSpPr>
        <p:sp>
          <p:nvSpPr>
            <p:cNvPr id="128058" name="Rectangle 58"/>
            <p:cNvSpPr>
              <a:spLocks noChangeArrowheads="1"/>
            </p:cNvSpPr>
            <p:nvPr/>
          </p:nvSpPr>
          <p:spPr bwMode="auto">
            <a:xfrm>
              <a:off x="4704" y="2730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grpSp>
          <p:nvGrpSpPr>
            <p:cNvPr id="128059" name="Group 59"/>
            <p:cNvGrpSpPr>
              <a:grpSpLocks/>
            </p:cNvGrpSpPr>
            <p:nvPr/>
          </p:nvGrpSpPr>
          <p:grpSpPr bwMode="auto">
            <a:xfrm>
              <a:off x="2040" y="1296"/>
              <a:ext cx="2904" cy="1533"/>
              <a:chOff x="2040" y="1296"/>
              <a:chExt cx="2904" cy="1533"/>
            </a:xfrm>
          </p:grpSpPr>
          <p:cxnSp>
            <p:nvCxnSpPr>
              <p:cNvPr id="128060" name="AutoShape 60"/>
              <p:cNvCxnSpPr>
                <a:cxnSpLocks noChangeShapeType="1"/>
                <a:stCxn id="128058" idx="1"/>
              </p:cNvCxnSpPr>
              <p:nvPr/>
            </p:nvCxnSpPr>
            <p:spPr bwMode="auto">
              <a:xfrm rot="10800000">
                <a:off x="2040" y="2208"/>
                <a:ext cx="2664" cy="621"/>
              </a:xfrm>
              <a:prstGeom prst="curvedConnector4">
                <a:avLst>
                  <a:gd name="adj1" fmla="val 37838"/>
                  <a:gd name="adj2" fmla="val 12319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61" name="AutoShape 61"/>
              <p:cNvCxnSpPr>
                <a:cxnSpLocks noChangeShapeType="1"/>
                <a:stCxn id="128062" idx="2"/>
                <a:endCxn id="128058" idx="0"/>
              </p:cNvCxnSpPr>
              <p:nvPr/>
            </p:nvCxnSpPr>
            <p:spPr bwMode="auto">
              <a:xfrm rot="16200000" flipH="1">
                <a:off x="3999" y="1785"/>
                <a:ext cx="1284" cy="606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8062" name="Rectangle 62"/>
              <p:cNvSpPr>
                <a:spLocks noChangeArrowheads="1"/>
              </p:cNvSpPr>
              <p:nvPr/>
            </p:nvSpPr>
            <p:spPr bwMode="auto">
              <a:xfrm>
                <a:off x="4259" y="1296"/>
                <a:ext cx="157" cy="1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</p:grpSp>
      </p:grpSp>
      <p:grpSp>
        <p:nvGrpSpPr>
          <p:cNvPr id="128063" name="Group 63"/>
          <p:cNvGrpSpPr>
            <a:grpSpLocks/>
          </p:cNvGrpSpPr>
          <p:nvPr/>
        </p:nvGrpSpPr>
        <p:grpSpPr bwMode="auto">
          <a:xfrm>
            <a:off x="3962400" y="5334000"/>
            <a:ext cx="1447800" cy="914400"/>
            <a:chOff x="1584" y="3360"/>
            <a:chExt cx="864" cy="576"/>
          </a:xfrm>
        </p:grpSpPr>
        <p:sp>
          <p:nvSpPr>
            <p:cNvPr id="128064" name="Rectangle 64"/>
            <p:cNvSpPr>
              <a:spLocks noChangeArrowheads="1"/>
            </p:cNvSpPr>
            <p:nvPr/>
          </p:nvSpPr>
          <p:spPr bwMode="auto">
            <a:xfrm>
              <a:off x="1584" y="3360"/>
              <a:ext cx="864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Static Variables</a:t>
              </a:r>
            </a:p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totalAccounts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8065" name="Rectangle 65"/>
            <p:cNvSpPr>
              <a:spLocks noChangeArrowheads="1"/>
            </p:cNvSpPr>
            <p:nvPr/>
          </p:nvSpPr>
          <p:spPr bwMode="auto">
            <a:xfrm>
              <a:off x="1872" y="3690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8069" name="Rectangle 69"/>
          <p:cNvSpPr>
            <a:spLocks noChangeArrowheads="1"/>
          </p:cNvSpPr>
          <p:nvPr/>
        </p:nvSpPr>
        <p:spPr bwMode="auto">
          <a:xfrm>
            <a:off x="8305800" y="1295401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8070" name="AutoShape 70"/>
          <p:cNvSpPr>
            <a:spLocks noChangeArrowheads="1"/>
          </p:cNvSpPr>
          <p:nvPr/>
        </p:nvSpPr>
        <p:spPr bwMode="auto">
          <a:xfrm>
            <a:off x="8686800" y="1195388"/>
            <a:ext cx="1905000" cy="709611"/>
          </a:xfrm>
          <a:prstGeom prst="wedgeRectCallout">
            <a:avLst>
              <a:gd name="adj1" fmla="val -54829"/>
              <a:gd name="adj2" fmla="val 7041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常量区中创建指向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的指针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71" name="AutoShape 71"/>
          <p:cNvSpPr>
            <a:spLocks noChangeArrowheads="1"/>
          </p:cNvSpPr>
          <p:nvPr/>
        </p:nvSpPr>
        <p:spPr bwMode="auto">
          <a:xfrm>
            <a:off x="4572000" y="1676400"/>
            <a:ext cx="1676400" cy="695324"/>
          </a:xfrm>
          <a:prstGeom prst="wedgeRectCallout">
            <a:avLst>
              <a:gd name="adj1" fmla="val -74139"/>
              <a:gd name="adj2" fmla="val -1238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类已经被加载，无需再次加载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72" name="Rectangle 72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8073" name="Rectangle 73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128074" name="AutoShape 74"/>
          <p:cNvCxnSpPr>
            <a:cxnSpLocks noChangeShapeType="1"/>
          </p:cNvCxnSpPr>
          <p:nvPr/>
        </p:nvCxnSpPr>
        <p:spPr bwMode="auto">
          <a:xfrm rot="5400000">
            <a:off x="6269832" y="2640807"/>
            <a:ext cx="4271962" cy="504825"/>
          </a:xfrm>
          <a:prstGeom prst="curved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2" grpId="0" animBg="1"/>
      <p:bldP spid="128022" grpId="1" animBg="1"/>
      <p:bldP spid="128022" grpId="2" animBg="1"/>
      <p:bldP spid="128027" grpId="0" animBg="1"/>
      <p:bldP spid="128028" grpId="0" animBg="1"/>
      <p:bldP spid="128028" grpId="1" animBg="1"/>
      <p:bldP spid="128028" grpId="2" animBg="1"/>
      <p:bldP spid="128047" grpId="0" animBg="1"/>
      <p:bldP spid="128047" grpId="1" animBg="1"/>
      <p:bldP spid="128047" grpId="2" animBg="1"/>
      <p:bldP spid="128070" grpId="0" animBg="1"/>
      <p:bldP spid="128071" grpId="0" animBg="1"/>
      <p:bldP spid="12807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30052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grpSp>
        <p:nvGrpSpPr>
          <p:cNvPr id="130056" name="Group 8"/>
          <p:cNvGrpSpPr>
            <a:grpSpLocks/>
          </p:cNvGrpSpPr>
          <p:nvPr/>
        </p:nvGrpSpPr>
        <p:grpSpPr bwMode="auto">
          <a:xfrm>
            <a:off x="8991600" y="4648201"/>
            <a:ext cx="762000" cy="746125"/>
            <a:chOff x="3936" y="3360"/>
            <a:chExt cx="480" cy="470"/>
          </a:xfrm>
        </p:grpSpPr>
        <p:sp>
          <p:nvSpPr>
            <p:cNvPr id="130057" name="Rectangle 9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30058" name="Rectangle 10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cxnSp>
        <p:nvCxnSpPr>
          <p:cNvPr id="130059" name="AutoShape 11"/>
          <p:cNvCxnSpPr>
            <a:cxnSpLocks noChangeShapeType="1"/>
            <a:stCxn id="130082" idx="2"/>
            <a:endCxn id="130052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060" name="AutoShape 12"/>
          <p:cNvSpPr>
            <a:spLocks noChangeArrowheads="1"/>
          </p:cNvSpPr>
          <p:nvPr/>
        </p:nvSpPr>
        <p:spPr bwMode="auto">
          <a:xfrm>
            <a:off x="3733800" y="3505200"/>
            <a:ext cx="2057400" cy="289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 class</a:t>
            </a:r>
          </a:p>
          <a:p>
            <a:pPr algn="ctr"/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3962400" y="4724400"/>
            <a:ext cx="1447800" cy="533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3962400" y="39624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deposit( double )</a:t>
            </a:r>
          </a:p>
        </p:txBody>
      </p:sp>
      <p:grpSp>
        <p:nvGrpSpPr>
          <p:cNvPr id="130063" name="Group 15"/>
          <p:cNvGrpSpPr>
            <a:grpSpLocks/>
          </p:cNvGrpSpPr>
          <p:nvPr/>
        </p:nvGrpSpPr>
        <p:grpSpPr bwMode="auto">
          <a:xfrm>
            <a:off x="3962400" y="5334000"/>
            <a:ext cx="1447800" cy="914400"/>
            <a:chOff x="1584" y="3360"/>
            <a:chExt cx="864" cy="576"/>
          </a:xfrm>
        </p:grpSpPr>
        <p:sp>
          <p:nvSpPr>
            <p:cNvPr id="130064" name="Rectangle 16"/>
            <p:cNvSpPr>
              <a:spLocks noChangeArrowheads="1"/>
            </p:cNvSpPr>
            <p:nvPr/>
          </p:nvSpPr>
          <p:spPr bwMode="auto">
            <a:xfrm>
              <a:off x="1584" y="3360"/>
              <a:ext cx="864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Static Variables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totalAccounts</a:t>
              </a:r>
            </a:p>
          </p:txBody>
        </p:sp>
        <p:sp>
          <p:nvSpPr>
            <p:cNvPr id="130065" name="Rectangle 17"/>
            <p:cNvSpPr>
              <a:spLocks noChangeArrowheads="1"/>
            </p:cNvSpPr>
            <p:nvPr/>
          </p:nvSpPr>
          <p:spPr bwMode="auto">
            <a:xfrm>
              <a:off x="1872" y="3690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0066" name="Line 18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8153400" y="1600200"/>
            <a:ext cx="1371600" cy="1905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70" name="Line 22"/>
          <p:cNvSpPr>
            <a:spLocks noChangeShapeType="1"/>
          </p:cNvSpPr>
          <p:nvPr/>
        </p:nvSpPr>
        <p:spPr bwMode="auto">
          <a:xfrm>
            <a:off x="8153400" y="2741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6477001" y="2362200"/>
            <a:ext cx="1338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</p:txBody>
      </p:sp>
      <p:sp>
        <p:nvSpPr>
          <p:cNvPr id="130073" name="AutoShape 25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4" name="AutoShape 26"/>
          <p:cNvSpPr>
            <a:spLocks/>
          </p:cNvSpPr>
          <p:nvPr/>
        </p:nvSpPr>
        <p:spPr bwMode="auto">
          <a:xfrm>
            <a:off x="7772400" y="1600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30078" name="Text Box 30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9525001" y="1676401"/>
            <a:ext cx="8731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Parameters</a:t>
            </a:r>
          </a:p>
        </p:txBody>
      </p: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9525000" y="2438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30082" name="Rectangle 34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30083" name="Line 35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9529763" y="2819401"/>
            <a:ext cx="1071562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0085" name="Rectangle 37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30086" name="Rectangle 38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0087" name="Line 39"/>
          <p:cNvSpPr>
            <a:spLocks noChangeShapeType="1"/>
          </p:cNvSpPr>
          <p:nvPr/>
        </p:nvSpPr>
        <p:spPr bwMode="auto">
          <a:xfrm>
            <a:off x="8153400" y="2362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88" name="Text Box 40"/>
          <p:cNvSpPr txBox="1">
            <a:spLocks noChangeArrowheads="1"/>
          </p:cNvSpPr>
          <p:nvPr/>
        </p:nvSpPr>
        <p:spPr bwMode="auto">
          <a:xfrm>
            <a:off x="9525001" y="2057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30089" name="Text Box 41"/>
          <p:cNvSpPr txBox="1">
            <a:spLocks noChangeArrowheads="1"/>
          </p:cNvSpPr>
          <p:nvPr/>
        </p:nvSpPr>
        <p:spPr bwMode="auto">
          <a:xfrm>
            <a:off x="1693863" y="115888"/>
            <a:ext cx="4838700" cy="303530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BankAccount.java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private double balance;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private static int totalAccounts = 0;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BankAccount()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balance = 0;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totalAccounts++;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void deposit( double amount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balance += amount;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0090" name="Rectangle 42"/>
          <p:cNvSpPr>
            <a:spLocks noChangeArrowheads="1"/>
          </p:cNvSpPr>
          <p:nvPr/>
        </p:nvSpPr>
        <p:spPr bwMode="auto">
          <a:xfrm>
            <a:off x="1752600" y="381000"/>
            <a:ext cx="28194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91" name="Rectangle 43"/>
          <p:cNvSpPr>
            <a:spLocks noChangeArrowheads="1"/>
          </p:cNvSpPr>
          <p:nvPr/>
        </p:nvSpPr>
        <p:spPr bwMode="auto">
          <a:xfrm>
            <a:off x="1752600" y="635000"/>
            <a:ext cx="45720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92" name="Rectangle 44"/>
          <p:cNvSpPr>
            <a:spLocks noChangeArrowheads="1"/>
          </p:cNvSpPr>
          <p:nvPr/>
        </p:nvSpPr>
        <p:spPr bwMode="auto">
          <a:xfrm>
            <a:off x="2641600" y="1346200"/>
            <a:ext cx="15494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93" name="Rectangle 45"/>
          <p:cNvSpPr>
            <a:spLocks noChangeArrowheads="1"/>
          </p:cNvSpPr>
          <p:nvPr/>
        </p:nvSpPr>
        <p:spPr bwMode="auto">
          <a:xfrm>
            <a:off x="2667000" y="1600200"/>
            <a:ext cx="19812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0097" name="Group 49"/>
          <p:cNvGrpSpPr>
            <a:grpSpLocks/>
          </p:cNvGrpSpPr>
          <p:nvPr/>
        </p:nvGrpSpPr>
        <p:grpSpPr bwMode="auto">
          <a:xfrm>
            <a:off x="4762500" y="3505201"/>
            <a:ext cx="3771900" cy="1838325"/>
            <a:chOff x="2040" y="2208"/>
            <a:chExt cx="2376" cy="1158"/>
          </a:xfrm>
        </p:grpSpPr>
        <p:sp>
          <p:nvSpPr>
            <p:cNvPr id="130098" name="Rectangle 50"/>
            <p:cNvSpPr>
              <a:spLocks noChangeArrowheads="1"/>
            </p:cNvSpPr>
            <p:nvPr/>
          </p:nvSpPr>
          <p:spPr bwMode="auto">
            <a:xfrm>
              <a:off x="3936" y="3168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cxnSp>
          <p:nvCxnSpPr>
            <p:cNvPr id="130099" name="AutoShape 51"/>
            <p:cNvCxnSpPr>
              <a:cxnSpLocks noChangeShapeType="1"/>
              <a:stCxn id="130098" idx="1"/>
            </p:cNvCxnSpPr>
            <p:nvPr/>
          </p:nvCxnSpPr>
          <p:spPr bwMode="auto">
            <a:xfrm rot="10800000">
              <a:off x="2040" y="2208"/>
              <a:ext cx="1896" cy="1059"/>
            </a:xfrm>
            <a:prstGeom prst="curvedConnector4">
              <a:avLst>
                <a:gd name="adj1" fmla="val 32912"/>
                <a:gd name="adj2" fmla="val 1135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0100" name="Group 52"/>
          <p:cNvGrpSpPr>
            <a:grpSpLocks/>
          </p:cNvGrpSpPr>
          <p:nvPr/>
        </p:nvGrpSpPr>
        <p:grpSpPr bwMode="auto">
          <a:xfrm>
            <a:off x="7772400" y="5334001"/>
            <a:ext cx="762000" cy="746125"/>
            <a:chOff x="3936" y="3360"/>
            <a:chExt cx="480" cy="470"/>
          </a:xfrm>
        </p:grpSpPr>
        <p:sp>
          <p:nvSpPr>
            <p:cNvPr id="130101" name="Rectangle 53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30102" name="Rectangle 54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grpSp>
        <p:nvGrpSpPr>
          <p:cNvPr id="130103" name="Group 55"/>
          <p:cNvGrpSpPr>
            <a:grpSpLocks/>
          </p:cNvGrpSpPr>
          <p:nvPr/>
        </p:nvGrpSpPr>
        <p:grpSpPr bwMode="auto">
          <a:xfrm>
            <a:off x="4762500" y="2057400"/>
            <a:ext cx="4991100" cy="2590800"/>
            <a:chOff x="2040" y="1296"/>
            <a:chExt cx="3144" cy="1632"/>
          </a:xfrm>
        </p:grpSpPr>
        <p:sp>
          <p:nvSpPr>
            <p:cNvPr id="130104" name="Rectangle 56"/>
            <p:cNvSpPr>
              <a:spLocks noChangeArrowheads="1"/>
            </p:cNvSpPr>
            <p:nvPr/>
          </p:nvSpPr>
          <p:spPr bwMode="auto">
            <a:xfrm>
              <a:off x="4704" y="2730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grpSp>
          <p:nvGrpSpPr>
            <p:cNvPr id="130105" name="Group 57"/>
            <p:cNvGrpSpPr>
              <a:grpSpLocks/>
            </p:cNvGrpSpPr>
            <p:nvPr/>
          </p:nvGrpSpPr>
          <p:grpSpPr bwMode="auto">
            <a:xfrm>
              <a:off x="2040" y="1296"/>
              <a:ext cx="2904" cy="1533"/>
              <a:chOff x="2040" y="1296"/>
              <a:chExt cx="2904" cy="1533"/>
            </a:xfrm>
          </p:grpSpPr>
          <p:cxnSp>
            <p:nvCxnSpPr>
              <p:cNvPr id="130106" name="AutoShape 58"/>
              <p:cNvCxnSpPr>
                <a:cxnSpLocks noChangeShapeType="1"/>
                <a:stCxn id="130104" idx="1"/>
              </p:cNvCxnSpPr>
              <p:nvPr/>
            </p:nvCxnSpPr>
            <p:spPr bwMode="auto">
              <a:xfrm rot="10800000">
                <a:off x="2040" y="2208"/>
                <a:ext cx="2664" cy="621"/>
              </a:xfrm>
              <a:prstGeom prst="curvedConnector4">
                <a:avLst>
                  <a:gd name="adj1" fmla="val 37838"/>
                  <a:gd name="adj2" fmla="val 12319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107" name="AutoShape 59"/>
              <p:cNvCxnSpPr>
                <a:cxnSpLocks noChangeShapeType="1"/>
                <a:stCxn id="130108" idx="2"/>
                <a:endCxn id="130104" idx="0"/>
              </p:cNvCxnSpPr>
              <p:nvPr/>
            </p:nvCxnSpPr>
            <p:spPr bwMode="auto">
              <a:xfrm rot="16200000" flipH="1">
                <a:off x="3999" y="1785"/>
                <a:ext cx="1284" cy="606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0108" name="Rectangle 60"/>
              <p:cNvSpPr>
                <a:spLocks noChangeArrowheads="1"/>
              </p:cNvSpPr>
              <p:nvPr/>
            </p:nvSpPr>
            <p:spPr bwMode="auto">
              <a:xfrm>
                <a:off x="4259" y="1296"/>
                <a:ext cx="157" cy="1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</p:grpSp>
      </p:grpSp>
      <p:sp>
        <p:nvSpPr>
          <p:cNvPr id="130112" name="AutoShape 64"/>
          <p:cNvSpPr>
            <a:spLocks noChangeArrowheads="1"/>
          </p:cNvSpPr>
          <p:nvPr/>
        </p:nvSpPr>
        <p:spPr bwMode="auto">
          <a:xfrm>
            <a:off x="5715000" y="1600200"/>
            <a:ext cx="1676400" cy="712788"/>
          </a:xfrm>
          <a:prstGeom prst="wedgeRectCallout">
            <a:avLst>
              <a:gd name="adj1" fmla="val -90064"/>
              <a:gd name="adj2" fmla="val -14644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因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totalAccounts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已经初始化了，无需再次初始化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113" name="AutoShape 65"/>
          <p:cNvSpPr>
            <a:spLocks noChangeArrowheads="1"/>
          </p:cNvSpPr>
          <p:nvPr/>
        </p:nvSpPr>
        <p:spPr bwMode="auto">
          <a:xfrm>
            <a:off x="5520464" y="5397650"/>
            <a:ext cx="1676400" cy="381000"/>
          </a:xfrm>
          <a:prstGeom prst="wedgeRectCallout">
            <a:avLst>
              <a:gd name="adj1" fmla="val -71782"/>
              <a:gd name="adj2" fmla="val 10654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totalAccounts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增加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114" name="Text Box 66"/>
          <p:cNvSpPr txBox="1">
            <a:spLocks noChangeArrowheads="1"/>
          </p:cNvSpPr>
          <p:nvPr/>
        </p:nvSpPr>
        <p:spPr bwMode="auto">
          <a:xfrm>
            <a:off x="4578350" y="5867400"/>
            <a:ext cx="2222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0118" name="Rectangle 70"/>
          <p:cNvSpPr>
            <a:spLocks noChangeArrowheads="1"/>
          </p:cNvSpPr>
          <p:nvPr/>
        </p:nvSpPr>
        <p:spPr bwMode="auto">
          <a:xfrm>
            <a:off x="8305800" y="1295401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0121" name="Rectangle 73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0122" name="Rectangle 74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130123" name="AutoShape 75"/>
          <p:cNvCxnSpPr>
            <a:cxnSpLocks noChangeShapeType="1"/>
          </p:cNvCxnSpPr>
          <p:nvPr/>
        </p:nvCxnSpPr>
        <p:spPr bwMode="auto">
          <a:xfrm rot="5400000">
            <a:off x="6269832" y="2640807"/>
            <a:ext cx="4271962" cy="504825"/>
          </a:xfrm>
          <a:prstGeom prst="curved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119" name="AutoShape 71"/>
          <p:cNvSpPr>
            <a:spLocks noChangeArrowheads="1"/>
          </p:cNvSpPr>
          <p:nvPr/>
        </p:nvSpPr>
        <p:spPr bwMode="auto">
          <a:xfrm>
            <a:off x="7086600" y="4038600"/>
            <a:ext cx="1676400" cy="581026"/>
          </a:xfrm>
          <a:prstGeom prst="wedgeRectCallout">
            <a:avLst>
              <a:gd name="adj1" fmla="val 71493"/>
              <a:gd name="adj2" fmla="val 12162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该对象的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变量被初始化默认值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120" name="AutoShape 72"/>
          <p:cNvSpPr>
            <a:spLocks noChangeArrowheads="1"/>
          </p:cNvSpPr>
          <p:nvPr/>
        </p:nvSpPr>
        <p:spPr bwMode="auto">
          <a:xfrm>
            <a:off x="7086600" y="4890293"/>
            <a:ext cx="1676400" cy="512764"/>
          </a:xfrm>
          <a:prstGeom prst="wedgeRectCallout">
            <a:avLst>
              <a:gd name="adj1" fmla="val 68612"/>
              <a:gd name="adj2" fmla="val 44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该对象的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被设置为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0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90" grpId="0" animBg="1"/>
      <p:bldP spid="130090" grpId="1" animBg="1"/>
      <p:bldP spid="130090" grpId="2" animBg="1"/>
      <p:bldP spid="130091" grpId="0" animBg="1"/>
      <p:bldP spid="130091" grpId="1" animBg="1"/>
      <p:bldP spid="130091" grpId="2" animBg="1"/>
      <p:bldP spid="130092" grpId="0" animBg="1"/>
      <p:bldP spid="130092" grpId="1" animBg="1"/>
      <p:bldP spid="130092" grpId="2" animBg="1"/>
      <p:bldP spid="130093" grpId="0" animBg="1"/>
      <p:bldP spid="130093" grpId="1" animBg="1"/>
      <p:bldP spid="130112" grpId="0" animBg="1"/>
      <p:bldP spid="130112" grpId="1" animBg="1"/>
      <p:bldP spid="130112" grpId="2" animBg="1"/>
      <p:bldP spid="130113" grpId="0" animBg="1"/>
      <p:bldP spid="130114" grpId="0" animBg="1"/>
      <p:bldP spid="130119" grpId="0" animBg="1"/>
      <p:bldP spid="130119" grpId="1" animBg="1"/>
      <p:bldP spid="130119" grpId="2" animBg="1"/>
      <p:bldP spid="130120" grpId="0" animBg="1"/>
      <p:bldP spid="130120" grpId="1" animBg="1"/>
      <p:bldP spid="130120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32100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cxnSp>
        <p:nvCxnSpPr>
          <p:cNvPr id="132104" name="AutoShape 8"/>
          <p:cNvCxnSpPr>
            <a:cxnSpLocks noChangeShapeType="1"/>
            <a:stCxn id="132113" idx="2"/>
            <a:endCxn id="132100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32108" name="AutoShape 12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32114" name="Line 18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1692275" y="117475"/>
            <a:ext cx="5327650" cy="156845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Driver.java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static void main( String[] args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a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b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b.deposit( 100 );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32118" name="Group 22"/>
          <p:cNvGrpSpPr>
            <a:grpSpLocks/>
          </p:cNvGrpSpPr>
          <p:nvPr/>
        </p:nvGrpSpPr>
        <p:grpSpPr bwMode="auto">
          <a:xfrm>
            <a:off x="6477001" y="1600200"/>
            <a:ext cx="4181475" cy="1905000"/>
            <a:chOff x="3120" y="1008"/>
            <a:chExt cx="2634" cy="1200"/>
          </a:xfrm>
        </p:grpSpPr>
        <p:grpSp>
          <p:nvGrpSpPr>
            <p:cNvPr id="132119" name="Group 23"/>
            <p:cNvGrpSpPr>
              <a:grpSpLocks/>
            </p:cNvGrpSpPr>
            <p:nvPr/>
          </p:nvGrpSpPr>
          <p:grpSpPr bwMode="auto">
            <a:xfrm>
              <a:off x="3120" y="1008"/>
              <a:ext cx="2598" cy="1200"/>
              <a:chOff x="3120" y="1008"/>
              <a:chExt cx="2598" cy="1200"/>
            </a:xfrm>
          </p:grpSpPr>
          <p:sp>
            <p:nvSpPr>
              <p:cNvPr id="132120" name="Text Box 24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32121" name="Rectangle 25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864" cy="120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>
                  <a:spcAft>
                    <a:spcPct val="120000"/>
                  </a:spcAft>
                </a:pP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22" name="Line 26"/>
              <p:cNvSpPr>
                <a:spLocks noChangeShapeType="1"/>
              </p:cNvSpPr>
              <p:nvPr/>
            </p:nvSpPr>
            <p:spPr bwMode="auto">
              <a:xfrm>
                <a:off x="4176" y="1727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24" name="Text Box 28"/>
              <p:cNvSpPr txBox="1">
                <a:spLocks noChangeArrowheads="1"/>
              </p:cNvSpPr>
              <p:nvPr/>
            </p:nvSpPr>
            <p:spPr bwMode="auto">
              <a:xfrm>
                <a:off x="3120" y="1488"/>
                <a:ext cx="84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BankAccount()</a:t>
                </a:r>
              </a:p>
            </p:txBody>
          </p:sp>
          <p:sp>
            <p:nvSpPr>
              <p:cNvPr id="132125" name="AutoShape 29"/>
              <p:cNvSpPr>
                <a:spLocks/>
              </p:cNvSpPr>
              <p:nvPr/>
            </p:nvSpPr>
            <p:spPr bwMode="auto">
              <a:xfrm>
                <a:off x="3936" y="1008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6" name="Text Box 30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32127" name="Text Box 31"/>
              <p:cNvSpPr txBox="1">
                <a:spLocks noChangeArrowheads="1"/>
              </p:cNvSpPr>
              <p:nvPr/>
            </p:nvSpPr>
            <p:spPr bwMode="auto">
              <a:xfrm>
                <a:off x="5040" y="1536"/>
                <a:ext cx="553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Frame data</a:t>
                </a:r>
              </a:p>
            </p:txBody>
          </p:sp>
          <p:sp>
            <p:nvSpPr>
              <p:cNvPr id="132129" name="Text Box 33"/>
              <p:cNvSpPr txBox="1">
                <a:spLocks noChangeArrowheads="1"/>
              </p:cNvSpPr>
              <p:nvPr/>
            </p:nvSpPr>
            <p:spPr bwMode="auto">
              <a:xfrm>
                <a:off x="5043" y="1776"/>
                <a:ext cx="675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Operand stack</a:t>
                </a:r>
              </a:p>
            </p:txBody>
          </p:sp>
          <p:sp>
            <p:nvSpPr>
              <p:cNvPr id="132130" name="Line 34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131" name="Text Box 35"/>
            <p:cNvSpPr txBox="1">
              <a:spLocks noChangeArrowheads="1"/>
            </p:cNvSpPr>
            <p:nvPr/>
          </p:nvSpPr>
          <p:spPr bwMode="auto">
            <a:xfrm>
              <a:off x="5040" y="1296"/>
              <a:ext cx="71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Local variables</a:t>
              </a:r>
            </a:p>
          </p:txBody>
        </p:sp>
      </p:grpSp>
      <p:grpSp>
        <p:nvGrpSpPr>
          <p:cNvPr id="132132" name="Group 36"/>
          <p:cNvGrpSpPr>
            <a:grpSpLocks/>
          </p:cNvGrpSpPr>
          <p:nvPr/>
        </p:nvGrpSpPr>
        <p:grpSpPr bwMode="auto">
          <a:xfrm>
            <a:off x="3733800" y="3505200"/>
            <a:ext cx="2057400" cy="2895600"/>
            <a:chOff x="1392" y="2208"/>
            <a:chExt cx="1296" cy="1824"/>
          </a:xfrm>
        </p:grpSpPr>
        <p:sp>
          <p:nvSpPr>
            <p:cNvPr id="132133" name="AutoShape 37"/>
            <p:cNvSpPr>
              <a:spLocks noChangeArrowheads="1"/>
            </p:cNvSpPr>
            <p:nvPr/>
          </p:nvSpPr>
          <p:spPr bwMode="auto">
            <a:xfrm>
              <a:off x="1392" y="2208"/>
              <a:ext cx="1296" cy="18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 class</a:t>
              </a:r>
            </a:p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2134" name="Rectangle 38"/>
            <p:cNvSpPr>
              <a:spLocks noChangeArrowheads="1"/>
            </p:cNvSpPr>
            <p:nvPr/>
          </p:nvSpPr>
          <p:spPr bwMode="auto">
            <a:xfrm>
              <a:off x="1536" y="2976"/>
              <a:ext cx="912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Constant Pool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2135" name="Rectangle 39"/>
            <p:cNvSpPr>
              <a:spLocks noChangeArrowheads="1"/>
            </p:cNvSpPr>
            <p:nvPr/>
          </p:nvSpPr>
          <p:spPr bwMode="auto">
            <a:xfrm>
              <a:off x="1536" y="2496"/>
              <a:ext cx="912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Methods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BankAccount()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deposit( double )</a:t>
              </a:r>
            </a:p>
          </p:txBody>
        </p:sp>
      </p:grpSp>
      <p:sp>
        <p:nvSpPr>
          <p:cNvPr id="132136" name="Rectangle 40"/>
          <p:cNvSpPr>
            <a:spLocks noChangeArrowheads="1"/>
          </p:cNvSpPr>
          <p:nvPr/>
        </p:nvSpPr>
        <p:spPr bwMode="auto">
          <a:xfrm>
            <a:off x="8229600" y="2057401"/>
            <a:ext cx="249238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grpSp>
        <p:nvGrpSpPr>
          <p:cNvPr id="132137" name="Group 41"/>
          <p:cNvGrpSpPr>
            <a:grpSpLocks/>
          </p:cNvGrpSpPr>
          <p:nvPr/>
        </p:nvGrpSpPr>
        <p:grpSpPr bwMode="auto">
          <a:xfrm>
            <a:off x="3962400" y="5334000"/>
            <a:ext cx="1447800" cy="914400"/>
            <a:chOff x="1584" y="3360"/>
            <a:chExt cx="864" cy="576"/>
          </a:xfrm>
        </p:grpSpPr>
        <p:sp>
          <p:nvSpPr>
            <p:cNvPr id="132138" name="Rectangle 42"/>
            <p:cNvSpPr>
              <a:spLocks noChangeArrowheads="1"/>
            </p:cNvSpPr>
            <p:nvPr/>
          </p:nvSpPr>
          <p:spPr bwMode="auto">
            <a:xfrm>
              <a:off x="1584" y="3360"/>
              <a:ext cx="864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Static Variables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totalAccounts</a:t>
              </a:r>
            </a:p>
          </p:txBody>
        </p:sp>
        <p:sp>
          <p:nvSpPr>
            <p:cNvPr id="132139" name="Rectangle 43"/>
            <p:cNvSpPr>
              <a:spLocks noChangeArrowheads="1"/>
            </p:cNvSpPr>
            <p:nvPr/>
          </p:nvSpPr>
          <p:spPr bwMode="auto">
            <a:xfrm>
              <a:off x="1872" y="3690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32170" name="Group 74"/>
          <p:cNvGrpSpPr>
            <a:grpSpLocks/>
          </p:cNvGrpSpPr>
          <p:nvPr/>
        </p:nvGrpSpPr>
        <p:grpSpPr bwMode="auto">
          <a:xfrm>
            <a:off x="8686800" y="1295401"/>
            <a:ext cx="685800" cy="3038475"/>
            <a:chOff x="4512" y="816"/>
            <a:chExt cx="432" cy="1914"/>
          </a:xfrm>
        </p:grpSpPr>
        <p:cxnSp>
          <p:nvCxnSpPr>
            <p:cNvPr id="132141" name="AutoShape 45"/>
            <p:cNvCxnSpPr>
              <a:cxnSpLocks noChangeShapeType="1"/>
              <a:stCxn id="132142" idx="2"/>
              <a:endCxn id="132153" idx="0"/>
            </p:cNvCxnSpPr>
            <p:nvPr/>
          </p:nvCxnSpPr>
          <p:spPr bwMode="auto">
            <a:xfrm rot="16200000" flipH="1">
              <a:off x="3886" y="1671"/>
              <a:ext cx="1764" cy="35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142" name="Rectangle 46"/>
            <p:cNvSpPr>
              <a:spLocks noChangeArrowheads="1"/>
            </p:cNvSpPr>
            <p:nvPr/>
          </p:nvSpPr>
          <p:spPr bwMode="auto">
            <a:xfrm>
              <a:off x="4512" y="816"/>
              <a:ext cx="157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132144" name="Group 48"/>
          <p:cNvGrpSpPr>
            <a:grpSpLocks/>
          </p:cNvGrpSpPr>
          <p:nvPr/>
        </p:nvGrpSpPr>
        <p:grpSpPr bwMode="auto">
          <a:xfrm>
            <a:off x="4762500" y="3505201"/>
            <a:ext cx="3771900" cy="1838325"/>
            <a:chOff x="2040" y="2208"/>
            <a:chExt cx="2376" cy="1158"/>
          </a:xfrm>
        </p:grpSpPr>
        <p:sp>
          <p:nvSpPr>
            <p:cNvPr id="132145" name="Rectangle 49"/>
            <p:cNvSpPr>
              <a:spLocks noChangeArrowheads="1"/>
            </p:cNvSpPr>
            <p:nvPr/>
          </p:nvSpPr>
          <p:spPr bwMode="auto">
            <a:xfrm>
              <a:off x="3936" y="3168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cxnSp>
          <p:nvCxnSpPr>
            <p:cNvPr id="132146" name="AutoShape 50"/>
            <p:cNvCxnSpPr>
              <a:cxnSpLocks noChangeShapeType="1"/>
              <a:stCxn id="132145" idx="1"/>
            </p:cNvCxnSpPr>
            <p:nvPr/>
          </p:nvCxnSpPr>
          <p:spPr bwMode="auto">
            <a:xfrm rot="10800000">
              <a:off x="2040" y="2208"/>
              <a:ext cx="1896" cy="1059"/>
            </a:xfrm>
            <a:prstGeom prst="curvedConnector4">
              <a:avLst>
                <a:gd name="adj1" fmla="val 32912"/>
                <a:gd name="adj2" fmla="val 1135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2147" name="Group 51"/>
          <p:cNvGrpSpPr>
            <a:grpSpLocks/>
          </p:cNvGrpSpPr>
          <p:nvPr/>
        </p:nvGrpSpPr>
        <p:grpSpPr bwMode="auto">
          <a:xfrm>
            <a:off x="7772400" y="5334001"/>
            <a:ext cx="762000" cy="746125"/>
            <a:chOff x="3936" y="3360"/>
            <a:chExt cx="480" cy="470"/>
          </a:xfrm>
        </p:grpSpPr>
        <p:sp>
          <p:nvSpPr>
            <p:cNvPr id="132148" name="Rectangle 52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32149" name="Rectangle 53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8991600" y="4648201"/>
            <a:ext cx="762000" cy="746125"/>
            <a:chOff x="3936" y="3360"/>
            <a:chExt cx="480" cy="470"/>
          </a:xfrm>
        </p:grpSpPr>
        <p:sp>
          <p:nvSpPr>
            <p:cNvPr id="132151" name="Rectangle 55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32152" name="Rectangle 56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sp>
        <p:nvSpPr>
          <p:cNvPr id="132153" name="Rectangle 57"/>
          <p:cNvSpPr>
            <a:spLocks noChangeArrowheads="1"/>
          </p:cNvSpPr>
          <p:nvPr/>
        </p:nvSpPr>
        <p:spPr bwMode="auto">
          <a:xfrm>
            <a:off x="8991600" y="4333876"/>
            <a:ext cx="7620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</p:txBody>
      </p:sp>
      <p:cxnSp>
        <p:nvCxnSpPr>
          <p:cNvPr id="132154" name="AutoShape 58"/>
          <p:cNvCxnSpPr>
            <a:cxnSpLocks noChangeShapeType="1"/>
          </p:cNvCxnSpPr>
          <p:nvPr/>
        </p:nvCxnSpPr>
        <p:spPr bwMode="auto">
          <a:xfrm rot="10800000">
            <a:off x="4762500" y="3505200"/>
            <a:ext cx="4229100" cy="985838"/>
          </a:xfrm>
          <a:prstGeom prst="curvedConnector4">
            <a:avLst>
              <a:gd name="adj1" fmla="val 37838"/>
              <a:gd name="adj2" fmla="val 12319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65" name="Rectangle 69"/>
          <p:cNvSpPr>
            <a:spLocks noChangeArrowheads="1"/>
          </p:cNvSpPr>
          <p:nvPr/>
        </p:nvSpPr>
        <p:spPr bwMode="auto">
          <a:xfrm>
            <a:off x="8305800" y="1295401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2167" name="Rectangle 71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2168" name="Rectangle 72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132169" name="AutoShape 73"/>
          <p:cNvCxnSpPr>
            <a:cxnSpLocks noChangeShapeType="1"/>
          </p:cNvCxnSpPr>
          <p:nvPr/>
        </p:nvCxnSpPr>
        <p:spPr bwMode="auto">
          <a:xfrm rot="5400000">
            <a:off x="6269832" y="2640807"/>
            <a:ext cx="4271962" cy="504825"/>
          </a:xfrm>
          <a:prstGeom prst="curved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43" name="AutoShape 47"/>
          <p:cNvSpPr>
            <a:spLocks noChangeArrowheads="1"/>
          </p:cNvSpPr>
          <p:nvPr/>
        </p:nvSpPr>
        <p:spPr bwMode="auto">
          <a:xfrm>
            <a:off x="6781800" y="3048000"/>
            <a:ext cx="1676400" cy="790574"/>
          </a:xfrm>
          <a:prstGeom prst="wedgeRectCallout">
            <a:avLst>
              <a:gd name="adj1" fmla="val 62531"/>
              <a:gd name="adj2" fmla="val -1043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弹出记录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构造器的栈帧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71" name="Rectangle 75"/>
          <p:cNvSpPr>
            <a:spLocks noChangeArrowheads="1"/>
          </p:cNvSpPr>
          <p:nvPr/>
        </p:nvSpPr>
        <p:spPr bwMode="auto">
          <a:xfrm>
            <a:off x="4343400" y="901700"/>
            <a:ext cx="304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72" name="AutoShape 76"/>
          <p:cNvSpPr>
            <a:spLocks noChangeArrowheads="1"/>
          </p:cNvSpPr>
          <p:nvPr/>
        </p:nvSpPr>
        <p:spPr bwMode="auto">
          <a:xfrm>
            <a:off x="5693484" y="1524000"/>
            <a:ext cx="1905000" cy="541337"/>
          </a:xfrm>
          <a:prstGeom prst="wedgeRectCallout">
            <a:avLst>
              <a:gd name="adj1" fmla="val 116788"/>
              <a:gd name="adj2" fmla="val -1758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该指针从操作数栈弹出，并赋给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32173" name="AutoShape 77"/>
          <p:cNvCxnSpPr>
            <a:cxnSpLocks noChangeShapeType="1"/>
            <a:stCxn id="132168" idx="2"/>
            <a:endCxn id="132153" idx="0"/>
          </p:cNvCxnSpPr>
          <p:nvPr/>
        </p:nvCxnSpPr>
        <p:spPr bwMode="auto">
          <a:xfrm rot="16200000" flipH="1">
            <a:off x="7341395" y="2302670"/>
            <a:ext cx="3576637" cy="485775"/>
          </a:xfrm>
          <a:prstGeom prst="curved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66" name="AutoShape 70"/>
          <p:cNvSpPr>
            <a:spLocks noChangeArrowheads="1"/>
          </p:cNvSpPr>
          <p:nvPr/>
        </p:nvSpPr>
        <p:spPr bwMode="auto">
          <a:xfrm>
            <a:off x="8915400" y="1905000"/>
            <a:ext cx="1676400" cy="503239"/>
          </a:xfrm>
          <a:prstGeom prst="wedgeRectCallout">
            <a:avLst>
              <a:gd name="adj1" fmla="val -55588"/>
              <a:gd name="adj2" fmla="val -13190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该指针返回到调用栈帧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6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46994E-6 L 0.0448 -0.106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-53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10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6" grpId="0" animBg="1"/>
      <p:bldP spid="132143" grpId="0" animBg="1"/>
      <p:bldP spid="132143" grpId="1" animBg="1"/>
      <p:bldP spid="132171" grpId="0" animBg="1"/>
      <p:bldP spid="1321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3733800" y="3505200"/>
            <a:ext cx="2057400" cy="289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 class</a:t>
            </a:r>
          </a:p>
          <a:p>
            <a:pPr algn="ctr"/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3962400" y="4724400"/>
            <a:ext cx="1447800" cy="533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962400" y="39624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deposit( double )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8991600" y="4333876"/>
            <a:ext cx="7620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7772400" y="5029201"/>
            <a:ext cx="7620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8991600" y="4648201"/>
            <a:ext cx="762000" cy="746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9144000" y="4943476"/>
            <a:ext cx="457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0.0</a:t>
            </a: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7772400" y="5334001"/>
            <a:ext cx="762000" cy="746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7924800" y="5629276"/>
            <a:ext cx="457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0.0</a:t>
            </a:r>
          </a:p>
        </p:txBody>
      </p:sp>
      <p:cxnSp>
        <p:nvCxnSpPr>
          <p:cNvPr id="134161" name="AutoShape 17"/>
          <p:cNvCxnSpPr>
            <a:cxnSpLocks noChangeShapeType="1"/>
            <a:stCxn id="134174" idx="2"/>
            <a:endCxn id="134148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62" name="AutoShape 18"/>
          <p:cNvCxnSpPr>
            <a:cxnSpLocks noChangeShapeType="1"/>
            <a:stCxn id="134156" idx="1"/>
            <a:endCxn id="134150" idx="0"/>
          </p:cNvCxnSpPr>
          <p:nvPr/>
        </p:nvCxnSpPr>
        <p:spPr bwMode="auto">
          <a:xfrm rot="10800000">
            <a:off x="4762500" y="3505201"/>
            <a:ext cx="3009900" cy="1681163"/>
          </a:xfrm>
          <a:prstGeom prst="curvedConnector4">
            <a:avLst>
              <a:gd name="adj1" fmla="val 32912"/>
              <a:gd name="adj2" fmla="val 113597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63" name="AutoShape 19"/>
          <p:cNvCxnSpPr>
            <a:cxnSpLocks noChangeShapeType="1"/>
            <a:stCxn id="134155" idx="1"/>
            <a:endCxn id="134150" idx="0"/>
          </p:cNvCxnSpPr>
          <p:nvPr/>
        </p:nvCxnSpPr>
        <p:spPr bwMode="auto">
          <a:xfrm rot="10800000">
            <a:off x="4762500" y="3505200"/>
            <a:ext cx="4229100" cy="985838"/>
          </a:xfrm>
          <a:prstGeom prst="curvedConnector4">
            <a:avLst>
              <a:gd name="adj1" fmla="val 37838"/>
              <a:gd name="adj2" fmla="val 12319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3962400" y="53340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Static Variables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totalAccounts</a:t>
            </a:r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4495800" y="5857876"/>
            <a:ext cx="457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4166" name="Line 22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7" name="Line 23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8" name="Text Box 24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34169" name="AutoShape 25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4174" name="Rectangle 30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34175" name="Line 31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76" name="Rectangle 32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4178" name="Text Box 34"/>
          <p:cNvSpPr txBox="1">
            <a:spLocks noChangeArrowheads="1"/>
          </p:cNvSpPr>
          <p:nvPr/>
        </p:nvSpPr>
        <p:spPr bwMode="auto">
          <a:xfrm>
            <a:off x="1692275" y="117475"/>
            <a:ext cx="5327650" cy="156845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Driver.java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static void main( String[] args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a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b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b.deposit( 100 );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4186" name="Rectangle 42"/>
          <p:cNvSpPr>
            <a:spLocks noChangeArrowheads="1"/>
          </p:cNvSpPr>
          <p:nvPr/>
        </p:nvSpPr>
        <p:spPr bwMode="auto">
          <a:xfrm>
            <a:off x="2641600" y="1117600"/>
            <a:ext cx="21590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4187" name="Group 43"/>
          <p:cNvGrpSpPr>
            <a:grpSpLocks/>
          </p:cNvGrpSpPr>
          <p:nvPr/>
        </p:nvGrpSpPr>
        <p:grpSpPr bwMode="auto">
          <a:xfrm>
            <a:off x="6477001" y="1600200"/>
            <a:ext cx="4181475" cy="1905000"/>
            <a:chOff x="3120" y="1008"/>
            <a:chExt cx="2634" cy="1200"/>
          </a:xfrm>
        </p:grpSpPr>
        <p:grpSp>
          <p:nvGrpSpPr>
            <p:cNvPr id="134188" name="Group 44"/>
            <p:cNvGrpSpPr>
              <a:grpSpLocks/>
            </p:cNvGrpSpPr>
            <p:nvPr/>
          </p:nvGrpSpPr>
          <p:grpSpPr bwMode="auto">
            <a:xfrm>
              <a:off x="3120" y="1008"/>
              <a:ext cx="2598" cy="1200"/>
              <a:chOff x="3120" y="1008"/>
              <a:chExt cx="2598" cy="1200"/>
            </a:xfrm>
          </p:grpSpPr>
          <p:sp>
            <p:nvSpPr>
              <p:cNvPr id="134189" name="Text Box 45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34190" name="Rectangle 46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864" cy="120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>
                  <a:spcAft>
                    <a:spcPct val="120000"/>
                  </a:spcAft>
                </a:pP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191" name="Line 47"/>
              <p:cNvSpPr>
                <a:spLocks noChangeShapeType="1"/>
              </p:cNvSpPr>
              <p:nvPr/>
            </p:nvSpPr>
            <p:spPr bwMode="auto">
              <a:xfrm>
                <a:off x="4176" y="1727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93" name="Text Box 49"/>
              <p:cNvSpPr txBox="1">
                <a:spLocks noChangeArrowheads="1"/>
              </p:cNvSpPr>
              <p:nvPr/>
            </p:nvSpPr>
            <p:spPr bwMode="auto">
              <a:xfrm>
                <a:off x="3120" y="1488"/>
                <a:ext cx="91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deposit( double )</a:t>
                </a:r>
              </a:p>
            </p:txBody>
          </p:sp>
          <p:sp>
            <p:nvSpPr>
              <p:cNvPr id="134194" name="AutoShape 50"/>
              <p:cNvSpPr>
                <a:spLocks/>
              </p:cNvSpPr>
              <p:nvPr/>
            </p:nvSpPr>
            <p:spPr bwMode="auto">
              <a:xfrm>
                <a:off x="3936" y="1008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95" name="Text Box 51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34196" name="Text Box 52"/>
              <p:cNvSpPr txBox="1">
                <a:spLocks noChangeArrowheads="1"/>
              </p:cNvSpPr>
              <p:nvPr/>
            </p:nvSpPr>
            <p:spPr bwMode="auto">
              <a:xfrm>
                <a:off x="5040" y="1536"/>
                <a:ext cx="553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Frame data</a:t>
                </a:r>
              </a:p>
            </p:txBody>
          </p:sp>
          <p:sp>
            <p:nvSpPr>
              <p:cNvPr id="134198" name="Text Box 54"/>
              <p:cNvSpPr txBox="1">
                <a:spLocks noChangeArrowheads="1"/>
              </p:cNvSpPr>
              <p:nvPr/>
            </p:nvSpPr>
            <p:spPr bwMode="auto">
              <a:xfrm>
                <a:off x="5043" y="1776"/>
                <a:ext cx="675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Operand stack</a:t>
                </a:r>
              </a:p>
            </p:txBody>
          </p:sp>
          <p:sp>
            <p:nvSpPr>
              <p:cNvPr id="134199" name="Line 55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200" name="Text Box 56"/>
            <p:cNvSpPr txBox="1">
              <a:spLocks noChangeArrowheads="1"/>
            </p:cNvSpPr>
            <p:nvPr/>
          </p:nvSpPr>
          <p:spPr bwMode="auto">
            <a:xfrm>
              <a:off x="5040" y="1296"/>
              <a:ext cx="71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Local variables</a:t>
              </a:r>
            </a:p>
          </p:txBody>
        </p:sp>
      </p:grpSp>
      <p:sp>
        <p:nvSpPr>
          <p:cNvPr id="134204" name="Rectangle 60"/>
          <p:cNvSpPr>
            <a:spLocks noChangeArrowheads="1"/>
          </p:cNvSpPr>
          <p:nvPr/>
        </p:nvSpPr>
        <p:spPr bwMode="auto">
          <a:xfrm>
            <a:off x="8763000" y="520701"/>
            <a:ext cx="249238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4206" name="AutoShape 62"/>
          <p:cNvSpPr>
            <a:spLocks noChangeArrowheads="1"/>
          </p:cNvSpPr>
          <p:nvPr/>
        </p:nvSpPr>
        <p:spPr bwMode="auto">
          <a:xfrm>
            <a:off x="6324600" y="2743200"/>
            <a:ext cx="1676400" cy="761999"/>
          </a:xfrm>
          <a:prstGeom prst="wedgeRectCallout">
            <a:avLst>
              <a:gd name="adj1" fmla="val 68054"/>
              <a:gd name="adj2" fmla="val -11589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对象引用变量永远作为相应栈帧的第一个局部变量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207" name="Rectangle 63"/>
          <p:cNvSpPr>
            <a:spLocks noChangeArrowheads="1"/>
          </p:cNvSpPr>
          <p:nvPr/>
        </p:nvSpPr>
        <p:spPr bwMode="auto">
          <a:xfrm>
            <a:off x="8305800" y="1285876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4213" name="Rectangle 69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4214" name="Rectangle 70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134215" name="AutoShape 71"/>
          <p:cNvCxnSpPr>
            <a:cxnSpLocks noChangeShapeType="1"/>
          </p:cNvCxnSpPr>
          <p:nvPr/>
        </p:nvCxnSpPr>
        <p:spPr bwMode="auto">
          <a:xfrm rot="5400000">
            <a:off x="6269832" y="2640807"/>
            <a:ext cx="4271962" cy="504825"/>
          </a:xfrm>
          <a:prstGeom prst="curved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216" name="AutoShape 72"/>
          <p:cNvCxnSpPr>
            <a:cxnSpLocks noChangeShapeType="1"/>
          </p:cNvCxnSpPr>
          <p:nvPr/>
        </p:nvCxnSpPr>
        <p:spPr bwMode="auto">
          <a:xfrm rot="16200000" flipH="1">
            <a:off x="7341395" y="2302670"/>
            <a:ext cx="3576637" cy="485775"/>
          </a:xfrm>
          <a:prstGeom prst="curved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8285164" y="2057401"/>
            <a:ext cx="1087437" cy="2276475"/>
            <a:chOff x="4259" y="1296"/>
            <a:chExt cx="685" cy="1434"/>
          </a:xfrm>
        </p:grpSpPr>
        <p:sp>
          <p:nvSpPr>
            <p:cNvPr id="134202" name="Rectangle 58"/>
            <p:cNvSpPr>
              <a:spLocks noChangeArrowheads="1"/>
            </p:cNvSpPr>
            <p:nvPr/>
          </p:nvSpPr>
          <p:spPr bwMode="auto">
            <a:xfrm>
              <a:off x="4259" y="1296"/>
              <a:ext cx="157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34203" name="AutoShape 59"/>
            <p:cNvCxnSpPr>
              <a:cxnSpLocks noChangeShapeType="1"/>
              <a:stCxn id="134202" idx="2"/>
              <a:endCxn id="134155" idx="0"/>
            </p:cNvCxnSpPr>
            <p:nvPr/>
          </p:nvCxnSpPr>
          <p:spPr bwMode="auto">
            <a:xfrm rot="16200000" flipH="1">
              <a:off x="3999" y="1785"/>
              <a:ext cx="1284" cy="60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4211" name="Rectangle 67"/>
          <p:cNvSpPr>
            <a:spLocks noChangeArrowheads="1"/>
          </p:cNvSpPr>
          <p:nvPr/>
        </p:nvSpPr>
        <p:spPr bwMode="auto">
          <a:xfrm>
            <a:off x="8305800" y="1676401"/>
            <a:ext cx="8382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amount=100</a:t>
            </a:r>
          </a:p>
        </p:txBody>
      </p:sp>
      <p:sp>
        <p:nvSpPr>
          <p:cNvPr id="134205" name="AutoShape 61"/>
          <p:cNvSpPr>
            <a:spLocks noChangeArrowheads="1"/>
          </p:cNvSpPr>
          <p:nvPr/>
        </p:nvSpPr>
        <p:spPr bwMode="auto">
          <a:xfrm>
            <a:off x="8915400" y="3886200"/>
            <a:ext cx="1676400" cy="742951"/>
          </a:xfrm>
          <a:prstGeom prst="wedgeRectCallout">
            <a:avLst>
              <a:gd name="adj1" fmla="val -47045"/>
              <a:gd name="adj2" fmla="val -9493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构造用于调用对象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deposit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方法的栈帧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212" name="AutoShape 68"/>
          <p:cNvSpPr>
            <a:spLocks noChangeArrowheads="1"/>
          </p:cNvSpPr>
          <p:nvPr/>
        </p:nvSpPr>
        <p:spPr bwMode="auto">
          <a:xfrm>
            <a:off x="8915400" y="2133600"/>
            <a:ext cx="1676400" cy="761999"/>
          </a:xfrm>
          <a:prstGeom prst="wedgeRectCallout">
            <a:avLst>
              <a:gd name="adj1" fmla="val -60417"/>
              <a:gd name="adj2" fmla="val -8141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从操作数栈弹出常量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，并作为参数放置到新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栈帧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4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0694E-6 L -0.05833 0.222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110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037E-6 L -0.00417 0.0617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4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30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86" grpId="0" animBg="1"/>
      <p:bldP spid="134204" grpId="0" animBg="1"/>
      <p:bldP spid="134204" grpId="1" animBg="1"/>
      <p:bldP spid="134206" grpId="0" animBg="1"/>
      <p:bldP spid="134206" grpId="1" animBg="1"/>
      <p:bldP spid="134207" grpId="0" animBg="1"/>
      <p:bldP spid="134207" grpId="1" animBg="1"/>
      <p:bldP spid="134211" grpId="0" animBg="1"/>
      <p:bldP spid="134211" grpId="1" animBg="1"/>
      <p:bldP spid="134205" grpId="0" animBg="1"/>
      <p:bldP spid="134205" grpId="1" animBg="1"/>
      <p:bldP spid="134205" grpId="2" animBg="1"/>
      <p:bldP spid="134212" grpId="0" animBg="1"/>
      <p:bldP spid="13421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6198" name="AutoShape 6"/>
          <p:cNvSpPr>
            <a:spLocks noChangeArrowheads="1"/>
          </p:cNvSpPr>
          <p:nvPr/>
        </p:nvSpPr>
        <p:spPr bwMode="auto">
          <a:xfrm>
            <a:off x="3733800" y="3505200"/>
            <a:ext cx="2057400" cy="289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 class</a:t>
            </a:r>
          </a:p>
          <a:p>
            <a:pPr algn="ctr"/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3962400" y="4724400"/>
            <a:ext cx="1447800" cy="533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3962400" y="39624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deposit( double )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8991600" y="4333876"/>
            <a:ext cx="7620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7772400" y="5029201"/>
            <a:ext cx="7620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8991600" y="4648201"/>
            <a:ext cx="762000" cy="746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9055100" y="4943476"/>
            <a:ext cx="6477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100.0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7772400" y="5334001"/>
            <a:ext cx="762000" cy="746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7924800" y="5629276"/>
            <a:ext cx="457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0.0</a:t>
            </a:r>
          </a:p>
        </p:txBody>
      </p:sp>
      <p:cxnSp>
        <p:nvCxnSpPr>
          <p:cNvPr id="136209" name="AutoShape 17"/>
          <p:cNvCxnSpPr>
            <a:cxnSpLocks noChangeShapeType="1"/>
            <a:stCxn id="136230" idx="2"/>
            <a:endCxn id="136196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10" name="AutoShape 18"/>
          <p:cNvCxnSpPr>
            <a:cxnSpLocks noChangeShapeType="1"/>
            <a:stCxn id="136204" idx="1"/>
            <a:endCxn id="136198" idx="0"/>
          </p:cNvCxnSpPr>
          <p:nvPr/>
        </p:nvCxnSpPr>
        <p:spPr bwMode="auto">
          <a:xfrm rot="10800000">
            <a:off x="4762500" y="3505201"/>
            <a:ext cx="3009900" cy="1681163"/>
          </a:xfrm>
          <a:prstGeom prst="curvedConnector4">
            <a:avLst>
              <a:gd name="adj1" fmla="val 32912"/>
              <a:gd name="adj2" fmla="val 113597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11" name="AutoShape 19"/>
          <p:cNvCxnSpPr>
            <a:cxnSpLocks noChangeShapeType="1"/>
            <a:stCxn id="136203" idx="1"/>
            <a:endCxn id="136198" idx="0"/>
          </p:cNvCxnSpPr>
          <p:nvPr/>
        </p:nvCxnSpPr>
        <p:spPr bwMode="auto">
          <a:xfrm rot="10800000">
            <a:off x="4762500" y="3505200"/>
            <a:ext cx="4229100" cy="985838"/>
          </a:xfrm>
          <a:prstGeom prst="curvedConnector4">
            <a:avLst>
              <a:gd name="adj1" fmla="val 37838"/>
              <a:gd name="adj2" fmla="val 12319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962400" y="53340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Static Variables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totalAccounts</a:t>
            </a:r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4495800" y="5857876"/>
            <a:ext cx="457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6" name="Text Box 24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8153400" y="1600200"/>
            <a:ext cx="1371600" cy="1905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>
            <a:off x="8153400" y="2741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6477001" y="2362200"/>
            <a:ext cx="1338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</p:txBody>
      </p:sp>
      <p:sp>
        <p:nvSpPr>
          <p:cNvPr id="136221" name="AutoShape 29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22" name="AutoShape 30"/>
          <p:cNvSpPr>
            <a:spLocks/>
          </p:cNvSpPr>
          <p:nvPr/>
        </p:nvSpPr>
        <p:spPr bwMode="auto">
          <a:xfrm>
            <a:off x="7772400" y="1600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36225" name="Text Box 33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36226" name="Text Box 34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6227" name="Text Box 35"/>
          <p:cNvSpPr txBox="1">
            <a:spLocks noChangeArrowheads="1"/>
          </p:cNvSpPr>
          <p:nvPr/>
        </p:nvSpPr>
        <p:spPr bwMode="auto">
          <a:xfrm>
            <a:off x="9525001" y="1676401"/>
            <a:ext cx="8731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Parameters</a:t>
            </a:r>
          </a:p>
        </p:txBody>
      </p:sp>
      <p:sp>
        <p:nvSpPr>
          <p:cNvPr id="136228" name="Text Box 36"/>
          <p:cNvSpPr txBox="1">
            <a:spLocks noChangeArrowheads="1"/>
          </p:cNvSpPr>
          <p:nvPr/>
        </p:nvSpPr>
        <p:spPr bwMode="auto">
          <a:xfrm>
            <a:off x="9525000" y="2438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36231" name="Line 39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2" name="Text Box 40"/>
          <p:cNvSpPr txBox="1">
            <a:spLocks noChangeArrowheads="1"/>
          </p:cNvSpPr>
          <p:nvPr/>
        </p:nvSpPr>
        <p:spPr bwMode="auto">
          <a:xfrm>
            <a:off x="9529763" y="2819401"/>
            <a:ext cx="1071562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6233" name="Rectangle 41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36234" name="Rectangle 42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1693863" y="115888"/>
            <a:ext cx="4838700" cy="303530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BankAccount.java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private double balance;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private static int totalAccounts = 0;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BankAccount()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balance = 0;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totalAccounts++;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void deposit( double amount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balance += amount;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236" name="Line 44"/>
          <p:cNvSpPr>
            <a:spLocks noChangeShapeType="1"/>
          </p:cNvSpPr>
          <p:nvPr/>
        </p:nvSpPr>
        <p:spPr bwMode="auto">
          <a:xfrm>
            <a:off x="8153400" y="2362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7" name="Text Box 45"/>
          <p:cNvSpPr txBox="1">
            <a:spLocks noChangeArrowheads="1"/>
          </p:cNvSpPr>
          <p:nvPr/>
        </p:nvSpPr>
        <p:spPr bwMode="auto">
          <a:xfrm>
            <a:off x="9525001" y="2057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36245" name="Rectangle 53"/>
          <p:cNvSpPr>
            <a:spLocks noChangeArrowheads="1"/>
          </p:cNvSpPr>
          <p:nvPr/>
        </p:nvSpPr>
        <p:spPr bwMode="auto">
          <a:xfrm>
            <a:off x="2641600" y="2565400"/>
            <a:ext cx="22352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53" name="AutoShape 61"/>
          <p:cNvSpPr>
            <a:spLocks noChangeArrowheads="1"/>
          </p:cNvSpPr>
          <p:nvPr/>
        </p:nvSpPr>
        <p:spPr bwMode="auto">
          <a:xfrm>
            <a:off x="8686800" y="5562600"/>
            <a:ext cx="1676400" cy="685800"/>
          </a:xfrm>
          <a:prstGeom prst="wedgeRectCallout">
            <a:avLst>
              <a:gd name="adj1" fmla="val -11079"/>
              <a:gd name="adj2" fmla="val -8285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针对相应的对象应用找到相应的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balance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变量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54" name="Rectangle 62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6255" name="Rectangle 63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136256" name="AutoShape 64"/>
          <p:cNvCxnSpPr>
            <a:cxnSpLocks noChangeShapeType="1"/>
          </p:cNvCxnSpPr>
          <p:nvPr/>
        </p:nvCxnSpPr>
        <p:spPr bwMode="auto">
          <a:xfrm rot="5400000">
            <a:off x="6269832" y="2640807"/>
            <a:ext cx="4271962" cy="504825"/>
          </a:xfrm>
          <a:prstGeom prst="curved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57" name="AutoShape 65"/>
          <p:cNvCxnSpPr>
            <a:cxnSpLocks noChangeShapeType="1"/>
          </p:cNvCxnSpPr>
          <p:nvPr/>
        </p:nvCxnSpPr>
        <p:spPr bwMode="auto">
          <a:xfrm rot="16200000" flipH="1">
            <a:off x="7341395" y="2302670"/>
            <a:ext cx="3576637" cy="485775"/>
          </a:xfrm>
          <a:prstGeom prst="curved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6249" name="Group 57"/>
          <p:cNvGrpSpPr>
            <a:grpSpLocks/>
          </p:cNvGrpSpPr>
          <p:nvPr/>
        </p:nvGrpSpPr>
        <p:grpSpPr bwMode="auto">
          <a:xfrm>
            <a:off x="8305800" y="2057401"/>
            <a:ext cx="1087438" cy="2276475"/>
            <a:chOff x="4259" y="1296"/>
            <a:chExt cx="685" cy="1434"/>
          </a:xfrm>
        </p:grpSpPr>
        <p:sp>
          <p:nvSpPr>
            <p:cNvPr id="136250" name="Rectangle 58"/>
            <p:cNvSpPr>
              <a:spLocks noChangeArrowheads="1"/>
            </p:cNvSpPr>
            <p:nvPr/>
          </p:nvSpPr>
          <p:spPr bwMode="auto">
            <a:xfrm>
              <a:off x="4259" y="1296"/>
              <a:ext cx="157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36251" name="AutoShape 59"/>
            <p:cNvCxnSpPr>
              <a:cxnSpLocks noChangeShapeType="1"/>
              <a:stCxn id="136250" idx="2"/>
            </p:cNvCxnSpPr>
            <p:nvPr/>
          </p:nvCxnSpPr>
          <p:spPr bwMode="auto">
            <a:xfrm rot="16200000" flipH="1">
              <a:off x="3999" y="1785"/>
              <a:ext cx="1284" cy="60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6252" name="Rectangle 60"/>
          <p:cNvSpPr>
            <a:spLocks noChangeArrowheads="1"/>
          </p:cNvSpPr>
          <p:nvPr/>
        </p:nvSpPr>
        <p:spPr bwMode="auto">
          <a:xfrm>
            <a:off x="8305801" y="1676401"/>
            <a:ext cx="817563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amount=100</a:t>
            </a:r>
          </a:p>
        </p:txBody>
      </p:sp>
      <p:sp>
        <p:nvSpPr>
          <p:cNvPr id="136258" name="Rectangle 66"/>
          <p:cNvSpPr>
            <a:spLocks noChangeArrowheads="1"/>
          </p:cNvSpPr>
          <p:nvPr/>
        </p:nvSpPr>
        <p:spPr bwMode="auto">
          <a:xfrm>
            <a:off x="9144000" y="4943476"/>
            <a:ext cx="457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0.0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1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6" grpId="0" animBg="1"/>
      <p:bldP spid="136206" grpId="1" animBg="1"/>
      <p:bldP spid="136245" grpId="0" animBg="1"/>
      <p:bldP spid="136253" grpId="0" animBg="1"/>
      <p:bldP spid="1362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采用多线程来管理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----JVM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一个主线程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程序创建的线程</a:t>
            </a:r>
            <a:r>
              <a:rPr lang="en-US" altLang="zh-CN" dirty="0" smtClean="0"/>
              <a:t>----JVM</a:t>
            </a:r>
            <a:r>
              <a:rPr lang="zh-CN" altLang="en-US" dirty="0" smtClean="0"/>
              <a:t>栈帧进行管理</a:t>
            </a:r>
            <a:endParaRPr lang="en-US" altLang="zh-CN" dirty="0" smtClean="0"/>
          </a:p>
          <a:p>
            <a:r>
              <a:rPr lang="zh-CN" altLang="en-US" dirty="0" smtClean="0"/>
              <a:t>有些时候对象之间需要采用“异步”交互方式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通知对方自己“做了什么”或者“状态发生了改变”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下载对象与界面显示对象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持续监视某个对象的状态变化</a:t>
            </a:r>
            <a:r>
              <a:rPr lang="en-US" altLang="zh-CN" dirty="0" smtClean="0"/>
              <a:t>(</a:t>
            </a:r>
            <a:r>
              <a:rPr lang="zh-CN" altLang="en-US" dirty="0"/>
              <a:t>调度</a:t>
            </a:r>
            <a:r>
              <a:rPr lang="zh-CN" altLang="en-US" dirty="0" smtClean="0"/>
              <a:t>对象与电梯对象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同步与异步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同步：当一个方法执行返回时，调用者才能继续执行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异步：不等方法执行返回，调用者继续执行</a:t>
            </a:r>
            <a:endParaRPr lang="en-US" altLang="zh-CN" dirty="0" smtClean="0"/>
          </a:p>
          <a:p>
            <a:r>
              <a:rPr lang="zh-CN" altLang="en-US" dirty="0" smtClean="0"/>
              <a:t>现实世界本质上是异步的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每个对象同时在活动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互相通知对方感兴趣的消息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各自处理自己的消息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CE81-138C-45A5-A359-A87CDEFF65ED}" type="slidenum">
              <a:rPr lang="de-DE" altLang="zh-CN"/>
              <a:pPr/>
              <a:t>3</a:t>
            </a:fld>
            <a:endParaRPr lang="de-DE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zh-CN" altLang="en-US" dirty="0" smtClean="0"/>
              <a:t>系统概览</a:t>
            </a:r>
            <a:endParaRPr lang="en-US" dirty="0"/>
          </a:p>
        </p:txBody>
      </p:sp>
      <p:pic>
        <p:nvPicPr>
          <p:cNvPr id="20485" name="Picture 5" descr="j_o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3545" y="1911432"/>
            <a:ext cx="4968875" cy="3971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06366" y="2006025"/>
            <a:ext cx="20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你编写的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9276" y="2722225"/>
            <a:ext cx="133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/>
              <a:t>编译器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85194" y="3991987"/>
            <a:ext cx="20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本地程序调用接口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89138" y="3309307"/>
            <a:ext cx="20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类库程序包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578626" y="4361319"/>
            <a:ext cx="24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程序执行虚拟机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589138" y="5364109"/>
            <a:ext cx="20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4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线程：程序内的一个顺序执行控制</a:t>
            </a:r>
            <a:r>
              <a:rPr lang="en-US" altLang="zh-CN" dirty="0" smtClean="0"/>
              <a:t>(flow of control)</a:t>
            </a:r>
            <a:r>
              <a:rPr lang="zh-CN" altLang="en-US" dirty="0" smtClean="0"/>
              <a:t>单位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线程程序：执行时有多个执行流程控制的程序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线程程序：执行时只有一个执行流程控制的程序</a:t>
            </a:r>
            <a:endParaRPr lang="zh-CN" altLang="en-US" dirty="0"/>
          </a:p>
        </p:txBody>
      </p:sp>
      <p:pic>
        <p:nvPicPr>
          <p:cNvPr id="4" name="Picture 4" descr="11th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82" y="3437516"/>
            <a:ext cx="4495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2thr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51816"/>
            <a:ext cx="4648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594002" y="1397598"/>
            <a:ext cx="8414237" cy="5181600"/>
            <a:chOff x="3078102" y="1397598"/>
            <a:chExt cx="8414237" cy="51816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6957" y="1397598"/>
              <a:ext cx="3667125" cy="5181600"/>
            </a:xfrm>
            <a:prstGeom prst="rect">
              <a:avLst/>
            </a:prstGeom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636523" y="1604681"/>
              <a:ext cx="4855816" cy="40011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zh-CN" altLang="en-US" dirty="0" smtClean="0"/>
                <a:t>由</a:t>
              </a:r>
              <a:r>
                <a:rPr lang="en-US" altLang="zh-CN" dirty="0" smtClean="0"/>
                <a:t>JVM</a:t>
              </a:r>
              <a:r>
                <a:rPr lang="zh-CN" altLang="en-US" dirty="0" smtClean="0"/>
                <a:t>创建，然后调用</a:t>
              </a:r>
              <a:r>
                <a:rPr lang="en-US" altLang="zh-TW" dirty="0" smtClean="0"/>
                <a:t>main(String[] </a:t>
              </a:r>
              <a:r>
                <a:rPr lang="en-US" altLang="zh-CN" dirty="0" err="1" smtClean="0"/>
                <a:t>args</a:t>
              </a:r>
              <a:r>
                <a:rPr lang="en-US" altLang="zh-TW" dirty="0" smtClean="0"/>
                <a:t>)</a:t>
              </a:r>
              <a:endParaRPr lang="en-US" altLang="zh-TW" dirty="0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078102" y="2239385"/>
              <a:ext cx="2492990" cy="40011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zh-CN" altLang="en-US" dirty="0" smtClean="0"/>
                <a:t>由主线程创建和启动</a:t>
              </a:r>
              <a:endParaRPr lang="en-US" altLang="zh-TW" dirty="0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4415071" y="2696585"/>
              <a:ext cx="1143000" cy="68580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5481871" y="2467985"/>
              <a:ext cx="1447800" cy="76200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 flipV="1">
              <a:off x="6331723" y="1528481"/>
              <a:ext cx="304800" cy="30480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7941787" y="3165438"/>
              <a:ext cx="2408032" cy="40011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zh-CN" altLang="en-US" dirty="0" smtClean="0"/>
                <a:t>由线程</a:t>
              </a:r>
              <a:r>
                <a:rPr lang="en-US" altLang="zh-TW" dirty="0" smtClean="0"/>
                <a:t>B</a:t>
              </a:r>
              <a:r>
                <a:rPr lang="zh-CN" altLang="en-US" dirty="0" smtClean="0"/>
                <a:t>创建和启动</a:t>
              </a:r>
              <a:endParaRPr lang="en-US" altLang="zh-TW" dirty="0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H="1">
              <a:off x="7636987" y="3622638"/>
              <a:ext cx="609600" cy="45720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AutoShape 19"/>
            <p:cNvSpPr>
              <a:spLocks/>
            </p:cNvSpPr>
            <p:nvPr/>
          </p:nvSpPr>
          <p:spPr bwMode="auto">
            <a:xfrm>
              <a:off x="8856187" y="4104935"/>
              <a:ext cx="457200" cy="741555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algn="ctr"/>
              <a:endParaRPr lang="en-US" altLang="zh-TW"/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9395070" y="4275657"/>
              <a:ext cx="19094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zh-CN" altLang="en-US" dirty="0" smtClean="0"/>
                <a:t>线程</a:t>
              </a:r>
              <a:r>
                <a:rPr lang="en-US" altLang="zh-TW" dirty="0" smtClean="0"/>
                <a:t>C</a:t>
              </a:r>
              <a:r>
                <a:rPr lang="zh-CN" altLang="en-US" dirty="0" smtClean="0"/>
                <a:t>的生命期</a:t>
              </a:r>
              <a:endParaRPr lang="en-US" altLang="zh-TW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语言提供了对象化线程支持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Thread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java.lang</a:t>
            </a:r>
            <a:r>
              <a:rPr lang="zh-CN" altLang="en-US" dirty="0" smtClean="0"/>
              <a:t>包中定义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1849" y="2705719"/>
            <a:ext cx="71645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altLang="zh-TW" dirty="0">
                <a:solidFill>
                  <a:srgbClr val="CC6600"/>
                </a:solidFill>
              </a:rPr>
              <a:t>// </a:t>
            </a:r>
            <a:r>
              <a:rPr lang="zh-CN" altLang="en-US" dirty="0" smtClean="0">
                <a:solidFill>
                  <a:srgbClr val="CC6600"/>
                </a:solidFill>
              </a:rPr>
              <a:t>通过继承</a:t>
            </a:r>
            <a:r>
              <a:rPr lang="en-US" altLang="zh-CN" dirty="0" smtClean="0">
                <a:solidFill>
                  <a:srgbClr val="CC6600"/>
                </a:solidFill>
              </a:rPr>
              <a:t>Thread</a:t>
            </a:r>
            <a:r>
              <a:rPr lang="zh-CN" altLang="en-US" dirty="0" smtClean="0">
                <a:solidFill>
                  <a:srgbClr val="CC6600"/>
                </a:solidFill>
              </a:rPr>
              <a:t>类</a:t>
            </a:r>
            <a:endParaRPr lang="en-US" altLang="zh-TW" dirty="0">
              <a:solidFill>
                <a:srgbClr val="CC6600"/>
              </a:solidFill>
            </a:endParaRPr>
          </a:p>
          <a:p>
            <a:pPr marL="533400" indent="-533400"/>
            <a:r>
              <a:rPr lang="en-US" altLang="zh-TW" dirty="0">
                <a:solidFill>
                  <a:srgbClr val="008080"/>
                </a:solidFill>
              </a:rPr>
              <a:t>public class </a:t>
            </a:r>
            <a:r>
              <a:rPr lang="en-US" altLang="zh-CN" dirty="0" smtClean="0">
                <a:solidFill>
                  <a:srgbClr val="008080"/>
                </a:solidFill>
              </a:rPr>
              <a:t>Scan</a:t>
            </a:r>
            <a:r>
              <a:rPr lang="en-US" altLang="zh-TW" dirty="0" smtClean="0">
                <a:solidFill>
                  <a:srgbClr val="008080"/>
                </a:solidFill>
              </a:rPr>
              <a:t> </a:t>
            </a:r>
            <a:r>
              <a:rPr lang="en-US" altLang="zh-TW" dirty="0">
                <a:solidFill>
                  <a:srgbClr val="008080"/>
                </a:solidFill>
              </a:rPr>
              <a:t>extends Thread {</a:t>
            </a: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public void run() {  </a:t>
            </a:r>
            <a:r>
              <a:rPr lang="en-US" altLang="zh-TW" dirty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线程执行入口点，相当于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程序的</a:t>
            </a:r>
            <a:r>
              <a:rPr lang="en-US" altLang="zh-TW" dirty="0" smtClean="0">
                <a:solidFill>
                  <a:srgbClr val="FF0000"/>
                </a:solidFill>
              </a:rPr>
              <a:t>main()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    </a:t>
            </a:r>
            <a:r>
              <a:rPr lang="en-US" altLang="zh-TW" dirty="0" smtClean="0">
                <a:solidFill>
                  <a:srgbClr val="008080"/>
                </a:solidFill>
              </a:rPr>
              <a:t>   s = new Scanner (port);</a:t>
            </a: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</a:rPr>
              <a:t>      </a:t>
            </a:r>
            <a:r>
              <a:rPr lang="en-US" altLang="zh-TW" dirty="0" err="1" smtClean="0">
                <a:solidFill>
                  <a:srgbClr val="008080"/>
                </a:solidFill>
              </a:rPr>
              <a:t>s.go</a:t>
            </a:r>
            <a:r>
              <a:rPr lang="en-US" altLang="zh-TW" dirty="0" smtClean="0">
                <a:solidFill>
                  <a:srgbClr val="008080"/>
                </a:solidFill>
              </a:rPr>
              <a:t>();</a:t>
            </a:r>
          </a:p>
          <a:p>
            <a:pPr marL="914400" lvl="1" indent="-457200"/>
            <a:r>
              <a:rPr lang="en-US" altLang="zh-TW" dirty="0" smtClean="0">
                <a:solidFill>
                  <a:srgbClr val="008080"/>
                </a:solidFill>
              </a:rPr>
              <a:t>}  </a:t>
            </a:r>
            <a:endParaRPr lang="en-US" altLang="zh-TW" dirty="0">
              <a:solidFill>
                <a:srgbClr val="008080"/>
              </a:solidFill>
            </a:endParaRPr>
          </a:p>
          <a:p>
            <a:pPr marL="457200" indent="-457200"/>
            <a:r>
              <a:rPr lang="en-US" altLang="zh-TW" dirty="0" smtClean="0">
                <a:solidFill>
                  <a:srgbClr val="008080"/>
                </a:solidFill>
              </a:rPr>
              <a:t>} </a:t>
            </a:r>
          </a:p>
          <a:p>
            <a:pPr marL="457200" indent="-457200"/>
            <a:endParaRPr lang="en-US" altLang="zh-TW" dirty="0"/>
          </a:p>
          <a:p>
            <a:pPr marL="533400" indent="-533400"/>
            <a:r>
              <a:rPr lang="en-US" altLang="zh-TW" dirty="0" smtClean="0">
                <a:solidFill>
                  <a:srgbClr val="CC6600"/>
                </a:solidFill>
              </a:rPr>
              <a:t>// </a:t>
            </a:r>
            <a:r>
              <a:rPr lang="zh-CN" altLang="en-US" dirty="0" smtClean="0">
                <a:solidFill>
                  <a:srgbClr val="CC6600"/>
                </a:solidFill>
              </a:rPr>
              <a:t>通过实现</a:t>
            </a:r>
            <a:r>
              <a:rPr lang="en-US" altLang="zh-CN" dirty="0" smtClean="0">
                <a:solidFill>
                  <a:srgbClr val="CC6600"/>
                </a:solidFill>
              </a:rPr>
              <a:t>Runnable</a:t>
            </a:r>
            <a:r>
              <a:rPr lang="zh-CN" altLang="en-US" dirty="0" smtClean="0">
                <a:solidFill>
                  <a:srgbClr val="CC6600"/>
                </a:solidFill>
              </a:rPr>
              <a:t>接口</a:t>
            </a:r>
            <a:endParaRPr lang="en-US" altLang="zh-TW" dirty="0">
              <a:solidFill>
                <a:srgbClr val="CC6600"/>
              </a:solidFill>
            </a:endParaRPr>
          </a:p>
          <a:p>
            <a:pPr marL="533400" indent="-533400"/>
            <a:r>
              <a:rPr lang="en-US" altLang="zh-TW" dirty="0">
                <a:solidFill>
                  <a:srgbClr val="008080"/>
                </a:solidFill>
              </a:rPr>
              <a:t>public class </a:t>
            </a:r>
            <a:r>
              <a:rPr lang="en-US" altLang="zh-CN" dirty="0" smtClean="0">
                <a:solidFill>
                  <a:srgbClr val="008080"/>
                </a:solidFill>
              </a:rPr>
              <a:t>Scanner</a:t>
            </a:r>
            <a:r>
              <a:rPr lang="en-US" altLang="zh-TW" dirty="0" smtClean="0">
                <a:solidFill>
                  <a:srgbClr val="00808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implement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Runnable</a:t>
            </a:r>
            <a:r>
              <a:rPr lang="en-US" altLang="zh-TW" dirty="0">
                <a:solidFill>
                  <a:srgbClr val="008080"/>
                </a:solidFill>
              </a:rPr>
              <a:t> {</a:t>
            </a: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public void run() { </a:t>
            </a:r>
            <a:endParaRPr lang="en-US" altLang="zh-TW" dirty="0" smtClean="0">
              <a:solidFill>
                <a:srgbClr val="008080"/>
              </a:solidFill>
            </a:endParaRP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</a:rPr>
              <a:t>      </a:t>
            </a:r>
            <a:r>
              <a:rPr lang="en-US" altLang="zh-TW" dirty="0" err="1" smtClean="0">
                <a:solidFill>
                  <a:srgbClr val="008080"/>
                </a:solidFill>
              </a:rPr>
              <a:t>this.go</a:t>
            </a:r>
            <a:r>
              <a:rPr lang="en-US" altLang="zh-TW" dirty="0" smtClean="0">
                <a:solidFill>
                  <a:srgbClr val="008080"/>
                </a:solidFill>
              </a:rPr>
              <a:t>();</a:t>
            </a: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}</a:t>
            </a:r>
            <a:endParaRPr lang="en-US" altLang="zh-TW" dirty="0">
              <a:solidFill>
                <a:srgbClr val="CC6600"/>
              </a:solidFill>
            </a:endParaRPr>
          </a:p>
          <a:p>
            <a:pPr marL="457200" indent="-457200"/>
            <a:r>
              <a:rPr lang="en-US" altLang="zh-TW" dirty="0" smtClean="0">
                <a:solidFill>
                  <a:srgbClr val="008080"/>
                </a:solidFill>
              </a:rPr>
              <a:t>} 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都是一种类型定义</a:t>
            </a:r>
            <a:endParaRPr lang="en-US" altLang="zh-CN" dirty="0" smtClean="0"/>
          </a:p>
          <a:p>
            <a:r>
              <a:rPr lang="zh-CN" altLang="en-US" dirty="0" smtClean="0"/>
              <a:t>如何启动线程执行（如何启动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程序执行）？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run</a:t>
            </a:r>
            <a:r>
              <a:rPr lang="zh-CN" altLang="en-US" dirty="0" smtClean="0"/>
              <a:t>不是给用户代码来调用</a:t>
            </a:r>
            <a:r>
              <a:rPr lang="en-US" altLang="zh-CN" dirty="0" smtClean="0"/>
              <a:t>(main</a:t>
            </a:r>
            <a:r>
              <a:rPr lang="zh-CN" altLang="en-US" dirty="0" smtClean="0"/>
              <a:t>也不是给用户来调用</a:t>
            </a:r>
            <a:r>
              <a:rPr lang="en-US" altLang="zh-CN" dirty="0" smtClean="0"/>
              <a:t>!)</a:t>
            </a:r>
          </a:p>
          <a:p>
            <a:pPr lvl="1"/>
            <a:r>
              <a:rPr lang="en-US" altLang="zh-CN" dirty="0" smtClean="0"/>
              <a:t>Thread t=new Scan();  // new Scan (“1”);</a:t>
            </a:r>
          </a:p>
          <a:p>
            <a:pPr lvl="1"/>
            <a:r>
              <a:rPr lang="en-US" altLang="zh-CN" dirty="0" err="1" smtClean="0"/>
              <a:t>t.start</a:t>
            </a:r>
            <a:r>
              <a:rPr lang="en-US" altLang="zh-CN" dirty="0" smtClean="0"/>
              <a:t>();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Thread t = new Thread(new Scanner(…));  //</a:t>
            </a:r>
            <a:r>
              <a:rPr lang="en-US" altLang="zh-CN" dirty="0"/>
              <a:t>new Thread(new Scanner</a:t>
            </a:r>
            <a:r>
              <a:rPr lang="en-US" altLang="zh-CN" dirty="0" smtClean="0"/>
              <a:t>(…),”2”);</a:t>
            </a:r>
          </a:p>
          <a:p>
            <a:pPr lvl="1"/>
            <a:r>
              <a:rPr lang="en-US" altLang="zh-CN" dirty="0" err="1" smtClean="0"/>
              <a:t>t.start</a:t>
            </a:r>
            <a:r>
              <a:rPr lang="en-US" altLang="zh-CN" dirty="0" smtClean="0"/>
              <a:t>();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对象的状态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NEW,   </a:t>
            </a:r>
            <a:r>
              <a:rPr lang="en-US" altLang="zh-TW" dirty="0">
                <a:solidFill>
                  <a:srgbClr val="CC6600"/>
                </a:solidFill>
              </a:rPr>
              <a:t>//   </a:t>
            </a:r>
            <a:r>
              <a:rPr lang="zh-CN" altLang="en-US" dirty="0" smtClean="0">
                <a:solidFill>
                  <a:srgbClr val="CC6600"/>
                </a:solidFill>
              </a:rPr>
              <a:t>线程对象被创建后的初始状态</a:t>
            </a:r>
            <a:endParaRPr lang="en-US" altLang="zh-TW" dirty="0">
              <a:solidFill>
                <a:srgbClr val="CC6600"/>
              </a:solidFill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008080"/>
                </a:solidFill>
              </a:rPr>
              <a:t>RUNNABLE</a:t>
            </a:r>
            <a:r>
              <a:rPr lang="en-US" altLang="zh-TW" dirty="0">
                <a:solidFill>
                  <a:srgbClr val="008080"/>
                </a:solidFill>
              </a:rPr>
              <a:t>, </a:t>
            </a:r>
            <a:endParaRPr lang="en-US" altLang="zh-TW" dirty="0" smtClean="0">
              <a:solidFill>
                <a:srgbClr val="008080"/>
              </a:solidFill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CC6600"/>
                </a:solidFill>
              </a:rPr>
              <a:t>// start()</a:t>
            </a:r>
            <a:r>
              <a:rPr lang="zh-CN" altLang="en-US" dirty="0" smtClean="0">
                <a:solidFill>
                  <a:srgbClr val="CC6600"/>
                </a:solidFill>
              </a:rPr>
              <a:t>后所处状态</a:t>
            </a:r>
            <a:r>
              <a:rPr lang="en-US" altLang="zh-CN" dirty="0" smtClean="0">
                <a:solidFill>
                  <a:srgbClr val="CC6600"/>
                </a:solidFill>
              </a:rPr>
              <a:t>: </a:t>
            </a:r>
            <a:r>
              <a:rPr lang="zh-CN" altLang="en-US" dirty="0" smtClean="0">
                <a:solidFill>
                  <a:srgbClr val="CC6600"/>
                </a:solidFill>
              </a:rPr>
              <a:t>正运行</a:t>
            </a:r>
            <a:r>
              <a:rPr lang="en-US" altLang="zh-CN" dirty="0" smtClean="0">
                <a:solidFill>
                  <a:srgbClr val="CC6600"/>
                </a:solidFill>
              </a:rPr>
              <a:t>(</a:t>
            </a:r>
            <a:r>
              <a:rPr lang="en-US" altLang="zh-TW" dirty="0" smtClean="0">
                <a:solidFill>
                  <a:srgbClr val="CC6600"/>
                </a:solidFill>
              </a:rPr>
              <a:t>running)</a:t>
            </a:r>
            <a:r>
              <a:rPr lang="zh-CN" altLang="en-US" dirty="0" smtClean="0">
                <a:solidFill>
                  <a:srgbClr val="CC6600"/>
                </a:solidFill>
              </a:rPr>
              <a:t>或准备被调度</a:t>
            </a:r>
            <a:r>
              <a:rPr lang="en-US" altLang="zh-CN" dirty="0" smtClean="0">
                <a:solidFill>
                  <a:srgbClr val="CC6600"/>
                </a:solidFill>
              </a:rPr>
              <a:t>(</a:t>
            </a:r>
            <a:r>
              <a:rPr lang="en-US" altLang="zh-TW" dirty="0" smtClean="0">
                <a:solidFill>
                  <a:srgbClr val="CC6600"/>
                </a:solidFill>
              </a:rPr>
              <a:t>ready)</a:t>
            </a:r>
            <a:endParaRPr lang="en-US" altLang="zh-TW" dirty="0">
              <a:solidFill>
                <a:srgbClr val="CC6600"/>
              </a:solidFill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008080"/>
                </a:solidFill>
              </a:rPr>
              <a:t>BLOCKED</a:t>
            </a:r>
            <a:r>
              <a:rPr lang="en-US" altLang="zh-TW" dirty="0">
                <a:solidFill>
                  <a:srgbClr val="008080"/>
                </a:solidFill>
              </a:rPr>
              <a:t>,   </a:t>
            </a:r>
            <a:r>
              <a:rPr lang="en-US" altLang="zh-TW" dirty="0">
                <a:solidFill>
                  <a:srgbClr val="CC6600"/>
                </a:solidFill>
              </a:rPr>
              <a:t>//  </a:t>
            </a:r>
            <a:r>
              <a:rPr lang="zh-CN" altLang="en-US" dirty="0" smtClean="0">
                <a:solidFill>
                  <a:srgbClr val="CC6600"/>
                </a:solidFill>
              </a:rPr>
              <a:t>阻塞状态，无法获得公共数据访问或临界区执行权限</a:t>
            </a:r>
            <a:endParaRPr lang="en-US" altLang="zh-TW" dirty="0">
              <a:solidFill>
                <a:srgbClr val="CC6600"/>
              </a:solidFill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008080"/>
                </a:solidFill>
              </a:rPr>
              <a:t>WAITING</a:t>
            </a:r>
            <a:r>
              <a:rPr lang="en-US" altLang="zh-TW" dirty="0">
                <a:solidFill>
                  <a:srgbClr val="008080"/>
                </a:solidFill>
              </a:rPr>
              <a:t>,   </a:t>
            </a:r>
            <a:r>
              <a:rPr lang="en-US" altLang="zh-TW" dirty="0" smtClean="0">
                <a:solidFill>
                  <a:srgbClr val="CC6600"/>
                </a:solidFill>
              </a:rPr>
              <a:t>// </a:t>
            </a:r>
            <a:r>
              <a:rPr lang="zh-CN" altLang="en-US" dirty="0" smtClean="0">
                <a:solidFill>
                  <a:srgbClr val="CC6600"/>
                </a:solidFill>
              </a:rPr>
              <a:t>等待被唤醒状态，没有时限</a:t>
            </a:r>
            <a:r>
              <a:rPr lang="en-US" altLang="zh-CN" dirty="0" smtClean="0">
                <a:solidFill>
                  <a:srgbClr val="CC6600"/>
                </a:solidFill>
              </a:rPr>
              <a:t>: </a:t>
            </a:r>
            <a:r>
              <a:rPr lang="en-US" altLang="zh-TW" dirty="0" smtClean="0">
                <a:solidFill>
                  <a:srgbClr val="CC6600"/>
                </a:solidFill>
              </a:rPr>
              <a:t>wait</a:t>
            </a:r>
            <a:r>
              <a:rPr lang="en-US" altLang="zh-TW" dirty="0">
                <a:solidFill>
                  <a:srgbClr val="CC6600"/>
                </a:solidFill>
              </a:rPr>
              <a:t>(), join()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8080"/>
                </a:solidFill>
              </a:rPr>
              <a:t>TIMED_WAITING</a:t>
            </a:r>
            <a:r>
              <a:rPr lang="en-US" altLang="zh-TW" dirty="0">
                <a:solidFill>
                  <a:srgbClr val="008080"/>
                </a:solidFill>
              </a:rPr>
              <a:t>, </a:t>
            </a:r>
            <a:r>
              <a:rPr lang="en-US" altLang="zh-TW" dirty="0" smtClean="0">
                <a:solidFill>
                  <a:srgbClr val="CC6600"/>
                </a:solidFill>
              </a:rPr>
              <a:t>//</a:t>
            </a:r>
            <a:r>
              <a:rPr lang="zh-CN" altLang="en-US" dirty="0" smtClean="0">
                <a:solidFill>
                  <a:srgbClr val="CC6600"/>
                </a:solidFill>
              </a:rPr>
              <a:t>等待</a:t>
            </a:r>
            <a:r>
              <a:rPr lang="zh-CN" altLang="en-US" dirty="0">
                <a:solidFill>
                  <a:srgbClr val="CC6600"/>
                </a:solidFill>
              </a:rPr>
              <a:t>指定</a:t>
            </a:r>
            <a:r>
              <a:rPr lang="zh-CN" altLang="en-US" dirty="0" smtClean="0">
                <a:solidFill>
                  <a:srgbClr val="CC6600"/>
                </a:solidFill>
              </a:rPr>
              <a:t>时间</a:t>
            </a:r>
            <a:r>
              <a:rPr lang="en-US" altLang="zh-CN" dirty="0" smtClean="0">
                <a:solidFill>
                  <a:srgbClr val="CC6600"/>
                </a:solidFill>
              </a:rPr>
              <a:t>:</a:t>
            </a:r>
            <a:r>
              <a:rPr lang="en-US" altLang="zh-TW" dirty="0" smtClean="0">
                <a:solidFill>
                  <a:srgbClr val="CC6600"/>
                </a:solidFill>
              </a:rPr>
              <a:t> </a:t>
            </a:r>
            <a:r>
              <a:rPr lang="en-US" altLang="zh-TW" dirty="0">
                <a:solidFill>
                  <a:srgbClr val="CC6600"/>
                </a:solidFill>
              </a:rPr>
              <a:t>sleep(time), wait(time), join(time)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8080"/>
                </a:solidFill>
              </a:rPr>
              <a:t>TERMINATED/DEAD  </a:t>
            </a:r>
            <a:r>
              <a:rPr lang="en-US" altLang="zh-TW" dirty="0">
                <a:solidFill>
                  <a:srgbClr val="CC6600"/>
                </a:solidFill>
              </a:rPr>
              <a:t>// </a:t>
            </a:r>
            <a:r>
              <a:rPr lang="en-US" altLang="zh-TW" dirty="0" smtClean="0">
                <a:solidFill>
                  <a:srgbClr val="CC6600"/>
                </a:solidFill>
              </a:rPr>
              <a:t>run()</a:t>
            </a:r>
            <a:r>
              <a:rPr lang="zh-CN" altLang="en-US" dirty="0" smtClean="0">
                <a:solidFill>
                  <a:srgbClr val="CC6600"/>
                </a:solidFill>
              </a:rPr>
              <a:t>执行结束或</a:t>
            </a:r>
            <a:r>
              <a:rPr lang="en-US" altLang="zh-TW" dirty="0" smtClean="0">
                <a:solidFill>
                  <a:srgbClr val="CC6600"/>
                </a:solidFill>
              </a:rPr>
              <a:t>stop()</a:t>
            </a:r>
            <a:r>
              <a:rPr lang="zh-CN" altLang="en-US" dirty="0" smtClean="0">
                <a:solidFill>
                  <a:srgbClr val="CC6600"/>
                </a:solidFill>
              </a:rPr>
              <a:t>被调用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对象状态变化</a:t>
            </a:r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860179" y="1349375"/>
            <a:ext cx="2514600" cy="53403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127379" y="1279525"/>
            <a:ext cx="2514600" cy="534035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17379" y="1660872"/>
            <a:ext cx="1600200" cy="2108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>
                <a:solidFill>
                  <a:schemeClr val="bg1"/>
                </a:solidFill>
              </a:rPr>
              <a:t>not-running</a:t>
            </a:r>
          </a:p>
          <a:p>
            <a:pPr algn="ctr"/>
            <a:r>
              <a:rPr lang="en-US" altLang="zh-TW">
                <a:solidFill>
                  <a:schemeClr val="bg1"/>
                </a:solidFill>
              </a:rPr>
              <a:t>(ready)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17379" y="4441825"/>
            <a:ext cx="1600200" cy="2106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>
                <a:solidFill>
                  <a:schemeClr val="bg1"/>
                </a:solidFill>
              </a:rPr>
              <a:t>running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917579" y="6408738"/>
            <a:ext cx="44196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0337179" y="1771650"/>
            <a:ext cx="0" cy="4637088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5917579" y="1771650"/>
            <a:ext cx="44196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930279" y="5434706"/>
            <a:ext cx="3797300" cy="7937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9727579" y="2822112"/>
            <a:ext cx="0" cy="2647493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5917579" y="2822113"/>
            <a:ext cx="38100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917579" y="4862513"/>
            <a:ext cx="32004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9117979" y="3317875"/>
            <a:ext cx="0" cy="1544638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5917579" y="3317875"/>
            <a:ext cx="32004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8451229" y="1273175"/>
            <a:ext cx="1922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blocked/waiting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435104" y="6015038"/>
            <a:ext cx="192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blocked by lock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6527179" y="447992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o.wait()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6527179" y="1355725"/>
            <a:ext cx="155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get the lock 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527179" y="2879725"/>
            <a:ext cx="2579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o.notify(), o.notifyAll()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450979" y="2441113"/>
            <a:ext cx="1427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sleep done</a:t>
            </a: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5307979" y="3769071"/>
            <a:ext cx="0" cy="710853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V="1">
            <a:off x="4835914" y="3769071"/>
            <a:ext cx="0" cy="710854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307979" y="3950240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CN" altLang="en-US" dirty="0" smtClean="0"/>
              <a:t>调度</a:t>
            </a:r>
            <a:endParaRPr lang="en-US" altLang="zh-TW" dirty="0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3442008" y="3743941"/>
            <a:ext cx="14306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yield</a:t>
            </a:r>
            <a:r>
              <a:rPr lang="en-US" altLang="zh-TW" dirty="0" smtClean="0"/>
              <a:t>()</a:t>
            </a:r>
            <a:r>
              <a:rPr lang="zh-CN" altLang="en-US" dirty="0" smtClean="0"/>
              <a:t>或被抢占</a:t>
            </a:r>
            <a:endParaRPr lang="en-US" altLang="zh-TW" dirty="0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H="1" flipV="1">
            <a:off x="5993779" y="3641725"/>
            <a:ext cx="2590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8584579" y="4098925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450979" y="4985443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sleep(…)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6739904" y="3424238"/>
            <a:ext cx="2130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interrupt() </a:t>
            </a:r>
          </a:p>
          <a:p>
            <a:endParaRPr lang="en-US" altLang="zh-TW"/>
          </a:p>
          <a:p>
            <a:r>
              <a:rPr lang="en-US" altLang="zh-TW"/>
              <a:t>(throw exception)</a:t>
            </a: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514525" y="1965325"/>
            <a:ext cx="1934735" cy="609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dirty="0">
                <a:solidFill>
                  <a:schemeClr val="bg1"/>
                </a:solidFill>
              </a:rPr>
              <a:t>new Thread(…)</a:t>
            </a: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566855" y="5622925"/>
            <a:ext cx="1524000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>
                <a:solidFill>
                  <a:schemeClr val="bg1"/>
                </a:solidFill>
              </a:rPr>
              <a:t>terminated</a:t>
            </a: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2407617" y="2270125"/>
            <a:ext cx="1909762" cy="3115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 flipV="1">
            <a:off x="2105142" y="5861049"/>
            <a:ext cx="2250337" cy="28575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2499846" y="1904400"/>
            <a:ext cx="84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start()</a:t>
            </a:r>
          </a:p>
        </p:txBody>
      </p:sp>
      <p:sp>
        <p:nvSpPr>
          <p:cNvPr id="41" name="Text Box 44"/>
          <p:cNvSpPr txBox="1">
            <a:spLocks noChangeArrowheads="1"/>
          </p:cNvSpPr>
          <p:nvPr/>
        </p:nvSpPr>
        <p:spPr bwMode="auto">
          <a:xfrm>
            <a:off x="2458847" y="5469606"/>
            <a:ext cx="14041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 smtClean="0"/>
              <a:t>run</a:t>
            </a:r>
            <a:r>
              <a:rPr lang="en-US" altLang="zh-TW" dirty="0"/>
              <a:t>() </a:t>
            </a:r>
            <a:r>
              <a:rPr lang="en-US" altLang="zh-TW" dirty="0" smtClean="0"/>
              <a:t>exits</a:t>
            </a:r>
            <a:endParaRPr lang="en-US" altLang="zh-TW" dirty="0"/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4565416" y="1309221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runnable</a:t>
            </a:r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>
            <a:off x="5917579" y="5910996"/>
            <a:ext cx="40386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 flipV="1">
            <a:off x="9956179" y="2345359"/>
            <a:ext cx="12700" cy="3562462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 flipH="1">
            <a:off x="5917579" y="2372347"/>
            <a:ext cx="40386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6587504" y="2002460"/>
            <a:ext cx="2297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thread t terminates</a:t>
            </a:r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6587504" y="5541109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t.join()</a:t>
            </a:r>
          </a:p>
        </p:txBody>
      </p:sp>
      <p:sp>
        <p:nvSpPr>
          <p:cNvPr id="52" name="AutoShape 58"/>
          <p:cNvSpPr>
            <a:spLocks noChangeArrowheads="1"/>
          </p:cNvSpPr>
          <p:nvPr/>
        </p:nvSpPr>
        <p:spPr bwMode="auto">
          <a:xfrm>
            <a:off x="9879979" y="4022725"/>
            <a:ext cx="152400" cy="1524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53" name="AutoShape 60"/>
          <p:cNvSpPr>
            <a:spLocks noChangeArrowheads="1"/>
          </p:cNvSpPr>
          <p:nvPr/>
        </p:nvSpPr>
        <p:spPr bwMode="auto">
          <a:xfrm>
            <a:off x="9651379" y="4022725"/>
            <a:ext cx="152400" cy="1524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54" name="AutoShape 61"/>
          <p:cNvSpPr>
            <a:spLocks noChangeArrowheads="1"/>
          </p:cNvSpPr>
          <p:nvPr/>
        </p:nvSpPr>
        <p:spPr bwMode="auto">
          <a:xfrm>
            <a:off x="9041779" y="4022725"/>
            <a:ext cx="152400" cy="1524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55" name="Line 62"/>
          <p:cNvSpPr>
            <a:spLocks noChangeShapeType="1"/>
          </p:cNvSpPr>
          <p:nvPr/>
        </p:nvSpPr>
        <p:spPr bwMode="auto">
          <a:xfrm flipV="1">
            <a:off x="9962529" y="4059159"/>
            <a:ext cx="360363" cy="730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AutoShape 63"/>
          <p:cNvSpPr>
            <a:spLocks noChangeArrowheads="1"/>
          </p:cNvSpPr>
          <p:nvPr/>
        </p:nvSpPr>
        <p:spPr bwMode="auto">
          <a:xfrm>
            <a:off x="10249867" y="4010025"/>
            <a:ext cx="152400" cy="1524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5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的入口代码模板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public void run() {</a:t>
            </a: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try { </a:t>
            </a:r>
            <a:r>
              <a:rPr lang="en-US" altLang="zh-TW" dirty="0" smtClean="0">
                <a:solidFill>
                  <a:srgbClr val="008080"/>
                </a:solidFill>
              </a:rPr>
              <a:t>  … </a:t>
            </a: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</a:rPr>
              <a:t>       </a:t>
            </a:r>
            <a:r>
              <a:rPr lang="en-US" altLang="zh-TW" dirty="0">
                <a:solidFill>
                  <a:srgbClr val="008080"/>
                </a:solidFill>
              </a:rPr>
              <a:t>while (more work to do)</a:t>
            </a:r>
            <a:r>
              <a:rPr lang="zh-TW" altLang="en-US" dirty="0">
                <a:solidFill>
                  <a:srgbClr val="008080"/>
                </a:solidFill>
              </a:rPr>
              <a:t> </a:t>
            </a:r>
            <a:r>
              <a:rPr lang="en-US" altLang="zh-TW" dirty="0">
                <a:solidFill>
                  <a:srgbClr val="008080"/>
                </a:solidFill>
              </a:rPr>
              <a:t>{      </a:t>
            </a: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zh-CN" altLang="en-US" sz="2400" u="sng" dirty="0">
                <a:solidFill>
                  <a:srgbClr val="B3172D"/>
                </a:solidFill>
                <a:latin typeface="Arial" panose="020B0604020202020204" pitchFamily="34" charset="0"/>
              </a:rPr>
              <a:t>常规</a:t>
            </a:r>
            <a:r>
              <a:rPr lang="zh-CN" altLang="en-US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的唤醒</a:t>
            </a:r>
            <a:r>
              <a:rPr lang="en-US" altLang="zh-CN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即</a:t>
            </a:r>
            <a:r>
              <a:rPr lang="en-US" altLang="zh-TW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sleep()</a:t>
            </a:r>
            <a:r>
              <a:rPr lang="zh-CN" altLang="en-US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退出</a:t>
            </a:r>
            <a:r>
              <a:rPr lang="en-US" altLang="zh-TW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从这里继续执行</a:t>
            </a:r>
            <a:endParaRPr lang="en-US" altLang="zh-TW" dirty="0">
              <a:solidFill>
                <a:srgbClr val="00808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             </a:t>
            </a:r>
            <a:r>
              <a:rPr lang="en-US" altLang="zh-TW" dirty="0" smtClean="0">
                <a:solidFill>
                  <a:srgbClr val="008080"/>
                </a:solidFill>
              </a:rPr>
              <a:t>     </a:t>
            </a:r>
            <a:r>
              <a:rPr lang="en-US" altLang="zh-TW" dirty="0">
                <a:solidFill>
                  <a:srgbClr val="008080"/>
                </a:solidFill>
              </a:rPr>
              <a:t>do some work;</a:t>
            </a: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                  sleep( … ); </a:t>
            </a:r>
            <a:r>
              <a:rPr lang="en-US" altLang="zh-TW" dirty="0" smtClean="0">
                <a:solidFill>
                  <a:srgbClr val="008080"/>
                </a:solidFill>
              </a:rPr>
              <a:t>           </a:t>
            </a:r>
            <a:r>
              <a:rPr lang="en-US" altLang="zh-TW" dirty="0" smtClean="0">
                <a:solidFill>
                  <a:srgbClr val="CC6600"/>
                </a:solidFill>
              </a:rPr>
              <a:t>// </a:t>
            </a:r>
            <a:r>
              <a:rPr lang="zh-CN" altLang="en-US" dirty="0" smtClean="0">
                <a:solidFill>
                  <a:srgbClr val="CC6600"/>
                </a:solidFill>
              </a:rPr>
              <a:t>让其他线程有机会执行</a:t>
            </a:r>
            <a:endParaRPr lang="en-US" altLang="zh-TW" dirty="0">
              <a:solidFill>
                <a:srgbClr val="CC66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               }</a:t>
            </a: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     </a:t>
            </a:r>
            <a:r>
              <a:rPr lang="zh-TW" altLang="en-US" dirty="0">
                <a:solidFill>
                  <a:srgbClr val="008080"/>
                </a:solidFill>
              </a:rPr>
              <a:t> </a:t>
            </a:r>
            <a:r>
              <a:rPr lang="en-US" altLang="zh-TW" dirty="0">
                <a:solidFill>
                  <a:srgbClr val="008080"/>
                </a:solidFill>
              </a:rPr>
              <a:t>}</a:t>
            </a:r>
          </a:p>
          <a:p>
            <a:pPr>
              <a:buNone/>
            </a:pPr>
            <a:r>
              <a:rPr lang="zh-TW" altLang="en-US" dirty="0">
                <a:solidFill>
                  <a:srgbClr val="008080"/>
                </a:solidFill>
              </a:rPr>
              <a:t> </a:t>
            </a:r>
            <a:r>
              <a:rPr lang="en-US" altLang="zh-TW" dirty="0">
                <a:solidFill>
                  <a:srgbClr val="008080"/>
                </a:solidFill>
              </a:rPr>
              <a:t> catch (</a:t>
            </a:r>
            <a:r>
              <a:rPr lang="en-US" altLang="zh-TW" dirty="0" err="1">
                <a:solidFill>
                  <a:srgbClr val="008080"/>
                </a:solidFill>
              </a:rPr>
              <a:t>InterruptedException</a:t>
            </a:r>
            <a:r>
              <a:rPr lang="en-US" altLang="zh-TW" dirty="0">
                <a:solidFill>
                  <a:srgbClr val="008080"/>
                </a:solidFill>
              </a:rPr>
              <a:t> e) { </a:t>
            </a: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zh-CN" altLang="en-US" sz="2400" u="sng" dirty="0">
                <a:solidFill>
                  <a:srgbClr val="B3172D"/>
                </a:solidFill>
                <a:latin typeface="Arial" panose="020B0604020202020204" pitchFamily="34" charset="0"/>
              </a:rPr>
              <a:t>如果由</a:t>
            </a:r>
            <a:r>
              <a:rPr lang="en-US" altLang="zh-TW" sz="2400" u="sng" dirty="0">
                <a:solidFill>
                  <a:srgbClr val="B3172D"/>
                </a:solidFill>
                <a:latin typeface="Arial" panose="020B0604020202020204" pitchFamily="34" charset="0"/>
              </a:rPr>
              <a:t>interrupt</a:t>
            </a:r>
            <a:r>
              <a:rPr lang="en-US" altLang="zh-TW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()</a:t>
            </a:r>
            <a:r>
              <a:rPr lang="zh-CN" altLang="en-US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唤醒则从这里继续执行</a:t>
            </a:r>
            <a:endParaRPr lang="en-US" altLang="zh-TW" dirty="0">
              <a:solidFill>
                <a:srgbClr val="00808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      …  </a:t>
            </a:r>
            <a:r>
              <a:rPr lang="en-US" altLang="zh-TW" dirty="0">
                <a:solidFill>
                  <a:srgbClr val="CC6600"/>
                </a:solidFill>
              </a:rPr>
              <a:t>// thread interrupted during sleep or wait</a:t>
            </a:r>
            <a:r>
              <a:rPr lang="zh-TW" altLang="en-US" dirty="0">
                <a:solidFill>
                  <a:srgbClr val="CC6600"/>
                </a:solidFill>
              </a:rPr>
              <a:t>   </a:t>
            </a:r>
            <a:r>
              <a:rPr lang="en-US" altLang="zh-TW" dirty="0">
                <a:solidFill>
                  <a:srgbClr val="008080"/>
                </a:solidFill>
              </a:rPr>
              <a:t>   }</a:t>
            </a: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线程调度的不确定性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586710"/>
            <a:ext cx="6326923" cy="49398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public class </a:t>
            </a:r>
            <a:r>
              <a:rPr lang="en-US" altLang="zh-TW" sz="2300" dirty="0" err="1">
                <a:solidFill>
                  <a:srgbClr val="008080"/>
                </a:solidFill>
              </a:rPr>
              <a:t>SimpleThread</a:t>
            </a:r>
            <a:r>
              <a:rPr lang="en-US" altLang="zh-TW" sz="2300" dirty="0">
                <a:solidFill>
                  <a:srgbClr val="008080"/>
                </a:solidFill>
              </a:rPr>
              <a:t> extends Thread {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public </a:t>
            </a:r>
            <a:r>
              <a:rPr lang="en-US" altLang="zh-TW" sz="2300" dirty="0" err="1">
                <a:solidFill>
                  <a:srgbClr val="008080"/>
                </a:solidFill>
              </a:rPr>
              <a:t>SimpleThread</a:t>
            </a:r>
            <a:r>
              <a:rPr lang="en-US" altLang="zh-TW" sz="2300" dirty="0">
                <a:solidFill>
                  <a:srgbClr val="008080"/>
                </a:solidFill>
              </a:rPr>
              <a:t>(String </a:t>
            </a:r>
            <a:r>
              <a:rPr lang="en-US" altLang="zh-TW" sz="2300" dirty="0" err="1">
                <a:solidFill>
                  <a:schemeClr val="accent2"/>
                </a:solidFill>
              </a:rPr>
              <a:t>str</a:t>
            </a:r>
            <a:r>
              <a:rPr lang="en-US" altLang="zh-TW" sz="2300" dirty="0">
                <a:solidFill>
                  <a:srgbClr val="008080"/>
                </a:solidFill>
              </a:rPr>
              <a:t>) { super(</a:t>
            </a:r>
            <a:r>
              <a:rPr lang="en-US" altLang="zh-TW" sz="2300" dirty="0" err="1">
                <a:solidFill>
                  <a:srgbClr val="008080"/>
                </a:solidFill>
              </a:rPr>
              <a:t>str</a:t>
            </a:r>
            <a:r>
              <a:rPr lang="en-US" altLang="zh-TW" sz="2300" dirty="0">
                <a:solidFill>
                  <a:srgbClr val="008080"/>
                </a:solidFill>
              </a:rPr>
              <a:t>);  }  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public </a:t>
            </a:r>
            <a:r>
              <a:rPr lang="en-US" altLang="zh-TW" sz="2300" dirty="0">
                <a:solidFill>
                  <a:srgbClr val="008080"/>
                </a:solidFill>
              </a:rPr>
              <a:t>void run() {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     </a:t>
            </a:r>
            <a:r>
              <a:rPr lang="en-US" altLang="zh-TW" sz="2300" dirty="0">
                <a:solidFill>
                  <a:srgbClr val="008080"/>
                </a:solidFill>
              </a:rPr>
              <a:t>for (</a:t>
            </a:r>
            <a:r>
              <a:rPr lang="en-US" altLang="zh-TW" sz="2300" dirty="0" err="1">
                <a:solidFill>
                  <a:srgbClr val="008080"/>
                </a:solidFill>
              </a:rPr>
              <a:t>int</a:t>
            </a:r>
            <a:r>
              <a:rPr lang="en-US" altLang="zh-TW" sz="2300" dirty="0">
                <a:solidFill>
                  <a:srgbClr val="008080"/>
                </a:solidFill>
              </a:rPr>
              <a:t> </a:t>
            </a:r>
            <a:r>
              <a:rPr lang="en-US" altLang="zh-TW" sz="2300" dirty="0" err="1">
                <a:solidFill>
                  <a:srgbClr val="008080"/>
                </a:solidFill>
              </a:rPr>
              <a:t>i</a:t>
            </a:r>
            <a:r>
              <a:rPr lang="en-US" altLang="zh-TW" sz="2300" dirty="0">
                <a:solidFill>
                  <a:srgbClr val="008080"/>
                </a:solidFill>
              </a:rPr>
              <a:t> = 0; </a:t>
            </a:r>
            <a:r>
              <a:rPr lang="en-US" altLang="zh-TW" sz="2300" dirty="0" err="1">
                <a:solidFill>
                  <a:srgbClr val="008080"/>
                </a:solidFill>
              </a:rPr>
              <a:t>i</a:t>
            </a:r>
            <a:r>
              <a:rPr lang="en-US" altLang="zh-TW" sz="2300" dirty="0">
                <a:solidFill>
                  <a:srgbClr val="008080"/>
                </a:solidFill>
              </a:rPr>
              <a:t> &lt; 10; </a:t>
            </a:r>
            <a:r>
              <a:rPr lang="en-US" altLang="zh-TW" sz="2300" dirty="0" err="1">
                <a:solidFill>
                  <a:srgbClr val="008080"/>
                </a:solidFill>
              </a:rPr>
              <a:t>i</a:t>
            </a:r>
            <a:r>
              <a:rPr lang="en-US" altLang="zh-TW" sz="2300" dirty="0">
                <a:solidFill>
                  <a:srgbClr val="008080"/>
                </a:solidFill>
              </a:rPr>
              <a:t>++) {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         </a:t>
            </a:r>
            <a:r>
              <a:rPr lang="en-US" altLang="zh-TW" sz="2300" dirty="0" err="1">
                <a:solidFill>
                  <a:srgbClr val="008080"/>
                </a:solidFill>
              </a:rPr>
              <a:t>System.out.println</a:t>
            </a:r>
            <a:r>
              <a:rPr lang="en-US" altLang="zh-TW" sz="2300" dirty="0">
                <a:solidFill>
                  <a:srgbClr val="008080"/>
                </a:solidFill>
              </a:rPr>
              <a:t>(</a:t>
            </a:r>
            <a:r>
              <a:rPr lang="en-US" altLang="zh-TW" sz="2300" dirty="0" err="1">
                <a:solidFill>
                  <a:srgbClr val="008080"/>
                </a:solidFill>
              </a:rPr>
              <a:t>i</a:t>
            </a:r>
            <a:r>
              <a:rPr lang="en-US" altLang="zh-TW" sz="2300" dirty="0">
                <a:solidFill>
                  <a:srgbClr val="008080"/>
                </a:solidFill>
              </a:rPr>
              <a:t> + " " + </a:t>
            </a:r>
            <a:r>
              <a:rPr lang="en-US" altLang="zh-TW" sz="2300" dirty="0" err="1">
                <a:solidFill>
                  <a:schemeClr val="accent2"/>
                </a:solidFill>
              </a:rPr>
              <a:t>getName</a:t>
            </a:r>
            <a:r>
              <a:rPr lang="en-US" altLang="zh-TW" sz="2300" dirty="0">
                <a:solidFill>
                  <a:srgbClr val="008080"/>
                </a:solidFill>
              </a:rPr>
              <a:t>());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         </a:t>
            </a:r>
            <a:r>
              <a:rPr lang="en-US" altLang="zh-TW" sz="2300" dirty="0">
                <a:solidFill>
                  <a:srgbClr val="008080"/>
                </a:solidFill>
              </a:rPr>
              <a:t>try { </a:t>
            </a:r>
            <a:endParaRPr lang="en-US" altLang="zh-TW" sz="2300" dirty="0">
              <a:solidFill>
                <a:srgbClr val="CC6600"/>
              </a:solidFill>
            </a:endParaRPr>
          </a:p>
          <a:p>
            <a:pPr>
              <a:buNone/>
            </a:pPr>
            <a:r>
              <a:rPr lang="en-US" altLang="zh-TW" sz="2300" dirty="0" smtClean="0">
                <a:solidFill>
                  <a:srgbClr val="FF0000"/>
                </a:solidFill>
              </a:rPr>
              <a:t>                    sleep</a:t>
            </a:r>
            <a:r>
              <a:rPr lang="en-US" altLang="zh-TW" sz="2300" dirty="0">
                <a:solidFill>
                  <a:srgbClr val="008080"/>
                </a:solidFill>
              </a:rPr>
              <a:t>((long)(</a:t>
            </a:r>
            <a:r>
              <a:rPr lang="en-US" altLang="zh-TW" sz="2300" dirty="0" err="1">
                <a:solidFill>
                  <a:srgbClr val="008080"/>
                </a:solidFill>
              </a:rPr>
              <a:t>Math.random</a:t>
            </a:r>
            <a:r>
              <a:rPr lang="en-US" altLang="zh-TW" sz="2300" dirty="0">
                <a:solidFill>
                  <a:srgbClr val="008080"/>
                </a:solidFill>
              </a:rPr>
              <a:t>() * 1000));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          </a:t>
            </a:r>
            <a:r>
              <a:rPr lang="en-US" altLang="zh-TW" sz="2300" dirty="0">
                <a:solidFill>
                  <a:srgbClr val="008080"/>
                </a:solidFill>
              </a:rPr>
              <a:t>} catch (</a:t>
            </a:r>
            <a:r>
              <a:rPr lang="en-US" altLang="zh-TW" sz="2300" dirty="0" err="1">
                <a:solidFill>
                  <a:srgbClr val="008080"/>
                </a:solidFill>
              </a:rPr>
              <a:t>InterruptedException</a:t>
            </a:r>
            <a:r>
              <a:rPr lang="en-US" altLang="zh-TW" sz="2300" dirty="0">
                <a:solidFill>
                  <a:srgbClr val="008080"/>
                </a:solidFill>
              </a:rPr>
              <a:t> e) {}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    </a:t>
            </a:r>
            <a:r>
              <a:rPr lang="en-US" altLang="zh-TW" sz="2300" dirty="0">
                <a:solidFill>
                  <a:srgbClr val="008080"/>
                </a:solidFill>
              </a:rPr>
              <a:t>}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    </a:t>
            </a:r>
            <a:r>
              <a:rPr lang="en-US" altLang="zh-TW" sz="2300" dirty="0" err="1">
                <a:solidFill>
                  <a:srgbClr val="008080"/>
                </a:solidFill>
              </a:rPr>
              <a:t>System.out.println</a:t>
            </a:r>
            <a:r>
              <a:rPr lang="en-US" altLang="zh-TW" sz="2300" dirty="0">
                <a:solidFill>
                  <a:srgbClr val="008080"/>
                </a:solidFill>
              </a:rPr>
              <a:t>("DONE! " + </a:t>
            </a:r>
            <a:r>
              <a:rPr lang="en-US" altLang="zh-TW" sz="2300" dirty="0" err="1">
                <a:solidFill>
                  <a:srgbClr val="008080"/>
                </a:solidFill>
              </a:rPr>
              <a:t>getName</a:t>
            </a:r>
            <a:r>
              <a:rPr lang="en-US" altLang="zh-TW" sz="2300" dirty="0">
                <a:solidFill>
                  <a:srgbClr val="008080"/>
                </a:solidFill>
              </a:rPr>
              <a:t>());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} }</a:t>
            </a:r>
            <a:endParaRPr lang="zh-CN" altLang="en-US" sz="2300" dirty="0"/>
          </a:p>
        </p:txBody>
      </p:sp>
      <p:sp>
        <p:nvSpPr>
          <p:cNvPr id="4" name="矩形 3"/>
          <p:cNvSpPr/>
          <p:nvPr/>
        </p:nvSpPr>
        <p:spPr>
          <a:xfrm>
            <a:off x="6746488" y="1501116"/>
            <a:ext cx="53451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8080"/>
                </a:solidFill>
              </a:rPr>
              <a:t>public class </a:t>
            </a:r>
            <a:r>
              <a:rPr lang="en-US" altLang="zh-TW" sz="2400" dirty="0" err="1">
                <a:solidFill>
                  <a:srgbClr val="008080"/>
                </a:solidFill>
              </a:rPr>
              <a:t>TwoThreadsTest</a:t>
            </a:r>
            <a:r>
              <a:rPr lang="en-US" altLang="zh-TW" sz="2400" dirty="0">
                <a:solidFill>
                  <a:srgbClr val="008080"/>
                </a:solidFill>
              </a:rPr>
              <a:t> {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</a:t>
            </a:r>
            <a:r>
              <a:rPr lang="en-US" altLang="zh-TW" sz="2400" dirty="0" smtClean="0">
                <a:solidFill>
                  <a:srgbClr val="008080"/>
                </a:solidFill>
              </a:rPr>
              <a:t>public </a:t>
            </a:r>
            <a:r>
              <a:rPr lang="en-US" altLang="zh-TW" sz="2400" dirty="0">
                <a:solidFill>
                  <a:srgbClr val="008080"/>
                </a:solidFill>
              </a:rPr>
              <a:t>static void main (String[] </a:t>
            </a:r>
            <a:r>
              <a:rPr lang="en-US" altLang="zh-TW" sz="2400" dirty="0" err="1">
                <a:solidFill>
                  <a:srgbClr val="008080"/>
                </a:solidFill>
              </a:rPr>
              <a:t>args</a:t>
            </a:r>
            <a:r>
              <a:rPr lang="en-US" altLang="zh-TW" sz="2400" dirty="0" smtClean="0">
                <a:solidFill>
                  <a:srgbClr val="008080"/>
                </a:solidFill>
              </a:rPr>
              <a:t>){</a:t>
            </a:r>
            <a:endParaRPr lang="en-US" altLang="zh-TW" sz="2400" dirty="0">
              <a:solidFill>
                <a:srgbClr val="008080"/>
              </a:solidFill>
            </a:endParaRPr>
          </a:p>
          <a:p>
            <a:r>
              <a:rPr lang="en-US" altLang="zh-TW" sz="2400" dirty="0">
                <a:solidFill>
                  <a:srgbClr val="008080"/>
                </a:solidFill>
              </a:rPr>
              <a:t>     </a:t>
            </a:r>
            <a:r>
              <a:rPr lang="en-US" altLang="zh-TW" sz="2400" dirty="0" smtClean="0">
                <a:solidFill>
                  <a:srgbClr val="008080"/>
                </a:solidFill>
              </a:rPr>
              <a:t>      </a:t>
            </a:r>
            <a:r>
              <a:rPr lang="en-US" altLang="zh-TW" sz="2400" dirty="0">
                <a:solidFill>
                  <a:srgbClr val="008080"/>
                </a:solidFill>
              </a:rPr>
              <a:t>new </a:t>
            </a:r>
            <a:r>
              <a:rPr lang="en-US" altLang="zh-TW" sz="2400" dirty="0" err="1">
                <a:solidFill>
                  <a:srgbClr val="008080"/>
                </a:solidFill>
              </a:rPr>
              <a:t>SimpleThread</a:t>
            </a:r>
            <a:r>
              <a:rPr lang="en-US" altLang="zh-TW" sz="2400" dirty="0" smtClean="0">
                <a:solidFill>
                  <a:srgbClr val="008080"/>
                </a:solidFill>
              </a:rPr>
              <a:t>(“</a:t>
            </a:r>
            <a:r>
              <a:rPr lang="en-US" altLang="zh-CN" sz="2400" dirty="0" smtClean="0">
                <a:solidFill>
                  <a:srgbClr val="008080"/>
                </a:solidFill>
              </a:rPr>
              <a:t>t</a:t>
            </a:r>
            <a:r>
              <a:rPr lang="en-US" altLang="zh-TW" sz="2400" dirty="0" smtClean="0">
                <a:solidFill>
                  <a:srgbClr val="008080"/>
                </a:solidFill>
              </a:rPr>
              <a:t>1</a:t>
            </a:r>
            <a:r>
              <a:rPr lang="en-US" altLang="zh-TW" sz="2400" dirty="0">
                <a:solidFill>
                  <a:srgbClr val="008080"/>
                </a:solidFill>
              </a:rPr>
              <a:t>").start();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</a:t>
            </a:r>
            <a:r>
              <a:rPr lang="en-US" altLang="zh-TW" sz="2400" dirty="0" smtClean="0">
                <a:solidFill>
                  <a:srgbClr val="008080"/>
                </a:solidFill>
              </a:rPr>
              <a:t>      </a:t>
            </a:r>
            <a:r>
              <a:rPr lang="en-US" altLang="zh-TW" sz="2400" dirty="0">
                <a:solidFill>
                  <a:srgbClr val="008080"/>
                </a:solidFill>
              </a:rPr>
              <a:t>new </a:t>
            </a:r>
            <a:r>
              <a:rPr lang="en-US" altLang="zh-TW" sz="2400" dirty="0" err="1">
                <a:solidFill>
                  <a:srgbClr val="008080"/>
                </a:solidFill>
              </a:rPr>
              <a:t>SimpleThread</a:t>
            </a:r>
            <a:r>
              <a:rPr lang="en-US" altLang="zh-TW" sz="2400" dirty="0" smtClean="0">
                <a:solidFill>
                  <a:srgbClr val="008080"/>
                </a:solidFill>
              </a:rPr>
              <a:t>(“t2</a:t>
            </a:r>
            <a:r>
              <a:rPr lang="en-US" altLang="zh-TW" sz="2400" dirty="0">
                <a:solidFill>
                  <a:srgbClr val="008080"/>
                </a:solidFill>
              </a:rPr>
              <a:t>").start(); </a:t>
            </a:r>
            <a:endParaRPr lang="en-US" altLang="zh-TW" sz="2400" dirty="0" smtClean="0">
              <a:solidFill>
                <a:srgbClr val="008080"/>
              </a:solidFill>
            </a:endParaRPr>
          </a:p>
          <a:p>
            <a:r>
              <a:rPr lang="en-US" altLang="zh-TW" sz="2400" dirty="0" smtClean="0">
                <a:solidFill>
                  <a:srgbClr val="008080"/>
                </a:solidFill>
              </a:rPr>
              <a:t>     } </a:t>
            </a:r>
          </a:p>
          <a:p>
            <a:r>
              <a:rPr lang="en-US" altLang="zh-TW" sz="2400" dirty="0" smtClean="0">
                <a:solidFill>
                  <a:srgbClr val="008080"/>
                </a:solidFill>
              </a:rPr>
              <a:t>}</a:t>
            </a:r>
            <a:endParaRPr lang="zh-CN" altLang="en-US" sz="24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372937" y="3311830"/>
            <a:ext cx="128543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E9DB0"/>
                </a:solidFill>
                <a:latin typeface="Arial Narrow" panose="020B0606020202030204" pitchFamily="34" charset="0"/>
              </a:rPr>
              <a:t>DONE! </a:t>
            </a: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 Narrow" panose="020B0606020202030204" pitchFamily="34" charset="0"/>
              </a:rPr>
              <a:t>9 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 Narrow" panose="020B0606020202030204" pitchFamily="34" charset="0"/>
              </a:rPr>
              <a:t> DONE! 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endParaRPr lang="en-US" altLang="zh-TW" sz="1800" dirty="0">
              <a:solidFill>
                <a:srgbClr val="6E9DB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75289" y="3311602"/>
            <a:ext cx="858643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5 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5 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6 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6 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7 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7 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8 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9 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8 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endParaRPr lang="en-US" altLang="zh-TW" sz="1800" dirty="0">
              <a:solidFill>
                <a:srgbClr val="6E9DB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26436" y="2967038"/>
            <a:ext cx="748853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 Narrow" panose="020B0606020202030204" pitchFamily="34" charset="0"/>
              </a:rPr>
              <a:t>0 </a:t>
            </a:r>
            <a:r>
              <a:rPr lang="en-US" altLang="zh-CN" b="1" dirty="0">
                <a:solidFill>
                  <a:srgbClr val="6600CC"/>
                </a:solidFill>
                <a:latin typeface="Arial Narrow" panose="020B0606020202030204" pitchFamily="34" charset="0"/>
              </a:rPr>
              <a:t>t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E9DB0"/>
                </a:solidFill>
                <a:latin typeface="Arial Narrow" panose="020B0606020202030204" pitchFamily="34" charset="0"/>
              </a:rPr>
              <a:t>0 </a:t>
            </a: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E9DB0"/>
                </a:solidFill>
                <a:latin typeface="Arial Narrow" panose="020B0606020202030204" pitchFamily="34" charset="0"/>
              </a:rPr>
              <a:t>1 </a:t>
            </a: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 Narrow" panose="020B0606020202030204" pitchFamily="34" charset="0"/>
              </a:rPr>
              <a:t>1 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 Narrow" panose="020B0606020202030204" pitchFamily="34" charset="0"/>
              </a:rPr>
              <a:t>2 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E9DB0"/>
                </a:solidFill>
                <a:latin typeface="Arial Narrow" panose="020B0606020202030204" pitchFamily="34" charset="0"/>
              </a:rPr>
              <a:t>2 </a:t>
            </a: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E9DB0"/>
                </a:solidFill>
                <a:latin typeface="Arial Narrow" panose="020B0606020202030204" pitchFamily="34" charset="0"/>
              </a:rPr>
              <a:t>3 </a:t>
            </a: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 Narrow" panose="020B0606020202030204" pitchFamily="34" charset="0"/>
              </a:rPr>
              <a:t>3 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 Narrow" panose="020B0606020202030204" pitchFamily="34" charset="0"/>
              </a:rPr>
              <a:t>4 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E9DB0"/>
                </a:solidFill>
                <a:latin typeface="Arial Narrow" panose="020B0606020202030204" pitchFamily="34" charset="0"/>
              </a:rPr>
              <a:t>4 </a:t>
            </a: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t2 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9294" y="3289300"/>
            <a:ext cx="3388112" cy="34321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1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共享资源的访问控制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8813"/>
          </a:xfrm>
        </p:spPr>
        <p:txBody>
          <a:bodyPr>
            <a:normAutofit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个线程共同访问相应资源</a:t>
            </a:r>
            <a:endParaRPr lang="en-US" altLang="zh-CN" dirty="0" smtClean="0"/>
          </a:p>
          <a:p>
            <a:pPr lvl="1"/>
            <a:r>
              <a:rPr lang="zh-CN" altLang="en-US" dirty="0"/>
              <a:t>读写</a:t>
            </a:r>
            <a:r>
              <a:rPr lang="zh-CN" altLang="en-US" dirty="0" smtClean="0"/>
              <a:t>共同的对象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如果不加以控制会导致数据状态混乱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数据竞争、数据不一致</a:t>
            </a:r>
            <a:endParaRPr lang="en-US" altLang="zh-CN" dirty="0" smtClean="0"/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个线程对变量的访问次序无法预测</a:t>
            </a:r>
            <a:endParaRPr lang="en-US" altLang="zh-CN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66413" y="3645140"/>
            <a:ext cx="4283075" cy="1938992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err="1" smtClean="0"/>
              <a:t>a.deposit</a:t>
            </a:r>
            <a:r>
              <a:rPr lang="en-US" altLang="zh-TW" dirty="0" smtClean="0"/>
              <a:t>(50</a:t>
            </a:r>
            <a:r>
              <a:rPr lang="en-US" altLang="zh-TW" dirty="0"/>
              <a:t>) : // deposit 2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/>
              <a:t>x = </a:t>
            </a:r>
            <a:r>
              <a:rPr lang="en-US" altLang="zh-TW" dirty="0" err="1"/>
              <a:t>account.getBalance</a:t>
            </a:r>
            <a:r>
              <a:rPr lang="en-US" altLang="zh-TW" dirty="0"/>
              <a:t>()  </a:t>
            </a:r>
            <a:r>
              <a:rPr lang="en-US" altLang="zh-TW" dirty="0">
                <a:solidFill>
                  <a:srgbClr val="CC6600"/>
                </a:solidFill>
              </a:rPr>
              <a:t>//4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/>
              <a:t>x += 50; </a:t>
            </a:r>
            <a:r>
              <a:rPr lang="en-US" altLang="zh-TW" dirty="0">
                <a:solidFill>
                  <a:srgbClr val="CC6600"/>
                </a:solidFill>
              </a:rPr>
              <a:t>//5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/>
              <a:t>account.setBalance</a:t>
            </a:r>
            <a:r>
              <a:rPr lang="en-US" altLang="zh-TW" dirty="0"/>
              <a:t>(x) </a:t>
            </a:r>
            <a:r>
              <a:rPr lang="en-US" altLang="zh-TW" dirty="0">
                <a:solidFill>
                  <a:srgbClr val="CC6600"/>
                </a:solidFill>
              </a:rPr>
              <a:t>//6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36915" y="3682512"/>
            <a:ext cx="4143375" cy="1901619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</a:pPr>
            <a:endParaRPr lang="en-US" altLang="zh-TW" dirty="0" smtClean="0"/>
          </a:p>
          <a:p>
            <a:r>
              <a:rPr lang="en-US" altLang="zh-TW" dirty="0" err="1" smtClean="0"/>
              <a:t>a.deposit</a:t>
            </a:r>
            <a:r>
              <a:rPr lang="en-US" altLang="zh-TW" dirty="0" smtClean="0"/>
              <a:t>(50</a:t>
            </a:r>
            <a:r>
              <a:rPr lang="en-US" altLang="zh-TW" dirty="0"/>
              <a:t>) :  // deposit 1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   x </a:t>
            </a:r>
            <a:r>
              <a:rPr lang="en-US" altLang="zh-TW" dirty="0"/>
              <a:t>= </a:t>
            </a:r>
            <a:r>
              <a:rPr lang="en-US" altLang="zh-TW" dirty="0" err="1"/>
              <a:t>account.getBalance</a:t>
            </a:r>
            <a:r>
              <a:rPr lang="en-US" altLang="zh-TW" dirty="0"/>
              <a:t>()  </a:t>
            </a:r>
            <a:r>
              <a:rPr lang="en-US" altLang="zh-TW" dirty="0">
                <a:solidFill>
                  <a:srgbClr val="CC6600"/>
                </a:solidFill>
              </a:rPr>
              <a:t>//1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   x </a:t>
            </a:r>
            <a:r>
              <a:rPr lang="en-US" altLang="zh-TW" dirty="0"/>
              <a:t>+= 50; </a:t>
            </a:r>
            <a:r>
              <a:rPr lang="en-US" altLang="zh-TW" dirty="0">
                <a:solidFill>
                  <a:srgbClr val="CC6600"/>
                </a:solidFill>
              </a:rPr>
              <a:t>//2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account.setBalance</a:t>
            </a:r>
            <a:r>
              <a:rPr lang="en-US" altLang="zh-TW" dirty="0" smtClean="0"/>
              <a:t>(x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rgbClr val="CC6600"/>
                </a:solidFill>
              </a:rPr>
              <a:t>//</a:t>
            </a:r>
            <a:r>
              <a:rPr lang="en-US" altLang="zh-TW" dirty="0" smtClean="0">
                <a:solidFill>
                  <a:srgbClr val="CC6600"/>
                </a:solidFill>
              </a:rPr>
              <a:t>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99314" y="3682513"/>
            <a:ext cx="1951463" cy="40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 t1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67955" y="3656495"/>
            <a:ext cx="1951463" cy="40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 t2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8711" y="5742205"/>
            <a:ext cx="10957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B3172D"/>
                </a:solidFill>
              </a:rPr>
              <a:t>如果</a:t>
            </a:r>
            <a:r>
              <a:rPr lang="en-US" altLang="zh-CN" sz="2400" dirty="0" smtClean="0">
                <a:solidFill>
                  <a:srgbClr val="B3172D"/>
                </a:solidFill>
              </a:rPr>
              <a:t>account</a:t>
            </a:r>
            <a:r>
              <a:rPr lang="zh-CN" altLang="en-US" sz="2400" dirty="0" smtClean="0">
                <a:solidFill>
                  <a:srgbClr val="B3172D"/>
                </a:solidFill>
              </a:rPr>
              <a:t>对象的初始余额为</a:t>
            </a:r>
            <a:r>
              <a:rPr lang="en-US" altLang="zh-CN" sz="2400" dirty="0" smtClean="0">
                <a:solidFill>
                  <a:srgbClr val="B3172D"/>
                </a:solidFill>
              </a:rPr>
              <a:t>0</a:t>
            </a:r>
            <a:r>
              <a:rPr lang="zh-CN" altLang="en-US" sz="2400" dirty="0" smtClean="0">
                <a:solidFill>
                  <a:srgbClr val="B3172D"/>
                </a:solidFill>
              </a:rPr>
              <a:t>，且出现了</a:t>
            </a:r>
            <a:r>
              <a:rPr lang="en-US" altLang="zh-TW" sz="2400" dirty="0" smtClean="0">
                <a:solidFill>
                  <a:srgbClr val="B3172D"/>
                </a:solidFill>
              </a:rPr>
              <a:t>1,4,2,5,3,6</a:t>
            </a:r>
            <a:r>
              <a:rPr lang="zh-CN" altLang="en-US" sz="2400" dirty="0" smtClean="0">
                <a:solidFill>
                  <a:srgbClr val="B3172D"/>
                </a:solidFill>
              </a:rPr>
              <a:t>的执行顺序，结果会怎样？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共享资源的访问控制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采用互斥控制：任何时刻只允许一个线程获得访问</a:t>
            </a:r>
            <a:r>
              <a:rPr lang="en-US" altLang="zh-CN" dirty="0" smtClean="0"/>
              <a:t>/</a:t>
            </a:r>
            <a:r>
              <a:rPr lang="zh-CN" altLang="en-US" dirty="0" smtClean="0"/>
              <a:t>执行权限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synchronized(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{…} </a:t>
            </a:r>
            <a:r>
              <a:rPr lang="zh-CN" altLang="en-US" dirty="0" smtClean="0"/>
              <a:t>：任意时刻只允许一个线程对对象</a:t>
            </a:r>
            <a:r>
              <a:rPr lang="en-US" altLang="zh-CN" dirty="0" err="1" smtClean="0"/>
              <a:t>obj</a:t>
            </a:r>
            <a:r>
              <a:rPr lang="zh-CN" altLang="en-US" dirty="0"/>
              <a:t>进行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synchronized method(…){…} </a:t>
            </a:r>
            <a:r>
              <a:rPr lang="zh-CN" altLang="en-US" dirty="0" smtClean="0"/>
              <a:t>任意</a:t>
            </a:r>
            <a:r>
              <a:rPr lang="zh-CN" altLang="en-US" dirty="0"/>
              <a:t>时刻只允许一个</a:t>
            </a:r>
            <a:r>
              <a:rPr lang="zh-CN" altLang="en-US" dirty="0" smtClean="0"/>
              <a:t>线程调用方法</a:t>
            </a:r>
            <a:r>
              <a:rPr lang="en-US" altLang="zh-CN" dirty="0" smtClean="0"/>
              <a:t>method</a:t>
            </a:r>
          </a:p>
          <a:p>
            <a:pPr lvl="1"/>
            <a:r>
              <a:rPr lang="zh-CN" altLang="en-US" dirty="0" smtClean="0"/>
              <a:t>二者的区别？</a:t>
            </a:r>
            <a:endParaRPr lang="en-US" altLang="zh-CN" dirty="0" smtClean="0"/>
          </a:p>
          <a:p>
            <a:r>
              <a:rPr lang="zh-CN" altLang="en-US" dirty="0" smtClean="0"/>
              <a:t>任何线程在临界代码区</a:t>
            </a:r>
            <a:r>
              <a:rPr lang="en-US" altLang="zh-CN" dirty="0" smtClean="0"/>
              <a:t>(critical section)</a:t>
            </a:r>
            <a:r>
              <a:rPr lang="zh-CN" altLang="en-US" dirty="0" smtClean="0"/>
              <a:t>执行时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可能有多个其他线程在等待进入执行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执行结束前通过</a:t>
            </a:r>
            <a:r>
              <a:rPr lang="en-US" altLang="zh-CN" dirty="0" smtClean="0"/>
              <a:t>notify/</a:t>
            </a:r>
            <a:r>
              <a:rPr lang="en-US" altLang="zh-CN" dirty="0" err="1" smtClean="0"/>
              <a:t>notifyAll</a:t>
            </a:r>
            <a:r>
              <a:rPr lang="zh-CN" altLang="en-US" dirty="0" smtClean="0"/>
              <a:t>来让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调度一个线程进入执行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(</a:t>
            </a:r>
            <a:r>
              <a:rPr lang="en-US" altLang="zh-TW" dirty="0" smtClean="0"/>
              <a:t>Java </a:t>
            </a:r>
            <a:r>
              <a:rPr lang="en-US" altLang="zh-TW" dirty="0"/>
              <a:t>Virtual </a:t>
            </a:r>
            <a:r>
              <a:rPr lang="en-US" altLang="zh-TW" dirty="0" smtClean="0"/>
              <a:t>Machine)</a:t>
            </a:r>
            <a:endParaRPr lang="en-US" altLang="zh-TW" dirty="0"/>
          </a:p>
        </p:txBody>
      </p:sp>
      <p:pic>
        <p:nvPicPr>
          <p:cNvPr id="2050" name="Picture 2" descr="http://www.artima.com/insidejvm/ed2/images/fig5-1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0"/>
          <a:stretch/>
        </p:blipFill>
        <p:spPr bwMode="auto">
          <a:xfrm>
            <a:off x="2304312" y="1690688"/>
            <a:ext cx="7583376" cy="491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监控代码区</a:t>
            </a:r>
            <a:r>
              <a:rPr lang="en-US" altLang="zh-CN" dirty="0"/>
              <a:t>(Monitor)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监控</a:t>
            </a:r>
            <a:r>
              <a:rPr lang="zh-CN" altLang="en-US" dirty="0" smtClean="0"/>
              <a:t>代码区又称为临界代码区，由一个锁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来控制其执行，使得在任意时刻最多只能有一个线程执行该区域的代码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允许使用任意对象</a:t>
            </a:r>
            <a:r>
              <a:rPr lang="en-US" altLang="zh-CN" dirty="0" smtClean="0"/>
              <a:t>(e)</a:t>
            </a:r>
            <a:r>
              <a:rPr lang="zh-CN" altLang="en-US" dirty="0" smtClean="0"/>
              <a:t>来控制监控代码区的执行</a:t>
            </a:r>
            <a:endParaRPr lang="en-US" altLang="zh-CN" dirty="0" smtClean="0"/>
          </a:p>
          <a:p>
            <a:r>
              <a:rPr lang="zh-CN" altLang="en-US" dirty="0" smtClean="0"/>
              <a:t>监控代码区的组成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锁对象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的同步方法</a:t>
            </a:r>
            <a:r>
              <a:rPr lang="en-US" altLang="zh-CN" dirty="0" smtClean="0"/>
              <a:t>(“synchronized m(…){}”)</a:t>
            </a:r>
          </a:p>
          <a:p>
            <a:pPr lvl="1"/>
            <a:r>
              <a:rPr lang="zh-CN" altLang="en-US" dirty="0" smtClean="0"/>
              <a:t>使用锁对象</a:t>
            </a:r>
            <a:r>
              <a:rPr lang="en-US" altLang="zh-CN" dirty="0" smtClean="0"/>
              <a:t>e</a:t>
            </a:r>
            <a:r>
              <a:rPr lang="zh-CN" altLang="en-US" dirty="0" smtClean="0"/>
              <a:t>来控制的同步代码段</a:t>
            </a:r>
            <a:r>
              <a:rPr lang="en-US" altLang="zh-CN" dirty="0" smtClean="0"/>
              <a:t>(“synchronized (e){…}”)</a:t>
            </a:r>
          </a:p>
          <a:p>
            <a:r>
              <a:rPr lang="zh-CN" altLang="en-US" dirty="0" smtClean="0"/>
              <a:t>线程进入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执行的方式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一直等待直到获得锁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e.m</a:t>
            </a:r>
            <a:r>
              <a:rPr lang="en-US" altLang="zh-CN" dirty="0" smtClean="0"/>
              <a:t>(…)</a:t>
            </a:r>
          </a:p>
          <a:p>
            <a:pPr lvl="2"/>
            <a:r>
              <a:rPr lang="zh-CN" altLang="en-US" dirty="0" smtClean="0"/>
              <a:t>执行同步代码段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释放锁</a:t>
            </a:r>
            <a:r>
              <a:rPr lang="en-US" altLang="zh-CN" dirty="0" smtClean="0"/>
              <a:t>(</a:t>
            </a:r>
            <a:r>
              <a:rPr lang="zh-CN" altLang="en-US" dirty="0" smtClean="0"/>
              <a:t>执行退出临界区自动释放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监控代码区</a:t>
            </a:r>
            <a:r>
              <a:rPr lang="en-US" altLang="zh-CN" dirty="0"/>
              <a:t>(Monitor)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中执行的线程可能需要确认某个条件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即系统状态</a:t>
            </a:r>
            <a:r>
              <a:rPr lang="en-US" altLang="zh-CN" dirty="0" smtClean="0"/>
              <a:t>)</a:t>
            </a:r>
            <a:r>
              <a:rPr lang="zh-CN" altLang="en-US" dirty="0" smtClean="0"/>
              <a:t>满足才能继续往下执行，但是由另外的线程来设置相应的条件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为了避免死锁，当前线程调用</a:t>
            </a:r>
            <a:r>
              <a:rPr lang="en-US" altLang="zh-CN" dirty="0" err="1" smtClean="0"/>
              <a:t>e.wait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方法把自己置入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的等待队列，并释放锁对象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一旦某个线程设置了相应条件或状态后，通过</a:t>
            </a:r>
            <a:r>
              <a:rPr lang="en-US" altLang="zh-CN" dirty="0" err="1" smtClean="0"/>
              <a:t>e.notify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e.notifyAll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来唤醒等待队列中的线程恢复执行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26372" y="4550485"/>
            <a:ext cx="4539727" cy="73152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wait/notify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join</a:t>
            </a:r>
            <a:r>
              <a:rPr lang="zh-CN" altLang="en-US" sz="2800" dirty="0" smtClean="0"/>
              <a:t>的区别？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0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监控代码区</a:t>
            </a:r>
            <a:r>
              <a:rPr lang="en-US" altLang="zh-CN" dirty="0" smtClean="0"/>
              <a:t>(Monitor)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grpSp>
        <p:nvGrpSpPr>
          <p:cNvPr id="4" name="群組 2"/>
          <p:cNvGrpSpPr>
            <a:grpSpLocks/>
          </p:cNvGrpSpPr>
          <p:nvPr/>
        </p:nvGrpSpPr>
        <p:grpSpPr bwMode="auto">
          <a:xfrm>
            <a:off x="2286795" y="1515172"/>
            <a:ext cx="8594922" cy="4986338"/>
            <a:chOff x="2738422" y="642918"/>
            <a:chExt cx="7611996" cy="4829266"/>
          </a:xfrm>
        </p:grpSpPr>
        <p:sp>
          <p:nvSpPr>
            <p:cNvPr id="5" name="矩形 3"/>
            <p:cNvSpPr>
              <a:spLocks noChangeArrowheads="1"/>
            </p:cNvSpPr>
            <p:nvPr/>
          </p:nvSpPr>
          <p:spPr bwMode="auto">
            <a:xfrm>
              <a:off x="4238620" y="1285860"/>
              <a:ext cx="2143140" cy="35719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 smtClean="0"/>
                <a:t>通过共享对象</a:t>
              </a:r>
              <a:r>
                <a:rPr lang="en-US" altLang="zh-CN" dirty="0" smtClean="0"/>
                <a:t>e</a:t>
              </a:r>
              <a:r>
                <a:rPr lang="zh-CN" altLang="en-US" dirty="0" smtClean="0"/>
                <a:t>控制的临界区：</a:t>
              </a:r>
              <a:endParaRPr lang="en-US" altLang="zh-TW" dirty="0"/>
            </a:p>
            <a:p>
              <a:pPr algn="ctr"/>
              <a:r>
                <a:rPr lang="en-US" altLang="zh-TW" dirty="0"/>
                <a:t>B1 U B2…U B5</a:t>
              </a:r>
              <a:endParaRPr lang="zh-TW" altLang="en-US" dirty="0"/>
            </a:p>
          </p:txBody>
        </p:sp>
        <p:sp>
          <p:nvSpPr>
            <p:cNvPr id="6" name="矩形 4"/>
            <p:cNvSpPr>
              <a:spLocks noChangeArrowheads="1"/>
            </p:cNvSpPr>
            <p:nvPr/>
          </p:nvSpPr>
          <p:spPr bwMode="auto">
            <a:xfrm>
              <a:off x="8280817" y="2285992"/>
              <a:ext cx="1643074" cy="171451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r>
                <a:rPr lang="zh-CN" altLang="en-US" dirty="0" smtClean="0"/>
                <a:t>锁对象对应的线程等待队列</a:t>
              </a:r>
              <a:endParaRPr lang="zh-TW" altLang="en-US" dirty="0"/>
            </a:p>
          </p:txBody>
        </p:sp>
        <p:cxnSp>
          <p:nvCxnSpPr>
            <p:cNvPr id="7" name="直線接點 5"/>
            <p:cNvCxnSpPr>
              <a:cxnSpLocks noChangeShapeType="1"/>
            </p:cNvCxnSpPr>
            <p:nvPr/>
          </p:nvCxnSpPr>
          <p:spPr bwMode="auto">
            <a:xfrm rot="5400000">
              <a:off x="3774273" y="1821645"/>
              <a:ext cx="785818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線接點 6"/>
            <p:cNvCxnSpPr>
              <a:cxnSpLocks noChangeShapeType="1"/>
            </p:cNvCxnSpPr>
            <p:nvPr/>
          </p:nvCxnSpPr>
          <p:spPr bwMode="auto">
            <a:xfrm rot="5400000">
              <a:off x="3775067" y="3035297"/>
              <a:ext cx="785818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線接點 7"/>
            <p:cNvCxnSpPr>
              <a:cxnSpLocks noChangeShapeType="1"/>
            </p:cNvCxnSpPr>
            <p:nvPr/>
          </p:nvCxnSpPr>
          <p:spPr bwMode="auto">
            <a:xfrm rot="5400000">
              <a:off x="3775067" y="4321181"/>
              <a:ext cx="785818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線接點 8"/>
            <p:cNvCxnSpPr>
              <a:cxnSpLocks noChangeShapeType="1"/>
            </p:cNvCxnSpPr>
            <p:nvPr/>
          </p:nvCxnSpPr>
          <p:spPr bwMode="auto">
            <a:xfrm rot="10800000">
              <a:off x="4595810" y="1214422"/>
              <a:ext cx="857256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接點 9"/>
            <p:cNvCxnSpPr>
              <a:cxnSpLocks noChangeShapeType="1"/>
            </p:cNvCxnSpPr>
            <p:nvPr/>
          </p:nvCxnSpPr>
          <p:spPr bwMode="auto">
            <a:xfrm>
              <a:off x="4525960" y="4929198"/>
              <a:ext cx="78423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文字方塊 10"/>
            <p:cNvSpPr txBox="1">
              <a:spLocks noChangeArrowheads="1"/>
            </p:cNvSpPr>
            <p:nvPr/>
          </p:nvSpPr>
          <p:spPr bwMode="auto">
            <a:xfrm>
              <a:off x="2763438" y="1357298"/>
              <a:ext cx="14782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e.m1() {B1}</a:t>
              </a:r>
              <a:endParaRPr lang="zh-TW" altLang="en-US" dirty="0"/>
            </a:p>
          </p:txBody>
        </p:sp>
        <p:sp>
          <p:nvSpPr>
            <p:cNvPr id="13" name="文字方塊 11"/>
            <p:cNvSpPr txBox="1">
              <a:spLocks noChangeArrowheads="1"/>
            </p:cNvSpPr>
            <p:nvPr/>
          </p:nvSpPr>
          <p:spPr bwMode="auto">
            <a:xfrm>
              <a:off x="2738422" y="2786058"/>
              <a:ext cx="14782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/>
                <a:t>e.m2() {B2}</a:t>
              </a:r>
              <a:endParaRPr lang="zh-TW" altLang="en-US"/>
            </a:p>
          </p:txBody>
        </p:sp>
        <p:sp>
          <p:nvSpPr>
            <p:cNvPr id="14" name="文字方塊 12"/>
            <p:cNvSpPr txBox="1">
              <a:spLocks noChangeArrowheads="1"/>
            </p:cNvSpPr>
            <p:nvPr/>
          </p:nvSpPr>
          <p:spPr bwMode="auto">
            <a:xfrm>
              <a:off x="2809860" y="4000504"/>
              <a:ext cx="14077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/>
                <a:t>e.m3(){B3}</a:t>
              </a:r>
              <a:endParaRPr lang="zh-TW" altLang="en-US"/>
            </a:p>
          </p:txBody>
        </p:sp>
        <p:sp>
          <p:nvSpPr>
            <p:cNvPr id="15" name="文字方塊 13"/>
            <p:cNvSpPr txBox="1">
              <a:spLocks noChangeArrowheads="1"/>
            </p:cNvSpPr>
            <p:nvPr/>
          </p:nvSpPr>
          <p:spPr bwMode="auto">
            <a:xfrm>
              <a:off x="4491174" y="642918"/>
              <a:ext cx="27045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synchronized(e) { B4 }</a:t>
              </a:r>
              <a:endParaRPr lang="zh-TW" altLang="en-US" dirty="0"/>
            </a:p>
          </p:txBody>
        </p:sp>
        <p:sp>
          <p:nvSpPr>
            <p:cNvPr id="16" name="文字方塊 14"/>
            <p:cNvSpPr txBox="1">
              <a:spLocks noChangeArrowheads="1"/>
            </p:cNvSpPr>
            <p:nvPr/>
          </p:nvSpPr>
          <p:spPr bwMode="auto">
            <a:xfrm>
              <a:off x="4095744" y="5072074"/>
              <a:ext cx="27045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/>
                <a:t>synchronized(e) { B5 }</a:t>
              </a:r>
              <a:endParaRPr lang="zh-TW" altLang="en-US"/>
            </a:p>
          </p:txBody>
        </p:sp>
        <p:cxnSp>
          <p:nvCxnSpPr>
            <p:cNvPr id="17" name="直線單箭頭接點 15"/>
            <p:cNvCxnSpPr>
              <a:cxnSpLocks noChangeShapeType="1"/>
            </p:cNvCxnSpPr>
            <p:nvPr/>
          </p:nvCxnSpPr>
          <p:spPr bwMode="auto">
            <a:xfrm>
              <a:off x="2952736" y="1785926"/>
              <a:ext cx="1214446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線單箭頭接點 16"/>
            <p:cNvCxnSpPr>
              <a:cxnSpLocks noChangeShapeType="1"/>
            </p:cNvCxnSpPr>
            <p:nvPr/>
          </p:nvCxnSpPr>
          <p:spPr bwMode="auto">
            <a:xfrm rot="10800000">
              <a:off x="6048134" y="3714752"/>
              <a:ext cx="245499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線單箭頭接點 17"/>
            <p:cNvCxnSpPr>
              <a:cxnSpLocks noChangeShapeType="1"/>
            </p:cNvCxnSpPr>
            <p:nvPr/>
          </p:nvCxnSpPr>
          <p:spPr bwMode="auto">
            <a:xfrm>
              <a:off x="6024565" y="2500306"/>
              <a:ext cx="2518756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線單箭頭接點 18"/>
            <p:cNvCxnSpPr>
              <a:cxnSpLocks noChangeShapeType="1"/>
            </p:cNvCxnSpPr>
            <p:nvPr/>
          </p:nvCxnSpPr>
          <p:spPr bwMode="auto">
            <a:xfrm>
              <a:off x="2881298" y="3143248"/>
              <a:ext cx="1214446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線單箭頭接點 19"/>
            <p:cNvCxnSpPr>
              <a:cxnSpLocks noChangeShapeType="1"/>
            </p:cNvCxnSpPr>
            <p:nvPr/>
          </p:nvCxnSpPr>
          <p:spPr bwMode="auto">
            <a:xfrm>
              <a:off x="2881298" y="4357694"/>
              <a:ext cx="1214446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文字方塊 20"/>
            <p:cNvSpPr txBox="1">
              <a:spLocks noChangeArrowheads="1"/>
            </p:cNvSpPr>
            <p:nvPr/>
          </p:nvSpPr>
          <p:spPr bwMode="auto">
            <a:xfrm>
              <a:off x="6540426" y="1679610"/>
              <a:ext cx="3809992" cy="38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 err="1"/>
                <a:t>e.wait</a:t>
              </a:r>
              <a:r>
                <a:rPr lang="en-US" altLang="zh-TW" dirty="0"/>
                <a:t>() </a:t>
              </a:r>
              <a:r>
                <a:rPr lang="en-US" altLang="zh-TW" dirty="0">
                  <a:solidFill>
                    <a:srgbClr val="C00000"/>
                  </a:solidFill>
                </a:rPr>
                <a:t>//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释放锁，进入等待队列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3" name="文字方塊 21"/>
            <p:cNvSpPr txBox="1">
              <a:spLocks noChangeArrowheads="1"/>
            </p:cNvSpPr>
            <p:nvPr/>
          </p:nvSpPr>
          <p:spPr bwMode="auto">
            <a:xfrm>
              <a:off x="6453198" y="4071942"/>
              <a:ext cx="3809992" cy="9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 </a:t>
              </a:r>
              <a:r>
                <a:rPr lang="en-US" altLang="zh-TW" dirty="0" err="1"/>
                <a:t>e.notify|notifyAll</a:t>
              </a:r>
              <a:r>
                <a:rPr lang="en-US" altLang="zh-TW" dirty="0"/>
                <a:t>()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//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monitor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的当前执行线程发出此调用，让其他线程进行入临界区执行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多线程应用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45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经典问题：生产者和消费者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生产者向一个锁对象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托盘</a:t>
            </a:r>
            <a:r>
              <a:rPr lang="en-US" altLang="zh-CN" dirty="0" smtClean="0"/>
              <a:t>)</a:t>
            </a:r>
            <a:r>
              <a:rPr lang="zh-CN" altLang="en-US" dirty="0" smtClean="0"/>
              <a:t>里存入生产的货物 </a:t>
            </a:r>
            <a:r>
              <a:rPr lang="en-US" altLang="zh-CN" dirty="0">
                <a:solidFill>
                  <a:schemeClr val="accent5"/>
                </a:solidFill>
              </a:rPr>
              <a:t>//synchronized method</a:t>
            </a:r>
          </a:p>
          <a:p>
            <a:pPr lvl="1"/>
            <a:r>
              <a:rPr lang="zh-CN" altLang="en-US" dirty="0" smtClean="0"/>
              <a:t>消费者从托盘里取走相应的货物  </a:t>
            </a:r>
            <a:r>
              <a:rPr lang="en-US" altLang="zh-CN" dirty="0">
                <a:solidFill>
                  <a:schemeClr val="accent5"/>
                </a:solidFill>
              </a:rPr>
              <a:t>//synchronized method</a:t>
            </a:r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货物被取走前，不能放入新的货物 </a:t>
            </a:r>
            <a:r>
              <a:rPr lang="en-US" altLang="zh-CN" dirty="0">
                <a:solidFill>
                  <a:schemeClr val="accent5"/>
                </a:solidFill>
              </a:rPr>
              <a:t>//</a:t>
            </a:r>
            <a:r>
              <a:rPr lang="zh-CN" altLang="en-US" dirty="0">
                <a:solidFill>
                  <a:schemeClr val="accent5"/>
                </a:solidFill>
              </a:rPr>
              <a:t>控制变量表示托盘状态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 smtClean="0"/>
              <a:t>在货物被取走后，不能再次取货 </a:t>
            </a:r>
            <a:r>
              <a:rPr lang="en-US" altLang="zh-CN" dirty="0">
                <a:solidFill>
                  <a:schemeClr val="accent5"/>
                </a:solidFill>
              </a:rPr>
              <a:t>//</a:t>
            </a:r>
            <a:r>
              <a:rPr lang="zh-CN" altLang="en-US" dirty="0">
                <a:solidFill>
                  <a:schemeClr val="accent5"/>
                </a:solidFill>
              </a:rPr>
              <a:t>控制变量表示托盘状态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个类：生产者、消费者、托盘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051503"/>
            <a:ext cx="2308303" cy="69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Producer</a:t>
            </a:r>
          </a:p>
          <a:p>
            <a:pPr algn="ctr"/>
            <a:r>
              <a:rPr lang="en-US" altLang="zh-CN" dirty="0" smtClean="0"/>
              <a:t>(Thread</a:t>
            </a:r>
            <a:r>
              <a:rPr lang="zh-CN" altLang="en-US" dirty="0" smtClean="0"/>
              <a:t>子类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31043" y="5051503"/>
            <a:ext cx="2308303" cy="69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</a:p>
          <a:p>
            <a:pPr algn="ctr"/>
            <a:r>
              <a:rPr lang="en-US" altLang="zh-CN" dirty="0" smtClean="0"/>
              <a:t>(Thread</a:t>
            </a:r>
            <a:r>
              <a:rPr lang="zh-CN" altLang="en-US" dirty="0" smtClean="0"/>
              <a:t>子类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34621" y="5051503"/>
            <a:ext cx="2308303" cy="69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Tray</a:t>
            </a:r>
          </a:p>
          <a:p>
            <a:pPr algn="ctr"/>
            <a:r>
              <a:rPr lang="en-US" altLang="zh-CN" dirty="0" smtClean="0"/>
              <a:t>(Monitor)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3146503" y="5397191"/>
            <a:ext cx="15881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46085" y="504035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put(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3"/>
            <a:endCxn id="5" idx="1"/>
          </p:cNvCxnSpPr>
          <p:nvPr/>
        </p:nvCxnSpPr>
        <p:spPr>
          <a:xfrm>
            <a:off x="7042924" y="5397191"/>
            <a:ext cx="15881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01329" y="5051503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get()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Java</a:t>
            </a:r>
            <a:r>
              <a:rPr lang="zh-CN" altLang="en-US" dirty="0"/>
              <a:t>多线程应用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838199" y="1572974"/>
            <a:ext cx="105156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8080"/>
                </a:solidFill>
              </a:rPr>
              <a:t>public class Producer extends Thread {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private </a:t>
            </a:r>
            <a:r>
              <a:rPr lang="en-US" altLang="zh-CN" sz="2400" dirty="0" smtClean="0">
                <a:solidFill>
                  <a:srgbClr val="008080"/>
                </a:solidFill>
              </a:rPr>
              <a:t>Tray</a:t>
            </a:r>
            <a:r>
              <a:rPr lang="en-US" altLang="zh-TW" sz="2400" dirty="0" smtClean="0">
                <a:solidFill>
                  <a:srgbClr val="00808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tray</a:t>
            </a:r>
            <a:r>
              <a:rPr lang="en-US" altLang="zh-TW" sz="2400" dirty="0" smtClean="0">
                <a:solidFill>
                  <a:srgbClr val="008080"/>
                </a:solidFill>
              </a:rPr>
              <a:t>;             </a:t>
            </a:r>
            <a:r>
              <a:rPr lang="en-US" altLang="zh-TW" sz="2400" dirty="0">
                <a:solidFill>
                  <a:srgbClr val="008080"/>
                </a:solidFill>
              </a:rPr>
              <a:t>private 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 id;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public </a:t>
            </a:r>
            <a:r>
              <a:rPr lang="en-US" altLang="zh-TW" sz="2400" dirty="0" smtClean="0">
                <a:solidFill>
                  <a:srgbClr val="008080"/>
                </a:solidFill>
              </a:rPr>
              <a:t>Producer(</a:t>
            </a:r>
            <a:r>
              <a:rPr lang="en-US" altLang="zh-CN" sz="2400" dirty="0" smtClean="0">
                <a:solidFill>
                  <a:srgbClr val="008080"/>
                </a:solidFill>
              </a:rPr>
              <a:t>Tray</a:t>
            </a:r>
            <a:r>
              <a:rPr lang="en-US" altLang="zh-TW" sz="2400" dirty="0" smtClean="0">
                <a:solidFill>
                  <a:srgbClr val="008080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t</a:t>
            </a:r>
            <a:r>
              <a:rPr lang="en-US" altLang="zh-TW" sz="2400" dirty="0" smtClean="0">
                <a:solidFill>
                  <a:srgbClr val="008080"/>
                </a:solidFill>
              </a:rPr>
              <a:t>, 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 id) {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</a:t>
            </a:r>
            <a:r>
              <a:rPr lang="en-US" altLang="zh-CN" sz="2400" dirty="0" smtClean="0">
                <a:solidFill>
                  <a:srgbClr val="008080"/>
                </a:solidFill>
              </a:rPr>
              <a:t>tray</a:t>
            </a:r>
            <a:r>
              <a:rPr lang="en-US" altLang="zh-TW" sz="2400" dirty="0" smtClean="0">
                <a:solidFill>
                  <a:srgbClr val="008080"/>
                </a:solidFill>
              </a:rPr>
              <a:t> </a:t>
            </a:r>
            <a:r>
              <a:rPr lang="en-US" altLang="zh-TW" sz="2400" dirty="0">
                <a:solidFill>
                  <a:srgbClr val="008080"/>
                </a:solidFill>
              </a:rPr>
              <a:t>= </a:t>
            </a:r>
            <a:r>
              <a:rPr lang="en-US" altLang="zh-TW" sz="2400" dirty="0" smtClean="0">
                <a:solidFill>
                  <a:srgbClr val="008080"/>
                </a:solidFill>
              </a:rPr>
              <a:t>t;             </a:t>
            </a:r>
            <a:r>
              <a:rPr lang="en-US" altLang="zh-TW" sz="2400" dirty="0">
                <a:solidFill>
                  <a:srgbClr val="008080"/>
                </a:solidFill>
              </a:rPr>
              <a:t>this.id = id;            }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public void run() {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for (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 </a:t>
            </a:r>
            <a:r>
              <a:rPr lang="en-US" altLang="zh-TW" sz="2400" dirty="0" err="1">
                <a:solidFill>
                  <a:srgbClr val="008080"/>
                </a:solidFill>
              </a:rPr>
              <a:t>i</a:t>
            </a:r>
            <a:r>
              <a:rPr lang="en-US" altLang="zh-TW" sz="2400" dirty="0">
                <a:solidFill>
                  <a:srgbClr val="008080"/>
                </a:solidFill>
              </a:rPr>
              <a:t> = 0; </a:t>
            </a:r>
            <a:r>
              <a:rPr lang="en-US" altLang="zh-TW" sz="2400" dirty="0" err="1">
                <a:solidFill>
                  <a:srgbClr val="008080"/>
                </a:solidFill>
              </a:rPr>
              <a:t>i</a:t>
            </a:r>
            <a:r>
              <a:rPr lang="en-US" altLang="zh-TW" sz="2400" dirty="0">
                <a:solidFill>
                  <a:srgbClr val="008080"/>
                </a:solidFill>
              </a:rPr>
              <a:t> &lt; 10; </a:t>
            </a:r>
            <a:r>
              <a:rPr lang="en-US" altLang="zh-TW" sz="2400" dirty="0" err="1">
                <a:solidFill>
                  <a:srgbClr val="008080"/>
                </a:solidFill>
              </a:rPr>
              <a:t>i</a:t>
            </a:r>
            <a:r>
              <a:rPr lang="en-US" altLang="zh-TW" sz="2400" dirty="0">
                <a:solidFill>
                  <a:srgbClr val="008080"/>
                </a:solidFill>
              </a:rPr>
              <a:t>++) 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  for(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 j =0; j &lt; 10; j++ ) {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     </a:t>
            </a:r>
            <a:r>
              <a:rPr lang="en-US" altLang="zh-TW" sz="2400" dirty="0" err="1" smtClean="0">
                <a:solidFill>
                  <a:srgbClr val="008080"/>
                </a:solidFill>
              </a:rPr>
              <a:t>tray.put</a:t>
            </a:r>
            <a:r>
              <a:rPr lang="en-US" altLang="zh-TW" sz="2400" dirty="0" smtClean="0">
                <a:solidFill>
                  <a:srgbClr val="00808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8080"/>
                </a:solidFill>
              </a:rPr>
              <a:t>i</a:t>
            </a:r>
            <a:r>
              <a:rPr lang="en-US" altLang="zh-TW" sz="2400" dirty="0">
                <a:solidFill>
                  <a:srgbClr val="008080"/>
                </a:solidFill>
              </a:rPr>
              <a:t>, j);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     </a:t>
            </a:r>
            <a:r>
              <a:rPr lang="en-US" altLang="zh-TW" sz="2400" dirty="0" err="1">
                <a:solidFill>
                  <a:srgbClr val="008080"/>
                </a:solidFill>
              </a:rPr>
              <a:t>System.out.println</a:t>
            </a:r>
            <a:r>
              <a:rPr lang="en-US" altLang="zh-TW" sz="2400" dirty="0">
                <a:solidFill>
                  <a:srgbClr val="008080"/>
                </a:solidFill>
              </a:rPr>
              <a:t>("Producer #" + this.id   + " put: ("+</a:t>
            </a:r>
            <a:r>
              <a:rPr lang="en-US" altLang="zh-TW" sz="2400" dirty="0" err="1">
                <a:solidFill>
                  <a:srgbClr val="008080"/>
                </a:solidFill>
              </a:rPr>
              <a:t>i</a:t>
            </a:r>
            <a:r>
              <a:rPr lang="en-US" altLang="zh-TW" sz="2400" dirty="0">
                <a:solidFill>
                  <a:srgbClr val="008080"/>
                </a:solidFill>
              </a:rPr>
              <a:t> +","+j + ").");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     </a:t>
            </a:r>
            <a:r>
              <a:rPr lang="en-US" altLang="zh-TW" sz="2400" dirty="0" smtClean="0">
                <a:solidFill>
                  <a:srgbClr val="008080"/>
                </a:solidFill>
              </a:rPr>
              <a:t>try </a:t>
            </a:r>
            <a:r>
              <a:rPr lang="en-US" altLang="zh-TW" sz="2400" dirty="0">
                <a:solidFill>
                  <a:srgbClr val="008080"/>
                </a:solidFill>
              </a:rPr>
              <a:t>{ sleep((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)(</a:t>
            </a:r>
            <a:r>
              <a:rPr lang="en-US" altLang="zh-TW" sz="2400" dirty="0" err="1">
                <a:solidFill>
                  <a:srgbClr val="008080"/>
                </a:solidFill>
              </a:rPr>
              <a:t>Math.random</a:t>
            </a:r>
            <a:r>
              <a:rPr lang="en-US" altLang="zh-TW" sz="2400" dirty="0">
                <a:solidFill>
                  <a:srgbClr val="008080"/>
                </a:solidFill>
              </a:rPr>
              <a:t>() * 100));  }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     </a:t>
            </a:r>
            <a:r>
              <a:rPr lang="en-US" altLang="zh-TW" sz="2400" dirty="0" smtClean="0">
                <a:solidFill>
                  <a:srgbClr val="008080"/>
                </a:solidFill>
              </a:rPr>
              <a:t>catch </a:t>
            </a:r>
            <a:r>
              <a:rPr lang="en-US" altLang="zh-TW" sz="2400" dirty="0">
                <a:solidFill>
                  <a:srgbClr val="008080"/>
                </a:solidFill>
              </a:rPr>
              <a:t>(</a:t>
            </a:r>
            <a:r>
              <a:rPr lang="en-US" altLang="zh-TW" sz="2400" dirty="0" err="1">
                <a:solidFill>
                  <a:srgbClr val="008080"/>
                </a:solidFill>
              </a:rPr>
              <a:t>InterruptedException</a:t>
            </a:r>
            <a:r>
              <a:rPr lang="en-US" altLang="zh-TW" sz="2400" dirty="0">
                <a:solidFill>
                  <a:srgbClr val="008080"/>
                </a:solidFill>
              </a:rPr>
              <a:t> e) { }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</a:t>
            </a:r>
            <a:r>
              <a:rPr lang="en-US" altLang="zh-TW" sz="2400" dirty="0" smtClean="0">
                <a:solidFill>
                  <a:srgbClr val="008080"/>
                </a:solidFill>
              </a:rPr>
              <a:t>  };</a:t>
            </a:r>
            <a:endParaRPr lang="en-US" altLang="zh-TW" sz="2400" dirty="0">
              <a:solidFill>
                <a:srgbClr val="008080"/>
              </a:solidFill>
            </a:endParaRPr>
          </a:p>
          <a:p>
            <a:r>
              <a:rPr lang="en-US" altLang="zh-TW" sz="2400" dirty="0">
                <a:solidFill>
                  <a:srgbClr val="008080"/>
                </a:solidFill>
              </a:rPr>
              <a:t>       }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08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Java</a:t>
            </a:r>
            <a:r>
              <a:rPr lang="zh-CN" altLang="en-US" dirty="0"/>
              <a:t>多线程应用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1014761" y="1637741"/>
            <a:ext cx="10437541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public class Consumer extends Thread {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private </a:t>
            </a:r>
            <a:r>
              <a:rPr lang="en-US" altLang="zh-TW" sz="2800" dirty="0" smtClean="0">
                <a:solidFill>
                  <a:srgbClr val="008080"/>
                </a:solidFill>
              </a:rPr>
              <a:t>Tray </a:t>
            </a:r>
            <a:r>
              <a:rPr lang="en-US" altLang="zh-TW" sz="2800" dirty="0" err="1" smtClean="0">
                <a:solidFill>
                  <a:srgbClr val="008080"/>
                </a:solidFill>
              </a:rPr>
              <a:t>tray</a:t>
            </a:r>
            <a:r>
              <a:rPr lang="en-US" altLang="zh-TW" sz="2800" dirty="0" smtClean="0">
                <a:solidFill>
                  <a:srgbClr val="008080"/>
                </a:solidFill>
              </a:rPr>
              <a:t>;</a:t>
            </a:r>
            <a:endParaRPr lang="en-US" altLang="zh-TW" sz="2800" dirty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private </a:t>
            </a:r>
            <a:r>
              <a:rPr lang="en-US" altLang="zh-TW" sz="2800" dirty="0" err="1">
                <a:solidFill>
                  <a:srgbClr val="008080"/>
                </a:solidFill>
              </a:rPr>
              <a:t>int</a:t>
            </a:r>
            <a:r>
              <a:rPr lang="en-US" altLang="zh-TW" sz="2800" dirty="0">
                <a:solidFill>
                  <a:srgbClr val="008080"/>
                </a:solidFill>
              </a:rPr>
              <a:t> id;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8080"/>
                </a:solidFill>
              </a:rPr>
              <a:t>    </a:t>
            </a:r>
            <a:r>
              <a:rPr lang="en-US" altLang="zh-TW" sz="2800" dirty="0">
                <a:solidFill>
                  <a:srgbClr val="008080"/>
                </a:solidFill>
              </a:rPr>
              <a:t>public </a:t>
            </a:r>
            <a:r>
              <a:rPr lang="en-US" altLang="zh-TW" sz="2800" dirty="0" smtClean="0">
                <a:solidFill>
                  <a:srgbClr val="008080"/>
                </a:solidFill>
              </a:rPr>
              <a:t>Consumer(Tray t, </a:t>
            </a:r>
            <a:r>
              <a:rPr lang="en-US" altLang="zh-TW" sz="2800" dirty="0" err="1">
                <a:solidFill>
                  <a:srgbClr val="008080"/>
                </a:solidFill>
              </a:rPr>
              <a:t>int</a:t>
            </a:r>
            <a:r>
              <a:rPr lang="en-US" altLang="zh-TW" sz="2800" dirty="0">
                <a:solidFill>
                  <a:srgbClr val="008080"/>
                </a:solidFill>
              </a:rPr>
              <a:t> id) {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    </a:t>
            </a:r>
            <a:r>
              <a:rPr lang="en-US" altLang="zh-TW" sz="2800" dirty="0" smtClean="0">
                <a:solidFill>
                  <a:srgbClr val="008080"/>
                </a:solidFill>
              </a:rPr>
              <a:t>tray </a:t>
            </a:r>
            <a:r>
              <a:rPr lang="en-US" altLang="zh-TW" sz="2800" dirty="0">
                <a:solidFill>
                  <a:srgbClr val="008080"/>
                </a:solidFill>
              </a:rPr>
              <a:t>= </a:t>
            </a:r>
            <a:r>
              <a:rPr lang="en-US" altLang="zh-TW" sz="2800" dirty="0" smtClean="0">
                <a:solidFill>
                  <a:srgbClr val="008080"/>
                </a:solidFill>
              </a:rPr>
              <a:t>t;         </a:t>
            </a:r>
            <a:r>
              <a:rPr lang="en-US" altLang="zh-TW" sz="2800" dirty="0">
                <a:solidFill>
                  <a:srgbClr val="008080"/>
                </a:solidFill>
              </a:rPr>
              <a:t>this.id = id;    }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8080"/>
                </a:solidFill>
              </a:rPr>
              <a:t>    </a:t>
            </a:r>
            <a:r>
              <a:rPr lang="en-US" altLang="zh-TW" sz="2800" dirty="0">
                <a:solidFill>
                  <a:srgbClr val="008080"/>
                </a:solidFill>
              </a:rPr>
              <a:t>public void run() {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    </a:t>
            </a:r>
            <a:r>
              <a:rPr lang="en-US" altLang="zh-TW" sz="2800" dirty="0" err="1">
                <a:solidFill>
                  <a:srgbClr val="008080"/>
                </a:solidFill>
              </a:rPr>
              <a:t>int</a:t>
            </a:r>
            <a:r>
              <a:rPr lang="en-US" altLang="zh-TW" sz="2800" dirty="0">
                <a:solidFill>
                  <a:srgbClr val="008080"/>
                </a:solidFill>
              </a:rPr>
              <a:t> value = 0;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    for (</a:t>
            </a:r>
            <a:r>
              <a:rPr lang="en-US" altLang="zh-TW" sz="2800" dirty="0" err="1">
                <a:solidFill>
                  <a:srgbClr val="008080"/>
                </a:solidFill>
              </a:rPr>
              <a:t>int</a:t>
            </a:r>
            <a:r>
              <a:rPr lang="en-US" altLang="zh-TW" sz="2800" dirty="0">
                <a:solidFill>
                  <a:srgbClr val="008080"/>
                </a:solidFill>
              </a:rPr>
              <a:t> </a:t>
            </a:r>
            <a:r>
              <a:rPr lang="en-US" altLang="zh-TW" sz="2800" dirty="0" err="1">
                <a:solidFill>
                  <a:srgbClr val="008080"/>
                </a:solidFill>
              </a:rPr>
              <a:t>i</a:t>
            </a:r>
            <a:r>
              <a:rPr lang="en-US" altLang="zh-TW" sz="2800" dirty="0">
                <a:solidFill>
                  <a:srgbClr val="008080"/>
                </a:solidFill>
              </a:rPr>
              <a:t> = 0; </a:t>
            </a:r>
            <a:r>
              <a:rPr lang="en-US" altLang="zh-TW" sz="2800" dirty="0" err="1">
                <a:solidFill>
                  <a:srgbClr val="008080"/>
                </a:solidFill>
              </a:rPr>
              <a:t>i</a:t>
            </a:r>
            <a:r>
              <a:rPr lang="en-US" altLang="zh-TW" sz="2800" dirty="0">
                <a:solidFill>
                  <a:srgbClr val="008080"/>
                </a:solidFill>
              </a:rPr>
              <a:t> &lt; 10; </a:t>
            </a:r>
            <a:r>
              <a:rPr lang="en-US" altLang="zh-TW" sz="2800" dirty="0" err="1">
                <a:solidFill>
                  <a:srgbClr val="008080"/>
                </a:solidFill>
              </a:rPr>
              <a:t>i</a:t>
            </a:r>
            <a:r>
              <a:rPr lang="en-US" altLang="zh-TW" sz="2800" dirty="0">
                <a:solidFill>
                  <a:srgbClr val="008080"/>
                </a:solidFill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        value = </a:t>
            </a:r>
            <a:r>
              <a:rPr lang="en-US" altLang="zh-TW" sz="2800" dirty="0" err="1" smtClean="0">
                <a:solidFill>
                  <a:srgbClr val="008080"/>
                </a:solidFill>
              </a:rPr>
              <a:t>tray.get</a:t>
            </a:r>
            <a:r>
              <a:rPr lang="en-US" altLang="zh-TW" sz="2800" dirty="0">
                <a:solidFill>
                  <a:srgbClr val="008080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        </a:t>
            </a:r>
            <a:r>
              <a:rPr lang="en-US" altLang="zh-TW" sz="2800" dirty="0" err="1">
                <a:solidFill>
                  <a:srgbClr val="008080"/>
                </a:solidFill>
              </a:rPr>
              <a:t>System.out.println</a:t>
            </a:r>
            <a:r>
              <a:rPr lang="en-US" altLang="zh-TW" sz="2800" dirty="0">
                <a:solidFill>
                  <a:srgbClr val="008080"/>
                </a:solidFill>
              </a:rPr>
              <a:t>("Consumer #" + </a:t>
            </a:r>
            <a:r>
              <a:rPr lang="en-US" altLang="zh-TW" sz="2800" dirty="0" smtClean="0">
                <a:solidFill>
                  <a:srgbClr val="008080"/>
                </a:solidFill>
              </a:rPr>
              <a:t>this.id </a:t>
            </a:r>
            <a:r>
              <a:rPr lang="en-US" altLang="zh-TW" sz="2800" dirty="0">
                <a:solidFill>
                  <a:srgbClr val="008080"/>
                </a:solidFill>
              </a:rPr>
              <a:t>+ " got: " + value);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    }   </a:t>
            </a:r>
            <a:endParaRPr lang="en-US" altLang="zh-TW" sz="2800" dirty="0" smtClean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8080"/>
                </a:solidFill>
              </a:rPr>
              <a:t>    } 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8080"/>
                </a:solidFill>
              </a:rPr>
              <a:t>}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10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Java</a:t>
            </a:r>
            <a:r>
              <a:rPr lang="zh-CN" altLang="en-US" dirty="0"/>
              <a:t>多线程应用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536615"/>
            <a:ext cx="105155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8080"/>
                </a:solidFill>
              </a:rPr>
              <a:t>public class </a:t>
            </a:r>
            <a:r>
              <a:rPr lang="en-US" altLang="zh-TW" sz="2400" dirty="0" smtClean="0">
                <a:solidFill>
                  <a:srgbClr val="008080"/>
                </a:solidFill>
              </a:rPr>
              <a:t>Tray {</a:t>
            </a:r>
            <a:endParaRPr lang="en-US" altLang="zh-TW" sz="2400" dirty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8080"/>
                </a:solidFill>
              </a:rPr>
              <a:t>    private 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 </a:t>
            </a:r>
            <a:r>
              <a:rPr lang="en-US" altLang="zh-TW" sz="2400" dirty="0" err="1">
                <a:solidFill>
                  <a:srgbClr val="008080"/>
                </a:solidFill>
              </a:rPr>
              <a:t>x,y</a:t>
            </a:r>
            <a:r>
              <a:rPr lang="en-US" altLang="zh-TW" sz="2400" dirty="0">
                <a:solidFill>
                  <a:srgbClr val="008080"/>
                </a:solidFill>
              </a:rPr>
              <a:t>;      private </a:t>
            </a:r>
            <a:r>
              <a:rPr lang="en-US" altLang="zh-TW" sz="2400" dirty="0" err="1">
                <a:solidFill>
                  <a:srgbClr val="008080"/>
                </a:solidFill>
              </a:rPr>
              <a:t>boolean</a:t>
            </a:r>
            <a:r>
              <a:rPr lang="en-US" altLang="zh-TW" sz="2400" dirty="0">
                <a:solidFill>
                  <a:srgbClr val="008080"/>
                </a:solidFill>
              </a:rPr>
              <a:t> </a:t>
            </a:r>
            <a:r>
              <a:rPr lang="en-US" altLang="zh-TW" sz="2400" dirty="0">
                <a:solidFill>
                  <a:srgbClr val="B3172D"/>
                </a:solidFill>
              </a:rPr>
              <a:t>available </a:t>
            </a:r>
            <a:r>
              <a:rPr lang="en-US" altLang="zh-TW" sz="2400" dirty="0">
                <a:solidFill>
                  <a:srgbClr val="008080"/>
                </a:solidFill>
              </a:rPr>
              <a:t>= false; </a:t>
            </a:r>
            <a:endParaRPr lang="en-US" altLang="zh-TW" sz="2400" dirty="0" smtClean="0">
              <a:solidFill>
                <a:srgbClr val="CC66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8080"/>
                </a:solidFill>
              </a:rPr>
              <a:t>    </a:t>
            </a:r>
            <a:r>
              <a:rPr lang="en-US" altLang="zh-TW" sz="2400" dirty="0" smtClean="0">
                <a:solidFill>
                  <a:schemeClr val="accent2"/>
                </a:solidFill>
              </a:rPr>
              <a:t>public synchronized 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int</a:t>
            </a:r>
            <a:r>
              <a:rPr lang="en-US" altLang="zh-TW" sz="2400" dirty="0" smtClean="0">
                <a:solidFill>
                  <a:schemeClr val="accent2"/>
                </a:solidFill>
              </a:rPr>
              <a:t> get()</a:t>
            </a:r>
            <a:r>
              <a:rPr lang="en-US" altLang="zh-TW" sz="2400" dirty="0" smtClean="0">
                <a:solidFill>
                  <a:srgbClr val="008080"/>
                </a:solidFill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8080"/>
                </a:solidFill>
              </a:rPr>
              <a:t>        </a:t>
            </a:r>
            <a:r>
              <a:rPr lang="en-US" altLang="zh-TW" sz="2400" dirty="0">
                <a:solidFill>
                  <a:srgbClr val="008080"/>
                </a:solidFill>
              </a:rPr>
              <a:t>while (available == false)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8080"/>
                </a:solidFill>
              </a:rPr>
              <a:t>            try </a:t>
            </a:r>
            <a:r>
              <a:rPr lang="en-US" altLang="zh-TW" sz="2400" dirty="0" smtClean="0">
                <a:solidFill>
                  <a:srgbClr val="008080"/>
                </a:solidFill>
              </a:rPr>
              <a:t>{  wait</a:t>
            </a:r>
            <a:r>
              <a:rPr lang="en-US" altLang="zh-TW" sz="2400" dirty="0">
                <a:solidFill>
                  <a:srgbClr val="008080"/>
                </a:solidFill>
              </a:rPr>
              <a:t>();       } catch (</a:t>
            </a:r>
            <a:r>
              <a:rPr lang="en-US" altLang="zh-TW" sz="2400" dirty="0" err="1">
                <a:solidFill>
                  <a:srgbClr val="008080"/>
                </a:solidFill>
              </a:rPr>
              <a:t>InterruptedException</a:t>
            </a:r>
            <a:r>
              <a:rPr lang="en-US" altLang="zh-TW" sz="2400" dirty="0">
                <a:solidFill>
                  <a:srgbClr val="008080"/>
                </a:solidFill>
              </a:rPr>
              <a:t> e) { }     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8080"/>
                </a:solidFill>
              </a:rPr>
              <a:t>        available = false;  </a:t>
            </a:r>
            <a:r>
              <a:rPr lang="en-US" altLang="zh-TW" sz="2400" dirty="0">
                <a:solidFill>
                  <a:srgbClr val="CC6600"/>
                </a:solidFill>
              </a:rPr>
              <a:t>// </a:t>
            </a:r>
            <a:r>
              <a:rPr lang="zh-CN" altLang="en-US" sz="2400" dirty="0" smtClean="0">
                <a:solidFill>
                  <a:srgbClr val="CC6600"/>
                </a:solidFill>
              </a:rPr>
              <a:t>此时</a:t>
            </a:r>
            <a:r>
              <a:rPr lang="en-US" altLang="zh-CN" sz="2400" dirty="0" smtClean="0">
                <a:solidFill>
                  <a:srgbClr val="CC6600"/>
                </a:solidFill>
              </a:rPr>
              <a:t>available</a:t>
            </a:r>
            <a:r>
              <a:rPr lang="zh-CN" altLang="en-US" sz="2400" dirty="0" smtClean="0">
                <a:solidFill>
                  <a:srgbClr val="CC6600"/>
                </a:solidFill>
              </a:rPr>
              <a:t>为真，确保所有其他消费者等待</a:t>
            </a:r>
            <a:endParaRPr lang="en-US" altLang="zh-TW" sz="2400" dirty="0">
              <a:solidFill>
                <a:srgbClr val="CC66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8080"/>
                </a:solidFill>
              </a:rPr>
              <a:t>        </a:t>
            </a:r>
            <a:r>
              <a:rPr lang="en-US" altLang="zh-TW" sz="2400" dirty="0" err="1">
                <a:solidFill>
                  <a:srgbClr val="008080"/>
                </a:solidFill>
              </a:rPr>
              <a:t>notifyAll</a:t>
            </a:r>
            <a:r>
              <a:rPr lang="en-US" altLang="zh-TW" sz="2400" dirty="0">
                <a:solidFill>
                  <a:srgbClr val="008080"/>
                </a:solidFill>
              </a:rPr>
              <a:t>(); </a:t>
            </a:r>
            <a:endParaRPr lang="en-US" altLang="zh-TW" sz="2400" dirty="0" smtClean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8080"/>
                </a:solidFill>
              </a:rPr>
              <a:t> </a:t>
            </a:r>
            <a:r>
              <a:rPr lang="en-US" altLang="zh-TW" sz="2400" dirty="0" smtClean="0">
                <a:solidFill>
                  <a:srgbClr val="008080"/>
                </a:solidFill>
              </a:rPr>
              <a:t>       return </a:t>
            </a:r>
            <a:r>
              <a:rPr lang="en-US" altLang="zh-TW" sz="2400" dirty="0" err="1">
                <a:solidFill>
                  <a:srgbClr val="008080"/>
                </a:solidFill>
              </a:rPr>
              <a:t>x+y</a:t>
            </a:r>
            <a:r>
              <a:rPr lang="en-US" altLang="zh-TW" sz="2400" dirty="0">
                <a:solidFill>
                  <a:srgbClr val="008080"/>
                </a:solidFill>
              </a:rPr>
              <a:t>;  </a:t>
            </a:r>
            <a:r>
              <a:rPr lang="en-US" altLang="zh-TW" sz="2400" dirty="0" smtClean="0">
                <a:solidFill>
                  <a:srgbClr val="008080"/>
                </a:solidFill>
              </a:rPr>
              <a:t>}</a:t>
            </a:r>
            <a:endParaRPr lang="en-US" altLang="zh-TW" sz="2400" dirty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8080"/>
                </a:solidFill>
              </a:rPr>
              <a:t>    </a:t>
            </a:r>
            <a:r>
              <a:rPr lang="en-US" altLang="zh-TW" sz="2400" dirty="0">
                <a:solidFill>
                  <a:schemeClr val="accent2"/>
                </a:solidFill>
              </a:rPr>
              <a:t>public synchronized void put(</a:t>
            </a:r>
            <a:r>
              <a:rPr lang="en-US" altLang="zh-TW" sz="2400" dirty="0" err="1">
                <a:solidFill>
                  <a:schemeClr val="accent2"/>
                </a:solidFill>
              </a:rPr>
              <a:t>int</a:t>
            </a:r>
            <a:r>
              <a:rPr lang="en-US" altLang="zh-TW" sz="2400" dirty="0">
                <a:solidFill>
                  <a:schemeClr val="accent2"/>
                </a:solidFill>
              </a:rPr>
              <a:t> a, </a:t>
            </a:r>
            <a:r>
              <a:rPr lang="en-US" altLang="zh-TW" sz="2400" dirty="0" err="1">
                <a:solidFill>
                  <a:schemeClr val="accent2"/>
                </a:solidFill>
              </a:rPr>
              <a:t>int</a:t>
            </a:r>
            <a:r>
              <a:rPr lang="en-US" altLang="zh-TW" sz="2400" dirty="0">
                <a:solidFill>
                  <a:schemeClr val="accent2"/>
                </a:solidFill>
              </a:rPr>
              <a:t> b)</a:t>
            </a:r>
            <a:r>
              <a:rPr lang="en-US" altLang="zh-TW" sz="2400" dirty="0">
                <a:solidFill>
                  <a:srgbClr val="008080"/>
                </a:solidFill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8080"/>
                </a:solidFill>
              </a:rPr>
              <a:t>        while (available == true)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8080"/>
                </a:solidFill>
              </a:rPr>
              <a:t>            try {  wait();   } catch (</a:t>
            </a:r>
            <a:r>
              <a:rPr lang="en-US" altLang="zh-TW" sz="2400" dirty="0" err="1">
                <a:solidFill>
                  <a:srgbClr val="008080"/>
                </a:solidFill>
              </a:rPr>
              <a:t>InterruptedException</a:t>
            </a:r>
            <a:r>
              <a:rPr lang="en-US" altLang="zh-TW" sz="2400" dirty="0">
                <a:solidFill>
                  <a:srgbClr val="008080"/>
                </a:solidFill>
              </a:rPr>
              <a:t> e) { }     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8080"/>
                </a:solidFill>
              </a:rPr>
              <a:t>        available = true;  // </a:t>
            </a:r>
            <a:r>
              <a:rPr lang="zh-CN" altLang="en-US" sz="2400" dirty="0" smtClean="0">
                <a:solidFill>
                  <a:srgbClr val="008080"/>
                </a:solidFill>
              </a:rPr>
              <a:t>唤醒等待队列中的其他消费者或生产者</a:t>
            </a:r>
            <a:endParaRPr lang="en-US" altLang="zh-TW" sz="2400" dirty="0" smtClean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8080"/>
                </a:solidFill>
              </a:rPr>
              <a:t>        </a:t>
            </a:r>
            <a:r>
              <a:rPr lang="en-US" altLang="zh-TW" sz="2400" dirty="0">
                <a:solidFill>
                  <a:srgbClr val="008080"/>
                </a:solidFill>
              </a:rPr>
              <a:t>x= a; y = b;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8080"/>
                </a:solidFill>
              </a:rPr>
              <a:t>        </a:t>
            </a:r>
            <a:r>
              <a:rPr lang="en-US" altLang="zh-TW" sz="2400" dirty="0" err="1">
                <a:solidFill>
                  <a:srgbClr val="008080"/>
                </a:solidFill>
              </a:rPr>
              <a:t>notifyAll</a:t>
            </a:r>
            <a:r>
              <a:rPr lang="en-US" altLang="zh-TW" sz="2400" dirty="0">
                <a:solidFill>
                  <a:srgbClr val="008080"/>
                </a:solidFill>
              </a:rPr>
              <a:t>(); </a:t>
            </a:r>
            <a:r>
              <a:rPr lang="en-US" altLang="zh-TW" sz="2400" dirty="0" smtClean="0">
                <a:solidFill>
                  <a:srgbClr val="008080"/>
                </a:solidFill>
              </a:rPr>
              <a:t>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8080"/>
                </a:solidFill>
              </a:rPr>
              <a:t>}</a:t>
            </a:r>
            <a:endParaRPr lang="en-US" altLang="zh-TW" sz="2400" dirty="0">
              <a:solidFill>
                <a:srgbClr val="00808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90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Java</a:t>
            </a:r>
            <a:r>
              <a:rPr lang="zh-CN" altLang="en-US" dirty="0"/>
              <a:t>多线程应用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98937"/>
            <a:ext cx="6550891" cy="2339975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如何</a:t>
            </a:r>
            <a:r>
              <a:rPr lang="zh-CN" altLang="en-US" sz="2400" dirty="0" smtClean="0"/>
              <a:t>让生产者和消费者具有动态性？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可以根据需要不断的生成内容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只要</a:t>
            </a:r>
            <a:r>
              <a:rPr lang="zh-CN" altLang="en-US" sz="2000" dirty="0" smtClean="0"/>
              <a:t>生产者在生产，消费者就可以要消费</a:t>
            </a:r>
            <a:endParaRPr lang="en-US" altLang="zh-CN" sz="2000" dirty="0" smtClean="0"/>
          </a:p>
          <a:p>
            <a:r>
              <a:rPr lang="zh-CN" altLang="en-US" sz="2400" dirty="0" smtClean="0"/>
              <a:t>多线程程序有哪些潜在的问题？</a:t>
            </a:r>
            <a:endParaRPr lang="en-US" altLang="zh-CN" sz="2400" dirty="0" smtClean="0"/>
          </a:p>
          <a:p>
            <a:r>
              <a:rPr lang="zh-CN" altLang="en-US" sz="2400" dirty="0" smtClean="0"/>
              <a:t>如何</a:t>
            </a:r>
            <a:r>
              <a:rPr lang="zh-CN" altLang="en-US" sz="2400" dirty="0"/>
              <a:t>确保一个类在多线程中的使用是安全的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Thread-safe class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400959"/>
            <a:ext cx="46947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8080"/>
                </a:solidFill>
              </a:rPr>
              <a:t>public class </a:t>
            </a:r>
            <a:r>
              <a:rPr lang="en-US" altLang="zh-TW" sz="2000" dirty="0" err="1">
                <a:solidFill>
                  <a:srgbClr val="008080"/>
                </a:solidFill>
              </a:rPr>
              <a:t>ProducerConsumerTest</a:t>
            </a:r>
            <a:r>
              <a:rPr lang="en-US" altLang="zh-TW" sz="2000" dirty="0">
                <a:solidFill>
                  <a:srgbClr val="008080"/>
                </a:solidFill>
              </a:rPr>
              <a:t> {</a:t>
            </a: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</a:t>
            </a:r>
            <a:r>
              <a:rPr lang="en-US" altLang="zh-TW" sz="2000" dirty="0">
                <a:solidFill>
                  <a:srgbClr val="008080"/>
                </a:solidFill>
              </a:rPr>
              <a:t>public static void main(String[] </a:t>
            </a:r>
            <a:r>
              <a:rPr lang="en-US" altLang="zh-TW" sz="2000" dirty="0" err="1">
                <a:solidFill>
                  <a:srgbClr val="008080"/>
                </a:solidFill>
              </a:rPr>
              <a:t>args</a:t>
            </a:r>
            <a:r>
              <a:rPr lang="en-US" altLang="zh-TW" sz="2000" dirty="0">
                <a:solidFill>
                  <a:srgbClr val="008080"/>
                </a:solidFill>
              </a:rPr>
              <a:t>) {</a:t>
            </a: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      </a:t>
            </a:r>
            <a:r>
              <a:rPr lang="en-US" altLang="zh-CN" sz="2000" dirty="0" smtClean="0">
                <a:solidFill>
                  <a:srgbClr val="008080"/>
                </a:solidFill>
              </a:rPr>
              <a:t>Tray</a:t>
            </a:r>
            <a:r>
              <a:rPr lang="en-US" altLang="zh-TW" sz="2000" dirty="0" smtClean="0">
                <a:solidFill>
                  <a:srgbClr val="008080"/>
                </a:solidFill>
              </a:rPr>
              <a:t> </a:t>
            </a:r>
            <a:r>
              <a:rPr lang="en-US" altLang="zh-CN" sz="2000" dirty="0" smtClean="0">
                <a:solidFill>
                  <a:srgbClr val="008080"/>
                </a:solidFill>
              </a:rPr>
              <a:t>t</a:t>
            </a:r>
            <a:r>
              <a:rPr lang="en-US" altLang="zh-TW" sz="2000" dirty="0" smtClean="0">
                <a:solidFill>
                  <a:srgbClr val="008080"/>
                </a:solidFill>
              </a:rPr>
              <a:t> </a:t>
            </a:r>
            <a:r>
              <a:rPr lang="en-US" altLang="zh-TW" sz="2000" dirty="0">
                <a:solidFill>
                  <a:srgbClr val="008080"/>
                </a:solidFill>
              </a:rPr>
              <a:t>= new </a:t>
            </a:r>
            <a:r>
              <a:rPr lang="en-US" altLang="zh-TW" sz="2000" dirty="0" smtClean="0">
                <a:solidFill>
                  <a:srgbClr val="008080"/>
                </a:solidFill>
              </a:rPr>
              <a:t>Tray();</a:t>
            </a:r>
            <a:endParaRPr lang="en-US" altLang="zh-TW" sz="2000" dirty="0">
              <a:solidFill>
                <a:srgbClr val="008080"/>
              </a:solidFill>
            </a:endParaRP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      </a:t>
            </a:r>
            <a:r>
              <a:rPr lang="en-US" altLang="zh-TW" sz="2000" dirty="0">
                <a:solidFill>
                  <a:srgbClr val="008080"/>
                </a:solidFill>
              </a:rPr>
              <a:t>Producer p1 = new </a:t>
            </a:r>
            <a:r>
              <a:rPr lang="en-US" altLang="zh-TW" sz="2000" dirty="0" smtClean="0">
                <a:solidFill>
                  <a:srgbClr val="008080"/>
                </a:solidFill>
              </a:rPr>
              <a:t>Producer(t, </a:t>
            </a:r>
            <a:r>
              <a:rPr lang="en-US" altLang="zh-TW" sz="2000" dirty="0">
                <a:solidFill>
                  <a:srgbClr val="008080"/>
                </a:solidFill>
              </a:rPr>
              <a:t>1);</a:t>
            </a: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      </a:t>
            </a:r>
            <a:r>
              <a:rPr lang="en-US" altLang="zh-TW" sz="2000" dirty="0">
                <a:solidFill>
                  <a:srgbClr val="008080"/>
                </a:solidFill>
              </a:rPr>
              <a:t>Consumer c1 = new </a:t>
            </a:r>
            <a:r>
              <a:rPr lang="en-US" altLang="zh-TW" sz="2000" dirty="0" smtClean="0">
                <a:solidFill>
                  <a:srgbClr val="008080"/>
                </a:solidFill>
              </a:rPr>
              <a:t>Consumer(t, </a:t>
            </a:r>
            <a:r>
              <a:rPr lang="en-US" altLang="zh-TW" sz="2000" dirty="0">
                <a:solidFill>
                  <a:srgbClr val="008080"/>
                </a:solidFill>
              </a:rPr>
              <a:t>1);</a:t>
            </a: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      </a:t>
            </a:r>
            <a:r>
              <a:rPr lang="en-US" altLang="zh-TW" sz="2000" dirty="0">
                <a:solidFill>
                  <a:srgbClr val="008080"/>
                </a:solidFill>
              </a:rPr>
              <a:t>p1.start();</a:t>
            </a: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      </a:t>
            </a:r>
            <a:r>
              <a:rPr lang="en-US" altLang="zh-TW" sz="2000" dirty="0">
                <a:solidFill>
                  <a:srgbClr val="008080"/>
                </a:solidFill>
              </a:rPr>
              <a:t>c1.start();</a:t>
            </a: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</a:t>
            </a:r>
            <a:r>
              <a:rPr lang="en-US" altLang="zh-TW" sz="2000" dirty="0">
                <a:solidFill>
                  <a:srgbClr val="008080"/>
                </a:solidFill>
              </a:rPr>
              <a:t>} </a:t>
            </a:r>
            <a:endParaRPr lang="en-US" altLang="zh-TW" sz="2000" dirty="0" smtClean="0">
              <a:solidFill>
                <a:srgbClr val="008080"/>
              </a:solidFill>
            </a:endParaRP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}</a:t>
            </a:r>
            <a:endParaRPr lang="en-US" altLang="zh-TW" sz="2000" dirty="0">
              <a:solidFill>
                <a:srgbClr val="0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1026" name="Picture 2" descr="http://simania.co.il/bookimages/covers72/727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250" y="1511795"/>
            <a:ext cx="3527113" cy="46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26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9" y="0"/>
            <a:ext cx="1614543" cy="1011219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245" y="806823"/>
            <a:ext cx="11629017" cy="591670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使用多线程机制来扩展之前的单电梯系统</a:t>
            </a:r>
            <a:endParaRPr lang="en-US" altLang="zh-CN" dirty="0"/>
          </a:p>
          <a:p>
            <a:pPr lvl="1"/>
            <a:r>
              <a:rPr lang="zh-CN" altLang="en-US" dirty="0"/>
              <a:t>系统需要具有并发处理能力</a:t>
            </a:r>
            <a:endParaRPr lang="en-US" altLang="zh-CN" dirty="0"/>
          </a:p>
          <a:p>
            <a:pPr lvl="2"/>
            <a:r>
              <a:rPr lang="zh-CN" altLang="en-US" dirty="0"/>
              <a:t>电梯根据调度器指令运行，消耗事件队列中的请求事件。</a:t>
            </a:r>
            <a:endParaRPr lang="en-US" altLang="zh-CN" dirty="0"/>
          </a:p>
          <a:p>
            <a:pPr lvl="2"/>
            <a:r>
              <a:rPr lang="en-US" altLang="zh-CN" dirty="0"/>
              <a:t>(A</a:t>
            </a:r>
            <a:r>
              <a:rPr lang="zh-CN" altLang="en-US" dirty="0"/>
              <a:t>级功能</a:t>
            </a:r>
            <a:r>
              <a:rPr lang="en-US" altLang="zh-CN" dirty="0"/>
              <a:t>)</a:t>
            </a:r>
            <a:r>
              <a:rPr lang="zh-CN" altLang="en-US" dirty="0"/>
              <a:t>系统运行时并发接受请求，填充事件队列。</a:t>
            </a:r>
            <a:endParaRPr lang="en-US" altLang="zh-CN" dirty="0"/>
          </a:p>
          <a:p>
            <a:pPr lvl="2"/>
            <a:r>
              <a:rPr lang="en-US" altLang="zh-CN" dirty="0"/>
              <a:t>(A</a:t>
            </a:r>
            <a:r>
              <a:rPr lang="zh-CN" altLang="en-US" dirty="0"/>
              <a:t>级功能</a:t>
            </a:r>
            <a:r>
              <a:rPr lang="en-US" altLang="zh-CN" dirty="0"/>
              <a:t>)</a:t>
            </a:r>
            <a:r>
              <a:rPr lang="zh-CN" altLang="en-US" dirty="0"/>
              <a:t>输入格式</a:t>
            </a:r>
            <a:r>
              <a:rPr lang="en-US" altLang="zh-CN" dirty="0">
                <a:sym typeface="Wingdings" panose="05000000000000000000" pitchFamily="2" charset="2"/>
              </a:rPr>
              <a:t>: (FR, floor), (ER, #Elevator, floor)</a:t>
            </a:r>
            <a:r>
              <a:rPr lang="zh-CN" altLang="en-US" dirty="0">
                <a:sym typeface="Wingdings" panose="05000000000000000000" pitchFamily="2" charset="2"/>
              </a:rPr>
              <a:t>，请求事件中的时间</a:t>
            </a:r>
            <a:r>
              <a:rPr lang="en-US" altLang="zh-CN" dirty="0">
                <a:sym typeface="Wingdings" panose="05000000000000000000" pitchFamily="2" charset="2"/>
              </a:rPr>
              <a:t>t</a:t>
            </a:r>
            <a:r>
              <a:rPr lang="zh-CN" altLang="en-US" dirty="0">
                <a:sym typeface="Wingdings" panose="05000000000000000000" pitchFamily="2" charset="2"/>
              </a:rPr>
              <a:t>自动从系统获得，按照</a:t>
            </a:r>
            <a:r>
              <a:rPr lang="en-US" altLang="zh-CN" dirty="0">
                <a:sym typeface="Wingdings" panose="05000000000000000000" pitchFamily="2" charset="2"/>
              </a:rPr>
              <a:t>100ms</a:t>
            </a:r>
            <a:r>
              <a:rPr lang="zh-CN" altLang="en-US" dirty="0" smtClean="0">
                <a:sym typeface="Wingdings" panose="05000000000000000000" pitchFamily="2" charset="2"/>
              </a:rPr>
              <a:t>为单位</a:t>
            </a:r>
            <a:r>
              <a:rPr lang="zh-CN" altLang="en-US" dirty="0">
                <a:sym typeface="Wingdings" panose="05000000000000000000" pitchFamily="2" charset="2"/>
              </a:rPr>
              <a:t>来计算</a:t>
            </a:r>
            <a:r>
              <a:rPr lang="zh-CN" altLang="en-US" dirty="0" smtClean="0">
                <a:sym typeface="Wingdings" panose="05000000000000000000" pitchFamily="2" charset="2"/>
              </a:rPr>
              <a:t>（不足</a:t>
            </a:r>
            <a:r>
              <a:rPr lang="en-US" altLang="zh-CN" dirty="0" smtClean="0">
                <a:sym typeface="Wingdings" panose="05000000000000000000" pitchFamily="2" charset="2"/>
              </a:rPr>
              <a:t>100ms</a:t>
            </a:r>
            <a:r>
              <a:rPr lang="zh-CN" altLang="en-US" dirty="0" smtClean="0">
                <a:sym typeface="Wingdings" panose="05000000000000000000" pitchFamily="2" charset="2"/>
              </a:rPr>
              <a:t>四舍五入）。系统启动时间</a:t>
            </a:r>
            <a:r>
              <a:rPr lang="zh-CN" altLang="en-US" dirty="0">
                <a:sym typeface="Wingdings" panose="05000000000000000000" pitchFamily="2" charset="2"/>
              </a:rPr>
              <a:t>点设</a:t>
            </a:r>
            <a:r>
              <a:rPr lang="zh-CN" altLang="en-US" dirty="0" smtClean="0">
                <a:sym typeface="Wingdings" panose="05000000000000000000" pitchFamily="2" charset="2"/>
              </a:rPr>
              <a:t>为</a:t>
            </a:r>
            <a:r>
              <a:rPr lang="en-US" altLang="zh-CN" dirty="0" smtClean="0">
                <a:sym typeface="Wingdings" panose="05000000000000000000" pitchFamily="2" charset="2"/>
              </a:rPr>
              <a:t>0</a:t>
            </a:r>
            <a:r>
              <a:rPr lang="zh-CN" altLang="en-US" dirty="0" smtClean="0">
                <a:sym typeface="Wingdings" panose="05000000000000000000" pitchFamily="2" charset="2"/>
              </a:rPr>
              <a:t>。为了便于测试，电梯</a:t>
            </a:r>
            <a:r>
              <a:rPr lang="zh-CN" altLang="en-US" dirty="0">
                <a:sym typeface="Wingdings" panose="05000000000000000000" pitchFamily="2" charset="2"/>
              </a:rPr>
              <a:t>系统的时间控制从系统获得</a:t>
            </a:r>
            <a:r>
              <a:rPr lang="zh-CN" altLang="en-US" dirty="0" smtClean="0">
                <a:sym typeface="Wingdings" panose="05000000000000000000" pitchFamily="2" charset="2"/>
              </a:rPr>
              <a:t>，电梯运行</a:t>
            </a:r>
            <a:r>
              <a:rPr lang="zh-CN" altLang="en-US" dirty="0">
                <a:sym typeface="Wingdings" panose="05000000000000000000" pitchFamily="2" charset="2"/>
              </a:rPr>
              <a:t>一层</a:t>
            </a:r>
            <a:r>
              <a:rPr lang="zh-CN" altLang="en-US" dirty="0" smtClean="0">
                <a:sym typeface="Wingdings" panose="05000000000000000000" pitchFamily="2" charset="2"/>
              </a:rPr>
              <a:t>楼</a:t>
            </a:r>
            <a:r>
              <a:rPr lang="zh-CN" altLang="en-US" dirty="0">
                <a:sym typeface="Wingdings" panose="05000000000000000000" pitchFamily="2" charset="2"/>
              </a:rPr>
              <a:t>消耗</a:t>
            </a:r>
            <a:r>
              <a:rPr lang="en-US" altLang="zh-CN" dirty="0" smtClean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秒，开</a:t>
            </a:r>
            <a:r>
              <a:rPr lang="zh-CN" altLang="en-US" dirty="0" smtClean="0">
                <a:sym typeface="Wingdings" panose="05000000000000000000" pitchFamily="2" charset="2"/>
              </a:rPr>
              <a:t>关门消耗</a:t>
            </a:r>
            <a:r>
              <a:rPr lang="en-US" altLang="zh-CN" dirty="0" smtClean="0">
                <a:sym typeface="Wingdings" panose="05000000000000000000" pitchFamily="2" charset="2"/>
              </a:rPr>
              <a:t>6</a:t>
            </a:r>
            <a:r>
              <a:rPr lang="zh-CN" altLang="en-US" dirty="0" smtClean="0">
                <a:sym typeface="Wingdings" panose="05000000000000000000" pitchFamily="2" charset="2"/>
              </a:rPr>
              <a:t>秒。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(B</a:t>
            </a:r>
            <a:r>
              <a:rPr lang="zh-CN" altLang="en-US" dirty="0">
                <a:sym typeface="Wingdings" panose="05000000000000000000" pitchFamily="2" charset="2"/>
              </a:rPr>
              <a:t>级功能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r>
              <a:rPr lang="zh-CN" altLang="en-US" dirty="0" smtClean="0">
                <a:sym typeface="Wingdings" panose="05000000000000000000" pitchFamily="2" charset="2"/>
              </a:rPr>
              <a:t>一次性</a:t>
            </a:r>
            <a:r>
              <a:rPr lang="zh-CN" altLang="en-US" dirty="0">
                <a:sym typeface="Wingdings" panose="05000000000000000000" pitchFamily="2" charset="2"/>
              </a:rPr>
              <a:t>填充队列，输入方式：</a:t>
            </a:r>
            <a:r>
              <a:rPr lang="en-US" altLang="zh-CN" dirty="0">
                <a:sym typeface="Wingdings" panose="05000000000000000000" pitchFamily="2" charset="2"/>
              </a:rPr>
              <a:t> (FR, floor, t), (ER, #Elevator, floor, t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r>
              <a:rPr lang="zh-CN" altLang="en-US" dirty="0" smtClean="0">
                <a:sym typeface="Wingdings" panose="05000000000000000000" pitchFamily="2" charset="2"/>
              </a:rPr>
              <a:t>，电梯运行时间设置保持不变</a:t>
            </a:r>
            <a:endParaRPr lang="en-US" altLang="zh-CN" dirty="0"/>
          </a:p>
          <a:p>
            <a:pPr lvl="1"/>
            <a:r>
              <a:rPr lang="zh-CN" altLang="en-US" dirty="0"/>
              <a:t>支持多部电梯的调度</a:t>
            </a:r>
            <a:endParaRPr lang="en-US" altLang="zh-CN" dirty="0"/>
          </a:p>
          <a:p>
            <a:pPr lvl="2"/>
            <a:r>
              <a:rPr lang="en-US" altLang="zh-CN" dirty="0"/>
              <a:t>(A</a:t>
            </a:r>
            <a:r>
              <a:rPr lang="zh-CN" altLang="en-US" dirty="0"/>
              <a:t>级功能</a:t>
            </a:r>
            <a:r>
              <a:rPr lang="en-US" altLang="zh-CN" dirty="0"/>
              <a:t>)</a:t>
            </a:r>
            <a:r>
              <a:rPr lang="zh-CN" altLang="en-US" dirty="0"/>
              <a:t>统计电梯“运动量”，即电梯行驶的楼层数。</a:t>
            </a:r>
            <a:endParaRPr lang="en-US" altLang="zh-CN" dirty="0"/>
          </a:p>
          <a:p>
            <a:pPr lvl="2"/>
            <a:r>
              <a:rPr lang="en-US" altLang="zh-CN" dirty="0"/>
              <a:t>(A</a:t>
            </a:r>
            <a:r>
              <a:rPr lang="zh-CN" altLang="en-US" dirty="0"/>
              <a:t>级功能</a:t>
            </a:r>
            <a:r>
              <a:rPr lang="en-US" altLang="zh-CN" dirty="0" smtClean="0"/>
              <a:t>)</a:t>
            </a:r>
            <a:r>
              <a:rPr lang="zh-CN" altLang="en-US" dirty="0" smtClean="0"/>
              <a:t>运动量均衡的捎带调度策略：</a:t>
            </a:r>
            <a:r>
              <a:rPr lang="zh-CN" altLang="en-US" dirty="0"/>
              <a:t>针对任何一个楼层请求，如果有多部电梯可以响应，优先</a:t>
            </a:r>
            <a:r>
              <a:rPr lang="zh-CN" altLang="en-US" dirty="0" smtClean="0"/>
              <a:t>选择进行捎带的电梯。</a:t>
            </a:r>
            <a:r>
              <a:rPr lang="zh-CN" altLang="en-US" dirty="0"/>
              <a:t>如果有多部可以捎带，则选择运动量较小</a:t>
            </a:r>
            <a:r>
              <a:rPr lang="zh-CN" altLang="en-US" dirty="0" smtClean="0"/>
              <a:t>的电梯；</a:t>
            </a:r>
            <a:r>
              <a:rPr lang="zh-CN" altLang="en-US" dirty="0"/>
              <a:t>如果没有可以捎带的电梯，则选择可以响应中的运动量较小的来</a:t>
            </a:r>
            <a:r>
              <a:rPr lang="zh-CN" altLang="en-US" dirty="0" smtClean="0"/>
              <a:t>响应。如果</a:t>
            </a:r>
            <a:r>
              <a:rPr lang="zh-CN" altLang="en-US" dirty="0"/>
              <a:t>没有</a:t>
            </a:r>
            <a:r>
              <a:rPr lang="zh-CN" altLang="en-US" dirty="0" smtClean="0"/>
              <a:t>可以响应的电梯，则一直等待直至有电梯能够响应。</a:t>
            </a:r>
            <a:endParaRPr lang="en-US" altLang="zh-CN" dirty="0"/>
          </a:p>
          <a:p>
            <a:pPr lvl="2"/>
            <a:r>
              <a:rPr lang="en-US" altLang="zh-CN" dirty="0"/>
              <a:t>(B</a:t>
            </a:r>
            <a:r>
              <a:rPr lang="zh-CN" altLang="en-US" dirty="0"/>
              <a:t>级功能</a:t>
            </a:r>
            <a:r>
              <a:rPr lang="en-US" altLang="zh-CN" dirty="0"/>
              <a:t>)</a:t>
            </a:r>
            <a:r>
              <a:rPr lang="zh-CN" altLang="en-US" dirty="0"/>
              <a:t>继续使用捎带调度策略不做调整</a:t>
            </a:r>
            <a:endParaRPr lang="en-US" altLang="zh-CN" dirty="0"/>
          </a:p>
          <a:p>
            <a:pPr lvl="2"/>
            <a:r>
              <a:rPr lang="zh-CN" altLang="en-US" dirty="0"/>
              <a:t>电梯数为</a:t>
            </a:r>
            <a:r>
              <a:rPr lang="en-US" altLang="zh-CN" dirty="0"/>
              <a:t>3</a:t>
            </a:r>
            <a:r>
              <a:rPr lang="zh-CN" altLang="en-US" dirty="0"/>
              <a:t>，楼层数为</a:t>
            </a:r>
            <a:r>
              <a:rPr lang="en-US" altLang="zh-CN" dirty="0"/>
              <a:t>20</a:t>
            </a:r>
          </a:p>
          <a:p>
            <a:pPr lvl="1"/>
            <a:r>
              <a:rPr lang="zh-CN" altLang="en-US" dirty="0"/>
              <a:t>程序输出</a:t>
            </a:r>
            <a:endParaRPr lang="en-US" altLang="zh-CN" dirty="0"/>
          </a:p>
          <a:p>
            <a:pPr lvl="2"/>
            <a:r>
              <a:rPr lang="en-US" altLang="zh-CN" dirty="0" smtClean="0"/>
              <a:t>(B</a:t>
            </a:r>
            <a:r>
              <a:rPr lang="zh-CN" altLang="en-US" dirty="0" smtClean="0"/>
              <a:t>级功能</a:t>
            </a:r>
            <a:r>
              <a:rPr lang="en-US" altLang="zh-CN" dirty="0" smtClean="0"/>
              <a:t>)</a:t>
            </a:r>
            <a:r>
              <a:rPr lang="zh-CN" altLang="en-US" dirty="0" smtClean="0"/>
              <a:t>即时</a:t>
            </a:r>
            <a:r>
              <a:rPr lang="zh-CN" altLang="en-US" dirty="0"/>
              <a:t>输出：</a:t>
            </a:r>
            <a:r>
              <a:rPr lang="en-US" altLang="zh-CN" dirty="0"/>
              <a:t>(#</a:t>
            </a:r>
            <a:r>
              <a:rPr lang="zh-CN" altLang="en-US" dirty="0"/>
              <a:t>电梯</a:t>
            </a:r>
            <a:r>
              <a:rPr lang="en-US" altLang="zh-CN" dirty="0"/>
              <a:t>, #</a:t>
            </a:r>
            <a:r>
              <a:rPr lang="zh-CN" altLang="en-US" dirty="0"/>
              <a:t>楼层</a:t>
            </a:r>
            <a:r>
              <a:rPr lang="en-US" altLang="zh-CN" dirty="0"/>
              <a:t>, </a:t>
            </a:r>
            <a:r>
              <a:rPr lang="zh-CN" altLang="en-US" dirty="0"/>
              <a:t>运动方向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r>
              <a:rPr lang="en-US" altLang="zh-CN" dirty="0"/>
              <a:t>(A</a:t>
            </a:r>
            <a:r>
              <a:rPr lang="zh-CN" altLang="en-US" dirty="0"/>
              <a:t>级功能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zh-CN" altLang="en-US" dirty="0" smtClean="0"/>
              <a:t>即时输出：</a:t>
            </a:r>
            <a:r>
              <a:rPr lang="en-US" altLang="zh-CN" dirty="0" smtClean="0"/>
              <a:t>(#</a:t>
            </a:r>
            <a:r>
              <a:rPr lang="zh-CN" altLang="en-US" dirty="0"/>
              <a:t>电梯</a:t>
            </a:r>
            <a:r>
              <a:rPr lang="en-US" altLang="zh-CN" dirty="0"/>
              <a:t>, #</a:t>
            </a:r>
            <a:r>
              <a:rPr lang="zh-CN" altLang="en-US" dirty="0"/>
              <a:t>楼层</a:t>
            </a:r>
            <a:r>
              <a:rPr lang="en-US" altLang="zh-CN" dirty="0"/>
              <a:t>, </a:t>
            </a:r>
            <a:r>
              <a:rPr lang="zh-CN" altLang="en-US" dirty="0"/>
              <a:t>运动方向</a:t>
            </a:r>
            <a:r>
              <a:rPr lang="en-US" altLang="zh-CN" dirty="0"/>
              <a:t>, </a:t>
            </a:r>
            <a:r>
              <a:rPr lang="zh-CN" altLang="en-US" dirty="0"/>
              <a:t>累计运动量，时间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/>
              <a:t>(</a:t>
            </a:r>
            <a:r>
              <a:rPr lang="zh-CN" altLang="en-US" dirty="0"/>
              <a:t>被完成的请求</a:t>
            </a:r>
            <a:r>
              <a:rPr lang="en-US" altLang="zh-CN" dirty="0"/>
              <a:t>, </a:t>
            </a:r>
            <a:r>
              <a:rPr lang="zh-CN" altLang="en-US" dirty="0"/>
              <a:t>完成该请求的</a:t>
            </a:r>
            <a:r>
              <a:rPr lang="en-US" altLang="zh-CN" dirty="0"/>
              <a:t>#</a:t>
            </a:r>
            <a:r>
              <a:rPr lang="zh-CN" altLang="en-US" dirty="0"/>
              <a:t>电梯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设计要求</a:t>
            </a:r>
            <a:endParaRPr lang="en-US" altLang="zh-CN" dirty="0"/>
          </a:p>
          <a:p>
            <a:pPr lvl="2"/>
            <a:r>
              <a:rPr lang="zh-CN" altLang="en-US" dirty="0"/>
              <a:t>参考后面的推荐设计和本次作业的要求来重构之前的设计。要求使用多线程，保留之前的两个调度策略。</a:t>
            </a:r>
            <a:endParaRPr lang="en-US" altLang="zh-CN" dirty="0"/>
          </a:p>
          <a:p>
            <a:pPr lvl="2"/>
            <a:r>
              <a:rPr lang="zh-CN" altLang="en-US" dirty="0"/>
              <a:t>要求修复第三次作业的</a:t>
            </a:r>
            <a:r>
              <a:rPr lang="en-US" altLang="zh-CN" dirty="0"/>
              <a:t>bug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1649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肘形连接符 51"/>
          <p:cNvCxnSpPr>
            <a:stCxn id="4" idx="3"/>
            <a:endCxn id="43" idx="2"/>
          </p:cNvCxnSpPr>
          <p:nvPr/>
        </p:nvCxnSpPr>
        <p:spPr>
          <a:xfrm flipV="1">
            <a:off x="5208493" y="2617691"/>
            <a:ext cx="1089214" cy="35070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作业提示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65468" y="5624503"/>
            <a:ext cx="3143025" cy="10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/>
              <a:t>电梯</a:t>
            </a:r>
            <a:endParaRPr lang="en-US" altLang="zh-CN" sz="36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344708" y="2337876"/>
            <a:ext cx="2248348" cy="10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调度器</a:t>
            </a:r>
            <a:endParaRPr lang="en-US" altLang="zh-CN" sz="3600" dirty="0" smtClean="0"/>
          </a:p>
          <a:p>
            <a:pPr algn="ctr"/>
            <a:r>
              <a:rPr lang="en-US" altLang="zh-CN" sz="2400" dirty="0" smtClean="0"/>
              <a:t>(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841877" y="2337876"/>
            <a:ext cx="2805953" cy="10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请求模拟器</a:t>
            </a:r>
            <a:endParaRPr lang="en-US" altLang="zh-CN" sz="3600" dirty="0" smtClean="0"/>
          </a:p>
          <a:p>
            <a:pPr algn="ctr"/>
            <a:r>
              <a:rPr lang="en-US" altLang="zh-CN" sz="2400" dirty="0" smtClean="0"/>
              <a:t>(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313817" y="3881273"/>
            <a:ext cx="2990626" cy="64545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604273" y="3881273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07279" y="3883067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08494" y="3883065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11500" y="3884859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789410" y="3883063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092416" y="3884857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81083" y="3883061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84089" y="3884855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961990" y="3883064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7" idx="3"/>
          </p:cNvCxnSpPr>
          <p:nvPr/>
        </p:nvCxnSpPr>
        <p:spPr>
          <a:xfrm rot="5400000">
            <a:off x="7841817" y="2800965"/>
            <a:ext cx="865665" cy="194041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0"/>
            <a:endCxn id="5" idx="3"/>
          </p:cNvCxnSpPr>
          <p:nvPr/>
        </p:nvCxnSpPr>
        <p:spPr>
          <a:xfrm rot="16200000" flipV="1">
            <a:off x="4179510" y="2251653"/>
            <a:ext cx="1043166" cy="221607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5" idx="1"/>
            <a:endCxn id="4" idx="1"/>
          </p:cNvCxnSpPr>
          <p:nvPr/>
        </p:nvCxnSpPr>
        <p:spPr>
          <a:xfrm rot="10800000" flipH="1" flipV="1">
            <a:off x="1344708" y="2838106"/>
            <a:ext cx="720760" cy="3286627"/>
          </a:xfrm>
          <a:prstGeom prst="bentConnector3">
            <a:avLst>
              <a:gd name="adj1" fmla="val -3171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10203" y="5624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3391350" y="5762318"/>
            <a:ext cx="1489801" cy="7248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运动量统计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4" idx="0"/>
            <a:endCxn id="5" idx="2"/>
          </p:cNvCxnSpPr>
          <p:nvPr/>
        </p:nvCxnSpPr>
        <p:spPr>
          <a:xfrm rot="16200000" flipV="1">
            <a:off x="1909850" y="3897371"/>
            <a:ext cx="2286165" cy="116809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47975" y="51571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电梯运动状态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9780494" y="5186264"/>
            <a:ext cx="1573306" cy="7248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输入请求</a:t>
            </a:r>
            <a:endParaRPr lang="zh-CN" altLang="en-US" dirty="0"/>
          </a:p>
        </p:txBody>
      </p:sp>
      <p:cxnSp>
        <p:nvCxnSpPr>
          <p:cNvPr id="36" name="肘形连接符 35"/>
          <p:cNvCxnSpPr>
            <a:stCxn id="35" idx="6"/>
            <a:endCxn id="6" idx="3"/>
          </p:cNvCxnSpPr>
          <p:nvPr/>
        </p:nvCxnSpPr>
        <p:spPr>
          <a:xfrm flipH="1" flipV="1">
            <a:off x="10647830" y="2838107"/>
            <a:ext cx="705970" cy="2710572"/>
          </a:xfrm>
          <a:prstGeom prst="bentConnector3">
            <a:avLst>
              <a:gd name="adj1" fmla="val -3238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77" r="93750"/>
                    </a14:imgEffect>
                  </a14:imgLayer>
                </a14:imgProps>
              </a:ext>
            </a:extLst>
          </a:blip>
          <a:srcRect t="12690" b="13898"/>
          <a:stretch/>
        </p:blipFill>
        <p:spPr>
          <a:xfrm>
            <a:off x="5459507" y="1079347"/>
            <a:ext cx="1676400" cy="1538344"/>
          </a:xfrm>
          <a:prstGeom prst="rect">
            <a:avLst/>
          </a:prstGeom>
        </p:spPr>
      </p:pic>
      <p:cxnSp>
        <p:nvCxnSpPr>
          <p:cNvPr id="44" name="肘形连接符 43"/>
          <p:cNvCxnSpPr>
            <a:stCxn id="6" idx="0"/>
            <a:endCxn id="43" idx="3"/>
          </p:cNvCxnSpPr>
          <p:nvPr/>
        </p:nvCxnSpPr>
        <p:spPr>
          <a:xfrm rot="16200000" flipV="1">
            <a:off x="7945703" y="1038724"/>
            <a:ext cx="489357" cy="21089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5" idx="0"/>
            <a:endCxn id="43" idx="1"/>
          </p:cNvCxnSpPr>
          <p:nvPr/>
        </p:nvCxnSpPr>
        <p:spPr>
          <a:xfrm rot="5400000" flipH="1" flipV="1">
            <a:off x="3719516" y="597886"/>
            <a:ext cx="489357" cy="299062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398597" y="42169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即时填充到队列中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900689" y="34334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扫描队列来调度请求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621311" y="40193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托盘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814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r>
              <a:rPr lang="zh-CN" altLang="en-US" dirty="0" smtClean="0"/>
              <a:t>中用到的数据类型</a:t>
            </a:r>
            <a:endParaRPr lang="en-US" dirty="0"/>
          </a:p>
        </p:txBody>
      </p:sp>
      <p:pic>
        <p:nvPicPr>
          <p:cNvPr id="4" name="Content Placeholder 3" descr="fig5-4.gif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5704" r="7892" b="16883"/>
          <a:stretch/>
        </p:blipFill>
        <p:spPr>
          <a:xfrm>
            <a:off x="2543503" y="1387686"/>
            <a:ext cx="7104993" cy="5125996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6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JVM</a:t>
            </a:r>
            <a:r>
              <a:rPr lang="zh-CN" altLang="en-US" dirty="0" smtClean="0">
                <a:ea typeface="宋体" panose="02010600030101010101" pitchFamily="2" charset="-122"/>
              </a:rPr>
              <a:t>中的</a:t>
            </a:r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zh-CN" dirty="0" err="1" smtClean="0">
                <a:ea typeface="宋体" panose="02010600030101010101" pitchFamily="2" charset="-122"/>
              </a:rPr>
              <a:t>lassloader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JVM</a:t>
            </a:r>
            <a:r>
              <a:rPr lang="zh-CN" altLang="en-US" dirty="0" smtClean="0">
                <a:ea typeface="宋体" panose="02010600030101010101" pitchFamily="2" charset="-122"/>
              </a:rPr>
              <a:t>在程序运行过程中根据需要动态加载相应的类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从而能够按照程序的</a:t>
            </a:r>
            <a:r>
              <a:rPr lang="zh-CN" altLang="en-US" dirty="0">
                <a:ea typeface="宋体" panose="02010600030101010101" pitchFamily="2" charset="-122"/>
              </a:rPr>
              <a:t>运行</a:t>
            </a:r>
            <a:r>
              <a:rPr lang="zh-CN" altLang="en-US" dirty="0" smtClean="0">
                <a:ea typeface="宋体" panose="02010600030101010101" pitchFamily="2" charset="-122"/>
              </a:rPr>
              <a:t>时行为所需来创建相应的对象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把相应类的</a:t>
            </a:r>
            <a:r>
              <a:rPr lang="en-US" altLang="zh-CN" dirty="0" smtClean="0">
                <a:ea typeface="宋体" panose="02010600030101010101" pitchFamily="2" charset="-122"/>
              </a:rPr>
              <a:t>.class</a:t>
            </a:r>
            <a:r>
              <a:rPr lang="zh-CN" altLang="en-US" dirty="0" smtClean="0">
                <a:ea typeface="宋体" panose="02010600030101010101" pitchFamily="2" charset="-122"/>
              </a:rPr>
              <a:t>文件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可执行</a:t>
            </a:r>
            <a:r>
              <a:rPr lang="en-US" altLang="zh-CN" dirty="0" err="1" smtClean="0">
                <a:ea typeface="宋体" panose="02010600030101010101" pitchFamily="2" charset="-122"/>
              </a:rPr>
              <a:t>bytecode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加载进内存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JVM</a:t>
            </a:r>
            <a:r>
              <a:rPr lang="zh-CN" altLang="en-US" dirty="0" smtClean="0">
                <a:ea typeface="宋体" panose="02010600030101010101" pitchFamily="2" charset="-122"/>
              </a:rPr>
              <a:t>的缺省</a:t>
            </a:r>
            <a:r>
              <a:rPr lang="en-US" altLang="zh-CN" dirty="0" smtClean="0">
                <a:ea typeface="宋体" panose="02010600030101010101" pitchFamily="2" charset="-122"/>
              </a:rPr>
              <a:t>loader</a:t>
            </a:r>
            <a:r>
              <a:rPr lang="zh-CN" altLang="en-US" dirty="0" smtClean="0">
                <a:ea typeface="宋体" panose="02010600030101010101" pitchFamily="2" charset="-122"/>
              </a:rPr>
              <a:t>可以被扩展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扩展实现不同的加载策略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扩展从不同的</a:t>
            </a:r>
            <a:r>
              <a:rPr lang="en-US" altLang="zh-CN" dirty="0" smtClean="0">
                <a:ea typeface="宋体" panose="02010600030101010101" pitchFamily="2" charset="-122"/>
              </a:rPr>
              <a:t>source</a:t>
            </a:r>
            <a:r>
              <a:rPr lang="zh-CN" altLang="en-US" dirty="0" smtClean="0">
                <a:ea typeface="宋体" panose="02010600030101010101" pitchFamily="2" charset="-122"/>
              </a:rPr>
              <a:t>加载</a:t>
            </a:r>
            <a:r>
              <a:rPr lang="en-US" altLang="zh-CN" dirty="0" smtClean="0">
                <a:ea typeface="宋体" panose="02010600030101010101" pitchFamily="2" charset="-122"/>
              </a:rPr>
              <a:t>class</a:t>
            </a:r>
            <a:r>
              <a:rPr lang="zh-CN" altLang="en-US" dirty="0" smtClean="0">
                <a:ea typeface="宋体" panose="02010600030101010101" pitchFamily="2" charset="-122"/>
              </a:rPr>
              <a:t>，如从网络加载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lang="zh-CN" altLang="en-US" dirty="0" smtClean="0"/>
              <a:t>动态加载、链接与初始化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53121"/>
              </p:ext>
            </p:extLst>
          </p:nvPr>
        </p:nvGraphicFramePr>
        <p:xfrm>
          <a:off x="1114351" y="2048547"/>
          <a:ext cx="9982721" cy="3339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967"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阶段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功能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结果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8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111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加载</a:t>
                      </a:r>
                      <a:r>
                        <a:rPr lang="en-US" altLang="zh-CN" sz="2100" dirty="0" smtClean="0">
                          <a:latin typeface="Book Antiqua"/>
                          <a:cs typeface="Book Antiqua"/>
                        </a:rPr>
                        <a:t>(load)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 marR="478790">
                        <a:lnSpc>
                          <a:spcPct val="1202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根据类的完整名称获得相应的</a:t>
                      </a:r>
                      <a:r>
                        <a:rPr lang="en-US" altLang="zh-CN" sz="2100" dirty="0" smtClean="0">
                          <a:latin typeface="Book Antiqua"/>
                          <a:cs typeface="Book Antiqua"/>
                        </a:rPr>
                        <a:t>class</a:t>
                      </a: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文件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S Gothic"/>
                          <a:cs typeface="MS Gothic"/>
                        </a:rPr>
                        <a:t>byte[]</a:t>
                      </a:r>
                      <a:r>
                        <a:rPr sz="2100" spc="-750" dirty="0">
                          <a:latin typeface="MS Gothic"/>
                          <a:cs typeface="MS Gothic"/>
                        </a:rPr>
                        <a:t> </a:t>
                      </a:r>
                      <a:r>
                        <a:rPr sz="2100" dirty="0">
                          <a:latin typeface="MS Gothic"/>
                          <a:cs typeface="MS Gothic"/>
                        </a:rPr>
                        <a:t>data</a:t>
                      </a: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117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链接</a:t>
                      </a:r>
                      <a:r>
                        <a:rPr lang="en-US" altLang="zh-CN" sz="2100" dirty="0" smtClean="0">
                          <a:latin typeface="Book Antiqua"/>
                          <a:cs typeface="Book Antiqua"/>
                        </a:rPr>
                        <a:t>(link)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2615" indent="-277495">
                        <a:lnSpc>
                          <a:spcPct val="100000"/>
                        </a:lnSpc>
                        <a:buFont typeface="Book Antiqua"/>
                        <a:buChar char="–"/>
                        <a:tabLst>
                          <a:tab pos="603250" algn="l"/>
                        </a:tabLst>
                      </a:pPr>
                      <a:r>
                        <a:rPr lang="zh-CN" altLang="en-US" sz="2100" b="1" i="0" dirty="0" smtClean="0">
                          <a:latin typeface="Book Antiqua"/>
                          <a:cs typeface="Book Antiqua"/>
                        </a:rPr>
                        <a:t>验证</a:t>
                      </a:r>
                      <a:r>
                        <a:rPr lang="zh-CN" altLang="en-US" sz="2100" b="0" i="0" dirty="0" smtClean="0">
                          <a:latin typeface="Book Antiqua"/>
                          <a:cs typeface="Book Antiqua"/>
                        </a:rPr>
                        <a:t>：检查</a:t>
                      </a:r>
                      <a:r>
                        <a:rPr lang="en-US" altLang="zh-CN" sz="2100" dirty="0" smtClean="0">
                          <a:latin typeface="Book Antiqua"/>
                          <a:cs typeface="Book Antiqua"/>
                        </a:rPr>
                        <a:t>class</a:t>
                      </a: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文件中的</a:t>
                      </a:r>
                      <a:r>
                        <a:rPr sz="2100" dirty="0" err="1" smtClean="0">
                          <a:latin typeface="Book Antiqua"/>
                          <a:cs typeface="Book Antiqua"/>
                        </a:rPr>
                        <a:t>bytecode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  <a:p>
                      <a:pPr marL="602615" marR="574040" indent="-277495">
                        <a:lnSpc>
                          <a:spcPct val="120200"/>
                        </a:lnSpc>
                        <a:buFont typeface="Book Antiqua"/>
                        <a:buChar char="–"/>
                        <a:tabLst>
                          <a:tab pos="603250" algn="l"/>
                        </a:tabLst>
                      </a:pPr>
                      <a:r>
                        <a:rPr lang="zh-CN" altLang="en-US" sz="2100" b="1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准备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：申请和初始化字节码中的数据</a:t>
                      </a:r>
                      <a:endParaRPr sz="2100" dirty="0">
                        <a:solidFill>
                          <a:schemeClr val="tx1"/>
                        </a:solidFill>
                        <a:latin typeface="Book Antiqua"/>
                        <a:cs typeface="Book Antiqua"/>
                      </a:endParaRPr>
                    </a:p>
                    <a:p>
                      <a:pPr marL="602615" marR="172085" indent="-277495">
                        <a:lnSpc>
                          <a:spcPct val="120200"/>
                        </a:lnSpc>
                        <a:buFont typeface="Book Antiqua"/>
                        <a:buChar char="–"/>
                        <a:tabLst>
                          <a:tab pos="603250" algn="l"/>
                        </a:tabLst>
                      </a:pPr>
                      <a:r>
                        <a:rPr lang="zh-CN" altLang="en-US" sz="2100" b="1" spc="-4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解析</a:t>
                      </a:r>
                      <a:r>
                        <a:rPr lang="zh-CN" altLang="en-US" sz="2100" spc="-4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：把之前的名字引用改变为对象引用</a:t>
                      </a:r>
                      <a:endParaRPr sz="2100" dirty="0">
                        <a:solidFill>
                          <a:schemeClr val="tx1"/>
                        </a:solidFill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tabLst>
                          <a:tab pos="1365250" algn="l"/>
                        </a:tabLst>
                      </a:pPr>
                      <a:r>
                        <a:rPr sz="2100" dirty="0">
                          <a:latin typeface="MS Gothic"/>
                          <a:cs typeface="MS Gothic"/>
                        </a:rPr>
                        <a:t>Class</a:t>
                      </a:r>
                      <a:r>
                        <a:rPr sz="2100" spc="-750" dirty="0">
                          <a:latin typeface="MS Gothic"/>
                          <a:cs typeface="MS Gothic"/>
                        </a:rPr>
                        <a:t> </a:t>
                      </a:r>
                      <a:r>
                        <a:rPr sz="2100" spc="-5" dirty="0">
                          <a:latin typeface="MS Gothic"/>
                          <a:cs typeface="MS Gothic"/>
                        </a:rPr>
                        <a:t>c</a:t>
                      </a:r>
                      <a:r>
                        <a:rPr sz="2100" dirty="0">
                          <a:latin typeface="Book Antiqua"/>
                          <a:cs typeface="Book Antiqua"/>
                        </a:rPr>
                        <a:t>,	</a:t>
                      </a:r>
                      <a:r>
                        <a:rPr sz="2100" spc="-45" dirty="0">
                          <a:latin typeface="Book Antiqua"/>
                          <a:cs typeface="Book Antiqua"/>
                        </a:rPr>
                        <a:t>r</a:t>
                      </a:r>
                      <a:r>
                        <a:rPr sz="2100" dirty="0">
                          <a:latin typeface="Book Antiqua"/>
                          <a:cs typeface="Book Antiqua"/>
                        </a:rPr>
                        <a:t>esolved</a:t>
                      </a: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046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初始化</a:t>
                      </a:r>
                      <a:r>
                        <a:rPr lang="en-US" altLang="zh-CN" sz="2100" dirty="0" smtClean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lang="en-US" altLang="zh-CN" sz="2100" dirty="0" err="1" smtClean="0">
                          <a:latin typeface="Book Antiqua"/>
                          <a:cs typeface="Book Antiqua"/>
                        </a:rPr>
                        <a:t>init</a:t>
                      </a:r>
                      <a:r>
                        <a:rPr lang="en-US" altLang="zh-CN" sz="2100" dirty="0" smtClean="0">
                          <a:latin typeface="Book Antiqua"/>
                          <a:cs typeface="Book Antiqua"/>
                        </a:rPr>
                        <a:t>)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触发类的初始化代码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tabLst>
                          <a:tab pos="1365250" algn="l"/>
                        </a:tabLst>
                      </a:pPr>
                      <a:r>
                        <a:rPr sz="2100" dirty="0">
                          <a:latin typeface="MS Gothic"/>
                          <a:cs typeface="MS Gothic"/>
                        </a:rPr>
                        <a:t>Class</a:t>
                      </a:r>
                      <a:r>
                        <a:rPr sz="2100" spc="-750" dirty="0">
                          <a:latin typeface="MS Gothic"/>
                          <a:cs typeface="MS Gothic"/>
                        </a:rPr>
                        <a:t> </a:t>
                      </a:r>
                      <a:r>
                        <a:rPr sz="2100" spc="-5" dirty="0">
                          <a:latin typeface="MS Gothic"/>
                          <a:cs typeface="MS Gothic"/>
                        </a:rPr>
                        <a:t>c</a:t>
                      </a:r>
                      <a:r>
                        <a:rPr sz="2100" dirty="0">
                          <a:latin typeface="Book Antiqua"/>
                          <a:cs typeface="Book Antiqua"/>
                        </a:rPr>
                        <a:t>,	initialized</a:t>
                      </a: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4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验证</a:t>
            </a:r>
            <a:r>
              <a:rPr lang="en-US" altLang="zh-CN" dirty="0" err="1" smtClean="0">
                <a:ea typeface="宋体" panose="02010600030101010101" pitchFamily="2" charset="-122"/>
              </a:rPr>
              <a:t>bytecode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.class</a:t>
            </a:r>
            <a:r>
              <a:rPr lang="zh-CN" altLang="en-US" dirty="0" smtClean="0">
                <a:ea typeface="宋体" panose="02010600030101010101" pitchFamily="2" charset="-122"/>
              </a:rPr>
              <a:t>文件中的</a:t>
            </a:r>
            <a:r>
              <a:rPr lang="en-US" altLang="zh-CN" dirty="0" err="1" smtClean="0">
                <a:ea typeface="宋体" panose="02010600030101010101" pitchFamily="2" charset="-122"/>
              </a:rPr>
              <a:t>bytecode</a:t>
            </a:r>
            <a:r>
              <a:rPr lang="zh-CN" altLang="en-US" dirty="0" smtClean="0">
                <a:ea typeface="宋体" panose="02010600030101010101" pitchFamily="2" charset="-122"/>
              </a:rPr>
              <a:t>可能来自于多种不同编译器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其中可能包含危险甚至恶意代码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检查</a:t>
            </a:r>
            <a:r>
              <a:rPr lang="en-US" altLang="zh-CN" dirty="0" err="1" smtClean="0">
                <a:ea typeface="宋体" panose="02010600030101010101" pitchFamily="2" charset="-122"/>
              </a:rPr>
              <a:t>bytecode</a:t>
            </a:r>
            <a:r>
              <a:rPr lang="zh-CN" altLang="en-US" dirty="0" smtClean="0">
                <a:ea typeface="宋体" panose="02010600030101010101" pitchFamily="2" charset="-122"/>
              </a:rPr>
              <a:t>的正确性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每个指令都有有效的操作码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每个分支指令都要转移到某个指令的开始处，而不是中间位置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每个方法都必须拥有结构上正确的签名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每个指令都必须遵守</a:t>
            </a:r>
            <a:r>
              <a:rPr lang="en-US" altLang="zh-CN" dirty="0" smtClean="0"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</a:rPr>
              <a:t>类型规则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5156021"/>
            <a:ext cx="5094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Load and store (e.g. aload_0,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istore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Arithmetic and logic (e.g.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ladd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fcmpl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Type conversion (e.g. i2b, d2i)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Object creation and manipulation (new,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putfield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)</a:t>
            </a:r>
            <a:endParaRPr lang="en-US" altLang="zh-CN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74780" y="5294675"/>
            <a:ext cx="4979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Operand stack management (e.g. swap, dup2)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Control transfer (e.g.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ifeq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goto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Method invocation and 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return</a:t>
            </a:r>
            <a:endParaRPr lang="en-US" altLang="zh-CN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JVM</a:t>
            </a:r>
            <a:r>
              <a:rPr lang="zh-CN" altLang="en-US" dirty="0" smtClean="0">
                <a:ea typeface="宋体" panose="02010600030101010101" pitchFamily="2" charset="-122"/>
              </a:rPr>
              <a:t>中的执行引擎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解释执行</a:t>
            </a:r>
            <a:r>
              <a:rPr lang="en-US" altLang="zh-CN" dirty="0" err="1" smtClean="0">
                <a:ea typeface="宋体" panose="02010600030101010101" pitchFamily="2" charset="-122"/>
              </a:rPr>
              <a:t>bytecode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运行时检查，如数组越界检查，除零检查等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可以通过</a:t>
            </a:r>
            <a:r>
              <a:rPr lang="en-US" altLang="zh-CN" dirty="0" smtClean="0">
                <a:ea typeface="宋体" panose="02010600030101010101" pitchFamily="2" charset="-122"/>
              </a:rPr>
              <a:t>JNI</a:t>
            </a:r>
            <a:r>
              <a:rPr lang="zh-CN" altLang="en-US" dirty="0" smtClean="0">
                <a:ea typeface="宋体" panose="02010600030101010101" pitchFamily="2" charset="-122"/>
              </a:rPr>
              <a:t>接口调用本地方法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典型如调用</a:t>
            </a:r>
            <a:r>
              <a:rPr lang="en-US" altLang="zh-CN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语言编写的程序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多种手段来触发</a:t>
            </a:r>
            <a:r>
              <a:rPr lang="en-US" altLang="zh-CN" dirty="0" smtClean="0"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</a:rPr>
              <a:t>方法的调用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Aft>
                <a:spcPts val="500"/>
              </a:spcAft>
            </a:pPr>
            <a:r>
              <a:rPr lang="en-US" altLang="zh-CN" dirty="0" err="1" smtClean="0">
                <a:ea typeface="宋体" panose="02010600030101010101" pitchFamily="2" charset="-122"/>
              </a:rPr>
              <a:t>invokevirtual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已知相应对象的类型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Aft>
                <a:spcPts val="500"/>
              </a:spcAft>
            </a:pPr>
            <a:r>
              <a:rPr lang="en-US" altLang="zh-CN" dirty="0" err="1" smtClean="0">
                <a:ea typeface="宋体" panose="02010600030101010101" pitchFamily="2" charset="-122"/>
              </a:rPr>
              <a:t>invokeinterface</a:t>
            </a:r>
            <a:r>
              <a:rPr lang="en-US" altLang="zh-CN" dirty="0" smtClean="0">
                <a:ea typeface="宋体" panose="02010600030101010101" pitchFamily="2" charset="-122"/>
              </a:rPr>
              <a:t>  - </a:t>
            </a:r>
            <a:r>
              <a:rPr lang="zh-CN" altLang="en-US" dirty="0" smtClean="0">
                <a:ea typeface="宋体" panose="02010600030101010101" pitchFamily="2" charset="-122"/>
              </a:rPr>
              <a:t>已知相应对象实现的接口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Aft>
                <a:spcPts val="500"/>
              </a:spcAft>
            </a:pPr>
            <a:r>
              <a:rPr lang="en-US" altLang="zh-CN" dirty="0" err="1" smtClean="0">
                <a:ea typeface="宋体" panose="02010600030101010101" pitchFamily="2" charset="-122"/>
              </a:rPr>
              <a:t>invokestatic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触发静态方法的执行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Aft>
                <a:spcPts val="500"/>
              </a:spcAft>
            </a:pPr>
            <a:r>
              <a:rPr lang="en-US" altLang="zh-CN" dirty="0" err="1" smtClean="0">
                <a:ea typeface="宋体" panose="02010600030101010101" pitchFamily="2" charset="-122"/>
              </a:rPr>
              <a:t>invokespecial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其他情况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4478</Words>
  <Application>Microsoft Office PowerPoint</Application>
  <PresentationFormat>宽屏</PresentationFormat>
  <Paragraphs>1014</Paragraphs>
  <Slides>49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MS Gothic</vt:lpstr>
      <vt:lpstr>新細明體</vt:lpstr>
      <vt:lpstr>宋体</vt:lpstr>
      <vt:lpstr>Arial</vt:lpstr>
      <vt:lpstr>Arial Narrow</vt:lpstr>
      <vt:lpstr>Book Antiqua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Office 主题</vt:lpstr>
      <vt:lpstr>第五讲 Java对象运行机制与多线程</vt:lpstr>
      <vt:lpstr>内容摘要</vt:lpstr>
      <vt:lpstr>Java系统概览</vt:lpstr>
      <vt:lpstr>Java虚拟机(Java Virtual Machine)</vt:lpstr>
      <vt:lpstr>JVM中用到的数据类型</vt:lpstr>
      <vt:lpstr>JVM中的classloader</vt:lpstr>
      <vt:lpstr>动态加载、链接与初始化</vt:lpstr>
      <vt:lpstr>验证bytecode</vt:lpstr>
      <vt:lpstr>JVM中的执行引擎</vt:lpstr>
      <vt:lpstr>JVM内存区域划分</vt:lpstr>
      <vt:lpstr>JVM内存区域划分</vt:lpstr>
      <vt:lpstr>堆中的对象表示</vt:lpstr>
      <vt:lpstr>JVM中的内存划分</vt:lpstr>
      <vt:lpstr>栈帧结构</vt:lpstr>
      <vt:lpstr>方法调用时的栈帧变化</vt:lpstr>
      <vt:lpstr>对象方法调用时发生了什么</vt:lpstr>
      <vt:lpstr>对象方法调用时发生了什么</vt:lpstr>
      <vt:lpstr>Java程序运行时的内存状态变化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多线程处理</vt:lpstr>
      <vt:lpstr>多线程处理</vt:lpstr>
      <vt:lpstr>多线程处理</vt:lpstr>
      <vt:lpstr>多线程Java程序</vt:lpstr>
      <vt:lpstr>多线程Java程序</vt:lpstr>
      <vt:lpstr>多线程Java程序</vt:lpstr>
      <vt:lpstr>Thread对象的状态</vt:lpstr>
      <vt:lpstr>Thread对象状态变化</vt:lpstr>
      <vt:lpstr>Thread的入口代码模板</vt:lpstr>
      <vt:lpstr>线程调度的不确定性</vt:lpstr>
      <vt:lpstr>共享资源的访问控制</vt:lpstr>
      <vt:lpstr>共享资源的访问控制</vt:lpstr>
      <vt:lpstr>Java监控代码区(Monitor)模型</vt:lpstr>
      <vt:lpstr>Java监控代码区(Monitor)模型</vt:lpstr>
      <vt:lpstr>Java监控代码区(Monitor)模型</vt:lpstr>
      <vt:lpstr>典型的Java多线程应用</vt:lpstr>
      <vt:lpstr>典型的Java多线程应用</vt:lpstr>
      <vt:lpstr>典型的Java多线程应用</vt:lpstr>
      <vt:lpstr>典型的Java多线程应用</vt:lpstr>
      <vt:lpstr>典型的Java多线程应用</vt:lpstr>
      <vt:lpstr>作业</vt:lpstr>
      <vt:lpstr>作业提示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对象运行机制与Java事件处理机制</dc:title>
  <dc:creator>Ji Wu</dc:creator>
  <cp:lastModifiedBy>Ji Wu</cp:lastModifiedBy>
  <cp:revision>906</cp:revision>
  <dcterms:created xsi:type="dcterms:W3CDTF">2014-02-11T07:15:08Z</dcterms:created>
  <dcterms:modified xsi:type="dcterms:W3CDTF">2016-03-28T14:43:04Z</dcterms:modified>
</cp:coreProperties>
</file>