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75"/>
  </p:handoutMasterIdLst>
  <p:sldIdLst>
    <p:sldId id="452" r:id="rId3"/>
    <p:sldId id="405" r:id="rId5"/>
    <p:sldId id="406" r:id="rId6"/>
    <p:sldId id="442" r:id="rId7"/>
    <p:sldId id="444" r:id="rId8"/>
    <p:sldId id="408" r:id="rId9"/>
    <p:sldId id="409" r:id="rId10"/>
    <p:sldId id="411" r:id="rId11"/>
    <p:sldId id="412" r:id="rId12"/>
    <p:sldId id="413" r:id="rId13"/>
    <p:sldId id="415" r:id="rId14"/>
    <p:sldId id="451" r:id="rId15"/>
    <p:sldId id="501" r:id="rId16"/>
    <p:sldId id="463" r:id="rId17"/>
    <p:sldId id="464" r:id="rId18"/>
    <p:sldId id="465" r:id="rId19"/>
    <p:sldId id="466" r:id="rId20"/>
    <p:sldId id="470" r:id="rId21"/>
    <p:sldId id="467" r:id="rId22"/>
    <p:sldId id="468" r:id="rId23"/>
    <p:sldId id="469" r:id="rId24"/>
    <p:sldId id="502" r:id="rId25"/>
    <p:sldId id="416" r:id="rId26"/>
    <p:sldId id="419" r:id="rId27"/>
    <p:sldId id="420" r:id="rId28"/>
    <p:sldId id="421" r:id="rId29"/>
    <p:sldId id="473" r:id="rId30"/>
    <p:sldId id="474" r:id="rId31"/>
    <p:sldId id="475" r:id="rId32"/>
    <p:sldId id="476" r:id="rId33"/>
    <p:sldId id="471" r:id="rId34"/>
    <p:sldId id="472" r:id="rId35"/>
    <p:sldId id="458" r:id="rId36"/>
    <p:sldId id="483" r:id="rId37"/>
    <p:sldId id="459" r:id="rId38"/>
    <p:sldId id="460" r:id="rId39"/>
    <p:sldId id="461" r:id="rId40"/>
    <p:sldId id="503" r:id="rId41"/>
    <p:sldId id="477" r:id="rId42"/>
    <p:sldId id="478" r:id="rId43"/>
    <p:sldId id="479" r:id="rId44"/>
    <p:sldId id="487" r:id="rId45"/>
    <p:sldId id="480" r:id="rId46"/>
    <p:sldId id="485" r:id="rId47"/>
    <p:sldId id="486" r:id="rId48"/>
    <p:sldId id="481" r:id="rId49"/>
    <p:sldId id="484" r:id="rId50"/>
    <p:sldId id="504" r:id="rId51"/>
    <p:sldId id="505" r:id="rId52"/>
    <p:sldId id="506" r:id="rId53"/>
    <p:sldId id="507" r:id="rId54"/>
    <p:sldId id="493" r:id="rId55"/>
    <p:sldId id="508" r:id="rId56"/>
    <p:sldId id="488" r:id="rId57"/>
    <p:sldId id="489" r:id="rId58"/>
    <p:sldId id="490" r:id="rId59"/>
    <p:sldId id="491" r:id="rId60"/>
    <p:sldId id="492" r:id="rId61"/>
    <p:sldId id="494" r:id="rId62"/>
    <p:sldId id="497" r:id="rId63"/>
    <p:sldId id="496" r:id="rId64"/>
    <p:sldId id="499" r:id="rId65"/>
    <p:sldId id="429" r:id="rId66"/>
    <p:sldId id="430" r:id="rId67"/>
    <p:sldId id="431" r:id="rId68"/>
    <p:sldId id="432" r:id="rId69"/>
    <p:sldId id="433" r:id="rId70"/>
    <p:sldId id="509" r:id="rId71"/>
    <p:sldId id="435" r:id="rId72"/>
    <p:sldId id="500" r:id="rId73"/>
    <p:sldId id="510" r:id="rId74"/>
  </p:sldIdLst>
  <p:sldSz cx="9144000" cy="5143500" type="screen16x9"/>
  <p:notesSz cx="6845300" cy="9396095"/>
  <p:custDataLst>
    <p:tags r:id="rId79"/>
  </p:custDataLst>
  <p:defaultTextStyle>
    <a:defPPr>
      <a:defRPr lang="en-US"/>
    </a:defPPr>
    <a:lvl1pPr algn="l" rtl="0" fontAlgn="base">
      <a:spcBef>
        <a:spcPct val="0"/>
      </a:spcBef>
      <a:spcAft>
        <a:spcPct val="0"/>
      </a:spcAft>
      <a:defRPr sz="2400" kern="1200">
        <a:solidFill>
          <a:schemeClr val="tx1"/>
        </a:solidFill>
        <a:latin typeface="Lucida Sans"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Lucida Sans"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Lucida Sans"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Lucida Sans"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Lucida Sans" charset="0"/>
        <a:ea typeface="MS PGothic" panose="020B0600070205080204" charset="-128"/>
        <a:cs typeface="MS PGothic" panose="020B0600070205080204" charset="-128"/>
      </a:defRPr>
    </a:lvl5pPr>
    <a:lvl6pPr marL="2286000" algn="l" defTabSz="457200" rtl="0" eaLnBrk="1" latinLnBrk="0" hangingPunct="1">
      <a:defRPr sz="2400" kern="1200">
        <a:solidFill>
          <a:schemeClr val="tx1"/>
        </a:solidFill>
        <a:latin typeface="Lucida Sans" charset="0"/>
        <a:ea typeface="MS PGothic" panose="020B0600070205080204" charset="-128"/>
        <a:cs typeface="MS PGothic" panose="020B0600070205080204" charset="-128"/>
      </a:defRPr>
    </a:lvl6pPr>
    <a:lvl7pPr marL="2743200" algn="l" defTabSz="457200" rtl="0" eaLnBrk="1" latinLnBrk="0" hangingPunct="1">
      <a:defRPr sz="2400" kern="1200">
        <a:solidFill>
          <a:schemeClr val="tx1"/>
        </a:solidFill>
        <a:latin typeface="Lucida Sans" charset="0"/>
        <a:ea typeface="MS PGothic" panose="020B0600070205080204" charset="-128"/>
        <a:cs typeface="MS PGothic" panose="020B0600070205080204" charset="-128"/>
      </a:defRPr>
    </a:lvl7pPr>
    <a:lvl8pPr marL="3200400" algn="l" defTabSz="457200" rtl="0" eaLnBrk="1" latinLnBrk="0" hangingPunct="1">
      <a:defRPr sz="2400" kern="1200">
        <a:solidFill>
          <a:schemeClr val="tx1"/>
        </a:solidFill>
        <a:latin typeface="Lucida Sans" charset="0"/>
        <a:ea typeface="MS PGothic" panose="020B0600070205080204" charset="-128"/>
        <a:cs typeface="MS PGothic" panose="020B0600070205080204" charset="-128"/>
      </a:defRPr>
    </a:lvl8pPr>
    <a:lvl9pPr marL="3657600" algn="l" defTabSz="457200" rtl="0" eaLnBrk="1" latinLnBrk="0" hangingPunct="1">
      <a:defRPr sz="2400" kern="1200">
        <a:solidFill>
          <a:schemeClr val="tx1"/>
        </a:solidFill>
        <a:latin typeface="Lucida Sans" charset="0"/>
        <a:ea typeface="MS PGothic" panose="020B0600070205080204" charset="-128"/>
        <a:cs typeface="MS PGothic" panose="020B0600070205080204" charset="-128"/>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80" autoAdjust="0"/>
    <p:restoredTop sz="86871" autoAdjust="0"/>
  </p:normalViewPr>
  <p:slideViewPr>
    <p:cSldViewPr showGuides="1">
      <p:cViewPr varScale="1">
        <p:scale>
          <a:sx n="141" d="100"/>
          <a:sy n="141" d="100"/>
        </p:scale>
        <p:origin x="744" y="184"/>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gs" Target="tags/tag1.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handoutMaster" Target="handoutMasters/handoutMaster1.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5" Type="http://schemas.openxmlformats.org/officeDocument/2006/relationships/slide" Target="slides/slide7.xml"/><Relationship Id="rId4" Type="http://schemas.openxmlformats.org/officeDocument/2006/relationships/slide" Target="slides/slide6.xml"/><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latin typeface="Tahoma" panose="020B0604030504040204"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latin typeface="Tahoma" panose="020B0604030504040204"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charset="0"/>
              </a:defRPr>
            </a:lvl1pPr>
          </a:lstStyle>
          <a:p>
            <a:fld id="{8A029216-D615-3945-A1F3-D96FC886DA62}" type="slidenum">
              <a:rPr lang="en-US"/>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ln>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3EB9031F-EB71-7642-8F3C-6FDC1408CB92}" type="slidenum">
              <a:rPr lang="en-US"/>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charset="0"/>
                <a:ea typeface="MS PGothic" panose="020B0600070205080204" charset="-128"/>
              </a:defRPr>
            </a:lvl2pPr>
            <a:lvl3pPr eaLnBrk="0" hangingPunct="0">
              <a:defRPr sz="2400">
                <a:solidFill>
                  <a:schemeClr val="tx1"/>
                </a:solidFill>
                <a:latin typeface="Lucida Sans" charset="0"/>
                <a:ea typeface="MS PGothic" panose="020B0600070205080204" charset="-128"/>
              </a:defRPr>
            </a:lvl3pPr>
            <a:lvl4pPr eaLnBrk="0" hangingPunct="0">
              <a:defRPr sz="2400">
                <a:solidFill>
                  <a:schemeClr val="tx1"/>
                </a:solidFill>
                <a:latin typeface="Lucida Sans" charset="0"/>
                <a:ea typeface="MS PGothic" panose="020B0600070205080204" charset="-128"/>
              </a:defRPr>
            </a:lvl4pPr>
            <a:lvl5pPr eaLnBrk="0" hangingPunct="0">
              <a:defRPr sz="2400">
                <a:solidFill>
                  <a:schemeClr val="tx1"/>
                </a:solidFill>
                <a:latin typeface="Lucida Sans"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endParaRPr lang="en-US">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fld>
            <a:endParaRPr lang="en-US"/>
          </a:p>
        </p:txBody>
      </p:sp>
      <p:sp>
        <p:nvSpPr>
          <p:cNvPr id="87043" name="Rectangle 2"/>
          <p:cNvSpPr>
            <a:spLocks noGrp="1" noRot="1" noChangeAspect="1" noChangeArrowheads="1"/>
          </p:cNvSpPr>
          <p:nvPr>
            <p:ph type="sldImg"/>
          </p:nvPr>
        </p:nvSpPr>
        <p:spPr>
          <a:solidFill>
            <a:srgbClr val="FFFFFF"/>
          </a:solidFill>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charset="0"/>
                <a:ea typeface="MS PGothic" panose="020B0600070205080204" charset="-128"/>
              </a:defRPr>
            </a:lvl2pPr>
            <a:lvl3pPr eaLnBrk="0" hangingPunct="0">
              <a:defRPr sz="2400">
                <a:solidFill>
                  <a:schemeClr val="tx1"/>
                </a:solidFill>
                <a:latin typeface="Lucida Sans" charset="0"/>
                <a:ea typeface="MS PGothic" panose="020B0600070205080204" charset="-128"/>
              </a:defRPr>
            </a:lvl3pPr>
            <a:lvl4pPr eaLnBrk="0" hangingPunct="0">
              <a:defRPr sz="2400">
                <a:solidFill>
                  <a:schemeClr val="tx1"/>
                </a:solidFill>
                <a:latin typeface="Lucida Sans" charset="0"/>
                <a:ea typeface="MS PGothic" panose="020B0600070205080204" charset="-128"/>
              </a:defRPr>
            </a:lvl4pPr>
            <a:lvl5pPr eaLnBrk="0" hangingPunct="0">
              <a:defRPr sz="2400">
                <a:solidFill>
                  <a:schemeClr val="tx1"/>
                </a:solidFill>
                <a:latin typeface="Lucida Sans"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endParaRPr lang="en-US">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charset="0"/>
                <a:ea typeface="MS PGothic" panose="020B0600070205080204" charset="-128"/>
              </a:defRPr>
            </a:lvl2pPr>
            <a:lvl3pPr eaLnBrk="0" hangingPunct="0">
              <a:defRPr sz="2400">
                <a:solidFill>
                  <a:schemeClr val="tx1"/>
                </a:solidFill>
                <a:latin typeface="Lucida Sans" charset="0"/>
                <a:ea typeface="MS PGothic" panose="020B0600070205080204" charset="-128"/>
              </a:defRPr>
            </a:lvl3pPr>
            <a:lvl4pPr eaLnBrk="0" hangingPunct="0">
              <a:defRPr sz="2400">
                <a:solidFill>
                  <a:schemeClr val="tx1"/>
                </a:solidFill>
                <a:latin typeface="Lucida Sans" charset="0"/>
                <a:ea typeface="MS PGothic" panose="020B0600070205080204" charset="-128"/>
              </a:defRPr>
            </a:lvl4pPr>
            <a:lvl5pPr eaLnBrk="0" hangingPunct="0">
              <a:defRPr sz="2400">
                <a:solidFill>
                  <a:schemeClr val="tx1"/>
                </a:solidFill>
                <a:latin typeface="Lucida Sans"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charset="-128"/>
                <a:cs typeface="MS PGothic" panose="020B0600070205080204" charset="-128"/>
              </a:rPr>
              <a:t>Regular expression play a very powerful role when they are used to </a:t>
            </a:r>
            <a:r>
              <a:rPr lang="en-US" b="1" dirty="0">
                <a:latin typeface="Arial" panose="020B0604020202020204" pitchFamily="34" charset="0"/>
                <a:ea typeface="MS PGothic" panose="020B0600070205080204" charset="-128"/>
                <a:cs typeface="MS PGothic" panose="020B0600070205080204" charset="-128"/>
              </a:rPr>
              <a:t>change</a:t>
            </a:r>
            <a:r>
              <a:rPr lang="en-US" dirty="0">
                <a:latin typeface="Arial" panose="020B0604020202020204" pitchFamily="34" charset="0"/>
                <a:ea typeface="MS PGothic" panose="020B0600070205080204" charset="-128"/>
                <a:cs typeface="MS PGothic" panose="020B0600070205080204" charset="-128"/>
              </a:rPr>
              <a:t> strings, substituting one string for another.  And this power to easily model string substitutions turns out to play a role in one of the earliest NLP systems, the pioneering 1966 chatbot ELIZA.</a:t>
            </a:r>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These "</a:t>
            </a:r>
            <a:r>
              <a:rPr kumimoji="1" lang="en-US" sz="1200" b="0" kern="1200" dirty="0">
                <a:solidFill>
                  <a:schemeClr val="tx1"/>
                </a:solidFill>
                <a:effectLst/>
                <a:latin typeface="Arial" panose="020B0604020202020204" pitchFamily="34" charset="0"/>
                <a:ea typeface="MS PGothic" panose="020B0600070205080204" charset="-128"/>
                <a:cs typeface="MS PGothic" panose="020B0600070205080204" charset="-128"/>
              </a:rPr>
              <a:t>lookahead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anose="020B0604020202020204" pitchFamily="34" charset="0"/>
                <a:ea typeface="MS PGothic" panose="020B0600070205080204" charset="-128"/>
                <a:cs typeface="MS PGothic" panose="020B0600070205080204" charset="-128"/>
              </a:rPr>
              <a:t>zero-width</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Substitutions and capture groups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anose="020B0604020202020204" pitchFamily="34" charset="0"/>
                <a:ea typeface="MS PGothic" panose="020B0600070205080204" charset="-128"/>
                <a:cs typeface="MS PGothic" panose="020B0600070205080204" charset="-128"/>
              </a:rPr>
              <a:t>Weizenbaum</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anose="020B0604020202020204" pitchFamily="34" charset="0"/>
                <a:ea typeface="MS PGothic" panose="020B0600070205080204" charset="-128"/>
                <a:cs typeface="MS PGothic" panose="020B0600070205080204" charset="-128"/>
              </a:rPr>
              <a:t>know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anose="020B0604020202020204" pitchFamily="34" charset="0"/>
                <a:ea typeface="MS PGothic" panose="020B0600070205080204" charset="-128"/>
                <a:cs typeface="MS PGothic" panose="020B0600070205080204" charset="-128"/>
              </a:rPr>
              <a:t>understood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them and their problems, and in very prescient early work, </a:t>
            </a:r>
            <a:r>
              <a:rPr kumimoji="1" lang="en-US" sz="1200" kern="1200" dirty="0" err="1">
                <a:solidFill>
                  <a:schemeClr val="tx1"/>
                </a:solidFill>
                <a:effectLst/>
                <a:latin typeface="Arial" panose="020B0604020202020204" pitchFamily="34" charset="0"/>
                <a:ea typeface="MS PGothic" panose="020B0600070205080204" charset="-128"/>
                <a:cs typeface="MS PGothic" panose="020B0600070205080204" charset="-128"/>
              </a:rPr>
              <a:t>Weizenbaum</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fld>
            <a:endParaRPr lang="en-US"/>
          </a:p>
        </p:txBody>
      </p:sp>
      <p:sp>
        <p:nvSpPr>
          <p:cNvPr id="70659" name="Rectangle 2"/>
          <p:cNvSpPr>
            <a:spLocks noGrp="1" noRot="1" noChangeAspect="1" noChangeArrowheads="1"/>
          </p:cNvSpPr>
          <p:nvPr>
            <p:ph type="sldImg"/>
          </p:nvPr>
        </p:nvSpPr>
        <p:spPr>
          <a:solidFill>
            <a:srgbClr val="FFFFFF"/>
          </a:solidFill>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charset="0"/>
                <a:ea typeface="MS PGothic" panose="020B0600070205080204" charset="-128"/>
              </a:defRPr>
            </a:lvl2pPr>
            <a:lvl3pPr eaLnBrk="0" hangingPunct="0">
              <a:defRPr sz="2400">
                <a:solidFill>
                  <a:schemeClr val="tx1"/>
                </a:solidFill>
                <a:latin typeface="Lucida Sans" charset="0"/>
                <a:ea typeface="MS PGothic" panose="020B0600070205080204" charset="-128"/>
              </a:defRPr>
            </a:lvl3pPr>
            <a:lvl4pPr eaLnBrk="0" hangingPunct="0">
              <a:defRPr sz="2400">
                <a:solidFill>
                  <a:schemeClr val="tx1"/>
                </a:solidFill>
                <a:latin typeface="Lucida Sans" charset="0"/>
                <a:ea typeface="MS PGothic" panose="020B0600070205080204" charset="-128"/>
              </a:defRPr>
            </a:lvl4pPr>
            <a:lvl5pPr eaLnBrk="0" hangingPunct="0">
              <a:defRPr sz="2400">
                <a:solidFill>
                  <a:schemeClr val="tx1"/>
                </a:solidFill>
                <a:latin typeface="Lucida Sans"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charset="-128"/>
                <a:cs typeface="MS PGothic" panose="020B0600070205080204" charset="-128"/>
              </a:rPr>
              <a:t>You'll find regular expression substitutions, and more powerful tools like lookahead, to be useful in all sorts of applications. And later on we'll be returning to ELIZA and the general issue of building agents that can interact conversationally.</a:t>
            </a:r>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charset="0"/>
                <a:ea typeface="MS PGothic" panose="020B0600070205080204" charset="-128"/>
              </a:defRPr>
            </a:lvl2pPr>
            <a:lvl3pPr eaLnBrk="0" hangingPunct="0">
              <a:defRPr sz="2400">
                <a:solidFill>
                  <a:schemeClr val="tx1"/>
                </a:solidFill>
                <a:latin typeface="Lucida Sans" charset="0"/>
                <a:ea typeface="MS PGothic" panose="020B0600070205080204" charset="-128"/>
              </a:defRPr>
            </a:lvl3pPr>
            <a:lvl4pPr eaLnBrk="0" hangingPunct="0">
              <a:defRPr sz="2400">
                <a:solidFill>
                  <a:schemeClr val="tx1"/>
                </a:solidFill>
                <a:latin typeface="Lucida Sans" charset="0"/>
                <a:ea typeface="MS PGothic" panose="020B0600070205080204" charset="-128"/>
              </a:defRPr>
            </a:lvl4pPr>
            <a:lvl5pPr eaLnBrk="0" hangingPunct="0">
              <a:defRPr sz="2400">
                <a:solidFill>
                  <a:schemeClr val="tx1"/>
                </a:solidFill>
                <a:latin typeface="Lucida Sans"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charset="-128"/>
                <a:cs typeface="MS PGothic" panose="020B0600070205080204" charset="-128"/>
              </a:rPr>
              <a:t>Let's continue our study of basic text processing methods.  In this lecture we'll talk about some basic properties of words. How many words are there? And what are the properties of corpora, that's the plural of corpus, meaning bodies of text?</a:t>
            </a:r>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fld>
            <a:endParaRPr lang="en-US"/>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endParaRPr lang="en-US" sz="1200" dirty="0"/>
          </a:p>
          <a:p>
            <a:endParaRPr lang="en-US" dirty="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fld>
            <a:endParaRPr lang="en-US"/>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fld>
            <a:endParaRPr lang="en-US"/>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The switchboard corpus of phone conversations has 2.4 million word tokens. And there's 20,000 word types in those 2.4</a:t>
            </a:r>
            <a:endPar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endParaRPr>
          </a:p>
          <a:p>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millions words. Shakespeare has just under a million word tokens. Shakespeare is</a:t>
            </a:r>
            <a:endPar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endParaRPr>
          </a:p>
          <a:p>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quite a small corpus. He wrote, 800,000 words in his lifetime. And in that less</a:t>
            </a:r>
            <a:endPar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endParaRPr>
          </a:p>
          <a:p>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than a million words, he actually used 31,000 distinct words. So he had a very,</a:t>
            </a:r>
            <a:endPar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endParaRPr>
          </a:p>
          <a:p>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very broad vocabulary famously. And if you look at a very huge corpus, the Google</a:t>
            </a:r>
            <a:endPar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endParaRPr>
          </a:p>
          <a:p>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N-grams corpus that has a trillion different tokens, a very large number of</a:t>
            </a:r>
            <a:endPar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endParaRPr>
          </a:p>
          <a:p>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words, there's. Thirteen million types, so how many words are there in English? Well,</a:t>
            </a:r>
            <a:endPar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endParaRPr>
          </a:p>
          <a:p>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if you look at conversation, 20,000 different words. If you look at</a:t>
            </a:r>
            <a:endPar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endParaRPr>
          </a:p>
          <a:p>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Shakespeare, 30,000 words. And if you combine the two, probably somewhere, not</a:t>
            </a:r>
            <a:endPar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endParaRPr>
          </a:p>
          <a:p>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quite the sum of the two, but some larger number. But if you look at the Google</a:t>
            </a:r>
            <a:endPar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endParaRPr>
          </a:p>
          <a:p>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engrams, we have thirteen million. And of course, some of those are probably </a:t>
            </a:r>
            <a:r>
              <a:rPr kumimoji="1" lang="en-US" sz="1200" kern="1200" dirty="0" err="1">
                <a:solidFill>
                  <a:schemeClr val="tx1"/>
                </a:solidFill>
                <a:effectLst/>
                <a:latin typeface="Arial" panose="020B0604020202020204" pitchFamily="34" charset="0"/>
                <a:ea typeface="MS PGothic" panose="020B0600070205080204" charset="-128"/>
                <a:cs typeface="MS PGothic" panose="020B0600070205080204" charset="-128"/>
              </a:rPr>
              <a:t>urls</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a:t>
            </a:r>
            <a:endPar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endParaRPr>
          </a:p>
          <a:p>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and. And email addresses, but even if you eliminate all of those, the number of</a:t>
            </a:r>
            <a:endPar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endParaRPr>
          </a:p>
          <a:p>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words in a language is very large, maybe there's a million words of English.</a:t>
            </a:r>
            <a:endPar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endParaRPr>
          </a:p>
          <a:p>
            <a:endParaRPr lang="en-US" dirty="0"/>
          </a:p>
          <a:p>
            <a:endParaRPr lang="en-US" dirty="0"/>
          </a:p>
          <a:p>
            <a:endParaRPr lang="en-US" dirty="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endParaRPr lang="en-US" dirty="0"/>
          </a:p>
          <a:p>
            <a:r>
              <a:rPr lang="en-US" dirty="0"/>
              <a:t>Whenever you build a corpus, you should be documenting these decisions in a datasheet for the corpus.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charset="0"/>
                <a:ea typeface="MS PGothic" panose="020B0600070205080204" charset="-128"/>
              </a:defRPr>
            </a:lvl2pPr>
            <a:lvl3pPr eaLnBrk="0" hangingPunct="0">
              <a:defRPr sz="2400">
                <a:solidFill>
                  <a:schemeClr val="tx1"/>
                </a:solidFill>
                <a:latin typeface="Lucida Sans" charset="0"/>
                <a:ea typeface="MS PGothic" panose="020B0600070205080204" charset="-128"/>
              </a:defRPr>
            </a:lvl3pPr>
            <a:lvl4pPr eaLnBrk="0" hangingPunct="0">
              <a:defRPr sz="2400">
                <a:solidFill>
                  <a:schemeClr val="tx1"/>
                </a:solidFill>
                <a:latin typeface="Lucida Sans" charset="0"/>
                <a:ea typeface="MS PGothic" panose="020B0600070205080204" charset="-128"/>
              </a:defRPr>
            </a:lvl4pPr>
            <a:lvl5pPr eaLnBrk="0" hangingPunct="0">
              <a:defRPr sz="2400">
                <a:solidFill>
                  <a:schemeClr val="tx1"/>
                </a:solidFill>
                <a:latin typeface="Lucida Sans"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charset="-128"/>
                <a:cs typeface="MS PGothic" panose="020B0600070205080204" charset="-128"/>
              </a:rPr>
              <a:t>In summary, when you study text in corpora it's important to be explicit about what you mean by word (type or token, lemma or wordform) and what are the properties of the corpora; their genre, their language variety, who wrote them and how they were collected.</a:t>
            </a:r>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fld>
            <a:endParaRPr lang="en-US"/>
          </a:p>
        </p:txBody>
      </p:sp>
      <p:sp>
        <p:nvSpPr>
          <p:cNvPr id="72707" name="Rectangle 2"/>
          <p:cNvSpPr>
            <a:spLocks noGrp="1" noRot="1" noChangeAspect="1" noChangeArrowheads="1" noTextEdit="1"/>
          </p:cNvSpPr>
          <p:nvPr>
            <p:ph type="sldImg"/>
          </p:nvPr>
        </p:nvSpPr>
        <p:spPr>
          <a:solidFill>
            <a:srgbClr val="FFFFFF"/>
          </a:solidFill>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charset="0"/>
                <a:ea typeface="MS PGothic" panose="020B0600070205080204" charset="-128"/>
              </a:defRPr>
            </a:lvl2pPr>
            <a:lvl3pPr eaLnBrk="0" hangingPunct="0">
              <a:defRPr sz="2400">
                <a:solidFill>
                  <a:schemeClr val="tx1"/>
                </a:solidFill>
                <a:latin typeface="Lucida Sans" charset="0"/>
                <a:ea typeface="MS PGothic" panose="020B0600070205080204" charset="-128"/>
              </a:defRPr>
            </a:lvl3pPr>
            <a:lvl4pPr eaLnBrk="0" hangingPunct="0">
              <a:defRPr sz="2400">
                <a:solidFill>
                  <a:schemeClr val="tx1"/>
                </a:solidFill>
                <a:latin typeface="Lucida Sans" charset="0"/>
                <a:ea typeface="MS PGothic" panose="020B0600070205080204" charset="-128"/>
              </a:defRPr>
            </a:lvl4pPr>
            <a:lvl5pPr eaLnBrk="0" hangingPunct="0">
              <a:defRPr sz="2400">
                <a:solidFill>
                  <a:schemeClr val="tx1"/>
                </a:solidFill>
                <a:latin typeface="Lucida Sans"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charset="-128"/>
                <a:cs typeface="MS PGothic" panose="020B0600070205080204" charset="-128"/>
              </a:rPr>
              <a:t>In the next few lectures we'll introduce text normalization, the process of turning a text into standard formatting of words or sentences. We'll start by thinking about how to break up a text into word tokens.</a:t>
            </a:r>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fld>
            <a:endParaRPr lang="en-US"/>
          </a:p>
        </p:txBody>
      </p:sp>
      <p:sp>
        <p:nvSpPr>
          <p:cNvPr id="21507" name="Rectangle 2"/>
          <p:cNvSpPr>
            <a:spLocks noGrp="1" noRot="1" noChangeAspect="1" noChangeArrowheads="1"/>
          </p:cNvSpPr>
          <p:nvPr>
            <p:ph type="sldImg"/>
          </p:nvPr>
        </p:nvSpPr>
        <p:spPr>
          <a:solidFill>
            <a:srgbClr val="FFFFFF"/>
          </a:solidFill>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charset="0"/>
                <a:ea typeface="MS PGothic" panose="020B0600070205080204" charset="-128"/>
              </a:defRPr>
            </a:lvl2pPr>
            <a:lvl3pPr eaLnBrk="0" hangingPunct="0">
              <a:defRPr sz="2400">
                <a:solidFill>
                  <a:schemeClr val="tx1"/>
                </a:solidFill>
                <a:latin typeface="Lucida Sans" charset="0"/>
                <a:ea typeface="MS PGothic" panose="020B0600070205080204" charset="-128"/>
              </a:defRPr>
            </a:lvl3pPr>
            <a:lvl4pPr eaLnBrk="0" hangingPunct="0">
              <a:defRPr sz="2400">
                <a:solidFill>
                  <a:schemeClr val="tx1"/>
                </a:solidFill>
                <a:latin typeface="Lucida Sans" charset="0"/>
                <a:ea typeface="MS PGothic" panose="020B0600070205080204" charset="-128"/>
              </a:defRPr>
            </a:lvl4pPr>
            <a:lvl5pPr eaLnBrk="0" hangingPunct="0">
              <a:defRPr sz="2400">
                <a:solidFill>
                  <a:schemeClr val="tx1"/>
                </a:solidFill>
                <a:latin typeface="Lucida Sans"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charset="-128"/>
                <a:cs typeface="MS PGothic" panose="020B0600070205080204" charset="-128"/>
              </a:rPr>
              <a:t>Word tokenization is an important step in text normalization. Here we introduced some common baseline methods, space-based and character-based tokenization.</a:t>
            </a:r>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charset="0"/>
                <a:ea typeface="MS PGothic" panose="020B0600070205080204" charset="-128"/>
              </a:defRPr>
            </a:lvl2pPr>
            <a:lvl3pPr eaLnBrk="0" hangingPunct="0">
              <a:defRPr sz="2400">
                <a:solidFill>
                  <a:schemeClr val="tx1"/>
                </a:solidFill>
                <a:latin typeface="Lucida Sans" charset="0"/>
                <a:ea typeface="MS PGothic" panose="020B0600070205080204" charset="-128"/>
              </a:defRPr>
            </a:lvl3pPr>
            <a:lvl4pPr eaLnBrk="0" hangingPunct="0">
              <a:defRPr sz="2400">
                <a:solidFill>
                  <a:schemeClr val="tx1"/>
                </a:solidFill>
                <a:latin typeface="Lucida Sans" charset="0"/>
                <a:ea typeface="MS PGothic" panose="020B0600070205080204" charset="-128"/>
              </a:defRPr>
            </a:lvl4pPr>
            <a:lvl5pPr eaLnBrk="0" hangingPunct="0">
              <a:defRPr sz="2400">
                <a:solidFill>
                  <a:schemeClr val="tx1"/>
                </a:solidFill>
                <a:latin typeface="Lucida Sans"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r>
              <a:rPr lang="en-US" sz="3200" dirty="0">
                <a:latin typeface="Arial" panose="020B0604020202020204" pitchFamily="34" charset="0"/>
                <a:ea typeface="MS PGothic" panose="020B0600070205080204" charset="-128"/>
                <a:cs typeface="MS PGothic" panose="020B0600070205080204" charset="-128"/>
              </a:rPr>
              <a:t>In this lecture, we introduce the Byte Pair Encoding or BPE algorithm that uses corpus statistics to decide how to segment a text into tokens.</a:t>
            </a:r>
            <a:endParaRPr lang="en-US" sz="3200"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charset="0"/>
                <a:ea typeface="MS PGothic" panose="020B0600070205080204" charset="-128"/>
              </a:defRPr>
            </a:lvl2pPr>
            <a:lvl3pPr eaLnBrk="0" hangingPunct="0">
              <a:defRPr sz="2400">
                <a:solidFill>
                  <a:schemeClr val="tx1"/>
                </a:solidFill>
                <a:latin typeface="Lucida Sans" charset="0"/>
                <a:ea typeface="MS PGothic" panose="020B0600070205080204" charset="-128"/>
              </a:defRPr>
            </a:lvl3pPr>
            <a:lvl4pPr eaLnBrk="0" hangingPunct="0">
              <a:defRPr sz="2400">
                <a:solidFill>
                  <a:schemeClr val="tx1"/>
                </a:solidFill>
                <a:latin typeface="Lucida Sans" charset="0"/>
                <a:ea typeface="MS PGothic" panose="020B0600070205080204" charset="-128"/>
              </a:defRPr>
            </a:lvl4pPr>
            <a:lvl5pPr eaLnBrk="0" hangingPunct="0">
              <a:defRPr sz="2400">
                <a:solidFill>
                  <a:schemeClr val="tx1"/>
                </a:solidFill>
                <a:latin typeface="Lucida Sans"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charset="-128"/>
                <a:cs typeface="MS PGothic" panose="020B0600070205080204" charset="-128"/>
              </a:rPr>
              <a:t>The Byte Pair Encoding algorithm we've described is one of a set of corpus-based tokenizers that together are now extremely commonly used throughout NLP</a:t>
            </a:r>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charset="0"/>
                <a:ea typeface="MS PGothic" panose="020B0600070205080204" charset="-128"/>
              </a:defRPr>
            </a:lvl2pPr>
            <a:lvl3pPr eaLnBrk="0" hangingPunct="0">
              <a:defRPr sz="2400">
                <a:solidFill>
                  <a:schemeClr val="tx1"/>
                </a:solidFill>
                <a:latin typeface="Lucida Sans" charset="0"/>
                <a:ea typeface="MS PGothic" panose="020B0600070205080204" charset="-128"/>
              </a:defRPr>
            </a:lvl3pPr>
            <a:lvl4pPr eaLnBrk="0" hangingPunct="0">
              <a:defRPr sz="2400">
                <a:solidFill>
                  <a:schemeClr val="tx1"/>
                </a:solidFill>
                <a:latin typeface="Lucida Sans" charset="0"/>
                <a:ea typeface="MS PGothic" panose="020B0600070205080204" charset="-128"/>
              </a:defRPr>
            </a:lvl4pPr>
            <a:lvl5pPr eaLnBrk="0" hangingPunct="0">
              <a:defRPr sz="2400">
                <a:solidFill>
                  <a:schemeClr val="tx1"/>
                </a:solidFill>
                <a:latin typeface="Lucida Sans"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charset="-128"/>
                <a:cs typeface="MS PGothic" panose="020B0600070205080204" charset="-128"/>
              </a:rPr>
              <a:t>Now let's discuss how to put all words in a standard format, a process called Word Normalization. We'll also talk about sentence segmentation, the process of breaking up your text corpus into larger units like sentences.</a:t>
            </a:r>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fld>
            <a:endParaRPr lang="en-US"/>
          </a:p>
        </p:txBody>
      </p:sp>
      <p:sp>
        <p:nvSpPr>
          <p:cNvPr id="74755" name="Rectangle 2"/>
          <p:cNvSpPr>
            <a:spLocks noGrp="1" noRot="1" noChangeAspect="1" noChangeArrowheads="1" noTextEdit="1"/>
          </p:cNvSpPr>
          <p:nvPr>
            <p:ph type="sldImg"/>
          </p:nvPr>
        </p:nvSpPr>
        <p:spPr>
          <a:solidFill>
            <a:srgbClr val="FFFFFF"/>
          </a:solidFill>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fld>
            <a:endParaRPr lang="en-US"/>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fld>
            <a:endParaRPr lang="en-US"/>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fld>
            <a:endParaRPr lang="en-US"/>
          </a:p>
        </p:txBody>
      </p:sp>
      <p:sp>
        <p:nvSpPr>
          <p:cNvPr id="60419" name="Rectangle 2"/>
          <p:cNvSpPr>
            <a:spLocks noGrp="1" noRot="1" noChangeAspect="1" noChangeArrowheads="1"/>
          </p:cNvSpPr>
          <p:nvPr>
            <p:ph type="sldImg"/>
          </p:nvPr>
        </p:nvSpPr>
        <p:spPr>
          <a:solidFill>
            <a:srgbClr val="FFFFFF"/>
          </a:solidFill>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charset="0"/>
                <a:ea typeface="MS PGothic" panose="020B0600070205080204" charset="-128"/>
              </a:defRPr>
            </a:lvl2pPr>
            <a:lvl3pPr eaLnBrk="0" hangingPunct="0">
              <a:defRPr sz="2400">
                <a:solidFill>
                  <a:schemeClr val="tx1"/>
                </a:solidFill>
                <a:latin typeface="Lucida Sans" charset="0"/>
                <a:ea typeface="MS PGothic" panose="020B0600070205080204" charset="-128"/>
              </a:defRPr>
            </a:lvl3pPr>
            <a:lvl4pPr eaLnBrk="0" hangingPunct="0">
              <a:defRPr sz="2400">
                <a:solidFill>
                  <a:schemeClr val="tx1"/>
                </a:solidFill>
                <a:latin typeface="Lucida Sans" charset="0"/>
                <a:ea typeface="MS PGothic" panose="020B0600070205080204" charset="-128"/>
              </a:defRPr>
            </a:lvl4pPr>
            <a:lvl5pPr eaLnBrk="0" hangingPunct="0">
              <a:defRPr sz="2400">
                <a:solidFill>
                  <a:schemeClr val="tx1"/>
                </a:solidFill>
                <a:latin typeface="Lucida Sans"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charset="-128"/>
                <a:cs typeface="MS PGothic" panose="020B0600070205080204" charset="-128"/>
              </a:rPr>
              <a:t>Normalizing words, and segmenting off sentences or other larger discourse units, are important initial steps in text processing. </a:t>
            </a:r>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fld>
            <a:endParaRPr lang="en-US"/>
          </a:p>
        </p:txBody>
      </p:sp>
      <p:sp>
        <p:nvSpPr>
          <p:cNvPr id="74755" name="Rectangle 2"/>
          <p:cNvSpPr>
            <a:spLocks noGrp="1" noRot="1" noChangeAspect="1" noChangeArrowheads="1" noTextEdit="1"/>
          </p:cNvSpPr>
          <p:nvPr>
            <p:ph type="sldImg"/>
          </p:nvPr>
        </p:nvSpPr>
        <p:spPr>
          <a:solidFill>
            <a:srgbClr val="FFFFFF"/>
          </a:solidFill>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fld>
            <a:endParaRPr lang="en-US"/>
          </a:p>
        </p:txBody>
      </p:sp>
      <p:sp>
        <p:nvSpPr>
          <p:cNvPr id="76803" name="Rectangle 2"/>
          <p:cNvSpPr>
            <a:spLocks noGrp="1" noRot="1" noChangeAspect="1" noChangeArrowheads="1" noTextEdit="1"/>
          </p:cNvSpPr>
          <p:nvPr>
            <p:ph type="sldImg"/>
          </p:nvPr>
        </p:nvSpPr>
        <p:spPr>
          <a:solidFill>
            <a:srgbClr val="FFFFFF"/>
          </a:solidFill>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fld>
            <a:endParaRPr lang="en-US"/>
          </a:p>
        </p:txBody>
      </p:sp>
      <p:sp>
        <p:nvSpPr>
          <p:cNvPr id="78851" name="Rectangle 2"/>
          <p:cNvSpPr>
            <a:spLocks noGrp="1" noRot="1" noChangeAspect="1" noChangeArrowheads="1" noTextEdit="1"/>
          </p:cNvSpPr>
          <p:nvPr>
            <p:ph type="sldImg"/>
          </p:nvPr>
        </p:nvSpPr>
        <p:spPr>
          <a:solidFill>
            <a:srgbClr val="FFFFFF"/>
          </a:solidFill>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fld>
            <a:endParaRPr lang="en-US"/>
          </a:p>
        </p:txBody>
      </p:sp>
      <p:sp>
        <p:nvSpPr>
          <p:cNvPr id="82947" name="Rectangle 2"/>
          <p:cNvSpPr>
            <a:spLocks noGrp="1" noRot="1" noChangeAspect="1" noChangeArrowheads="1"/>
          </p:cNvSpPr>
          <p:nvPr>
            <p:ph type="sldImg"/>
          </p:nvPr>
        </p:nvSpPr>
        <p:spPr>
          <a:solidFill>
            <a:srgbClr val="FFFFFF"/>
          </a:solidFill>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fld>
            <a:endParaRPr lang="en-US"/>
          </a:p>
        </p:txBody>
      </p:sp>
      <p:sp>
        <p:nvSpPr>
          <p:cNvPr id="84995" name="Rectangle 2"/>
          <p:cNvSpPr>
            <a:spLocks noGrp="1" noRot="1" noChangeAspect="1" noChangeArrowheads="1"/>
          </p:cNvSpPr>
          <p:nvPr>
            <p:ph type="sldImg"/>
          </p:nvPr>
        </p:nvSpPr>
        <p:spPr>
          <a:solidFill>
            <a:srgbClr val="FFFFFF"/>
          </a:solidFill>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p:spPr>
        <p:txBody>
          <a:bodyPr/>
          <a:lstStyle>
            <a:lvl1pPr>
              <a:defRPr/>
            </a:lvl1pPr>
          </a:lstStyle>
          <a:p>
            <a:pPr>
              <a:defRPr/>
            </a:pPr>
            <a:endParaRPr lang="en-US"/>
          </a:p>
        </p:txBody>
      </p:sp>
      <p:sp>
        <p:nvSpPr>
          <p:cNvPr id="9" name="Rectangle 7"/>
          <p:cNvSpPr>
            <a:spLocks noGrp="1" noChangeArrowheads="1"/>
          </p:cNvSpPr>
          <p:nvPr>
            <p:ph type="sldNum" sz="quarter" idx="12"/>
          </p:nvPr>
        </p:nvSpPr>
        <p:spPr/>
        <p:txBody>
          <a:bodyPr/>
          <a:lstStyle>
            <a:lvl1pPr>
              <a:defRPr/>
            </a:lvl1pPr>
          </a:lstStyle>
          <a:p>
            <a:fld id="{231C68C3-6089-F349-9232-42643877B0CF}" type="slidenum">
              <a:rPr lang="en-US"/>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E943D734-B240-FB4D-AF6E-6869FD669100}" type="slidenum">
              <a:rPr lang="en-US"/>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endParaRPr lang="en-US" dirty="0"/>
          </a:p>
        </p:txBody>
      </p:sp>
      <p:sp>
        <p:nvSpPr>
          <p:cNvPr id="3" name="Content Placeholder 2"/>
          <p:cNvSpPr>
            <a:spLocks noGrp="1"/>
          </p:cNvSpPr>
          <p:nvPr>
            <p:ph idx="1"/>
          </p:nvPr>
        </p:nvSpPr>
        <p:spPr>
          <a:xfrm>
            <a:off x="822960" y="1200150"/>
            <a:ext cx="7543801" cy="3429000"/>
          </a:xfrm>
        </p:spPr>
        <p:txBody>
          <a:bodyPr/>
          <a:lstStyle>
            <a:lvl1pPr marL="8255" indent="-8255">
              <a:defRPr sz="2800" baseline="0"/>
            </a:lvl1pPr>
            <a:lvl2pPr marL="405130" indent="-254000">
              <a:defRPr sz="2400" baseline="0"/>
            </a:lvl2pPr>
            <a:lvl3pPr marL="516255" indent="-228600">
              <a:defRPr sz="2000" baseline="0"/>
            </a:lvl3pPr>
            <a:lvl4pPr marL="690880" indent="-265430">
              <a:defRPr sz="1600" baseline="0"/>
            </a:lvl4pPr>
            <a:lvl5pPr marL="802005" indent="-240030">
              <a:defRPr sz="1400" baseline="0">
                <a:latin typeface="+mj-lt"/>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40CDC23-E565-C848-9AF6-12BD09C53D91}"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showMasterSp="0">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90">
                <a:solidFill>
                  <a:srgbClr val="FFFFFF"/>
                </a:solidFill>
              </a:defRPr>
            </a:lvl1pPr>
          </a:lstStyle>
          <a:p>
            <a:fld id="{D07771B2-D7F7-364E-B6F3-F7FE93606BC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29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350" kern="1200">
          <a:solidFill>
            <a:schemeClr val="tx1">
              <a:lumMod val="75000"/>
              <a:lumOff val="25000"/>
            </a:schemeClr>
          </a:solidFill>
          <a:latin typeface="+mn-lt"/>
          <a:ea typeface="+mn-ea"/>
          <a:cs typeface="+mn-cs"/>
        </a:defRPr>
      </a:lvl2pPr>
      <a:lvl3pPr marL="42545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3pPr>
      <a:lvl4pPr marL="56261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4pPr>
      <a:lvl5pPr marL="69977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image" Target="../media/image6.emf"/></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image" Target="../media/image7.emf"/></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image" Target="../media/image8.emf"/></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MS PGothic" panose="020B0600070205080204" charset="-128"/>
                <a:cs typeface="Calibri (Headings)"/>
              </a:rPr>
              <a:t>Basic Text Processing</a:t>
            </a:r>
            <a:endParaRPr lang="en-US" sz="4000" dirty="0">
              <a:latin typeface="Calibri (Headings)"/>
              <a:ea typeface="MS PGothic" panose="020B0600070205080204" charset="-128"/>
              <a:cs typeface="Calibri (Headings)"/>
            </a:endParaRPr>
          </a:p>
        </p:txBody>
      </p:sp>
      <p:sp>
        <p:nvSpPr>
          <p:cNvPr id="16387" name="Rectangle 6"/>
          <p:cNvSpPr>
            <a:spLocks noGrp="1" noChangeArrowheads="1"/>
          </p:cNvSpPr>
          <p:nvPr>
            <p:ph idx="1"/>
          </p:nvPr>
        </p:nvSpPr>
        <p:spPr>
          <a:xfrm>
            <a:off x="3460238" y="2800350"/>
            <a:ext cx="5009393" cy="1691640"/>
          </a:xfrm>
        </p:spPr>
        <p:txBody>
          <a:bodyPr/>
          <a:lstStyle/>
          <a:p>
            <a:pPr eaLnBrk="1" hangingPunct="1">
              <a:buFont typeface="Times" pitchFamily="-65" charset="0"/>
              <a:buNone/>
            </a:pPr>
            <a:r>
              <a:rPr lang="en-US" sz="3600" dirty="0">
                <a:solidFill>
                  <a:srgbClr val="A4001D"/>
                </a:solidFill>
                <a:latin typeface="Calibri" panose="020F0502020204030204"/>
                <a:ea typeface="MS PGothic" panose="020B0600070205080204" charset="-128"/>
                <a:cs typeface="Calibri" panose="020F0502020204030204"/>
              </a:rPr>
              <a:t>Regular Expressions</a:t>
            </a:r>
            <a:endParaRPr lang="en-US" sz="3600" dirty="0">
              <a:solidFill>
                <a:srgbClr val="A4001D"/>
              </a:solidFill>
              <a:latin typeface="Calibri" panose="020F0502020204030204"/>
              <a:ea typeface="MS PGothic" panose="020B0600070205080204" charset="-128"/>
              <a:cs typeface="Calibri" panose="020F0502020204030204"/>
            </a:endParaRPr>
          </a:p>
        </p:txBody>
      </p:sp>
      <p:sp>
        <p:nvSpPr>
          <p:cNvPr id="2" name="Text Placeholder 1"/>
          <p:cNvSpPr>
            <a:spLocks noGrp="1"/>
          </p:cNvSpPr>
          <p:nvPr>
            <p:ph type="body" sz="half" idx="2"/>
          </p:nvPr>
        </p:nvSpPr>
        <p:spPr/>
        <p:txBody>
          <a:bodyPr/>
          <a:lstStyle/>
          <a:p>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Errors cont.</a:t>
            </a:r>
            <a:endParaRPr lang="en-US" dirty="0"/>
          </a:p>
        </p:txBody>
      </p:sp>
      <p:sp>
        <p:nvSpPr>
          <p:cNvPr id="86019" name="Rectangle 3"/>
          <p:cNvSpPr>
            <a:spLocks noGrp="1" noChangeArrowheads="1"/>
          </p:cNvSpPr>
          <p:nvPr>
            <p:ph idx="1"/>
          </p:nvPr>
        </p:nvSpPr>
        <p:spPr/>
        <p:txBody>
          <a:bodyPr/>
          <a:lstStyle/>
          <a:p>
            <a:r>
              <a:rPr lang="en-US" sz="2800" dirty="0"/>
              <a:t>In NLP we are always dealing with these kinds of errors.</a:t>
            </a:r>
            <a:endParaRPr lang="en-US" sz="2800" dirty="0"/>
          </a:p>
          <a:p>
            <a:r>
              <a:rPr lang="en-US" sz="2800" dirty="0"/>
              <a:t>Reducing the error rate for an application often involves two antagonistic efforts: </a:t>
            </a:r>
            <a:endParaRPr lang="en-US" sz="2800" dirty="0"/>
          </a:p>
          <a:p>
            <a:pPr lvl="1"/>
            <a:r>
              <a:rPr lang="en-US" sz="2400" dirty="0">
                <a:solidFill>
                  <a:srgbClr val="008000"/>
                </a:solidFill>
              </a:rPr>
              <a:t>Increasing accuracy or precision </a:t>
            </a:r>
            <a:r>
              <a:rPr lang="en-US" sz="2400" dirty="0"/>
              <a:t>(minimizing false positives)</a:t>
            </a:r>
            <a:endParaRPr lang="en-US" sz="2400" dirty="0"/>
          </a:p>
          <a:p>
            <a:pPr lvl="1"/>
            <a:r>
              <a:rPr lang="en-US" sz="2400" dirty="0">
                <a:solidFill>
                  <a:srgbClr val="008000"/>
                </a:solidFill>
              </a:rPr>
              <a:t>Increasing coverage or recall </a:t>
            </a:r>
            <a:r>
              <a:rPr lang="en-US" sz="2400" dirty="0"/>
              <a:t>(minimizing false negatives).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t>Summary</a:t>
            </a:r>
            <a:endParaRPr lang="en-US"/>
          </a:p>
        </p:txBody>
      </p:sp>
      <p:sp>
        <p:nvSpPr>
          <p:cNvPr id="90115" name="Content Placeholder 2"/>
          <p:cNvSpPr>
            <a:spLocks noGrp="1"/>
          </p:cNvSpPr>
          <p:nvPr>
            <p:ph idx="1"/>
          </p:nvPr>
        </p:nvSpPr>
        <p:spPr/>
        <p:txBody>
          <a:bodyPr/>
          <a:lstStyle/>
          <a:p>
            <a:r>
              <a:rPr lang="en-US" sz="2800" dirty="0"/>
              <a:t>Regular expressions play a surprisingly large role</a:t>
            </a:r>
            <a:endParaRPr lang="en-US" sz="2800" dirty="0"/>
          </a:p>
          <a:p>
            <a:pPr lvl="1"/>
            <a:r>
              <a:rPr lang="en-US" sz="2400" dirty="0"/>
              <a:t>Sophisticated sequences of regular expressions are often the first model for any text processing text</a:t>
            </a:r>
            <a:endParaRPr lang="en-US" sz="2400" dirty="0"/>
          </a:p>
          <a:p>
            <a:r>
              <a:rPr lang="en-US" sz="2800" dirty="0"/>
              <a:t>For hard tasks, we use machine learning classifiers</a:t>
            </a:r>
            <a:endParaRPr lang="en-US" sz="2800" dirty="0"/>
          </a:p>
          <a:p>
            <a:pPr lvl="1"/>
            <a:r>
              <a:rPr lang="en-US" sz="2400" dirty="0"/>
              <a:t>But regular expressions are still used for pre-processing, or as features in the classifiers</a:t>
            </a:r>
            <a:endParaRPr lang="en-US" sz="2400" dirty="0"/>
          </a:p>
          <a:p>
            <a:pPr lvl="1"/>
            <a:r>
              <a:rPr lang="en-US" sz="2400" dirty="0"/>
              <a:t>Can be very useful in capturing generalizations</a:t>
            </a:r>
            <a:endParaRPr lang="en-US" sz="2400" dirty="0"/>
          </a:p>
          <a:p>
            <a:pPr lvl="1"/>
            <a:endParaRPr lang="en-US" dirty="0"/>
          </a:p>
        </p:txBody>
      </p:sp>
      <p:sp>
        <p:nvSpPr>
          <p:cNvPr id="90118" name="Slide Number Placeholder 5"/>
          <p:cNvSpPr>
            <a:spLocks noGrp="1"/>
          </p:cNvSpPr>
          <p:nvPr>
            <p:ph type="sldNum" sz="quarter" idx="12"/>
          </p:nvPr>
        </p:nvSpPr>
        <p:spPr>
          <a:noFill/>
        </p:spPr>
        <p:txBody>
          <a:bodyPr/>
          <a:lstStyle/>
          <a:p>
            <a:fld id="{BB8C8334-E00B-3A45-A77B-332115BBC150}" type="slidenum">
              <a:rPr lang="en-US"/>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MS PGothic" panose="020B0600070205080204" charset="-128"/>
                <a:cs typeface="Calibri (Headings)"/>
              </a:rPr>
              <a:t>Basic Text Processing</a:t>
            </a:r>
            <a:endParaRPr lang="en-US" sz="4000" dirty="0">
              <a:latin typeface="Calibri (Headings)"/>
              <a:ea typeface="MS PGothic" panose="020B0600070205080204" charset="-128"/>
              <a:cs typeface="Calibri (Headings)"/>
            </a:endParaRPr>
          </a:p>
        </p:txBody>
      </p:sp>
      <p:sp>
        <p:nvSpPr>
          <p:cNvPr id="16387" name="Rectangle 6"/>
          <p:cNvSpPr>
            <a:spLocks noGrp="1" noChangeArrowheads="1"/>
          </p:cNvSpPr>
          <p:nvPr>
            <p:ph idx="1"/>
          </p:nvPr>
        </p:nvSpPr>
        <p:spPr>
          <a:xfrm>
            <a:off x="3460238" y="3257550"/>
            <a:ext cx="5009393" cy="1234440"/>
          </a:xfrm>
        </p:spPr>
        <p:txBody>
          <a:bodyPr/>
          <a:lstStyle/>
          <a:p>
            <a:pPr eaLnBrk="1" hangingPunct="1">
              <a:buFont typeface="Times" pitchFamily="-65" charset="0"/>
              <a:buNone/>
            </a:pPr>
            <a:r>
              <a:rPr lang="en-US" sz="3600" dirty="0">
                <a:solidFill>
                  <a:srgbClr val="A4001D"/>
                </a:solidFill>
                <a:latin typeface="Calibri" panose="020F0502020204030204"/>
                <a:ea typeface="MS PGothic" panose="020B0600070205080204" charset="-128"/>
                <a:cs typeface="Calibri" panose="020F0502020204030204"/>
              </a:rPr>
              <a:t>Regular Expressions</a:t>
            </a:r>
            <a:endParaRPr lang="en-US" sz="3600" dirty="0">
              <a:solidFill>
                <a:srgbClr val="A4001D"/>
              </a:solidFill>
              <a:latin typeface="Calibri" panose="020F0502020204030204"/>
              <a:ea typeface="MS PGothic" panose="020B0600070205080204" charset="-128"/>
              <a:cs typeface="Calibri" panose="020F0502020204030204"/>
            </a:endParaRPr>
          </a:p>
        </p:txBody>
      </p:sp>
      <p:sp>
        <p:nvSpPr>
          <p:cNvPr id="2" name="Text Placeholder 1"/>
          <p:cNvSpPr>
            <a:spLocks noGrp="1"/>
          </p:cNvSpPr>
          <p:nvPr>
            <p:ph type="body" sz="half" idx="2"/>
          </p:nvPr>
        </p:nvSpPr>
        <p:spPr/>
        <p:txBody>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MS PGothic" panose="020B0600070205080204" charset="-128"/>
                <a:cs typeface="Calibri (Headings)"/>
              </a:rPr>
              <a:t>Basic Text Processing</a:t>
            </a:r>
            <a:endParaRPr lang="en-US" sz="4000" dirty="0">
              <a:latin typeface="Calibri (Headings)"/>
              <a:ea typeface="MS PGothic" panose="020B0600070205080204" charset="-128"/>
              <a:cs typeface="Calibri (Headings)"/>
            </a:endParaRP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pitchFamily="-65" charset="0"/>
              <a:buNone/>
            </a:pPr>
            <a:r>
              <a:rPr lang="en-US" sz="3600" dirty="0">
                <a:solidFill>
                  <a:srgbClr val="A4001D"/>
                </a:solidFill>
                <a:latin typeface="Calibri" panose="020F0502020204030204"/>
                <a:ea typeface="MS PGothic" panose="020B0600070205080204" charset="-128"/>
                <a:cs typeface="Calibri" panose="020F0502020204030204"/>
              </a:rPr>
              <a:t>More Regular Expressions: Substitutions and ELIZA</a:t>
            </a:r>
            <a:endParaRPr lang="en-US" sz="3600" dirty="0">
              <a:solidFill>
                <a:srgbClr val="A4001D"/>
              </a:solidFill>
              <a:latin typeface="Calibri" panose="020F0502020204030204"/>
              <a:ea typeface="MS PGothic" panose="020B0600070205080204" charset="-128"/>
              <a:cs typeface="Calibri" panose="020F0502020204030204"/>
            </a:endParaRPr>
          </a:p>
        </p:txBody>
      </p:sp>
      <p:sp>
        <p:nvSpPr>
          <p:cNvPr id="2" name="Text Placeholder 1"/>
          <p:cNvSpPr>
            <a:spLocks noGrp="1"/>
          </p:cNvSpPr>
          <p:nvPr>
            <p:ph type="body" sz="half" idx="2"/>
          </p:nvPr>
        </p:nvSpPr>
        <p:spPr/>
        <p:txBody>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Substitutions</a:t>
            </a:r>
            <a:endParaRPr lang="en-US" dirty="0"/>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endParaRPr lang="en-US" dirty="0">
              <a:latin typeface="Calibri" panose="020F0502020204030204" pitchFamily="34" charset="0"/>
              <a:cs typeface="Calibri" panose="020F0502020204030204" pitchFamily="34" charset="0"/>
            </a:endParaRPr>
          </a:p>
          <a:p>
            <a:endParaRPr lang="en-US" dirty="0">
              <a:latin typeface="Courier" charset="0"/>
            </a:endParaRPr>
          </a:p>
          <a:p>
            <a:r>
              <a:rPr lang="en-US" dirty="0">
                <a:latin typeface="Courier" charset="0"/>
              </a:rPr>
              <a:t>s/regexp1/pattern/ </a:t>
            </a:r>
            <a:endParaRPr lang="en-US" dirty="0">
              <a:latin typeface="Courier" charset="0"/>
            </a:endParaRPr>
          </a:p>
          <a:p>
            <a:r>
              <a:rPr lang="en-US" dirty="0">
                <a:latin typeface="Calibri" panose="020F0502020204030204" pitchFamily="34" charset="0"/>
                <a:cs typeface="Calibri" panose="020F0502020204030204" pitchFamily="34" charset="0"/>
              </a:rPr>
              <a:t>e.g.:</a:t>
            </a:r>
            <a:endParaRPr lang="en-US" dirty="0">
              <a:latin typeface="Calibri" panose="020F0502020204030204" pitchFamily="34" charset="0"/>
              <a:cs typeface="Calibri" panose="020F0502020204030204" pitchFamily="34" charset="0"/>
            </a:endParaRPr>
          </a:p>
          <a:p>
            <a:r>
              <a:rPr lang="en-US" dirty="0">
                <a:latin typeface="Courier" charset="0"/>
              </a:rPr>
              <a:t>s/</a:t>
            </a:r>
            <a:r>
              <a:rPr lang="en-US" dirty="0" err="1">
                <a:latin typeface="Courier" charset="0"/>
              </a:rPr>
              <a:t>colour</a:t>
            </a:r>
            <a:r>
              <a:rPr lang="en-US" dirty="0">
                <a:latin typeface="Courier" charset="0"/>
              </a:rPr>
              <a:t>/color/ </a:t>
            </a:r>
            <a:endParaRPr lang="en-US" dirty="0">
              <a:latin typeface="Courier"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Capture Groups</a:t>
            </a:r>
            <a:endParaRPr lang="en-US" dirty="0"/>
          </a:p>
        </p:txBody>
      </p:sp>
      <p:sp>
        <p:nvSpPr>
          <p:cNvPr id="3" name="Content Placeholder 2"/>
          <p:cNvSpPr>
            <a:spLocks noGrp="1"/>
          </p:cNvSpPr>
          <p:nvPr>
            <p:ph idx="1"/>
          </p:nvPr>
        </p:nvSpPr>
        <p:spPr>
          <a:xfrm>
            <a:off x="822960" y="1200150"/>
            <a:ext cx="7863840" cy="3429000"/>
          </a:xfrm>
        </p:spPr>
        <p:txBody>
          <a:bodyPr/>
          <a:lstStyle/>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Say we want to put angles around all numbers:</a:t>
            </a:r>
            <a:endParaRPr lang="en-US" dirty="0">
              <a:latin typeface="Calibri" panose="020F0502020204030204" pitchFamily="34" charset="0"/>
              <a:cs typeface="Calibri" panose="020F0502020204030204" pitchFamily="34" charset="0"/>
            </a:endParaRPr>
          </a:p>
          <a:p>
            <a:pPr marL="219710" lvl="1" indent="0">
              <a:buNone/>
            </a:pPr>
            <a:r>
              <a:rPr lang="en-US" sz="2800" i="1" dirty="0"/>
              <a:t>           </a:t>
            </a:r>
            <a:r>
              <a:rPr lang="en-US" sz="2800" i="1" dirty="0">
                <a:highlight>
                  <a:srgbClr val="C0C0C0"/>
                </a:highlight>
              </a:rPr>
              <a:t>the 35 boxes</a:t>
            </a:r>
            <a:r>
              <a:rPr lang="en-US" sz="2800" i="1" dirty="0"/>
              <a:t> </a:t>
            </a:r>
            <a:r>
              <a:rPr lang="en-US" sz="2800" i="1" dirty="0">
                <a:sym typeface="Wingdings" panose="05000000000000000000" pitchFamily="2" charset="2"/>
              </a:rPr>
              <a:t></a:t>
            </a:r>
            <a:r>
              <a:rPr lang="en-US" sz="2800" dirty="0"/>
              <a:t> </a:t>
            </a:r>
            <a:r>
              <a:rPr lang="en-US" sz="2800" i="1" dirty="0">
                <a:highlight>
                  <a:srgbClr val="C0C0C0"/>
                </a:highlight>
              </a:rPr>
              <a:t>the </a:t>
            </a:r>
            <a:r>
              <a:rPr lang="en-US" sz="2800" dirty="0">
                <a:highlight>
                  <a:srgbClr val="C0C0C0"/>
                </a:highlight>
              </a:rPr>
              <a:t>&lt;</a:t>
            </a:r>
            <a:r>
              <a:rPr lang="en-US" sz="2800" i="1" dirty="0">
                <a:highlight>
                  <a:srgbClr val="C0C0C0"/>
                </a:highlight>
              </a:rPr>
              <a:t>35</a:t>
            </a:r>
            <a:r>
              <a:rPr lang="en-US" sz="2800" dirty="0">
                <a:highlight>
                  <a:srgbClr val="C0C0C0"/>
                </a:highlight>
              </a:rPr>
              <a:t>&gt; </a:t>
            </a:r>
            <a:r>
              <a:rPr lang="en-US" sz="2800" i="1" dirty="0">
                <a:highlight>
                  <a:srgbClr val="C0C0C0"/>
                </a:highlight>
              </a:rPr>
              <a:t>boxes </a:t>
            </a:r>
            <a:endParaRPr lang="en-US" sz="2800" dirty="0">
              <a:highlight>
                <a:srgbClr val="C0C0C0"/>
              </a:highlight>
            </a:endParaRP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endParaRPr lang="en-US" dirty="0">
              <a:latin typeface="Calibri" panose="020F0502020204030204" pitchFamily="34" charset="0"/>
              <a:cs typeface="Calibri" panose="020F0502020204030204" pitchFamily="34" charset="0"/>
            </a:endParaRP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\1  to refer to the contents of the register</a:t>
            </a:r>
            <a:endParaRPr lang="en-US" dirty="0">
              <a:latin typeface="Calibri" panose="020F0502020204030204" pitchFamily="34" charset="0"/>
              <a:cs typeface="Calibri" panose="020F0502020204030204" pitchFamily="34" charset="0"/>
            </a:endParaRPr>
          </a:p>
          <a:p>
            <a:pPr marL="219710" lvl="1" indent="0">
              <a:buNone/>
            </a:pPr>
            <a:r>
              <a:rPr lang="en-US" sz="3200" dirty="0">
                <a:latin typeface="Courier" charset="0"/>
              </a:rPr>
              <a:t>s/([0-9]+)/&lt;\1&gt;/ </a:t>
            </a:r>
            <a:endParaRPr lang="en-US" sz="3200" dirty="0">
              <a:latin typeface="Courier" charset="0"/>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Capture groups: multiple registers</a:t>
            </a:r>
            <a:endParaRPr lang="en-US" dirty="0"/>
          </a:p>
        </p:txBody>
      </p:sp>
      <p:sp>
        <p:nvSpPr>
          <p:cNvPr id="3" name="Content Placeholder 2"/>
          <p:cNvSpPr>
            <a:spLocks noGrp="1"/>
          </p:cNvSpPr>
          <p:nvPr>
            <p:ph idx="1"/>
          </p:nvPr>
        </p:nvSpPr>
        <p:spPr>
          <a:xfrm>
            <a:off x="822960" y="1200150"/>
            <a:ext cx="7863840" cy="3429000"/>
          </a:xfrm>
        </p:spPr>
        <p:txBody>
          <a:bodyPr/>
          <a:lstStyle/>
          <a:p>
            <a:r>
              <a:rPr lang="en-US" sz="2600" dirty="0">
                <a:latin typeface="Courier" charset="0"/>
              </a:rPr>
              <a:t>/the (.*)er they (.*), the \1er we \2/ </a:t>
            </a:r>
            <a:endParaRPr lang="en-US" sz="2600" dirty="0">
              <a:latin typeface="Courier" charset="0"/>
            </a:endParaRPr>
          </a:p>
          <a:p>
            <a:r>
              <a:rPr lang="en-US" dirty="0"/>
              <a:t>Matches</a:t>
            </a:r>
            <a:endParaRPr lang="en-US" dirty="0"/>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endParaRPr lang="en-US" i="1" dirty="0"/>
          </a:p>
          <a:p>
            <a:r>
              <a:rPr lang="en-US" i="1" dirty="0"/>
              <a:t>But not</a:t>
            </a:r>
            <a:endParaRPr lang="en-US" i="1" dirty="0"/>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ate </a:t>
            </a: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suppose we don't want to capture?</a:t>
            </a:r>
            <a:endParaRPr lang="en-US" dirty="0"/>
          </a:p>
        </p:txBody>
      </p:sp>
      <p:sp>
        <p:nvSpPr>
          <p:cNvPr id="3" name="Content Placeholder 2"/>
          <p:cNvSpPr>
            <a:spLocks noGrp="1"/>
          </p:cNvSpPr>
          <p:nvPr>
            <p:ph idx="1"/>
          </p:nvPr>
        </p:nvSpPr>
        <p:spPr>
          <a:xfrm>
            <a:off x="822960" y="1200150"/>
            <a:ext cx="8168640" cy="3733800"/>
          </a:xfrm>
        </p:spPr>
        <p:txBody>
          <a:bodyPr>
            <a:normAutofit/>
          </a:bodyPr>
          <a:lstStyle/>
          <a:p>
            <a:pPr marL="0" indent="0">
              <a:buNone/>
            </a:pPr>
            <a:r>
              <a:rPr lang="en-US" sz="2400" dirty="0"/>
              <a:t>Parentheses have a double function: grouping terms, and capturing</a:t>
            </a:r>
            <a:endParaRPr lang="en-US" sz="2400" dirty="0"/>
          </a:p>
          <a:p>
            <a:pPr marL="0" indent="0">
              <a:buNone/>
            </a:pPr>
            <a:r>
              <a:rPr lang="en-US" sz="2400" dirty="0"/>
              <a:t>Non-capturing groups: add a ?: after </a:t>
            </a:r>
            <a:r>
              <a:rPr lang="en-US" sz="2400" dirty="0" err="1"/>
              <a:t>paren</a:t>
            </a:r>
            <a:r>
              <a:rPr lang="en-US" sz="2400" dirty="0"/>
              <a:t>:</a:t>
            </a:r>
            <a:endParaRPr lang="en-US" sz="2400" dirty="0"/>
          </a:p>
          <a:p>
            <a:r>
              <a:rPr lang="en-US" sz="2400" dirty="0">
                <a:solidFill>
                  <a:srgbClr val="1A24F4"/>
                </a:solidFill>
                <a:latin typeface="Courier" charset="0"/>
              </a:rPr>
              <a:t>/(?:</a:t>
            </a:r>
            <a:r>
              <a:rPr lang="en-US" sz="2400" dirty="0" err="1">
                <a:solidFill>
                  <a:srgbClr val="1A24F4"/>
                </a:solidFill>
                <a:latin typeface="Courier" charset="0"/>
              </a:rPr>
              <a:t>some|a</a:t>
            </a:r>
            <a:r>
              <a:rPr lang="en-US" sz="2400" dirty="0">
                <a:solidFill>
                  <a:srgbClr val="1A24F4"/>
                </a:solidFill>
                <a:latin typeface="Courier" charset="0"/>
              </a:rPr>
              <a:t> few) (</a:t>
            </a:r>
            <a:r>
              <a:rPr lang="en-US" sz="2400" dirty="0" err="1">
                <a:solidFill>
                  <a:srgbClr val="1A24F4"/>
                </a:solidFill>
                <a:latin typeface="Courier" charset="0"/>
              </a:rPr>
              <a:t>people|cats</a:t>
            </a:r>
            <a:r>
              <a:rPr lang="en-US" sz="2400" dirty="0">
                <a:solidFill>
                  <a:srgbClr val="1A24F4"/>
                </a:solidFill>
                <a:latin typeface="Courier" charset="0"/>
              </a:rPr>
              <a:t>) like some \1/ </a:t>
            </a:r>
            <a:endParaRPr lang="en-US" sz="2400" dirty="0">
              <a:solidFill>
                <a:srgbClr val="1A24F4"/>
              </a:solidFill>
              <a:latin typeface="Courier" charset="0"/>
            </a:endParaRPr>
          </a:p>
          <a:p>
            <a:r>
              <a:rPr lang="en-US" sz="2400" dirty="0"/>
              <a:t>matches </a:t>
            </a:r>
            <a:endParaRPr lang="en-US" sz="2400" dirty="0"/>
          </a:p>
          <a:p>
            <a:pPr lvl="1"/>
            <a:r>
              <a:rPr lang="en-US" dirty="0">
                <a:latin typeface="Courier" charset="0"/>
              </a:rPr>
              <a:t>some cats like some cats </a:t>
            </a:r>
            <a:endParaRPr lang="en-US" dirty="0">
              <a:latin typeface="Courier" charset="0"/>
            </a:endParaRPr>
          </a:p>
          <a:p>
            <a:r>
              <a:rPr lang="en-US" sz="2400" dirty="0"/>
              <a:t>but not </a:t>
            </a:r>
            <a:endParaRPr lang="en-US" sz="2400" dirty="0"/>
          </a:p>
          <a:p>
            <a:pPr lvl="1"/>
            <a:r>
              <a:rPr lang="en-US" dirty="0">
                <a:latin typeface="Courier" charset="0"/>
              </a:rPr>
              <a:t>some cats like some some</a:t>
            </a:r>
            <a:endParaRPr lang="en-US" dirty="0">
              <a:latin typeface="Courier"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Lookahead assertions</a:t>
            </a:r>
            <a:endParaRPr lang="en-US" dirty="0"/>
          </a:p>
        </p:txBody>
      </p:sp>
      <p:sp>
        <p:nvSpPr>
          <p:cNvPr id="3" name="Content Placeholder 2"/>
          <p:cNvSpPr>
            <a:spLocks noGrp="1"/>
          </p:cNvSpPr>
          <p:nvPr>
            <p:ph idx="1"/>
          </p:nvPr>
        </p:nvSpPr>
        <p:spPr>
          <a:xfrm>
            <a:off x="822960" y="1200150"/>
            <a:ext cx="8092440" cy="3429000"/>
          </a:xfrm>
        </p:spPr>
        <p:txBody>
          <a:bodyPr>
            <a:normAutofit/>
          </a:bodyPr>
          <a:lstStyle/>
          <a:p>
            <a:r>
              <a:rPr lang="en-US" dirty="0">
                <a:solidFill>
                  <a:srgbClr val="0070C0"/>
                </a:solidFill>
                <a:latin typeface="Courier" charset="0"/>
              </a:rPr>
              <a:t>(?= pattern) </a:t>
            </a:r>
            <a:r>
              <a:rPr lang="en-US" dirty="0"/>
              <a:t>is true if pattern matches, but is </a:t>
            </a:r>
            <a:r>
              <a:rPr lang="en-US" b="1" dirty="0"/>
              <a:t>zero-width; doesn't advance character pointer</a:t>
            </a:r>
            <a:endParaRPr lang="en-US" b="1" dirty="0"/>
          </a:p>
          <a:p>
            <a:r>
              <a:rPr lang="en-US" dirty="0">
                <a:solidFill>
                  <a:srgbClr val="0070C0"/>
                </a:solidFill>
                <a:latin typeface="Courier" charset="0"/>
              </a:rPr>
              <a:t>(?! pattern) </a:t>
            </a:r>
            <a:r>
              <a:rPr lang="en-US" dirty="0"/>
              <a:t>true if a pattern does not match </a:t>
            </a:r>
            <a:endParaRPr lang="en-US" dirty="0"/>
          </a:p>
          <a:p>
            <a:r>
              <a:rPr lang="en-US" dirty="0"/>
              <a:t>How to match, at the beginning of a line, any single word that doesn’t start with “Volcano”: </a:t>
            </a:r>
            <a:endParaRPr lang="en-US" dirty="0"/>
          </a:p>
          <a:p>
            <a:r>
              <a:rPr lang="en-US" dirty="0">
                <a:solidFill>
                  <a:srgbClr val="0070C0"/>
                </a:solidFill>
                <a:latin typeface="Courier" charset="0"/>
              </a:rPr>
              <a:t>/ˆ(?!Volcano)[A-Za-z]+/ </a:t>
            </a:r>
            <a:endParaRPr lang="en-US" dirty="0">
              <a:solidFill>
                <a:srgbClr val="0070C0"/>
              </a:solidFill>
              <a:latin typeface="Courier" charset="0"/>
            </a:endParaRPr>
          </a:p>
          <a:p>
            <a:pPr marL="0" indent="0">
              <a:buNone/>
            </a:pP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Application: ELIZA</a:t>
            </a:r>
            <a:endParaRPr lang="en-US" dirty="0"/>
          </a:p>
        </p:txBody>
      </p:sp>
      <p:sp>
        <p:nvSpPr>
          <p:cNvPr id="3" name="Content Placeholder 2"/>
          <p:cNvSpPr>
            <a:spLocks noGrp="1"/>
          </p:cNvSpPr>
          <p:nvPr>
            <p:ph idx="1"/>
          </p:nvPr>
        </p:nvSpPr>
        <p:spPr>
          <a:xfrm>
            <a:off x="822960" y="971550"/>
            <a:ext cx="8244840" cy="3429000"/>
          </a:xfrm>
        </p:spPr>
        <p:txBody>
          <a:bodyPr>
            <a:noAutofit/>
          </a:bodyPr>
          <a:lstStyle/>
          <a:p>
            <a:r>
              <a:rPr lang="en-US" dirty="0"/>
              <a:t>Early NLP system that imitated a Rogerian psychotherapist </a:t>
            </a:r>
            <a:endParaRPr lang="en-US" dirty="0"/>
          </a:p>
          <a:p>
            <a:pPr lvl="1"/>
            <a:r>
              <a:rPr lang="en-US" dirty="0"/>
              <a:t>Joseph </a:t>
            </a:r>
            <a:r>
              <a:rPr lang="en-US" dirty="0" err="1"/>
              <a:t>Weizenbaum</a:t>
            </a:r>
            <a:r>
              <a:rPr lang="en-US" dirty="0"/>
              <a:t>, 1966. </a:t>
            </a:r>
            <a:endParaRPr lang="en-US" dirty="0"/>
          </a:p>
          <a:p>
            <a:endParaRPr lang="en-US" dirty="0"/>
          </a:p>
          <a:p>
            <a:r>
              <a:rPr lang="en-US" dirty="0"/>
              <a:t>Uses pattern matching to match, e.g.,:</a:t>
            </a:r>
            <a:endParaRPr lang="en-US" dirty="0"/>
          </a:p>
          <a:p>
            <a:pPr lvl="1"/>
            <a:r>
              <a:rPr lang="en-US" dirty="0">
                <a:solidFill>
                  <a:srgbClr val="0070C0"/>
                </a:solidFill>
                <a:latin typeface="Courier" charset="0"/>
              </a:rPr>
              <a:t>“I need X” </a:t>
            </a:r>
            <a:endParaRPr lang="en-US" dirty="0">
              <a:solidFill>
                <a:srgbClr val="0070C0"/>
              </a:solidFill>
              <a:latin typeface="Courier" charset="0"/>
            </a:endParaRPr>
          </a:p>
          <a:p>
            <a:pPr marL="151130" lvl="1" indent="0">
              <a:buNone/>
            </a:pPr>
            <a:r>
              <a:rPr lang="en-US" sz="2800" dirty="0"/>
              <a:t>and translates them into, e.g.</a:t>
            </a:r>
            <a:endParaRPr lang="en-US" sz="2800" dirty="0"/>
          </a:p>
          <a:p>
            <a:pPr lvl="1"/>
            <a:r>
              <a:rPr lang="en-US" dirty="0">
                <a:solidFill>
                  <a:srgbClr val="0070C0"/>
                </a:solidFill>
                <a:latin typeface="Courier" charset="0"/>
              </a:rPr>
              <a:t>“What would it mean to you if you got X? </a:t>
            </a:r>
            <a:endParaRPr lang="en-US" dirty="0">
              <a:solidFill>
                <a:srgbClr val="0070C0"/>
              </a:solidFill>
              <a:latin typeface="Courier"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214953"/>
            <a:ext cx="7543800" cy="680397"/>
          </a:xfrm>
        </p:spPr>
        <p:txBody>
          <a:bodyPr/>
          <a:lstStyle/>
          <a:p>
            <a:pPr eaLnBrk="1" hangingPunct="1"/>
            <a:r>
              <a:rPr lang="en-US" dirty="0"/>
              <a:t>Regular expressions</a:t>
            </a:r>
            <a:endParaRPr lang="en-US" dirty="0"/>
          </a:p>
        </p:txBody>
      </p:sp>
      <p:sp>
        <p:nvSpPr>
          <p:cNvPr id="69635" name="Rectangle 3"/>
          <p:cNvSpPr>
            <a:spLocks noGrp="1" noChangeArrowheads="1"/>
          </p:cNvSpPr>
          <p:nvPr>
            <p:ph idx="1"/>
          </p:nvPr>
        </p:nvSpPr>
        <p:spPr>
          <a:xfrm>
            <a:off x="381000" y="1200150"/>
            <a:ext cx="8534400" cy="3543300"/>
          </a:xfrm>
        </p:spPr>
        <p:txBody>
          <a:bodyPr/>
          <a:lstStyle/>
          <a:p>
            <a:pPr eaLnBrk="1" hangingPunct="1"/>
            <a:r>
              <a:rPr lang="en-US" sz="2400" dirty="0"/>
              <a:t>A formal language for specifying text strings</a:t>
            </a:r>
            <a:endParaRPr lang="en-US" sz="2400" dirty="0"/>
          </a:p>
          <a:p>
            <a:pPr eaLnBrk="1" hangingPunct="1"/>
            <a:r>
              <a:rPr lang="en-US" sz="2400" dirty="0"/>
              <a:t>How can we search for any of these?</a:t>
            </a:r>
            <a:endParaRPr lang="en-US" sz="2400" dirty="0"/>
          </a:p>
          <a:p>
            <a:pPr lvl="1" eaLnBrk="1" hangingPunct="1"/>
            <a:r>
              <a:rPr lang="en-US" sz="2400" dirty="0"/>
              <a:t>woodchuck</a:t>
            </a:r>
            <a:endParaRPr lang="en-US" sz="2400" dirty="0"/>
          </a:p>
          <a:p>
            <a:pPr lvl="1" eaLnBrk="1" hangingPunct="1"/>
            <a:r>
              <a:rPr lang="en-US" sz="2400" dirty="0"/>
              <a:t>woodchucks</a:t>
            </a:r>
            <a:endParaRPr lang="en-US" sz="2400" dirty="0"/>
          </a:p>
          <a:p>
            <a:pPr lvl="1" eaLnBrk="1" hangingPunct="1"/>
            <a:r>
              <a:rPr lang="en-US" sz="2400" dirty="0"/>
              <a:t>Woodchuck</a:t>
            </a:r>
            <a:endParaRPr lang="en-US" sz="2400" dirty="0"/>
          </a:p>
          <a:p>
            <a:pPr lvl="1" eaLnBrk="1" hangingPunct="1"/>
            <a:r>
              <a:rPr lang="en-US" sz="2400" dirty="0"/>
              <a:t>Woodchucks</a:t>
            </a:r>
            <a:endParaRPr lang="en-US" sz="2400" dirty="0"/>
          </a:p>
          <a:p>
            <a:pPr marL="457200" lvl="1" indent="0" eaLnBrk="1" hangingPunct="1">
              <a:buNone/>
            </a:pPr>
            <a:endParaRPr lang="en-US" dirty="0"/>
          </a:p>
          <a:p>
            <a:pPr eaLnBrk="1" hangingPunct="1"/>
            <a:endParaRPr lang="en-US" dirty="0"/>
          </a:p>
        </p:txBody>
      </p:sp>
      <p:pic>
        <p:nvPicPr>
          <p:cNvPr id="2" name="Picture 1" descr="220px-Groundhog3.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43400" y="2190750"/>
            <a:ext cx="3657600" cy="27432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Application: ELIZA</a:t>
            </a:r>
            <a:endParaRPr lang="en-US" dirty="0"/>
          </a:p>
        </p:txBody>
      </p:sp>
      <p:sp>
        <p:nvSpPr>
          <p:cNvPr id="3" name="Content Placeholder 2"/>
          <p:cNvSpPr>
            <a:spLocks noGrp="1"/>
          </p:cNvSpPr>
          <p:nvPr>
            <p:ph idx="1"/>
          </p:nvPr>
        </p:nvSpPr>
        <p:spPr>
          <a:xfrm>
            <a:off x="822960" y="971550"/>
            <a:ext cx="7543801"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endParaRPr lang="en-US" sz="2600" dirty="0">
              <a:solidFill>
                <a:srgbClr val="00B050"/>
              </a:solidFill>
            </a:endParaRPr>
          </a:p>
          <a:p>
            <a:pPr marL="0" indent="0">
              <a:buNone/>
            </a:pPr>
            <a:r>
              <a:rPr lang="en-US" sz="2600" dirty="0"/>
              <a:t>Well, my boyfriend made me come here.</a:t>
            </a:r>
            <a:br>
              <a:rPr lang="en-US" sz="2600" dirty="0"/>
            </a:br>
            <a:r>
              <a:rPr lang="en-US" sz="2600" dirty="0">
                <a:solidFill>
                  <a:srgbClr val="00B050"/>
                </a:solidFill>
              </a:rPr>
              <a:t>YOUR BOYFRIEND MADE YOU COME HERE </a:t>
            </a:r>
            <a:endParaRPr lang="en-US" sz="2600" dirty="0">
              <a:solidFill>
                <a:srgbClr val="00B050"/>
              </a:solidFill>
            </a:endParaRPr>
          </a:p>
          <a:p>
            <a:pPr marL="0" indent="0">
              <a:buNone/>
            </a:pPr>
            <a:r>
              <a:rPr lang="en-US" sz="2600" dirty="0"/>
              <a:t>He says I'm depressed much of the time.</a:t>
            </a:r>
            <a:br>
              <a:rPr lang="en-US" sz="2600" dirty="0"/>
            </a:br>
            <a:r>
              <a:rPr lang="en-US" sz="2600" dirty="0">
                <a:solidFill>
                  <a:srgbClr val="00B050"/>
                </a:solidFill>
              </a:rPr>
              <a:t>I AM SORRY TO HEAR YOU ARE DEPRESSED </a:t>
            </a:r>
            <a:endParaRPr lang="en-US" sz="2600" dirty="0">
              <a:solidFill>
                <a:srgbClr val="00B05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ELIZA works</a:t>
            </a:r>
            <a:endParaRPr lang="en-US" dirty="0"/>
          </a:p>
        </p:txBody>
      </p:sp>
      <p:sp>
        <p:nvSpPr>
          <p:cNvPr id="3" name="Content Placeholder 2"/>
          <p:cNvSpPr>
            <a:spLocks noGrp="1"/>
          </p:cNvSpPr>
          <p:nvPr>
            <p:ph idx="1"/>
          </p:nvPr>
        </p:nvSpPr>
        <p:spPr>
          <a:xfrm>
            <a:off x="822960" y="1200150"/>
            <a:ext cx="7940040" cy="3429000"/>
          </a:xfrm>
        </p:spPr>
        <p:txBody>
          <a:bodyPr/>
          <a:lstStyle/>
          <a:p>
            <a:r>
              <a:rPr lang="en-US" sz="2400" dirty="0"/>
              <a:t>s/.* I’M (</a:t>
            </a:r>
            <a:r>
              <a:rPr lang="en-US" sz="2400" dirty="0" err="1"/>
              <a:t>depressed|sad</a:t>
            </a:r>
            <a:r>
              <a:rPr lang="en-US" sz="2400" dirty="0"/>
              <a:t>) .*/I AM SORRY TO HEAR YOU ARE \1/ </a:t>
            </a:r>
            <a:endParaRPr lang="en-US" sz="2400" dirty="0"/>
          </a:p>
          <a:p>
            <a:r>
              <a:rPr lang="en-US" sz="2400" dirty="0"/>
              <a:t>s/.* I AM (</a:t>
            </a:r>
            <a:r>
              <a:rPr lang="en-US" sz="2400" dirty="0" err="1"/>
              <a:t>depressed|sad</a:t>
            </a:r>
            <a:r>
              <a:rPr lang="en-US" sz="2400" dirty="0"/>
              <a:t>) .*/WHY DO YOU THINK YOU ARE \1/</a:t>
            </a:r>
            <a:endParaRPr lang="en-US" sz="2400" dirty="0"/>
          </a:p>
          <a:p>
            <a:r>
              <a:rPr lang="en-US" sz="2400" dirty="0"/>
              <a:t>s/.* all .*/IN WHAT WAY?/ </a:t>
            </a:r>
            <a:endParaRPr lang="en-US" sz="2400" dirty="0"/>
          </a:p>
          <a:p>
            <a:r>
              <a:rPr lang="en-US" sz="2400" dirty="0"/>
              <a:t>s/.* always .*/CAN YOU THINK OF A SPECIFIC EXAMPLE?/ </a:t>
            </a:r>
            <a:endParaRPr lang="en-US" sz="2400" dirty="0"/>
          </a:p>
          <a:p>
            <a:pPr marL="0" indent="0">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MS PGothic" panose="020B0600070205080204" charset="-128"/>
                <a:cs typeface="Calibri (Headings)"/>
              </a:rPr>
              <a:t>Basic Text Processing</a:t>
            </a:r>
            <a:endParaRPr lang="en-US" sz="4000" dirty="0">
              <a:latin typeface="Calibri (Headings)"/>
              <a:ea typeface="MS PGothic" panose="020B0600070205080204" charset="-128"/>
              <a:cs typeface="Calibri (Headings)"/>
            </a:endParaRP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pitchFamily="-65" charset="0"/>
              <a:buNone/>
            </a:pPr>
            <a:r>
              <a:rPr lang="en-US" sz="3600" dirty="0">
                <a:solidFill>
                  <a:srgbClr val="A4001D"/>
                </a:solidFill>
                <a:latin typeface="Calibri" panose="020F0502020204030204"/>
                <a:ea typeface="MS PGothic" panose="020B0600070205080204" charset="-128"/>
                <a:cs typeface="Calibri" panose="020F0502020204030204"/>
              </a:rPr>
              <a:t>More Regular Expressions: Substitutions and ELIZA</a:t>
            </a:r>
            <a:endParaRPr lang="en-US" sz="3600" dirty="0">
              <a:solidFill>
                <a:srgbClr val="A4001D"/>
              </a:solidFill>
              <a:latin typeface="Calibri" panose="020F0502020204030204"/>
              <a:ea typeface="MS PGothic" panose="020B0600070205080204" charset="-128"/>
              <a:cs typeface="Calibri" panose="020F0502020204030204"/>
            </a:endParaRPr>
          </a:p>
        </p:txBody>
      </p:sp>
      <p:sp>
        <p:nvSpPr>
          <p:cNvPr id="2" name="Text Placeholder 1"/>
          <p:cNvSpPr>
            <a:spLocks noGrp="1"/>
          </p:cNvSpPr>
          <p:nvPr>
            <p:ph type="body" sz="half" idx="2"/>
          </p:nvPr>
        </p:nvSpPr>
        <p:spPr/>
        <p:txBody>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MS PGothic" panose="020B0600070205080204" charset="-128"/>
              <a:cs typeface="MS PGothic" panose="020B0600070205080204" charset="-128"/>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panose="020F0502020204030204" pitchFamily="34" charset="0"/>
              </a:rPr>
              <a:t>Words and Corpora</a:t>
            </a:r>
            <a:endParaRPr lang="en-US" sz="3600" dirty="0">
              <a:solidFill>
                <a:srgbClr val="A4001D"/>
              </a:solidFill>
              <a:latin typeface="Calibri" panose="020F0502020204030204" pitchFamily="34" charset="0"/>
            </a:endParaRPr>
          </a:p>
          <a:p>
            <a:pPr eaLnBrk="1" hangingPunct="1">
              <a:buFont typeface="Times" pitchFamily="-65" charset="0"/>
              <a:buNone/>
            </a:pPr>
            <a:endParaRPr lang="en-US" dirty="0">
              <a:latin typeface="Lucida Sans" charset="0"/>
              <a:ea typeface="MS PGothic" panose="020B0600070205080204" charset="-128"/>
              <a:cs typeface="MS PGothic" panose="020B0600070205080204" charset="-128"/>
            </a:endParaRPr>
          </a:p>
        </p:txBody>
      </p:sp>
      <p:sp>
        <p:nvSpPr>
          <p:cNvPr id="2" name="Text Placeholder 1"/>
          <p:cNvSpPr>
            <a:spLocks noGrp="1"/>
          </p:cNvSpPr>
          <p:nvPr>
            <p:ph type="body" sz="half" idx="2"/>
          </p:nvPr>
        </p:nvSpPr>
        <p:spPr/>
        <p:txBody>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 in a sentence?</a:t>
            </a:r>
            <a:endParaRPr lang="en-US" dirty="0"/>
          </a:p>
        </p:txBody>
      </p:sp>
      <p:sp>
        <p:nvSpPr>
          <p:cNvPr id="22531" name="Rectangle 3"/>
          <p:cNvSpPr>
            <a:spLocks noGrp="1" noChangeArrowheads="1"/>
          </p:cNvSpPr>
          <p:nvPr>
            <p:ph idx="1"/>
          </p:nvPr>
        </p:nvSpPr>
        <p:spPr/>
        <p:txBody>
          <a:bodyPr/>
          <a:lstStyle/>
          <a:p>
            <a:r>
              <a:rPr lang="en-US" sz="2800" dirty="0"/>
              <a:t>"I do uh main- mainly business data processing"</a:t>
            </a:r>
            <a:endParaRPr lang="en-US" sz="2800" dirty="0"/>
          </a:p>
          <a:p>
            <a:pPr lvl="1"/>
            <a:r>
              <a:rPr lang="en-US" sz="2400" dirty="0"/>
              <a:t>Fragments, filled pauses</a:t>
            </a:r>
            <a:endParaRPr lang="en-US" sz="2400" dirty="0"/>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same stem, part of speech, rough word sense</a:t>
            </a:r>
            <a:endParaRPr lang="en-US" sz="2400" dirty="0"/>
          </a:p>
          <a:p>
            <a:pPr lvl="2"/>
            <a:r>
              <a:rPr lang="en-US" sz="2400" dirty="0">
                <a:solidFill>
                  <a:srgbClr val="FF0000"/>
                </a:solidFill>
              </a:rPr>
              <a:t>cat </a:t>
            </a:r>
            <a:r>
              <a:rPr lang="en-US" sz="2400" dirty="0"/>
              <a:t>and </a:t>
            </a:r>
            <a:r>
              <a:rPr lang="en-US" sz="2400" dirty="0">
                <a:solidFill>
                  <a:srgbClr val="FF0000"/>
                </a:solidFill>
              </a:rPr>
              <a:t>cats </a:t>
            </a:r>
            <a:r>
              <a:rPr lang="en-US" sz="2400" dirty="0"/>
              <a:t>= same lemma</a:t>
            </a:r>
            <a:endParaRPr lang="en-US" sz="2400" dirty="0"/>
          </a:p>
          <a:p>
            <a:pPr lvl="1"/>
            <a:r>
              <a:rPr lang="en-US" sz="2400" b="1" dirty="0" err="1"/>
              <a:t>Wordform</a:t>
            </a:r>
            <a:r>
              <a:rPr lang="en-US" sz="2400" dirty="0"/>
              <a:t>: the full inflected surface form</a:t>
            </a:r>
            <a:endParaRPr lang="en-US" sz="2400" dirty="0"/>
          </a:p>
          <a:p>
            <a:pPr lvl="2"/>
            <a:r>
              <a:rPr lang="en-US" sz="2400" dirty="0">
                <a:solidFill>
                  <a:srgbClr val="FF0000"/>
                </a:solidFill>
              </a:rPr>
              <a:t>cat </a:t>
            </a:r>
            <a:r>
              <a:rPr lang="en-US" sz="2400" dirty="0"/>
              <a:t>and </a:t>
            </a:r>
            <a:r>
              <a:rPr lang="en-US" sz="2400" dirty="0">
                <a:solidFill>
                  <a:srgbClr val="FF0000"/>
                </a:solidFill>
              </a:rPr>
              <a:t>cats </a:t>
            </a:r>
            <a:r>
              <a:rPr lang="en-US" sz="2400" dirty="0"/>
              <a:t>= different </a:t>
            </a:r>
            <a:r>
              <a:rPr lang="en-US" sz="2400" dirty="0" err="1"/>
              <a:t>wordforms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sentence?</a:t>
            </a:r>
            <a:endParaRPr lang="en-US" dirty="0"/>
          </a:p>
        </p:txBody>
      </p:sp>
      <p:sp>
        <p:nvSpPr>
          <p:cNvPr id="24579" name="Rectangle 3"/>
          <p:cNvSpPr>
            <a:spLocks noGrp="1" noChangeArrowheads="1"/>
          </p:cNvSpPr>
          <p:nvPr>
            <p:ph idx="1"/>
          </p:nvPr>
        </p:nvSpPr>
        <p:spPr>
          <a:xfrm>
            <a:off x="914400" y="1314450"/>
            <a:ext cx="7452360" cy="3543300"/>
          </a:xfrm>
        </p:spPr>
        <p:txBody>
          <a:bodyPr>
            <a:normAutofit lnSpcReduction="10000"/>
          </a:bodyPr>
          <a:lstStyle/>
          <a:p>
            <a:pPr marL="0" indent="0">
              <a:buNone/>
            </a:pPr>
            <a:r>
              <a:rPr lang="en-US" sz="2200" dirty="0">
                <a:solidFill>
                  <a:srgbClr val="FF0000"/>
                </a:solidFill>
              </a:rPr>
              <a:t>they lay back on the San Francisco grass and looked at the stars and their</a:t>
            </a:r>
            <a:endParaRPr lang="en-US" sz="2200" dirty="0">
              <a:solidFill>
                <a:srgbClr val="FF0000"/>
              </a:solidFill>
            </a:endParaRP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endParaRPr lang="en-US" dirty="0">
              <a:solidFill>
                <a:srgbClr val="000000"/>
              </a:solidFill>
            </a:endParaRPr>
          </a:p>
          <a:p>
            <a:r>
              <a:rPr lang="en-US" dirty="0"/>
              <a:t>How many?</a:t>
            </a:r>
            <a:endParaRPr lang="en-US" dirty="0"/>
          </a:p>
          <a:p>
            <a:pPr lvl="1"/>
            <a:r>
              <a:rPr lang="en-US" dirty="0"/>
              <a:t>15 tokens (or 14)</a:t>
            </a:r>
            <a:endParaRPr lang="en-US" dirty="0"/>
          </a:p>
          <a:p>
            <a:pPr lvl="1"/>
            <a:r>
              <a:rPr lang="en-US" dirty="0"/>
              <a:t>13 types (or 12) (or 11?)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endParaRPr lang="en-US" dirty="0"/>
          </a:p>
        </p:txBody>
      </p:sp>
      <p:sp>
        <p:nvSpPr>
          <p:cNvPr id="24579" name="Rectangle 3"/>
          <p:cNvSpPr>
            <a:spLocks noGrp="1" noChangeArrowheads="1"/>
          </p:cNvSpPr>
          <p:nvPr>
            <p:ph idx="1"/>
          </p:nvPr>
        </p:nvSpPr>
        <p:spPr>
          <a:xfrm>
            <a:off x="457200" y="895350"/>
            <a:ext cx="8458200" cy="4419600"/>
          </a:xfrm>
        </p:spPr>
        <p:txBody>
          <a:bodyPr/>
          <a:lstStyle/>
          <a:p>
            <a:pPr marL="0" indent="0">
              <a:buNone/>
            </a:pPr>
            <a:r>
              <a:rPr lang="en-US" sz="2400" b="1" i="1" dirty="0"/>
              <a:t>N</a:t>
            </a:r>
            <a:r>
              <a:rPr lang="en-US" sz="2400" dirty="0"/>
              <a:t> = number of tokens</a:t>
            </a:r>
            <a:endParaRPr lang="en-US" sz="2400" dirty="0"/>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endParaRPr lang="en-US" sz="2400" dirty="0"/>
          </a:p>
          <a:p>
            <a:pPr marL="0" indent="0">
              <a:buNone/>
            </a:pPr>
            <a:r>
              <a:rPr lang="en-US" sz="2000" dirty="0"/>
              <a:t>Heaps Law = </a:t>
            </a:r>
            <a:r>
              <a:rPr lang="en-US" sz="2000" dirty="0" err="1"/>
              <a:t>Herdan's</a:t>
            </a:r>
            <a:r>
              <a:rPr lang="en-US" sz="2000" dirty="0"/>
              <a:t> Law =                                 where often .67 &lt; β &lt; .75</a:t>
            </a:r>
            <a:endParaRPr lang="en-US" sz="2000" dirty="0"/>
          </a:p>
          <a:p>
            <a:pPr marL="0" indent="0">
              <a:buNone/>
            </a:pPr>
            <a:r>
              <a:rPr lang="en-US" sz="2000" dirty="0"/>
              <a:t>i.e., vocabulary size grows with &gt; square root of the number of word tokens</a:t>
            </a: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nvGraphicFramePr>
        <p:xfrm>
          <a:off x="685800" y="2724150"/>
          <a:ext cx="7848600" cy="1981200"/>
        </p:xfrm>
        <a:graphic>
          <a:graphicData uri="http://schemas.openxmlformats.org/drawingml/2006/table">
            <a:tbl>
              <a:tblPr firstRow="1" bandRow="1">
                <a:tableStyleId>{5C22544A-7EE6-4342-B048-85BDC9FD1C3A}</a:tableStyleId>
              </a:tblPr>
              <a:tblGrid>
                <a:gridCol w="3810000"/>
                <a:gridCol w="1676400"/>
                <a:gridCol w="2362200"/>
              </a:tblGrid>
              <a:tr h="370840">
                <a:tc>
                  <a:txBody>
                    <a:bodyPr/>
                    <a:lstStyle/>
                    <a:p>
                      <a:endParaRPr lang="en-US" sz="2000" dirty="0"/>
                    </a:p>
                  </a:txBody>
                  <a:tcPr/>
                </a:tc>
                <a:tc>
                  <a:txBody>
                    <a:bodyPr/>
                    <a:lstStyle/>
                    <a:p>
                      <a:r>
                        <a:rPr lang="en-US" sz="2000" dirty="0"/>
                        <a:t>Tokens = N</a:t>
                      </a:r>
                      <a:endParaRPr lang="en-US" sz="2000" dirty="0"/>
                    </a:p>
                  </a:txBody>
                  <a:tcPr/>
                </a:tc>
                <a:tc>
                  <a:txBody>
                    <a:bodyPr/>
                    <a:lstStyle/>
                    <a:p>
                      <a:r>
                        <a:rPr lang="en-US" sz="2000" dirty="0"/>
                        <a:t>Types = |V|</a:t>
                      </a:r>
                      <a:endParaRPr lang="en-US" sz="2000" dirty="0"/>
                    </a:p>
                  </a:txBody>
                  <a:tcPr/>
                </a:tc>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endParaRPr lang="en-US" sz="2000" dirty="0"/>
                    </a:p>
                  </a:txBody>
                  <a:tcPr/>
                </a:tc>
                <a:tc>
                  <a:txBody>
                    <a:bodyPr/>
                    <a:lstStyle/>
                    <a:p>
                      <a:r>
                        <a:rPr lang="en-US" sz="2000" dirty="0"/>
                        <a:t>20</a:t>
                      </a:r>
                      <a:r>
                        <a:rPr lang="en-US" sz="2000" baseline="0" dirty="0"/>
                        <a:t> thousand</a:t>
                      </a:r>
                      <a:endParaRPr lang="en-US" sz="2000" dirty="0"/>
                    </a:p>
                  </a:txBody>
                  <a:tcPr/>
                </a:tc>
              </a:tr>
              <a:tr h="370840">
                <a:tc>
                  <a:txBody>
                    <a:bodyPr/>
                    <a:lstStyle/>
                    <a:p>
                      <a:r>
                        <a:rPr lang="en-US" sz="2000" dirty="0"/>
                        <a:t>Shakespeare</a:t>
                      </a:r>
                      <a:endParaRPr lang="en-US" sz="2000" dirty="0"/>
                    </a:p>
                  </a:txBody>
                  <a:tcPr/>
                </a:tc>
                <a:tc>
                  <a:txBody>
                    <a:bodyPr/>
                    <a:lstStyle/>
                    <a:p>
                      <a:r>
                        <a:rPr lang="en-US" sz="2000" dirty="0"/>
                        <a:t>884,000</a:t>
                      </a:r>
                      <a:endParaRPr lang="en-US" sz="2000" dirty="0"/>
                    </a:p>
                  </a:txBody>
                  <a:tcPr/>
                </a:tc>
                <a:tc>
                  <a:txBody>
                    <a:bodyPr/>
                    <a:lstStyle/>
                    <a:p>
                      <a:r>
                        <a:rPr lang="en-US" sz="2000" dirty="0"/>
                        <a:t>31</a:t>
                      </a:r>
                      <a:r>
                        <a:rPr lang="en-US" sz="2000" baseline="0" dirty="0"/>
                        <a:t> thousand</a:t>
                      </a:r>
                      <a:endParaRPr lang="en-US" sz="2000" dirty="0"/>
                    </a:p>
                  </a:txBody>
                  <a:tcPr/>
                </a:tc>
              </a:tr>
              <a:tr h="370840">
                <a:tc>
                  <a:txBody>
                    <a:bodyPr/>
                    <a:lstStyle/>
                    <a:p>
                      <a:r>
                        <a:rPr lang="en-US" sz="2000" dirty="0"/>
                        <a:t>COCA</a:t>
                      </a:r>
                      <a:endParaRPr lang="en-US" sz="2000" dirty="0"/>
                    </a:p>
                  </a:txBody>
                  <a:tcPr/>
                </a:tc>
                <a:tc>
                  <a:txBody>
                    <a:bodyPr/>
                    <a:lstStyle/>
                    <a:p>
                      <a:r>
                        <a:rPr lang="en-US" sz="2000" dirty="0"/>
                        <a:t>440 million</a:t>
                      </a:r>
                      <a:endParaRPr lang="en-US" sz="2000" dirty="0"/>
                    </a:p>
                  </a:txBody>
                  <a:tcPr/>
                </a:tc>
                <a:tc>
                  <a:txBody>
                    <a:bodyPr/>
                    <a:lstStyle/>
                    <a:p>
                      <a:r>
                        <a:rPr lang="en-US" sz="2000" dirty="0"/>
                        <a:t>2 million</a:t>
                      </a:r>
                      <a:endParaRPr lang="en-US" sz="2000" dirty="0"/>
                    </a:p>
                  </a:txBody>
                  <a:tcPr/>
                </a:tc>
              </a:tr>
              <a:tr h="370840">
                <a:tc>
                  <a:txBody>
                    <a:bodyPr/>
                    <a:lstStyle/>
                    <a:p>
                      <a:r>
                        <a:rPr lang="en-US" sz="2000" dirty="0"/>
                        <a:t>Google N-grams</a:t>
                      </a:r>
                      <a:endParaRPr lang="en-US" sz="2000" dirty="0"/>
                    </a:p>
                  </a:txBody>
                  <a:tcPr/>
                </a:tc>
                <a:tc>
                  <a:txBody>
                    <a:bodyPr/>
                    <a:lstStyle/>
                    <a:p>
                      <a:r>
                        <a:rPr lang="en-US" sz="2000" dirty="0"/>
                        <a:t>1 trillion</a:t>
                      </a:r>
                      <a:endParaRPr lang="en-US" sz="2000" dirty="0"/>
                    </a:p>
                  </a:txBody>
                  <a:tcPr/>
                </a:tc>
                <a:tc>
                  <a:txBody>
                    <a:bodyPr/>
                    <a:lstStyle/>
                    <a:p>
                      <a:r>
                        <a:rPr lang="en-US" sz="2000" dirty="0"/>
                        <a:t>13+ million</a:t>
                      </a:r>
                      <a:endParaRPr lang="en-US" sz="2000" dirty="0"/>
                    </a:p>
                  </a:txBody>
                  <a:tcPr/>
                </a:tc>
              </a:tr>
            </a:tbl>
          </a:graphicData>
        </a:graphic>
      </p:graphicFrame>
      <p:pic>
        <p:nvPicPr>
          <p:cNvPr id="5" name="Picture 4"/>
          <p:cNvPicPr>
            <a:picLocks noChangeAspect="1"/>
          </p:cNvPicPr>
          <p:nvPr/>
        </p:nvPicPr>
        <p:blipFill>
          <a:blip r:embed="rId1"/>
          <a:stretch>
            <a:fillRect/>
          </a:stretch>
        </p:blipFill>
        <p:spPr>
          <a:xfrm>
            <a:off x="3352800" y="1792025"/>
            <a:ext cx="1778907" cy="469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Corpora</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Words don't appear out of nowhere! </a:t>
            </a:r>
            <a:endParaRPr lang="en-US" dirty="0"/>
          </a:p>
          <a:p>
            <a:pPr marL="0" indent="0">
              <a:buNone/>
            </a:pPr>
            <a:r>
              <a:rPr lang="en-US" dirty="0"/>
              <a:t>A text is produced by </a:t>
            </a:r>
            <a:endParaRPr lang="en-US" dirty="0"/>
          </a:p>
          <a:p>
            <a:pPr marL="462280" indent="-225425">
              <a:buFont typeface="Arial" panose="020B0604020202020204" pitchFamily="34" charset="0"/>
              <a:buChar char="•"/>
            </a:pPr>
            <a:r>
              <a:rPr lang="en-US" dirty="0"/>
              <a:t>a specific writer(s), </a:t>
            </a:r>
            <a:endParaRPr lang="en-US" dirty="0"/>
          </a:p>
          <a:p>
            <a:pPr marL="462280" indent="-225425">
              <a:buFont typeface="Arial" panose="020B0604020202020204" pitchFamily="34" charset="0"/>
              <a:buChar char="•"/>
            </a:pPr>
            <a:r>
              <a:rPr lang="en-US" dirty="0"/>
              <a:t>at a specific time, </a:t>
            </a:r>
            <a:endParaRPr lang="en-US" dirty="0"/>
          </a:p>
          <a:p>
            <a:pPr marL="462280" indent="-225425">
              <a:buFont typeface="Arial" panose="020B0604020202020204" pitchFamily="34" charset="0"/>
              <a:buChar char="•"/>
            </a:pPr>
            <a:r>
              <a:rPr lang="en-US" dirty="0"/>
              <a:t>in a specific variety,</a:t>
            </a:r>
            <a:endParaRPr lang="en-US" dirty="0"/>
          </a:p>
          <a:p>
            <a:pPr marL="462280" indent="-225425">
              <a:buFont typeface="Arial" panose="020B0604020202020204" pitchFamily="34" charset="0"/>
              <a:buChar char="•"/>
            </a:pPr>
            <a:r>
              <a:rPr lang="en-US" dirty="0"/>
              <a:t>of a specific language, </a:t>
            </a:r>
            <a:endParaRPr lang="en-US" dirty="0"/>
          </a:p>
          <a:p>
            <a:pPr marL="462280" indent="-225425">
              <a:buFont typeface="Arial" panose="020B0604020202020204" pitchFamily="34" charset="0"/>
              <a:buChar char="•"/>
            </a:pPr>
            <a:r>
              <a:rPr lang="en-US" dirty="0"/>
              <a:t>for a specific function.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Corpora vary along dimension like</a:t>
            </a:r>
            <a:endParaRPr lang="en-US" dirty="0"/>
          </a:p>
        </p:txBody>
      </p:sp>
      <p:sp>
        <p:nvSpPr>
          <p:cNvPr id="3" name="Content Placeholder 2"/>
          <p:cNvSpPr>
            <a:spLocks noGrp="1"/>
          </p:cNvSpPr>
          <p:nvPr>
            <p:ph idx="1"/>
          </p:nvPr>
        </p:nvSpPr>
        <p:spPr>
          <a:xfrm>
            <a:off x="762000" y="1047750"/>
            <a:ext cx="8001000" cy="4095750"/>
          </a:xfrm>
        </p:spPr>
        <p:txBody>
          <a:bodyPr>
            <a:normAutofit/>
          </a:bodyPr>
          <a:lstStyle/>
          <a:p>
            <a:pPr lvl="1"/>
            <a:r>
              <a:rPr lang="en-US" b="1" dirty="0"/>
              <a:t>Language</a:t>
            </a:r>
            <a:r>
              <a:rPr lang="en-US" dirty="0"/>
              <a:t>: 7097 languages in the world</a:t>
            </a:r>
            <a:endParaRPr lang="en-US" dirty="0"/>
          </a:p>
          <a:p>
            <a:pPr lvl="1"/>
            <a:r>
              <a:rPr lang="en-US" b="1" dirty="0"/>
              <a:t>Variety</a:t>
            </a:r>
            <a:r>
              <a:rPr lang="en-US" dirty="0"/>
              <a:t>, like African American Language varieties.</a:t>
            </a:r>
            <a:endParaRPr lang="en-US" dirty="0"/>
          </a:p>
          <a:p>
            <a:pPr lvl="2"/>
            <a:r>
              <a:rPr lang="en-US" dirty="0"/>
              <a:t>AAE Twitter posts might include forms like "</a:t>
            </a:r>
            <a:r>
              <a:rPr lang="en-US" i="1" dirty="0" err="1"/>
              <a:t>iont</a:t>
            </a:r>
            <a:r>
              <a:rPr lang="en-US" i="1" dirty="0"/>
              <a:t>" (I don't)</a:t>
            </a:r>
            <a:endParaRPr lang="en-US" i="1" dirty="0"/>
          </a:p>
          <a:p>
            <a:pPr lvl="1"/>
            <a:r>
              <a:rPr lang="en-US" b="1" dirty="0"/>
              <a:t>Code switching</a:t>
            </a:r>
            <a:r>
              <a:rPr lang="en-US" dirty="0"/>
              <a:t>, e.g., Spanish/English, Hindi/English:</a:t>
            </a:r>
            <a:endParaRPr lang="en-US" dirty="0"/>
          </a:p>
          <a:p>
            <a:pPr marL="262255"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endParaRPr lang="en-US" sz="1600" dirty="0"/>
          </a:p>
          <a:p>
            <a:pPr marL="262255" lvl="2" indent="0">
              <a:buNone/>
            </a:pPr>
            <a:r>
              <a:rPr lang="en-US" sz="1600" i="1" dirty="0"/>
              <a:t>	   [For the first time I get to see @username actually being hateful! it was beautiful:) ] </a:t>
            </a:r>
            <a:endParaRPr lang="en-US" sz="1600" dirty="0"/>
          </a:p>
          <a:p>
            <a:pPr marL="262255"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endParaRPr lang="en-US" sz="1600" dirty="0"/>
          </a:p>
          <a:p>
            <a:pPr marL="262255" lvl="2" indent="0">
              <a:buNone/>
            </a:pPr>
            <a:r>
              <a:rPr lang="en-US" sz="1600" i="1" dirty="0"/>
              <a:t>	   [“he was and will remain a friend ... don’t worry ... but have faith”] </a:t>
            </a:r>
            <a:endParaRPr lang="en-US" sz="1600" i="1" dirty="0"/>
          </a:p>
          <a:p>
            <a:pPr marL="436880" lvl="1" indent="-285750"/>
            <a:r>
              <a:rPr lang="en-US" b="1" dirty="0"/>
              <a:t>Genre: </a:t>
            </a:r>
            <a:r>
              <a:rPr lang="en-US" dirty="0"/>
              <a:t>newswire, fiction, scientific articles, Wikipedia</a:t>
            </a:r>
            <a:endParaRPr lang="en-US" dirty="0"/>
          </a:p>
          <a:p>
            <a:pPr marL="436880" lvl="1" indent="-285750"/>
            <a:r>
              <a:rPr lang="en-US" b="1" dirty="0"/>
              <a:t>Author Demographics</a:t>
            </a:r>
            <a:r>
              <a:rPr lang="en-US" dirty="0"/>
              <a:t>: writer's age, gender, ethnicity, SES </a:t>
            </a:r>
            <a:endParaRPr lang="en-US" dirty="0"/>
          </a:p>
          <a:p>
            <a:pPr marL="436880" lvl="1" indent="-285750"/>
            <a:endParaRPr lang="en-US" b="1" dirty="0"/>
          </a:p>
          <a:p>
            <a:pPr lvl="2"/>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61950"/>
            <a:ext cx="7962900" cy="680397"/>
          </a:xfrm>
        </p:spPr>
        <p:txBody>
          <a:bodyPr/>
          <a:lstStyle/>
          <a:p>
            <a:r>
              <a:rPr lang="en-US" dirty="0"/>
              <a:t>Corpus </a:t>
            </a:r>
            <a:r>
              <a:rPr lang="en-US" b="1" dirty="0"/>
              <a:t>datasheets</a:t>
            </a:r>
            <a:endParaRPr lang="en-US" b="1" dirty="0"/>
          </a:p>
        </p:txBody>
      </p:sp>
      <p:sp>
        <p:nvSpPr>
          <p:cNvPr id="3" name="Content Placeholder 2"/>
          <p:cNvSpPr>
            <a:spLocks noGrp="1"/>
          </p:cNvSpPr>
          <p:nvPr>
            <p:ph idx="1"/>
          </p:nvPr>
        </p:nvSpPr>
        <p:spPr>
          <a:xfrm>
            <a:off x="822960" y="1722744"/>
            <a:ext cx="8244840" cy="3363606"/>
          </a:xfrm>
        </p:spPr>
        <p:txBody>
          <a:bodyPr>
            <a:normAutofit fontScale="92500" lnSpcReduction="10000"/>
          </a:bodyPr>
          <a:lstStyle/>
          <a:p>
            <a:pPr marL="0" indent="0">
              <a:buNone/>
            </a:pPr>
            <a:r>
              <a:rPr lang="en-US" b="1" dirty="0"/>
              <a:t>Motivation</a:t>
            </a:r>
            <a:r>
              <a:rPr lang="en-US" dirty="0"/>
              <a:t>: </a:t>
            </a:r>
            <a:endParaRPr lang="en-US" dirty="0"/>
          </a:p>
          <a:p>
            <a:pPr marL="405130" indent="-225425">
              <a:lnSpc>
                <a:spcPct val="80000"/>
              </a:lnSpc>
              <a:spcBef>
                <a:spcPts val="600"/>
              </a:spcBef>
              <a:buFont typeface="Arial" panose="020B0604020202020204" pitchFamily="34" charset="0"/>
              <a:buChar char="•"/>
            </a:pPr>
            <a:r>
              <a:rPr lang="en-US" sz="2600" dirty="0"/>
              <a:t>Why was the corpus collected?</a:t>
            </a:r>
            <a:endParaRPr lang="en-US" sz="2600" dirty="0"/>
          </a:p>
          <a:p>
            <a:pPr marL="405130" indent="-225425">
              <a:lnSpc>
                <a:spcPct val="80000"/>
              </a:lnSpc>
              <a:spcBef>
                <a:spcPts val="600"/>
              </a:spcBef>
              <a:buFont typeface="Arial" panose="020B0604020202020204" pitchFamily="34" charset="0"/>
              <a:buChar char="•"/>
            </a:pPr>
            <a:r>
              <a:rPr lang="en-US" sz="2600" dirty="0"/>
              <a:t>By whom? </a:t>
            </a:r>
            <a:endParaRPr lang="en-US" sz="2600" dirty="0"/>
          </a:p>
          <a:p>
            <a:pPr marL="405130" indent="-225425">
              <a:lnSpc>
                <a:spcPct val="80000"/>
              </a:lnSpc>
              <a:spcBef>
                <a:spcPts val="600"/>
              </a:spcBef>
              <a:buFont typeface="Arial" panose="020B0604020202020204" pitchFamily="34" charset="0"/>
              <a:buChar char="•"/>
            </a:pPr>
            <a:r>
              <a:rPr lang="en-US" sz="2600" dirty="0"/>
              <a:t>Who funded it? </a:t>
            </a:r>
            <a:endParaRPr lang="en-US" sz="2600" dirty="0"/>
          </a:p>
          <a:p>
            <a:pPr marL="0" indent="0">
              <a:buNone/>
            </a:pPr>
            <a:r>
              <a:rPr lang="en-US" b="1" dirty="0"/>
              <a:t>Situation</a:t>
            </a:r>
            <a:r>
              <a:rPr lang="en-US" dirty="0"/>
              <a:t>: </a:t>
            </a:r>
            <a:r>
              <a:rPr lang="en-US" sz="2600" dirty="0"/>
              <a:t>In what situation was the text written?</a:t>
            </a:r>
            <a:endParaRPr lang="en-US" sz="2600" dirty="0"/>
          </a:p>
          <a:p>
            <a:pPr marL="0" indent="0">
              <a:buNone/>
            </a:pPr>
            <a:r>
              <a:rPr lang="en-US" b="1" dirty="0"/>
              <a:t>Collection process</a:t>
            </a:r>
            <a:r>
              <a:rPr lang="en-US" dirty="0"/>
              <a:t>: </a:t>
            </a:r>
            <a:r>
              <a:rPr lang="en-US" sz="2600" dirty="0"/>
              <a:t>If it is a subsample how was it sampled? Was there consent? Pre-processing?</a:t>
            </a:r>
            <a:endParaRPr lang="en-US" sz="2600" dirty="0"/>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endParaRPr lang="en-US"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22960" y="214953"/>
            <a:ext cx="7543800" cy="604197"/>
          </a:xfrm>
        </p:spPr>
        <p:txBody>
          <a:bodyPr/>
          <a:lstStyle/>
          <a:p>
            <a:pPr eaLnBrk="1" hangingPunct="1"/>
            <a:r>
              <a:rPr lang="en-US" dirty="0"/>
              <a:t>Regular Expressions: Disjunctions</a:t>
            </a:r>
            <a:endParaRPr lang="en-US" dirty="0"/>
          </a:p>
        </p:txBody>
      </p:sp>
      <p:sp>
        <p:nvSpPr>
          <p:cNvPr id="71683" name="Rectangle 3"/>
          <p:cNvSpPr>
            <a:spLocks noGrp="1" noChangeArrowheads="1"/>
          </p:cNvSpPr>
          <p:nvPr>
            <p:ph idx="1"/>
          </p:nvPr>
        </p:nvSpPr>
        <p:spPr>
          <a:xfrm>
            <a:off x="228600" y="1123951"/>
            <a:ext cx="7786688" cy="3810000"/>
          </a:xfrm>
        </p:spPr>
        <p:txBody>
          <a:bodyPr>
            <a:normAutofit/>
          </a:bodyPr>
          <a:lstStyle/>
          <a:p>
            <a:pPr eaLnBrk="1" hangingPunct="1"/>
            <a:r>
              <a:rPr lang="en-US" sz="2400" dirty="0">
                <a:latin typeface="Calibri" panose="020F0502020204030204"/>
                <a:cs typeface="Calibri" panose="020F0502020204030204"/>
              </a:rPr>
              <a:t>Letters inside square brackets []</a:t>
            </a:r>
            <a:endParaRPr lang="en-US" sz="2400" dirty="0">
              <a:latin typeface="Calibri" panose="020F0502020204030204"/>
              <a:cs typeface="Calibri" panose="020F0502020204030204"/>
            </a:endParaRPr>
          </a:p>
          <a:p>
            <a:pPr eaLnBrk="1" hangingPunct="1"/>
            <a:endParaRPr lang="en-US" sz="1400" dirty="0">
              <a:latin typeface="Calibri" panose="020F0502020204030204"/>
              <a:cs typeface="Calibri" panose="020F0502020204030204"/>
            </a:endParaRPr>
          </a:p>
          <a:p>
            <a:pPr marL="0" indent="0" eaLnBrk="1" hangingPunct="1">
              <a:buNone/>
            </a:pPr>
            <a:endParaRPr lang="en-US" dirty="0">
              <a:latin typeface="Calibri" panose="020F0502020204030204"/>
              <a:cs typeface="Calibri" panose="020F0502020204030204"/>
            </a:endParaRPr>
          </a:p>
          <a:p>
            <a:pPr marL="0" indent="0" eaLnBrk="1" hangingPunct="1">
              <a:buNone/>
            </a:pPr>
            <a:endParaRPr lang="en-US" dirty="0">
              <a:latin typeface="Calibri" panose="020F0502020204030204"/>
              <a:cs typeface="Calibri" panose="020F0502020204030204"/>
            </a:endParaRPr>
          </a:p>
          <a:p>
            <a:r>
              <a:rPr lang="en-US" sz="2400" dirty="0"/>
              <a:t>Ranges </a:t>
            </a:r>
            <a:r>
              <a:rPr lang="en-US" sz="2400" dirty="0">
                <a:solidFill>
                  <a:srgbClr val="CC0000"/>
                </a:solidFill>
                <a:latin typeface="Courier" charset="0"/>
              </a:rPr>
              <a:t>[A-Z]</a:t>
            </a:r>
            <a:endParaRPr lang="en-US" sz="2400" dirty="0">
              <a:solidFill>
                <a:srgbClr val="CC0000"/>
              </a:solidFill>
              <a:latin typeface="Courier" charset="0"/>
            </a:endParaRPr>
          </a:p>
          <a:p>
            <a:pPr eaLnBrk="1" hangingPunct="1"/>
            <a:endParaRPr lang="en-US" dirty="0">
              <a:latin typeface="Calibri" panose="020F0502020204030204"/>
              <a:cs typeface="Calibri" panose="020F0502020204030204"/>
            </a:endParaRPr>
          </a:p>
          <a:p>
            <a:pPr marL="0" indent="0" eaLnBrk="1" hangingPunct="1">
              <a:buNone/>
            </a:pPr>
            <a:r>
              <a:rPr lang="en-US" dirty="0">
                <a:solidFill>
                  <a:srgbClr val="CC0000"/>
                </a:solidFill>
                <a:latin typeface="Courier New" panose="02070309020205020404" charset="0"/>
              </a:rPr>
              <a:t>		</a:t>
            </a:r>
            <a:endParaRPr lang="en-US" dirty="0">
              <a:solidFill>
                <a:srgbClr val="CC0000"/>
              </a:solidFill>
              <a:latin typeface="Courier New" panose="02070309020205020404" charset="0"/>
            </a:endParaRPr>
          </a:p>
          <a:p>
            <a:pPr eaLnBrk="1" hangingPunct="1"/>
            <a:endParaRPr lang="en-US" b="1" dirty="0">
              <a:solidFill>
                <a:srgbClr val="CC0000"/>
              </a:solidFill>
              <a:latin typeface="Courier New" panose="02070309020205020404" charset="0"/>
            </a:endParaRPr>
          </a:p>
        </p:txBody>
      </p:sp>
      <p:graphicFrame>
        <p:nvGraphicFramePr>
          <p:cNvPr id="2" name="Table 1"/>
          <p:cNvGraphicFramePr>
            <a:graphicFrameLocks noGrp="1"/>
          </p:cNvGraphicFramePr>
          <p:nvPr/>
        </p:nvGraphicFramePr>
        <p:xfrm>
          <a:off x="1524000" y="1809750"/>
          <a:ext cx="6096000" cy="1097280"/>
        </p:xfrm>
        <a:graphic>
          <a:graphicData uri="http://schemas.openxmlformats.org/drawingml/2006/table">
            <a:tbl>
              <a:tblPr firstRow="1" bandRow="1">
                <a:tableStyleId>{5C22544A-7EE6-4342-B048-85BDC9FD1C3A}</a:tableStyleId>
              </a:tblPr>
              <a:tblGrid>
                <a:gridCol w="3048000"/>
                <a:gridCol w="3048000"/>
              </a:tblGrid>
              <a:tr h="304800">
                <a:tc>
                  <a:txBody>
                    <a:bodyPr/>
                    <a:lstStyle/>
                    <a:p>
                      <a:r>
                        <a:rPr lang="en-US" sz="1800" dirty="0"/>
                        <a:t>Pattern</a:t>
                      </a:r>
                      <a:endParaRPr lang="en-US" sz="1800" dirty="0"/>
                    </a:p>
                  </a:txBody>
                  <a:tcPr/>
                </a:tc>
                <a:tc>
                  <a:txBody>
                    <a:bodyPr/>
                    <a:lstStyle/>
                    <a:p>
                      <a:r>
                        <a:rPr lang="en-US" sz="1800" dirty="0"/>
                        <a:t>Matches</a:t>
                      </a:r>
                      <a:endParaRPr lang="en-US" sz="1800" dirty="0"/>
                    </a:p>
                  </a:txBody>
                  <a:tcPr/>
                </a:tc>
              </a:tr>
              <a:tr h="304800">
                <a:tc>
                  <a:txBody>
                    <a:bodyPr/>
                    <a:lstStyle/>
                    <a:p>
                      <a:r>
                        <a:rPr lang="en-US" sz="1800" dirty="0">
                          <a:solidFill>
                            <a:srgbClr val="CC0000"/>
                          </a:solidFill>
                          <a:latin typeface="Courier"/>
                          <a:cs typeface="Courier"/>
                        </a:rPr>
                        <a:t>[</a:t>
                      </a:r>
                      <a:r>
                        <a:rPr lang="en-US" sz="1800" dirty="0" err="1">
                          <a:solidFill>
                            <a:srgbClr val="CC0000"/>
                          </a:solidFill>
                          <a:latin typeface="Courier"/>
                          <a:cs typeface="Courier"/>
                        </a:rPr>
                        <a:t>wW</a:t>
                      </a:r>
                      <a:r>
                        <a:rPr lang="en-US" sz="1800" dirty="0">
                          <a:solidFill>
                            <a:srgbClr val="CC0000"/>
                          </a:solidFill>
                          <a:latin typeface="Courier"/>
                          <a:cs typeface="Courier"/>
                        </a:rPr>
                        <a:t>]</a:t>
                      </a:r>
                      <a:r>
                        <a:rPr lang="en-US" sz="1800" dirty="0" err="1">
                          <a:solidFill>
                            <a:srgbClr val="CC0000"/>
                          </a:solidFill>
                          <a:latin typeface="Courier"/>
                          <a:cs typeface="Courier"/>
                        </a:rPr>
                        <a:t>oodchuck</a:t>
                      </a:r>
                      <a:endParaRPr lang="en-US" sz="1800" dirty="0"/>
                    </a:p>
                  </a:txBody>
                  <a:tcPr/>
                </a:tc>
                <a:tc>
                  <a:txBody>
                    <a:bodyPr/>
                    <a:lstStyle/>
                    <a:p>
                      <a:r>
                        <a:rPr lang="en-US" sz="1800" dirty="0"/>
                        <a:t>Woodchuck,</a:t>
                      </a:r>
                      <a:r>
                        <a:rPr lang="en-US" sz="1800" baseline="0" dirty="0"/>
                        <a:t> woodchuck</a:t>
                      </a:r>
                      <a:endParaRPr lang="en-US" sz="1800" dirty="0"/>
                    </a:p>
                  </a:txBody>
                  <a:tcPr/>
                </a:tc>
              </a:tr>
              <a:tr h="304800">
                <a:tc>
                  <a:txBody>
                    <a:bodyPr/>
                    <a:lstStyle/>
                    <a:p>
                      <a:r>
                        <a:rPr lang="en-US" sz="1800" dirty="0">
                          <a:solidFill>
                            <a:srgbClr val="CC0000"/>
                          </a:solidFill>
                          <a:latin typeface="Courier"/>
                          <a:cs typeface="Courier"/>
                        </a:rPr>
                        <a:t>[1234567890]	</a:t>
                      </a:r>
                      <a:endParaRPr lang="en-US" sz="1800" dirty="0"/>
                    </a:p>
                  </a:txBody>
                  <a:tcPr/>
                </a:tc>
                <a:tc>
                  <a:txBody>
                    <a:bodyPr/>
                    <a:lstStyle/>
                    <a:p>
                      <a:r>
                        <a:rPr lang="en-US" sz="1800" dirty="0"/>
                        <a:t>Any digit</a:t>
                      </a:r>
                      <a:endParaRPr lang="en-US" sz="1800" dirty="0"/>
                    </a:p>
                  </a:txBody>
                  <a:tcPr/>
                </a:tc>
              </a:tr>
            </a:tbl>
          </a:graphicData>
        </a:graphic>
      </p:graphicFrame>
      <p:graphicFrame>
        <p:nvGraphicFramePr>
          <p:cNvPr id="6" name="Table 5"/>
          <p:cNvGraphicFramePr>
            <a:graphicFrameLocks noGrp="1"/>
          </p:cNvGraphicFramePr>
          <p:nvPr/>
        </p:nvGraphicFramePr>
        <p:xfrm>
          <a:off x="762000" y="3516630"/>
          <a:ext cx="8000999" cy="1463040"/>
        </p:xfrm>
        <a:graphic>
          <a:graphicData uri="http://schemas.openxmlformats.org/drawingml/2006/table">
            <a:tbl>
              <a:tblPr firstRow="1" bandRow="1">
                <a:tableStyleId>{5C22544A-7EE6-4342-B048-85BDC9FD1C3A}</a:tableStyleId>
              </a:tblPr>
              <a:tblGrid>
                <a:gridCol w="1306285"/>
                <a:gridCol w="2122715"/>
                <a:gridCol w="4571999"/>
              </a:tblGrid>
              <a:tr h="307546">
                <a:tc>
                  <a:txBody>
                    <a:bodyPr/>
                    <a:lstStyle/>
                    <a:p>
                      <a:r>
                        <a:rPr lang="en-US" sz="1800" dirty="0"/>
                        <a:t>Pattern</a:t>
                      </a:r>
                      <a:endParaRPr lang="en-US" sz="1800" dirty="0"/>
                    </a:p>
                  </a:txBody>
                  <a:tcPr/>
                </a:tc>
                <a:tc>
                  <a:txBody>
                    <a:bodyPr/>
                    <a:lstStyle/>
                    <a:p>
                      <a:r>
                        <a:rPr lang="en-US" sz="1800" dirty="0"/>
                        <a:t>Matches</a:t>
                      </a:r>
                      <a:endParaRPr lang="en-US" sz="1800" dirty="0"/>
                    </a:p>
                  </a:txBody>
                  <a:tcPr/>
                </a:tc>
                <a:tc>
                  <a:txBody>
                    <a:bodyPr/>
                    <a:lstStyle/>
                    <a:p>
                      <a:endParaRPr lang="en-US" sz="1800" dirty="0"/>
                    </a:p>
                  </a:txBody>
                  <a:tcPr/>
                </a:tc>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An upper case letter</a:t>
                      </a:r>
                      <a:endParaRPr lang="en-US" sz="1800" dirty="0"/>
                    </a:p>
                  </a:txBody>
                  <a:tcPr/>
                </a:tc>
                <a:tc>
                  <a:txBody>
                    <a:bodyPr/>
                    <a:lstStyle/>
                    <a:p>
                      <a:r>
                        <a:rPr lang="en-US" sz="1800" u="sng" dirty="0">
                          <a:solidFill>
                            <a:srgbClr val="3366FF"/>
                          </a:solidFill>
                          <a:latin typeface="Courier"/>
                          <a:cs typeface="Courier"/>
                        </a:rPr>
                        <a:t>D</a:t>
                      </a:r>
                      <a:r>
                        <a:rPr lang="en-US" sz="1800" dirty="0">
                          <a:latin typeface="Courier"/>
                          <a:cs typeface="Courier"/>
                        </a:rPr>
                        <a:t>renched Blossoms</a:t>
                      </a:r>
                      <a:endParaRPr lang="en-US" sz="1800" dirty="0">
                        <a:latin typeface="Courier"/>
                        <a:cs typeface="Courier"/>
                      </a:endParaRPr>
                    </a:p>
                  </a:txBody>
                  <a:tcPr/>
                </a:tc>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 lower case letter</a:t>
                      </a:r>
                      <a:endParaRPr lang="en-US" sz="1800" dirty="0"/>
                    </a:p>
                  </a:txBody>
                  <a:tcPr/>
                </a:tc>
                <a:tc>
                  <a:txBody>
                    <a:bodyPr/>
                    <a:lstStyle/>
                    <a:p>
                      <a:r>
                        <a:rPr lang="en-US" sz="1800" u="sng" dirty="0">
                          <a:solidFill>
                            <a:srgbClr val="3366FF"/>
                          </a:solidFill>
                          <a:latin typeface="Courier"/>
                          <a:cs typeface="Courier"/>
                        </a:rPr>
                        <a:t>m</a:t>
                      </a:r>
                      <a:r>
                        <a:rPr lang="en-US" sz="1800" dirty="0">
                          <a:latin typeface="Courier"/>
                          <a:cs typeface="Courier"/>
                        </a:rPr>
                        <a:t>y beans were impatient</a:t>
                      </a:r>
                      <a:endParaRPr lang="en-US" sz="1800" dirty="0">
                        <a:latin typeface="Courier"/>
                        <a:cs typeface="Courier"/>
                      </a:endParaRPr>
                    </a:p>
                  </a:txBody>
                  <a:tcPr/>
                </a:tc>
              </a:tr>
              <a:tr h="307546">
                <a:tc>
                  <a:txBody>
                    <a:bodyPr/>
                    <a:lstStyle/>
                    <a:p>
                      <a:r>
                        <a:rPr lang="en-US" sz="1800" dirty="0">
                          <a:solidFill>
                            <a:srgbClr val="CC0000"/>
                          </a:solidFill>
                          <a:latin typeface="Courier"/>
                          <a:cs typeface="Courier"/>
                        </a:rPr>
                        <a:t>[0-9]</a:t>
                      </a:r>
                      <a:endParaRPr lang="en-US" sz="1800" dirty="0"/>
                    </a:p>
                  </a:txBody>
                  <a:tcPr/>
                </a:tc>
                <a:tc>
                  <a:txBody>
                    <a:bodyPr/>
                    <a:lstStyle/>
                    <a:p>
                      <a:r>
                        <a:rPr lang="en-US" sz="1800" dirty="0"/>
                        <a:t>A single</a:t>
                      </a:r>
                      <a:r>
                        <a:rPr lang="en-US" sz="1800" baseline="0" dirty="0"/>
                        <a:t> digit</a:t>
                      </a:r>
                      <a:endParaRPr lang="en-US" sz="1800" dirty="0"/>
                    </a:p>
                  </a:txBody>
                  <a:tcPr/>
                </a:tc>
                <a:tc>
                  <a:txBody>
                    <a:bodyPr/>
                    <a:lstStyle/>
                    <a:p>
                      <a:r>
                        <a:rPr lang="en-US" sz="1800" dirty="0">
                          <a:latin typeface="Courier"/>
                          <a:cs typeface="Courier"/>
                        </a:rPr>
                        <a:t>Chapter </a:t>
                      </a:r>
                      <a:r>
                        <a:rPr lang="en-US" sz="1800" u="sng" dirty="0">
                          <a:solidFill>
                            <a:srgbClr val="3366FF"/>
                          </a:solidFill>
                          <a:latin typeface="Courier"/>
                          <a:cs typeface="Courier"/>
                        </a:rPr>
                        <a:t>1</a:t>
                      </a:r>
                      <a:r>
                        <a:rPr lang="en-US" sz="1800" dirty="0">
                          <a:latin typeface="Courier"/>
                          <a:cs typeface="Courier"/>
                        </a:rPr>
                        <a:t>: Down the Rabbit Hole</a:t>
                      </a:r>
                      <a:endParaRPr lang="en-US" sz="1800" dirty="0">
                        <a:latin typeface="Courier"/>
                        <a:cs typeface="Courier"/>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MS PGothic" panose="020B0600070205080204" charset="-128"/>
              <a:cs typeface="MS PGothic" panose="020B0600070205080204" charset="-128"/>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panose="020F0502020204030204" pitchFamily="34" charset="0"/>
              </a:rPr>
              <a:t>Words and Corpora</a:t>
            </a:r>
            <a:endParaRPr lang="en-US" sz="3600" dirty="0">
              <a:solidFill>
                <a:srgbClr val="A4001D"/>
              </a:solidFill>
              <a:latin typeface="Calibri" panose="020F0502020204030204" pitchFamily="34" charset="0"/>
            </a:endParaRPr>
          </a:p>
          <a:p>
            <a:pPr eaLnBrk="1" hangingPunct="1">
              <a:buFont typeface="Times" pitchFamily="-65" charset="0"/>
              <a:buNone/>
            </a:pPr>
            <a:endParaRPr lang="en-US" dirty="0">
              <a:latin typeface="Lucida Sans" charset="0"/>
              <a:ea typeface="MS PGothic" panose="020B0600070205080204" charset="-128"/>
              <a:cs typeface="MS PGothic" panose="020B0600070205080204" charset="-128"/>
            </a:endParaRPr>
          </a:p>
        </p:txBody>
      </p:sp>
      <p:sp>
        <p:nvSpPr>
          <p:cNvPr id="2" name="Text Placeholder 1"/>
          <p:cNvSpPr>
            <a:spLocks noGrp="1"/>
          </p:cNvSpPr>
          <p:nvPr>
            <p:ph type="body" sz="half" idx="2"/>
          </p:nvPr>
        </p:nvSpPr>
        <p:spPr/>
        <p:txBody>
          <a:bodyPr/>
          <a:lstStyle/>
          <a:p>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MS PGothic" panose="020B0600070205080204" charset="-128"/>
              <a:cs typeface="MS PGothic" panose="020B0600070205080204" charset="-128"/>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panose="020F0502020204030204" pitchFamily="34" charset="0"/>
              </a:rPr>
              <a:t>Word tokenization</a:t>
            </a:r>
            <a:endParaRPr lang="en-US" sz="3600" dirty="0">
              <a:solidFill>
                <a:srgbClr val="A4001D"/>
              </a:solidFill>
              <a:latin typeface="Calibri" panose="020F0502020204030204" pitchFamily="34" charset="0"/>
            </a:endParaRPr>
          </a:p>
          <a:p>
            <a:pPr eaLnBrk="1" hangingPunct="1">
              <a:buFont typeface="Times" pitchFamily="-65" charset="0"/>
              <a:buNone/>
            </a:pPr>
            <a:endParaRPr lang="en-US" dirty="0">
              <a:latin typeface="Lucida Sans" charset="0"/>
              <a:ea typeface="MS PGothic" panose="020B0600070205080204" charset="-128"/>
              <a:cs typeface="MS PGothic" panose="020B0600070205080204" charset="-128"/>
            </a:endParaRPr>
          </a:p>
        </p:txBody>
      </p:sp>
      <p:sp>
        <p:nvSpPr>
          <p:cNvPr id="2" name="Text Placeholder 1"/>
          <p:cNvSpPr>
            <a:spLocks noGrp="1"/>
          </p:cNvSpPr>
          <p:nvPr>
            <p:ph type="body" sz="half" idx="2"/>
          </p:nvPr>
        </p:nvSpPr>
        <p:spPr/>
        <p:txBody>
          <a:bodyPr/>
          <a:lstStyle/>
          <a:p>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16914"/>
            <a:ext cx="8534400" cy="857250"/>
          </a:xfrm>
        </p:spPr>
        <p:txBody>
          <a:bodyPr/>
          <a:lstStyle/>
          <a:p>
            <a:r>
              <a:rPr lang="en-US" dirty="0"/>
              <a:t>Text Normalization</a:t>
            </a:r>
            <a:endParaRPr lang="en-US" dirty="0"/>
          </a:p>
        </p:txBody>
      </p:sp>
      <p:sp>
        <p:nvSpPr>
          <p:cNvPr id="20483" name="Rectangle 3"/>
          <p:cNvSpPr>
            <a:spLocks noGrp="1" noChangeArrowheads="1"/>
          </p:cNvSpPr>
          <p:nvPr>
            <p:ph idx="1"/>
          </p:nvPr>
        </p:nvSpPr>
        <p:spPr>
          <a:xfrm>
            <a:off x="914400" y="1352550"/>
            <a:ext cx="7772400" cy="3200400"/>
          </a:xfrm>
        </p:spPr>
        <p:txBody>
          <a:bodyPr/>
          <a:lstStyle/>
          <a:p>
            <a:pPr>
              <a:lnSpc>
                <a:spcPct val="90000"/>
              </a:lnSpc>
            </a:pPr>
            <a:r>
              <a:rPr lang="en-US" sz="3200" dirty="0"/>
              <a:t>Every NLP task requires text normalization: </a:t>
            </a:r>
            <a:endParaRPr lang="en-US" sz="3200" dirty="0"/>
          </a:p>
          <a:p>
            <a:pPr marL="914400" lvl="1" indent="-457200">
              <a:lnSpc>
                <a:spcPct val="90000"/>
              </a:lnSpc>
              <a:buFont typeface="+mj-lt"/>
              <a:buAutoNum type="arabicPeriod"/>
            </a:pPr>
            <a:r>
              <a:rPr lang="en-US" sz="2800" dirty="0"/>
              <a:t>Tokenizing (segmenting) words</a:t>
            </a:r>
            <a:endParaRPr lang="en-US" sz="2800" dirty="0"/>
          </a:p>
          <a:p>
            <a:pPr marL="914400" lvl="1" indent="-457200">
              <a:lnSpc>
                <a:spcPct val="90000"/>
              </a:lnSpc>
              <a:buFont typeface="+mj-lt"/>
              <a:buAutoNum type="arabicPeriod"/>
            </a:pPr>
            <a:r>
              <a:rPr lang="en-US" sz="2800" dirty="0"/>
              <a:t>Normalizing word formats</a:t>
            </a:r>
            <a:endParaRPr lang="en-US" sz="2800" dirty="0"/>
          </a:p>
          <a:p>
            <a:pPr marL="914400" lvl="1" indent="-457200">
              <a:lnSpc>
                <a:spcPct val="90000"/>
              </a:lnSpc>
              <a:buFont typeface="+mj-lt"/>
              <a:buAutoNum type="arabicPeriod"/>
            </a:pPr>
            <a:r>
              <a:rPr lang="en-US" sz="2800" dirty="0"/>
              <a:t>Segmenting sentences</a:t>
            </a: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endParaRPr lang="en-US" dirty="0"/>
          </a:p>
        </p:txBody>
      </p:sp>
      <p:sp>
        <p:nvSpPr>
          <p:cNvPr id="9" name="Content Placeholder 8"/>
          <p:cNvSpPr>
            <a:spLocks noGrp="1"/>
          </p:cNvSpPr>
          <p:nvPr>
            <p:ph idx="1"/>
          </p:nvPr>
        </p:nvSpPr>
        <p:spPr>
          <a:xfrm>
            <a:off x="609600" y="1200150"/>
            <a:ext cx="8168640" cy="3657600"/>
          </a:xfrm>
        </p:spPr>
        <p:txBody>
          <a:bodyPr>
            <a:normAutofit/>
          </a:bodyPr>
          <a:lstStyle/>
          <a:p>
            <a:r>
              <a:rPr lang="en-US" dirty="0"/>
              <a:t>A very simple way to tokenize</a:t>
            </a:r>
            <a:endParaRPr lang="en-US" dirty="0"/>
          </a:p>
          <a:p>
            <a:pPr lvl="1"/>
            <a:r>
              <a:rPr lang="en-US" dirty="0"/>
              <a:t>For languages that use space characters between words</a:t>
            </a:r>
            <a:endParaRPr lang="en-US" dirty="0"/>
          </a:p>
          <a:p>
            <a:pPr lvl="2"/>
            <a:r>
              <a:rPr lang="en-US" dirty="0"/>
              <a:t>Arabic, Cyrillic, Greek, Latin, etc., based writing systems</a:t>
            </a:r>
            <a:endParaRPr lang="en-US" dirty="0"/>
          </a:p>
          <a:p>
            <a:pPr lvl="1"/>
            <a:r>
              <a:rPr lang="en-US" dirty="0"/>
              <a:t>Segment off a token between instances of spaces</a:t>
            </a:r>
            <a:endParaRPr lang="en-US" dirty="0"/>
          </a:p>
          <a:p>
            <a:r>
              <a:rPr lang="en-US" dirty="0"/>
              <a:t>Unix tools for space-based tokenization</a:t>
            </a:r>
            <a:endParaRPr lang="en-US" dirty="0"/>
          </a:p>
          <a:p>
            <a:pPr lvl="1"/>
            <a:r>
              <a:rPr lang="en-US" dirty="0"/>
              <a:t>The "tr" command</a:t>
            </a:r>
            <a:endParaRPr lang="en-US" dirty="0"/>
          </a:p>
          <a:p>
            <a:pPr lvl="1"/>
            <a:r>
              <a:rPr lang="en-US" dirty="0"/>
              <a:t>Inspired by Ken Church's UNIX for Poets</a:t>
            </a:r>
            <a:endParaRPr lang="en-US" dirty="0"/>
          </a:p>
          <a:p>
            <a:pPr lvl="1"/>
            <a:r>
              <a:rPr lang="en-US" dirty="0"/>
              <a:t>Given a text file, output the word tokens and their frequencies</a:t>
            </a:r>
            <a:endParaRPr lang="en-US" dirty="0"/>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endParaRPr lang="en-US" dirty="0"/>
          </a:p>
        </p:txBody>
      </p:sp>
      <p:sp>
        <p:nvSpPr>
          <p:cNvPr id="3" name="Content Placeholder 2"/>
          <p:cNvSpPr>
            <a:spLocks noGrp="1"/>
          </p:cNvSpPr>
          <p:nvPr>
            <p:ph idx="1"/>
          </p:nvPr>
        </p:nvSpPr>
        <p:spPr>
          <a:xfrm>
            <a:off x="304800" y="752475"/>
            <a:ext cx="8534400" cy="3790950"/>
          </a:xfrm>
        </p:spPr>
        <p:txBody>
          <a:bodyPr>
            <a:normAutofit fontScale="92500" lnSpcReduction="20000"/>
          </a:bodyPr>
          <a:lstStyle/>
          <a:p>
            <a:r>
              <a:rPr lang="en-US" dirty="0"/>
              <a:t>(Inspired by Ken Church’s UNIX for Poets.)</a:t>
            </a:r>
            <a:endParaRPr lang="en-US" dirty="0"/>
          </a:p>
          <a:p>
            <a:r>
              <a:rPr lang="en-US" dirty="0"/>
              <a:t>Given a text file, output the word tokens and their frequencies</a:t>
            </a:r>
            <a:endParaRPr lang="en-US" dirty="0"/>
          </a:p>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a:t>
            </a:r>
            <a:endParaRPr lang="fr-FR" sz="2000" dirty="0">
              <a:latin typeface="Courier"/>
              <a:cs typeface="Courier"/>
            </a:endParaRPr>
          </a:p>
          <a:p>
            <a:pPr marL="0" indent="0">
              <a:buNone/>
            </a:pPr>
            <a:r>
              <a:rPr lang="fr-FR" sz="2000" dirty="0">
                <a:latin typeface="Courier"/>
                <a:cs typeface="Courier"/>
              </a:rPr>
              <a:t>     | </a:t>
            </a:r>
            <a:r>
              <a:rPr lang="en-US" sz="2000" dirty="0">
                <a:latin typeface="Courier"/>
                <a:cs typeface="Courier"/>
              </a:rPr>
              <a:t>sort </a:t>
            </a:r>
            <a:endParaRPr lang="en-US" sz="2000" dirty="0">
              <a:latin typeface="Courier"/>
              <a:cs typeface="Courier"/>
            </a:endParaRPr>
          </a:p>
          <a:p>
            <a:pPr marL="0" indent="0">
              <a:buNone/>
            </a:pPr>
            <a:r>
              <a:rPr lang="en-US" sz="2000" dirty="0">
                <a:latin typeface="Courier"/>
                <a:cs typeface="Courier"/>
              </a:rPr>
              <a:t>     | </a:t>
            </a:r>
            <a:r>
              <a:rPr lang="en-US" sz="2000" dirty="0" err="1">
                <a:latin typeface="Courier"/>
                <a:cs typeface="Courier"/>
              </a:rPr>
              <a:t>uniq</a:t>
            </a:r>
            <a:r>
              <a:rPr lang="en-US" sz="2000" dirty="0">
                <a:latin typeface="Courier"/>
                <a:cs typeface="Courier"/>
              </a:rPr>
              <a:t> –c </a:t>
            </a:r>
            <a:endParaRPr lang="en-US" sz="2000" dirty="0">
              <a:latin typeface="Courier"/>
              <a:cs typeface="Courier"/>
            </a:endParaRPr>
          </a:p>
          <a:p>
            <a:pPr marL="0" indent="0">
              <a:buNone/>
            </a:pPr>
            <a:endParaRPr lang="en-US" sz="1400" dirty="0">
              <a:latin typeface="Courier"/>
              <a:cs typeface="Courier"/>
            </a:endParaRPr>
          </a:p>
          <a:p>
            <a:pPr marL="0" indent="0">
              <a:buNone/>
            </a:pPr>
            <a:r>
              <a:rPr lang="en-US" sz="1400" dirty="0">
                <a:latin typeface="Courier"/>
                <a:cs typeface="Courier"/>
              </a:rPr>
              <a:t>1945 A</a:t>
            </a:r>
            <a:endParaRPr lang="en-US" sz="1400" dirty="0">
              <a:latin typeface="Courier"/>
              <a:cs typeface="Courier"/>
            </a:endParaRPr>
          </a:p>
          <a:p>
            <a:pPr marL="0" indent="0">
              <a:buNone/>
            </a:pPr>
            <a:r>
              <a:rPr lang="en-US" sz="1400" dirty="0">
                <a:latin typeface="Courier"/>
                <a:cs typeface="Courier"/>
              </a:rPr>
              <a:t>  72 AARON</a:t>
            </a:r>
            <a:endParaRPr lang="en-US" sz="1400" dirty="0">
              <a:latin typeface="Courier"/>
              <a:cs typeface="Courier"/>
            </a:endParaRPr>
          </a:p>
          <a:p>
            <a:pPr marL="0" indent="0">
              <a:buNone/>
            </a:pPr>
            <a:r>
              <a:rPr lang="en-US" sz="1400" dirty="0">
                <a:latin typeface="Courier"/>
                <a:cs typeface="Courier"/>
              </a:rPr>
              <a:t>  19 ABBESS</a:t>
            </a:r>
            <a:endParaRPr lang="en-US" sz="1400" dirty="0">
              <a:latin typeface="Courier"/>
              <a:cs typeface="Courier"/>
            </a:endParaRPr>
          </a:p>
          <a:p>
            <a:pPr marL="0" indent="0">
              <a:buNone/>
            </a:pPr>
            <a:r>
              <a:rPr lang="en-US" sz="1400" dirty="0">
                <a:latin typeface="Courier"/>
                <a:cs typeface="Courier"/>
              </a:rPr>
              <a:t>   5 ABBOT</a:t>
            </a:r>
            <a:endParaRPr lang="en-US" sz="1400" dirty="0">
              <a:latin typeface="Courier"/>
              <a:cs typeface="Courier"/>
            </a:endParaRPr>
          </a:p>
          <a:p>
            <a:pPr marL="0" indent="0">
              <a:buNone/>
            </a:pPr>
            <a:r>
              <a:rPr lang="en-US" sz="1400" dirty="0">
                <a:latin typeface="Courier"/>
                <a:cs typeface="Courier"/>
              </a:rPr>
              <a:t> ... ...</a:t>
            </a:r>
            <a:endParaRPr lang="en-US" sz="1400" dirty="0">
              <a:latin typeface="Courier"/>
              <a:cs typeface="Courier"/>
            </a:endParaRPr>
          </a:p>
          <a:p>
            <a:pPr marL="0" indent="0">
              <a:buNone/>
            </a:pPr>
            <a:r>
              <a:rPr lang="it-IT" sz="1200" dirty="0">
                <a:latin typeface="Courier"/>
                <a:cs typeface="Courier"/>
              </a:rPr>
              <a:t> </a:t>
            </a:r>
            <a:r>
              <a:rPr lang="en-US" sz="1200" dirty="0">
                <a:latin typeface="Courier"/>
                <a:cs typeface="Courier"/>
              </a:rPr>
              <a:t>   </a:t>
            </a:r>
            <a:endParaRPr lang="en-US" dirty="0"/>
          </a:p>
        </p:txBody>
      </p:sp>
      <p:sp>
        <p:nvSpPr>
          <p:cNvPr id="5" name="TextBox 4"/>
          <p:cNvSpPr txBox="1"/>
          <p:nvPr/>
        </p:nvSpPr>
        <p:spPr>
          <a:xfrm>
            <a:off x="1905000" y="3543062"/>
            <a:ext cx="1154320" cy="1600438"/>
          </a:xfrm>
          <a:prstGeom prst="rect">
            <a:avLst/>
          </a:prstGeom>
          <a:noFill/>
        </p:spPr>
        <p:txBody>
          <a:bodyPr wrap="none" rtlCol="0">
            <a:spAutoFit/>
          </a:bodyPr>
          <a:lstStyle/>
          <a:p>
            <a:pPr marL="0" indent="0">
              <a:buNone/>
            </a:pPr>
            <a:r>
              <a:rPr lang="it-IT" sz="1400" dirty="0">
                <a:latin typeface="Courier"/>
                <a:cs typeface="Courier"/>
              </a:rPr>
              <a:t>25 Aaron</a:t>
            </a:r>
            <a:endParaRPr lang="it-IT" sz="1400" dirty="0">
              <a:latin typeface="Courier"/>
              <a:cs typeface="Courier"/>
            </a:endParaRPr>
          </a:p>
          <a:p>
            <a:pPr marL="0" indent="0">
              <a:buNone/>
            </a:pPr>
            <a:r>
              <a:rPr lang="it-IT" sz="1400" dirty="0">
                <a:latin typeface="Courier"/>
                <a:cs typeface="Courier"/>
              </a:rPr>
              <a:t> 6 Abate</a:t>
            </a:r>
            <a:endParaRPr lang="it-IT" sz="1400" dirty="0">
              <a:latin typeface="Courier"/>
              <a:cs typeface="Courier"/>
            </a:endParaRPr>
          </a:p>
          <a:p>
            <a:pPr marL="0" indent="0">
              <a:buNone/>
            </a:pPr>
            <a:r>
              <a:rPr lang="it-IT" sz="1400" dirty="0">
                <a:latin typeface="Courier"/>
                <a:cs typeface="Courier"/>
              </a:rPr>
              <a:t> 1 </a:t>
            </a:r>
            <a:r>
              <a:rPr lang="it-IT" sz="1400" dirty="0" err="1">
                <a:latin typeface="Courier"/>
                <a:cs typeface="Courier"/>
              </a:rPr>
              <a:t>Abates</a:t>
            </a:r>
            <a:endParaRPr lang="it-IT" sz="1400" dirty="0">
              <a:latin typeface="Courier"/>
              <a:cs typeface="Courier"/>
            </a:endParaRPr>
          </a:p>
          <a:p>
            <a:pPr marL="0" indent="0">
              <a:buNone/>
            </a:pPr>
            <a:r>
              <a:rPr lang="it-IT" sz="1400" dirty="0">
                <a:latin typeface="Courier"/>
                <a:cs typeface="Courier"/>
              </a:rPr>
              <a:t> 5 </a:t>
            </a:r>
            <a:r>
              <a:rPr lang="it-IT" sz="1400" dirty="0" err="1">
                <a:latin typeface="Courier"/>
                <a:cs typeface="Courier"/>
              </a:rPr>
              <a:t>Abbess</a:t>
            </a:r>
            <a:endParaRPr lang="it-IT" sz="1400" dirty="0">
              <a:latin typeface="Courier"/>
              <a:cs typeface="Courier"/>
            </a:endParaRPr>
          </a:p>
          <a:p>
            <a:pPr marL="0" indent="0">
              <a:buNone/>
            </a:pPr>
            <a:r>
              <a:rPr lang="it-IT" sz="1400" dirty="0">
                <a:latin typeface="Courier"/>
                <a:cs typeface="Courier"/>
              </a:rPr>
              <a:t> 6 Abbey</a:t>
            </a:r>
            <a:endParaRPr lang="it-IT" sz="1400" dirty="0">
              <a:latin typeface="Courier"/>
              <a:cs typeface="Courier"/>
            </a:endParaRPr>
          </a:p>
          <a:p>
            <a:pPr marL="0" indent="0">
              <a:buNone/>
            </a:pPr>
            <a:r>
              <a:rPr lang="it-IT" sz="1400" dirty="0">
                <a:latin typeface="Courier"/>
                <a:cs typeface="Courier"/>
              </a:rPr>
              <a:t> 3 Abbot</a:t>
            </a:r>
            <a:endParaRPr lang="en-US" sz="1400" dirty="0">
              <a:latin typeface="+mn-lt"/>
            </a:endParaRPr>
          </a:p>
          <a:p>
            <a:pPr marL="0" indent="0">
              <a:buNone/>
            </a:pPr>
            <a:r>
              <a:rPr lang="en-US" sz="1400" dirty="0">
                <a:latin typeface="+mn-lt"/>
                <a:cs typeface="Courier"/>
              </a:rPr>
              <a:t>....   …</a:t>
            </a:r>
            <a:endParaRPr lang="en-US" sz="1400" dirty="0">
              <a:latin typeface="Courier"/>
              <a:cs typeface="Courier"/>
            </a:endParaRPr>
          </a:p>
        </p:txBody>
      </p:sp>
      <p:sp>
        <p:nvSpPr>
          <p:cNvPr id="6" name="Rectangle 5"/>
          <p:cNvSpPr/>
          <p:nvPr/>
        </p:nvSpPr>
        <p:spPr bwMode="auto">
          <a:xfrm>
            <a:off x="5715000" y="158115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US" sz="1600" dirty="0">
                <a:latin typeface="Lucida Sans" charset="0"/>
              </a:rPr>
              <a:t>Change all non-alpha </a:t>
            </a:r>
            <a:r>
              <a:rPr kumimoji="0" lang="en-US" sz="1600" b="0" i="0" u="none" strike="noStrike" cap="none" normalizeH="0" baseline="0" dirty="0">
                <a:ln>
                  <a:noFill/>
                </a:ln>
                <a:solidFill>
                  <a:schemeClr val="tx1"/>
                </a:solidFill>
                <a:effectLst/>
                <a:latin typeface="Lucida Sans" charset="0"/>
              </a:rPr>
              <a:t>to</a:t>
            </a:r>
            <a:r>
              <a:rPr kumimoji="0" lang="en-US" sz="1600" b="0" i="0" u="none" strike="noStrike" cap="none" normalizeH="0" dirty="0">
                <a:ln>
                  <a:noFill/>
                </a:ln>
                <a:solidFill>
                  <a:schemeClr val="tx1"/>
                </a:solidFill>
                <a:effectLst/>
                <a:latin typeface="Lucida Sans" charset="0"/>
              </a:rPr>
              <a:t> newlines</a:t>
            </a:r>
            <a:endParaRPr kumimoji="0" lang="en-US" sz="1600" b="0" i="0" u="none" strike="noStrike" cap="none" normalizeH="0" baseline="0" dirty="0">
              <a:ln>
                <a:noFill/>
              </a:ln>
              <a:solidFill>
                <a:schemeClr val="tx1"/>
              </a:solidFill>
              <a:effectLst/>
              <a:latin typeface="Lucida Sans" charset="0"/>
            </a:endParaRPr>
          </a:p>
        </p:txBody>
      </p:sp>
      <p:sp>
        <p:nvSpPr>
          <p:cNvPr id="7" name="Rectangle 6"/>
          <p:cNvSpPr/>
          <p:nvPr/>
        </p:nvSpPr>
        <p:spPr bwMode="auto">
          <a:xfrm>
            <a:off x="2667000" y="1962150"/>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US" sz="1600" dirty="0">
                <a:latin typeface="Lucida Sans" charset="0"/>
              </a:rPr>
              <a:t>Sort in alphabetical order</a:t>
            </a:r>
            <a:endParaRPr kumimoji="0" lang="en-US" sz="1600" b="0" i="0" u="none" strike="noStrike" cap="none" normalizeH="0" baseline="0" dirty="0">
              <a:ln>
                <a:noFill/>
              </a:ln>
              <a:solidFill>
                <a:schemeClr val="tx1"/>
              </a:solidFill>
              <a:effectLst/>
              <a:latin typeface="Lucida Sans" charset="0"/>
            </a:endParaRPr>
          </a:p>
        </p:txBody>
      </p:sp>
      <p:sp>
        <p:nvSpPr>
          <p:cNvPr id="8" name="Rectangle 7"/>
          <p:cNvSpPr/>
          <p:nvPr/>
        </p:nvSpPr>
        <p:spPr bwMode="auto">
          <a:xfrm>
            <a:off x="3200400" y="2343150"/>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US" sz="1600" dirty="0">
                <a:latin typeface="Lucida Sans" charset="0"/>
              </a:rPr>
              <a:t>Merge and count each type</a:t>
            </a:r>
            <a:endParaRPr kumimoji="0" lang="en-US" sz="1600" b="0" i="0" u="none" strike="noStrike" cap="none" normalizeH="0" baseline="0" dirty="0">
              <a:ln>
                <a:noFill/>
              </a:ln>
              <a:solidFill>
                <a:schemeClr val="tx1"/>
              </a:solidFill>
              <a:effectLst/>
              <a:latin typeface="Lucida Sans"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fr-FR" sz="1400" dirty="0">
                <a:latin typeface="Courier"/>
                <a:cs typeface="Courier"/>
              </a:rPr>
              <a:t>THE</a:t>
            </a:r>
            <a:endParaRPr lang="fr-FR" sz="1400" dirty="0">
              <a:latin typeface="Courier"/>
              <a:cs typeface="Courier"/>
            </a:endParaRPr>
          </a:p>
          <a:p>
            <a:pPr marL="0" indent="0">
              <a:buNone/>
            </a:pPr>
            <a:r>
              <a:rPr lang="fr-FR" sz="1400" dirty="0">
                <a:latin typeface="Courier"/>
                <a:cs typeface="Courier"/>
              </a:rPr>
              <a:t>SONNETS</a:t>
            </a:r>
            <a:endParaRPr lang="fr-FR" sz="1400" dirty="0">
              <a:latin typeface="Courier"/>
              <a:cs typeface="Courier"/>
            </a:endParaRPr>
          </a:p>
          <a:p>
            <a:pPr marL="0" indent="0">
              <a:buNone/>
            </a:pPr>
            <a:r>
              <a:rPr lang="fr-FR" sz="1400" dirty="0">
                <a:latin typeface="Courier"/>
                <a:cs typeface="Courier"/>
              </a:rPr>
              <a:t>by</a:t>
            </a:r>
            <a:endParaRPr lang="fr-FR" sz="1400" dirty="0">
              <a:latin typeface="Courier"/>
              <a:cs typeface="Courier"/>
            </a:endParaRPr>
          </a:p>
          <a:p>
            <a:pPr marL="0" indent="0">
              <a:buNone/>
            </a:pPr>
            <a:r>
              <a:rPr lang="fr-FR" sz="1400" dirty="0">
                <a:latin typeface="Courier"/>
                <a:cs typeface="Courier"/>
              </a:rPr>
              <a:t>William</a:t>
            </a:r>
            <a:endParaRPr lang="fr-FR" sz="1400" dirty="0">
              <a:latin typeface="Courier"/>
              <a:cs typeface="Courier"/>
            </a:endParaRPr>
          </a:p>
          <a:p>
            <a:pPr marL="0" indent="0">
              <a:buNone/>
            </a:pPr>
            <a:r>
              <a:rPr lang="fr-FR" sz="1400" dirty="0">
                <a:latin typeface="Courier"/>
                <a:cs typeface="Courier"/>
              </a:rPr>
              <a:t>Shakespeare</a:t>
            </a:r>
            <a:endParaRPr lang="fr-FR" sz="1400" dirty="0">
              <a:latin typeface="Courier"/>
              <a:cs typeface="Courier"/>
            </a:endParaRPr>
          </a:p>
          <a:p>
            <a:pPr marL="0" indent="0">
              <a:buNone/>
            </a:pPr>
            <a:r>
              <a:rPr lang="fr-FR" sz="1400" dirty="0" err="1">
                <a:latin typeface="Courier"/>
                <a:cs typeface="Courier"/>
              </a:rPr>
              <a:t>From</a:t>
            </a:r>
            <a:endParaRPr lang="fr-FR" sz="1400" dirty="0">
              <a:latin typeface="Courier"/>
              <a:cs typeface="Courier"/>
            </a:endParaRPr>
          </a:p>
          <a:p>
            <a:pPr marL="0" indent="0">
              <a:buNone/>
            </a:pPr>
            <a:r>
              <a:rPr lang="fr-FR" sz="1400" dirty="0" err="1">
                <a:latin typeface="Courier"/>
                <a:cs typeface="Courier"/>
              </a:rPr>
              <a:t>fairest</a:t>
            </a:r>
            <a:endParaRPr lang="fr-FR" sz="1400" dirty="0">
              <a:latin typeface="Courier"/>
              <a:cs typeface="Courier"/>
            </a:endParaRPr>
          </a:p>
          <a:p>
            <a:pPr marL="0" indent="0">
              <a:buNone/>
            </a:pPr>
            <a:r>
              <a:rPr lang="fr-FR" sz="1400" dirty="0" err="1">
                <a:latin typeface="Courier"/>
                <a:cs typeface="Courier"/>
              </a:rPr>
              <a:t>creatures</a:t>
            </a:r>
            <a:endParaRPr lang="fr-FR" sz="1400" dirty="0">
              <a:latin typeface="Courier"/>
              <a:cs typeface="Courier"/>
            </a:endParaRPr>
          </a:p>
          <a:p>
            <a:pPr marL="0" indent="0">
              <a:buNone/>
            </a:pPr>
            <a:r>
              <a:rPr lang="en-US" sz="1400" dirty="0">
                <a:latin typeface="Courier"/>
                <a:cs typeface="Courier"/>
              </a:rPr>
              <a:t>W</a:t>
            </a:r>
            <a:r>
              <a:rPr lang="fr-FR" sz="1400" dirty="0">
                <a:latin typeface="Courier"/>
                <a:cs typeface="Courier"/>
              </a:rPr>
              <a:t>e</a:t>
            </a:r>
            <a:endParaRPr lang="fr-FR" sz="1400" dirty="0">
              <a:latin typeface="Courier"/>
              <a:cs typeface="Courier"/>
            </a:endParaRPr>
          </a:p>
          <a:p>
            <a:pPr marL="0" indent="0">
              <a:buNone/>
            </a:pPr>
            <a:r>
              <a:rPr lang="fr-FR" sz="1400" dirty="0">
                <a:latin typeface="Courier"/>
                <a:cs typeface="Courier"/>
              </a:rPr>
              <a:t>...</a:t>
            </a:r>
            <a:r>
              <a:rPr lang="it-IT" sz="1000" dirty="0">
                <a:latin typeface="Courier"/>
                <a:cs typeface="Courier"/>
              </a:rPr>
              <a:t> </a:t>
            </a:r>
            <a:r>
              <a:rPr lang="en-US" sz="1000" dirty="0">
                <a:latin typeface="Courier"/>
                <a:cs typeface="Courier"/>
              </a:rPr>
              <a:t>   </a:t>
            </a:r>
            <a:endParaRPr lang="en-US"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sort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en-US" sz="1400" dirty="0">
                <a:latin typeface="Courier"/>
                <a:cs typeface="Courier"/>
              </a:rPr>
              <a:t>A</a:t>
            </a:r>
            <a:endParaRPr lang="en-US" sz="1400" dirty="0">
              <a:latin typeface="Courier"/>
              <a:cs typeface="Courier"/>
            </a:endParaRPr>
          </a:p>
          <a:p>
            <a:pPr marL="0" indent="0">
              <a:buNone/>
            </a:pPr>
            <a:r>
              <a:rPr lang="en-US" sz="1400" dirty="0">
                <a:latin typeface="Courier"/>
                <a:cs typeface="Courier"/>
              </a:rPr>
              <a:t>A</a:t>
            </a:r>
            <a:endParaRPr lang="en-US" sz="1400" dirty="0">
              <a:latin typeface="Courier"/>
              <a:cs typeface="Courier"/>
            </a:endParaRPr>
          </a:p>
          <a:p>
            <a:pPr marL="0" indent="0">
              <a:buNone/>
            </a:pPr>
            <a:r>
              <a:rPr lang="en-US" sz="1400" dirty="0">
                <a:latin typeface="Courier"/>
                <a:cs typeface="Courier"/>
              </a:rPr>
              <a:t>A</a:t>
            </a:r>
            <a:endParaRPr lang="en-US" sz="1400" dirty="0">
              <a:latin typeface="Courier"/>
              <a:cs typeface="Courier"/>
            </a:endParaRPr>
          </a:p>
          <a:p>
            <a:pPr marL="0" indent="0">
              <a:buNone/>
            </a:pPr>
            <a:r>
              <a:rPr lang="en-US" sz="1400" dirty="0">
                <a:latin typeface="Courier"/>
                <a:cs typeface="Courier"/>
              </a:rPr>
              <a:t>A</a:t>
            </a:r>
            <a:endParaRPr lang="en-US" sz="1400" dirty="0">
              <a:latin typeface="Courier"/>
              <a:cs typeface="Courier"/>
            </a:endParaRPr>
          </a:p>
          <a:p>
            <a:pPr marL="0" indent="0">
              <a:buNone/>
            </a:pPr>
            <a:r>
              <a:rPr lang="en-US" sz="1400" dirty="0">
                <a:latin typeface="Courier"/>
                <a:cs typeface="Courier"/>
              </a:rPr>
              <a:t>A</a:t>
            </a:r>
            <a:endParaRPr lang="en-US" sz="1400" dirty="0">
              <a:latin typeface="Courier"/>
              <a:cs typeface="Courier"/>
            </a:endParaRPr>
          </a:p>
          <a:p>
            <a:pPr marL="0" indent="0">
              <a:buNone/>
            </a:pPr>
            <a:r>
              <a:rPr lang="en-US" sz="1400" dirty="0">
                <a:latin typeface="Courier"/>
                <a:cs typeface="Courier"/>
              </a:rPr>
              <a:t>A</a:t>
            </a:r>
            <a:endParaRPr lang="en-US" sz="1400" dirty="0">
              <a:latin typeface="Courier"/>
              <a:cs typeface="Courier"/>
            </a:endParaRPr>
          </a:p>
          <a:p>
            <a:pPr marL="0" indent="0">
              <a:buNone/>
            </a:pPr>
            <a:r>
              <a:rPr lang="en-US" sz="1400" dirty="0">
                <a:latin typeface="Courier"/>
                <a:cs typeface="Courier"/>
              </a:rPr>
              <a:t>A</a:t>
            </a:r>
            <a:endParaRPr lang="en-US" sz="1400" dirty="0">
              <a:latin typeface="Courier"/>
              <a:cs typeface="Courier"/>
            </a:endParaRPr>
          </a:p>
          <a:p>
            <a:pPr marL="0" indent="0">
              <a:buNone/>
            </a:pPr>
            <a:r>
              <a:rPr lang="en-US" sz="1400" dirty="0">
                <a:latin typeface="Courier"/>
                <a:cs typeface="Courier"/>
              </a:rPr>
              <a:t>A</a:t>
            </a:r>
            <a:endParaRPr lang="en-US" sz="1400" dirty="0">
              <a:latin typeface="Courier"/>
              <a:cs typeface="Courier"/>
            </a:endParaRPr>
          </a:p>
          <a:p>
            <a:pPr marL="0" indent="0">
              <a:buNone/>
            </a:pPr>
            <a:r>
              <a:rPr lang="en-US" sz="1400" dirty="0">
                <a:latin typeface="Courier"/>
                <a:cs typeface="Courier"/>
              </a:rPr>
              <a:t>A</a:t>
            </a:r>
            <a:endParaRPr lang="en-US" sz="1400" dirty="0">
              <a:latin typeface="Courier"/>
              <a:cs typeface="Courier"/>
            </a:endParaRPr>
          </a:p>
          <a:p>
            <a:pPr marL="0" indent="0">
              <a:buNone/>
            </a:pPr>
            <a:r>
              <a:rPr lang="en-US" sz="1400" dirty="0">
                <a:latin typeface="Courier"/>
                <a:cs typeface="Courier"/>
              </a:rPr>
              <a:t>...</a:t>
            </a:r>
            <a:r>
              <a:rPr lang="en-US" sz="1000" dirty="0">
                <a:latin typeface="Courier"/>
                <a:cs typeface="Courier"/>
              </a:rPr>
              <a:t>   </a:t>
            </a:r>
            <a:endParaRPr lang="en-US" sz="1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More counting</a:t>
            </a:r>
            <a:endParaRPr lang="en-US" dirty="0"/>
          </a:p>
        </p:txBody>
      </p:sp>
      <p:sp>
        <p:nvSpPr>
          <p:cNvPr id="3" name="Content Placeholder 2"/>
          <p:cNvSpPr>
            <a:spLocks noGrp="1"/>
          </p:cNvSpPr>
          <p:nvPr>
            <p:ph idx="1"/>
          </p:nvPr>
        </p:nvSpPr>
        <p:spPr>
          <a:xfrm>
            <a:off x="228600" y="1123950"/>
            <a:ext cx="8763000" cy="3333750"/>
          </a:xfrm>
        </p:spPr>
        <p:txBody>
          <a:bodyPr/>
          <a:lstStyle/>
          <a:p>
            <a:r>
              <a:rPr lang="en-US" dirty="0"/>
              <a:t>Merging upper and lower case</a:t>
            </a:r>
            <a:endParaRPr lang="en-US" sz="1200" dirty="0">
              <a:latin typeface="Courier"/>
              <a:cs typeface="Courier"/>
            </a:endParaRPr>
          </a:p>
          <a:p>
            <a:pPr marL="0" indent="0">
              <a:buNone/>
            </a:pPr>
            <a:r>
              <a:rPr lang="en-US" sz="1600" dirty="0" err="1">
                <a:latin typeface="Courier"/>
                <a:cs typeface="Courier"/>
              </a:rPr>
              <a:t>tr</a:t>
            </a:r>
            <a:r>
              <a:rPr lang="en-US" sz="1600" dirty="0">
                <a:latin typeface="Courier"/>
                <a:cs typeface="Courier"/>
              </a:rPr>
              <a:t> ‘A-Z’ ‘a-z</a:t>
            </a:r>
            <a:r>
              <a:rPr lang="fr-FR" sz="1600" dirty="0">
                <a:latin typeface="Courier"/>
                <a:cs typeface="Courier"/>
              </a:rPr>
              <a:t>’ &lt; </a:t>
            </a:r>
            <a:r>
              <a:rPr lang="fr-FR" sz="1600" dirty="0" err="1">
                <a:latin typeface="Courier"/>
                <a:cs typeface="Courier"/>
              </a:rPr>
              <a:t>shakes.txt</a:t>
            </a:r>
            <a:r>
              <a:rPr lang="fr-FR" sz="1600" dirty="0">
                <a:latin typeface="Courier"/>
                <a:cs typeface="Courier"/>
              </a:rPr>
              <a:t> | tr </a:t>
            </a:r>
            <a:r>
              <a:rPr lang="en-US" sz="1600" dirty="0">
                <a:latin typeface="Courier"/>
                <a:cs typeface="Courier"/>
              </a:rPr>
              <a:t>–</a:t>
            </a:r>
            <a:r>
              <a:rPr lang="fr-FR" sz="1600" dirty="0" err="1">
                <a:latin typeface="Courier"/>
                <a:cs typeface="Courier"/>
              </a:rPr>
              <a:t>sc</a:t>
            </a:r>
            <a:r>
              <a:rPr lang="fr-FR" sz="1600" dirty="0">
                <a:latin typeface="Courier"/>
                <a:cs typeface="Courier"/>
              </a:rPr>
              <a:t> ‘A-</a:t>
            </a:r>
            <a:r>
              <a:rPr lang="fr-FR" sz="1600" dirty="0" err="1">
                <a:latin typeface="Courier"/>
                <a:cs typeface="Courier"/>
              </a:rPr>
              <a:t>Za</a:t>
            </a:r>
            <a:r>
              <a:rPr lang="fr-FR" sz="1600" dirty="0">
                <a:latin typeface="Courier"/>
                <a:cs typeface="Courier"/>
              </a:rPr>
              <a:t>-z’ ‘\n’ | sort | </a:t>
            </a:r>
            <a:r>
              <a:rPr lang="fr-FR" sz="1600" dirty="0" err="1">
                <a:latin typeface="Courier"/>
                <a:cs typeface="Courier"/>
              </a:rPr>
              <a:t>uniq</a:t>
            </a:r>
            <a:r>
              <a:rPr lang="fr-FR" sz="1600" dirty="0">
                <a:latin typeface="Courier"/>
                <a:cs typeface="Courier"/>
              </a:rPr>
              <a:t> </a:t>
            </a:r>
            <a:r>
              <a:rPr lang="en-US" sz="1600" dirty="0">
                <a:latin typeface="Courier"/>
                <a:cs typeface="Courier"/>
              </a:rPr>
              <a:t>–</a:t>
            </a:r>
            <a:r>
              <a:rPr lang="fr-FR" sz="1600" dirty="0">
                <a:latin typeface="Courier"/>
                <a:cs typeface="Courier"/>
              </a:rPr>
              <a:t>c </a:t>
            </a:r>
            <a:endParaRPr lang="en-US" dirty="0"/>
          </a:p>
          <a:p>
            <a:r>
              <a:rPr lang="en-US" dirty="0"/>
              <a:t>Sorting the counts</a:t>
            </a:r>
            <a:endParaRPr lang="en-US" dirty="0"/>
          </a:p>
          <a:p>
            <a:pPr marL="0" indent="0">
              <a:buNone/>
            </a:pPr>
            <a:r>
              <a:rPr lang="en-US" sz="1400" dirty="0" err="1">
                <a:latin typeface="Courier"/>
                <a:cs typeface="Courier"/>
              </a:rPr>
              <a:t>tr</a:t>
            </a:r>
            <a:r>
              <a:rPr lang="en-US" sz="1400" dirty="0">
                <a:latin typeface="Courier"/>
                <a:cs typeface="Courier"/>
              </a:rPr>
              <a:t> ‘A-Z’ ‘a-z</a:t>
            </a:r>
            <a:r>
              <a:rPr lang="fr-FR" sz="1400" dirty="0">
                <a:latin typeface="Courier"/>
                <a:cs typeface="Courier"/>
              </a:rPr>
              <a:t>’ &lt; </a:t>
            </a:r>
            <a:r>
              <a:rPr lang="fr-FR" sz="1400" dirty="0" err="1">
                <a:latin typeface="Courier"/>
                <a:cs typeface="Courier"/>
              </a:rPr>
              <a:t>shakes.txt</a:t>
            </a:r>
            <a:r>
              <a:rPr lang="fr-FR" sz="1400" dirty="0">
                <a:latin typeface="Courier"/>
                <a:cs typeface="Courier"/>
              </a:rPr>
              <a:t> | tr </a:t>
            </a:r>
            <a:r>
              <a:rPr lang="en-US" sz="1400" dirty="0">
                <a:latin typeface="Courier"/>
                <a:cs typeface="Courier"/>
              </a:rPr>
              <a:t>–</a:t>
            </a:r>
            <a:r>
              <a:rPr lang="fr-FR" sz="1400" dirty="0" err="1">
                <a:latin typeface="Courier"/>
                <a:cs typeface="Courier"/>
              </a:rPr>
              <a:t>sc</a:t>
            </a:r>
            <a:r>
              <a:rPr lang="fr-FR" sz="1400" dirty="0">
                <a:latin typeface="Courier"/>
                <a:cs typeface="Courier"/>
              </a:rPr>
              <a:t> ‘A-</a:t>
            </a:r>
            <a:r>
              <a:rPr lang="fr-FR" sz="1400" dirty="0" err="1">
                <a:latin typeface="Courier"/>
                <a:cs typeface="Courier"/>
              </a:rPr>
              <a:t>Za</a:t>
            </a:r>
            <a:r>
              <a:rPr lang="fr-FR" sz="1400" dirty="0">
                <a:latin typeface="Courier"/>
                <a:cs typeface="Courier"/>
              </a:rPr>
              <a:t>-z’ ‘\n’ | sort | </a:t>
            </a:r>
            <a:r>
              <a:rPr lang="fr-FR" sz="1400" dirty="0" err="1">
                <a:latin typeface="Courier"/>
                <a:cs typeface="Courier"/>
              </a:rPr>
              <a:t>uniq</a:t>
            </a:r>
            <a:r>
              <a:rPr lang="fr-FR" sz="1400" dirty="0">
                <a:latin typeface="Courier"/>
                <a:cs typeface="Courier"/>
              </a:rPr>
              <a:t> </a:t>
            </a:r>
            <a:r>
              <a:rPr lang="en-US" sz="1400" dirty="0">
                <a:latin typeface="Courier"/>
                <a:cs typeface="Courier"/>
              </a:rPr>
              <a:t>–</a:t>
            </a:r>
            <a:r>
              <a:rPr lang="fr-FR" sz="1400" dirty="0">
                <a:latin typeface="Courier"/>
                <a:cs typeface="Courier"/>
              </a:rPr>
              <a:t>c | sort </a:t>
            </a:r>
            <a:r>
              <a:rPr lang="en-US" sz="1400" dirty="0">
                <a:latin typeface="Courier"/>
                <a:cs typeface="Courier"/>
              </a:rPr>
              <a:t>–</a:t>
            </a:r>
            <a:r>
              <a:rPr lang="fr-FR" sz="1400" dirty="0">
                <a:latin typeface="Courier"/>
                <a:cs typeface="Courier"/>
              </a:rPr>
              <a:t>n </a:t>
            </a:r>
            <a:r>
              <a:rPr lang="en-US" sz="1400" dirty="0">
                <a:latin typeface="Courier"/>
                <a:cs typeface="Courier"/>
              </a:rPr>
              <a:t>–</a:t>
            </a:r>
            <a:r>
              <a:rPr lang="fr-FR" sz="1400" dirty="0">
                <a:latin typeface="Courier"/>
                <a:cs typeface="Courier"/>
              </a:rPr>
              <a:t>r</a:t>
            </a:r>
            <a:endParaRPr lang="fr-FR" sz="1400" dirty="0">
              <a:latin typeface="Courier"/>
              <a:cs typeface="Courier"/>
            </a:endParaRPr>
          </a:p>
        </p:txBody>
      </p:sp>
      <p:sp>
        <p:nvSpPr>
          <p:cNvPr id="5" name="TextBox 4"/>
          <p:cNvSpPr txBox="1"/>
          <p:nvPr/>
        </p:nvSpPr>
        <p:spPr>
          <a:xfrm>
            <a:off x="1676400" y="2876550"/>
            <a:ext cx="1828800" cy="2557623"/>
          </a:xfrm>
          <a:prstGeom prst="rect">
            <a:avLst/>
          </a:prstGeom>
          <a:noFill/>
        </p:spPr>
        <p:txBody>
          <a:bodyPr wrap="square" rtlCol="0">
            <a:spAutoFit/>
          </a:bodyPr>
          <a:lstStyle/>
          <a:p>
            <a:pPr marL="0" indent="0">
              <a:lnSpc>
                <a:spcPct val="90000"/>
              </a:lnSpc>
              <a:buNone/>
            </a:pPr>
            <a:r>
              <a:rPr lang="en-US" sz="1600" dirty="0">
                <a:latin typeface="Courier"/>
                <a:cs typeface="Courier"/>
              </a:rPr>
              <a:t>23243 the</a:t>
            </a:r>
            <a:endParaRPr lang="en-US" sz="1600" dirty="0">
              <a:latin typeface="Courier"/>
              <a:cs typeface="Courier"/>
            </a:endParaRPr>
          </a:p>
          <a:p>
            <a:pPr marL="0" indent="0">
              <a:lnSpc>
                <a:spcPct val="90000"/>
              </a:lnSpc>
              <a:buNone/>
            </a:pPr>
            <a:r>
              <a:rPr lang="en-US" sz="1600" dirty="0">
                <a:latin typeface="Courier"/>
                <a:cs typeface="Courier"/>
              </a:rPr>
              <a:t>22225 </a:t>
            </a:r>
            <a:r>
              <a:rPr lang="en-US" sz="1600" dirty="0" err="1">
                <a:latin typeface="Courier"/>
                <a:cs typeface="Courier"/>
              </a:rPr>
              <a:t>i</a:t>
            </a:r>
            <a:endParaRPr lang="en-US" sz="1600" dirty="0">
              <a:latin typeface="Courier"/>
              <a:cs typeface="Courier"/>
            </a:endParaRPr>
          </a:p>
          <a:p>
            <a:pPr marL="0" indent="0">
              <a:lnSpc>
                <a:spcPct val="90000"/>
              </a:lnSpc>
              <a:buNone/>
            </a:pPr>
            <a:r>
              <a:rPr lang="en-US" sz="1600" dirty="0">
                <a:latin typeface="Courier"/>
                <a:cs typeface="Courier"/>
              </a:rPr>
              <a:t>18618 and</a:t>
            </a:r>
            <a:endParaRPr lang="en-US" sz="1600" dirty="0">
              <a:latin typeface="Courier"/>
              <a:cs typeface="Courier"/>
            </a:endParaRPr>
          </a:p>
          <a:p>
            <a:pPr marL="0" indent="0">
              <a:lnSpc>
                <a:spcPct val="90000"/>
              </a:lnSpc>
              <a:buNone/>
            </a:pPr>
            <a:r>
              <a:rPr lang="en-US" sz="1600" dirty="0">
                <a:latin typeface="Courier"/>
                <a:cs typeface="Courier"/>
              </a:rPr>
              <a:t>16339 to</a:t>
            </a:r>
            <a:endParaRPr lang="en-US" sz="1600" dirty="0">
              <a:latin typeface="Courier"/>
              <a:cs typeface="Courier"/>
            </a:endParaRPr>
          </a:p>
          <a:p>
            <a:pPr marL="0" indent="0">
              <a:lnSpc>
                <a:spcPct val="90000"/>
              </a:lnSpc>
              <a:buNone/>
            </a:pPr>
            <a:r>
              <a:rPr lang="en-US" sz="1600" dirty="0">
                <a:latin typeface="Courier"/>
                <a:cs typeface="Courier"/>
              </a:rPr>
              <a:t>15687 of</a:t>
            </a:r>
            <a:endParaRPr lang="en-US" sz="1600" dirty="0">
              <a:latin typeface="Courier"/>
              <a:cs typeface="Courier"/>
            </a:endParaRPr>
          </a:p>
          <a:p>
            <a:pPr marL="0" indent="0">
              <a:lnSpc>
                <a:spcPct val="90000"/>
              </a:lnSpc>
              <a:buNone/>
            </a:pPr>
            <a:r>
              <a:rPr lang="en-US" sz="1600" dirty="0">
                <a:latin typeface="Courier"/>
                <a:cs typeface="Courier"/>
              </a:rPr>
              <a:t>12780 a</a:t>
            </a:r>
            <a:endParaRPr lang="en-US" sz="1600" dirty="0">
              <a:latin typeface="Courier"/>
              <a:cs typeface="Courier"/>
            </a:endParaRPr>
          </a:p>
          <a:p>
            <a:pPr marL="0" indent="0">
              <a:lnSpc>
                <a:spcPct val="90000"/>
              </a:lnSpc>
              <a:buNone/>
            </a:pPr>
            <a:r>
              <a:rPr lang="en-US" sz="1600" dirty="0">
                <a:latin typeface="Courier"/>
                <a:cs typeface="Courier"/>
              </a:rPr>
              <a:t>12163 you</a:t>
            </a:r>
            <a:endParaRPr lang="en-US" sz="1600" dirty="0">
              <a:latin typeface="Courier"/>
              <a:cs typeface="Courier"/>
            </a:endParaRPr>
          </a:p>
          <a:p>
            <a:pPr marL="0" indent="0">
              <a:lnSpc>
                <a:spcPct val="90000"/>
              </a:lnSpc>
              <a:buNone/>
            </a:pPr>
            <a:r>
              <a:rPr lang="en-US" sz="1600" dirty="0">
                <a:latin typeface="Courier"/>
                <a:cs typeface="Courier"/>
              </a:rPr>
              <a:t>10839 my</a:t>
            </a:r>
            <a:endParaRPr lang="en-US" sz="1600" dirty="0">
              <a:latin typeface="Courier"/>
              <a:cs typeface="Courier"/>
            </a:endParaRPr>
          </a:p>
          <a:p>
            <a:pPr marL="0" indent="0">
              <a:lnSpc>
                <a:spcPct val="90000"/>
              </a:lnSpc>
              <a:buNone/>
            </a:pPr>
            <a:r>
              <a:rPr lang="en-US" sz="1600" dirty="0">
                <a:latin typeface="Courier"/>
                <a:cs typeface="Courier"/>
              </a:rPr>
              <a:t>10005 in</a:t>
            </a:r>
            <a:endParaRPr lang="en-US" sz="1600" dirty="0">
              <a:latin typeface="Courier"/>
              <a:cs typeface="Courier"/>
            </a:endParaRPr>
          </a:p>
          <a:p>
            <a:pPr marL="0" indent="0">
              <a:lnSpc>
                <a:spcPct val="90000"/>
              </a:lnSpc>
              <a:buNone/>
            </a:pPr>
            <a:r>
              <a:rPr lang="en-US" sz="1600" dirty="0">
                <a:latin typeface="Courier"/>
                <a:cs typeface="Courier"/>
              </a:rPr>
              <a:t>8954  d</a:t>
            </a:r>
            <a:endParaRPr lang="en-US" sz="1600" dirty="0">
              <a:latin typeface="Courier"/>
              <a:cs typeface="Courier"/>
            </a:endParaRPr>
          </a:p>
          <a:p>
            <a:pPr>
              <a:lnSpc>
                <a:spcPct val="90000"/>
              </a:lnSpc>
            </a:pPr>
            <a:endParaRPr lang="en-US" sz="1800" dirty="0">
              <a:latin typeface="+mn-lt"/>
            </a:endParaRPr>
          </a:p>
        </p:txBody>
      </p:sp>
      <p:sp>
        <p:nvSpPr>
          <p:cNvPr id="6" name="Rounded Rectangular Callout 5"/>
          <p:cNvSpPr/>
          <p:nvPr/>
        </p:nvSpPr>
        <p:spPr bwMode="auto">
          <a:xfrm>
            <a:off x="4419600" y="4031536"/>
            <a:ext cx="3429000" cy="6096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a:ln>
                  <a:noFill/>
                </a:ln>
                <a:solidFill>
                  <a:schemeClr val="tx1"/>
                </a:solidFill>
                <a:effectLst/>
                <a:latin typeface="Lucida Sans" charset="0"/>
              </a:rPr>
              <a:t>What happened here?</a:t>
            </a:r>
            <a:endParaRPr kumimoji="0" lang="en-US" sz="2400" b="0" i="0" u="none" strike="noStrike" cap="none" normalizeH="0" baseline="0" dirty="0">
              <a:ln>
                <a:noFill/>
              </a:ln>
              <a:solidFill>
                <a:schemeClr val="tx1"/>
              </a:solidFill>
              <a:effectLst/>
              <a:latin typeface="Lucida Sans"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Tokenization</a:t>
            </a:r>
            <a:endParaRPr lang="en-US" dirty="0"/>
          </a:p>
        </p:txBody>
      </p:sp>
      <p:sp>
        <p:nvSpPr>
          <p:cNvPr id="3" name="Content Placeholder 2"/>
          <p:cNvSpPr>
            <a:spLocks noGrp="1"/>
          </p:cNvSpPr>
          <p:nvPr>
            <p:ph idx="1"/>
          </p:nvPr>
        </p:nvSpPr>
        <p:spPr>
          <a:xfrm>
            <a:off x="822960" y="971550"/>
            <a:ext cx="7940040" cy="4171950"/>
          </a:xfrm>
        </p:spPr>
        <p:txBody>
          <a:bodyPr>
            <a:normAutofit fontScale="92500" lnSpcReduction="10000"/>
          </a:bodyPr>
          <a:lstStyle/>
          <a:p>
            <a:r>
              <a:rPr lang="en-US" dirty="0"/>
              <a:t>Can't just blindly remove punctuation:</a:t>
            </a:r>
            <a:endParaRPr lang="en-US" dirty="0"/>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endParaRPr lang="en-US" dirty="0"/>
          </a:p>
          <a:p>
            <a:pPr lvl="1"/>
            <a:r>
              <a:rPr lang="en-US" dirty="0"/>
              <a:t>dates (</a:t>
            </a:r>
            <a:r>
              <a:rPr lang="en-US" dirty="0">
                <a:solidFill>
                  <a:srgbClr val="0070C0"/>
                </a:solidFill>
              </a:rPr>
              <a:t>01/02/06</a:t>
            </a:r>
            <a:r>
              <a:rPr lang="en-US" dirty="0"/>
              <a:t>)</a:t>
            </a:r>
            <a:endParaRPr lang="en-US" dirty="0"/>
          </a:p>
          <a:p>
            <a:pPr lvl="1"/>
            <a:r>
              <a:rPr lang="en-US" dirty="0"/>
              <a:t>URLs (</a:t>
            </a:r>
            <a:r>
              <a:rPr lang="en-US" dirty="0">
                <a:solidFill>
                  <a:srgbClr val="0070C0"/>
                </a:solidFill>
              </a:rPr>
              <a:t>http://</a:t>
            </a:r>
            <a:r>
              <a:rPr lang="en-US" dirty="0" err="1">
                <a:solidFill>
                  <a:srgbClr val="0070C0"/>
                </a:solidFill>
              </a:rPr>
              <a:t>www.stanford.edu</a:t>
            </a:r>
            <a:r>
              <a:rPr lang="en-US" dirty="0"/>
              <a:t>)</a:t>
            </a:r>
            <a:endParaRPr lang="en-US" dirty="0"/>
          </a:p>
          <a:p>
            <a:pPr lvl="1"/>
            <a:r>
              <a:rPr lang="en-US" dirty="0"/>
              <a:t>hashtags (</a:t>
            </a:r>
            <a:r>
              <a:rPr lang="en-US" dirty="0">
                <a:solidFill>
                  <a:srgbClr val="0070C0"/>
                </a:solidFill>
              </a:rPr>
              <a:t>#</a:t>
            </a:r>
            <a:r>
              <a:rPr lang="en-US" dirty="0" err="1">
                <a:solidFill>
                  <a:srgbClr val="0070C0"/>
                </a:solidFill>
              </a:rPr>
              <a:t>nlproc</a:t>
            </a:r>
            <a:r>
              <a:rPr lang="en-US" dirty="0"/>
              <a:t>)</a:t>
            </a:r>
            <a:endParaRPr lang="en-US" dirty="0"/>
          </a:p>
          <a:p>
            <a:pPr lvl="1"/>
            <a:r>
              <a:rPr lang="en-US" dirty="0"/>
              <a:t>email addresses (</a:t>
            </a:r>
            <a:r>
              <a:rPr lang="en-US" dirty="0" err="1">
                <a:solidFill>
                  <a:srgbClr val="0070C0"/>
                </a:solidFill>
              </a:rPr>
              <a:t>someone@cs.colorado.edu</a:t>
            </a:r>
            <a:r>
              <a:rPr lang="en-US" dirty="0"/>
              <a:t>)</a:t>
            </a:r>
            <a:endParaRPr lang="en-US" dirty="0"/>
          </a:p>
          <a:p>
            <a:r>
              <a:rPr lang="en-US" dirty="0"/>
              <a:t>Clitic: a word that doesn't stand on its own</a:t>
            </a:r>
            <a:endParaRPr lang="en-US" dirty="0"/>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anose="05000000000000000000" pitchFamily="2" charset="2"/>
              </a:rPr>
              <a:t>French "</a:t>
            </a:r>
            <a:r>
              <a:rPr lang="en-US" dirty="0">
                <a:solidFill>
                  <a:srgbClr val="0070C0"/>
                </a:solidFill>
                <a:sym typeface="Wingdings" panose="05000000000000000000" pitchFamily="2" charset="2"/>
              </a:rPr>
              <a:t>je</a:t>
            </a:r>
            <a:r>
              <a:rPr lang="en-US" dirty="0">
                <a:sym typeface="Wingdings" panose="05000000000000000000" pitchFamily="2" charset="2"/>
              </a:rPr>
              <a:t>" in </a:t>
            </a:r>
            <a:r>
              <a:rPr lang="en-US" dirty="0" err="1">
                <a:solidFill>
                  <a:srgbClr val="0070C0"/>
                </a:solidFill>
                <a:sym typeface="Wingdings" panose="05000000000000000000" pitchFamily="2" charset="2"/>
              </a:rPr>
              <a:t>j'ai</a:t>
            </a:r>
            <a:r>
              <a:rPr lang="en-US" dirty="0">
                <a:solidFill>
                  <a:srgbClr val="0070C0"/>
                </a:solidFill>
                <a:sym typeface="Wingdings" panose="05000000000000000000" pitchFamily="2" charset="2"/>
              </a:rPr>
              <a:t>,</a:t>
            </a:r>
            <a:r>
              <a:rPr lang="en-US" dirty="0">
                <a:sym typeface="Wingdings" panose="05000000000000000000" pitchFamily="2" charset="2"/>
              </a:rPr>
              <a:t> "</a:t>
            </a:r>
            <a:r>
              <a:rPr lang="en-US" dirty="0">
                <a:solidFill>
                  <a:srgbClr val="0070C0"/>
                </a:solidFill>
                <a:sym typeface="Wingdings" panose="05000000000000000000" pitchFamily="2" charset="2"/>
              </a:rPr>
              <a:t>le</a:t>
            </a:r>
            <a:r>
              <a:rPr lang="en-US" dirty="0">
                <a:sym typeface="Wingdings" panose="05000000000000000000" pitchFamily="2" charset="2"/>
              </a:rPr>
              <a:t>" in </a:t>
            </a:r>
            <a:r>
              <a:rPr lang="en-US" dirty="0" err="1">
                <a:solidFill>
                  <a:srgbClr val="0070C0"/>
                </a:solidFill>
                <a:sym typeface="Wingdings" panose="05000000000000000000" pitchFamily="2" charset="2"/>
              </a:rPr>
              <a:t>l'honneur</a:t>
            </a:r>
            <a:endParaRPr lang="en-US" dirty="0">
              <a:solidFill>
                <a:srgbClr val="0070C0"/>
              </a:solidFill>
              <a:sym typeface="Wingdings" panose="05000000000000000000" pitchFamily="2" charset="2"/>
            </a:endParaRPr>
          </a:p>
          <a:p>
            <a:r>
              <a:rPr lang="en-US" dirty="0">
                <a:solidFill>
                  <a:schemeClr val="tx1"/>
                </a:solidFill>
                <a:sym typeface="Wingdings" panose="05000000000000000000" pitchFamily="2" charset="2"/>
              </a:rPr>
              <a:t>When should multiword expressions (MWE) be words?</a:t>
            </a:r>
            <a:endParaRPr lang="en-US" dirty="0">
              <a:solidFill>
                <a:schemeClr val="tx1"/>
              </a:solidFill>
              <a:sym typeface="Wingdings" panose="05000000000000000000" pitchFamily="2" charset="2"/>
            </a:endParaRP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Tokenization in NLTK</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rotWithShape="1">
          <a:blip r:embed="rId1"/>
          <a:srcRect b="724"/>
          <a:stretch>
            <a:fillRect/>
          </a:stretch>
        </p:blipFill>
        <p:spPr>
          <a:xfrm>
            <a:off x="609599" y="1352551"/>
            <a:ext cx="8098625" cy="3048000"/>
          </a:xfrm>
          <a:prstGeom prst="rect">
            <a:avLst/>
          </a:prstGeom>
        </p:spPr>
      </p:pic>
      <p:sp>
        <p:nvSpPr>
          <p:cNvPr id="6" name="TextBox 5"/>
          <p:cNvSpPr txBox="1"/>
          <p:nvPr/>
        </p:nvSpPr>
        <p:spPr>
          <a:xfrm>
            <a:off x="1905001" y="749470"/>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endParaRPr lang="en-US" sz="1600"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t>Regular Expressions: Negation in Disjunction</a:t>
            </a:r>
            <a:endParaRPr lang="en-US" dirty="0"/>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800" dirty="0">
                <a:solidFill>
                  <a:srgbClr val="000000"/>
                </a:solidFill>
                <a:latin typeface="Calibri" panose="020F0502020204030204"/>
                <a:cs typeface="Calibri" panose="020F0502020204030204"/>
              </a:rPr>
              <a:t>Negations</a:t>
            </a:r>
            <a:r>
              <a:rPr lang="en-US" sz="2800" dirty="0">
                <a:solidFill>
                  <a:srgbClr val="CC0000"/>
                </a:solidFill>
                <a:latin typeface="Courier" charset="0"/>
              </a:rPr>
              <a:t> [^</a:t>
            </a:r>
            <a:r>
              <a:rPr lang="en-US" sz="2800" dirty="0" err="1">
                <a:solidFill>
                  <a:srgbClr val="CC0000"/>
                </a:solidFill>
                <a:latin typeface="Courier" charset="0"/>
              </a:rPr>
              <a:t>Ss</a:t>
            </a:r>
            <a:r>
              <a:rPr lang="en-US" sz="2800" dirty="0">
                <a:solidFill>
                  <a:srgbClr val="CC0000"/>
                </a:solidFill>
                <a:latin typeface="Courier" charset="0"/>
              </a:rPr>
              <a:t>]</a:t>
            </a:r>
            <a:endParaRPr lang="en-US" sz="2800" dirty="0">
              <a:solidFill>
                <a:srgbClr val="CC0000"/>
              </a:solidFill>
              <a:latin typeface="Courier" charset="0"/>
            </a:endParaRPr>
          </a:p>
          <a:p>
            <a:pPr lvl="1"/>
            <a:r>
              <a:rPr lang="en-US" sz="2400" dirty="0">
                <a:latin typeface="Calibri" panose="020F0502020204030204"/>
                <a:cs typeface="Calibri" panose="020F0502020204030204"/>
              </a:rPr>
              <a:t>Carat means negation only when first in []</a:t>
            </a:r>
            <a:endParaRPr lang="en-US" sz="2400" dirty="0">
              <a:latin typeface="Calibri" panose="020F0502020204030204"/>
              <a:cs typeface="Calibri" panose="020F0502020204030204"/>
            </a:endParaRPr>
          </a:p>
          <a:p>
            <a:pPr eaLnBrk="1" hangingPunct="1"/>
            <a:endParaRPr lang="en-US" dirty="0"/>
          </a:p>
        </p:txBody>
      </p:sp>
      <p:graphicFrame>
        <p:nvGraphicFramePr>
          <p:cNvPr id="8" name="Table 7"/>
          <p:cNvGraphicFramePr>
            <a:graphicFrameLocks noGrp="1"/>
          </p:cNvGraphicFramePr>
          <p:nvPr/>
        </p:nvGraphicFramePr>
        <p:xfrm>
          <a:off x="457200" y="2495550"/>
          <a:ext cx="8382000" cy="2286000"/>
        </p:xfrm>
        <a:graphic>
          <a:graphicData uri="http://schemas.openxmlformats.org/drawingml/2006/table">
            <a:tbl>
              <a:tblPr firstRow="1" bandRow="1">
                <a:tableStyleId>{5C22544A-7EE6-4342-B048-85BDC9FD1C3A}</a:tableStyleId>
              </a:tblPr>
              <a:tblGrid>
                <a:gridCol w="1584960"/>
                <a:gridCol w="2453640"/>
                <a:gridCol w="4343400"/>
              </a:tblGrid>
              <a:tr h="370840">
                <a:tc>
                  <a:txBody>
                    <a:bodyPr/>
                    <a:lstStyle/>
                    <a:p>
                      <a:r>
                        <a:rPr lang="en-US" sz="2000" dirty="0"/>
                        <a:t>Pattern</a:t>
                      </a:r>
                      <a:endParaRPr lang="en-US" sz="2000" dirty="0"/>
                    </a:p>
                  </a:txBody>
                  <a:tcPr/>
                </a:tc>
                <a:tc>
                  <a:txBody>
                    <a:bodyPr/>
                    <a:lstStyle/>
                    <a:p>
                      <a:r>
                        <a:rPr lang="en-US" sz="2000" dirty="0"/>
                        <a:t>Matches</a:t>
                      </a:r>
                      <a:endParaRPr lang="en-US" sz="2000" dirty="0"/>
                    </a:p>
                  </a:txBody>
                  <a:tcPr/>
                </a:tc>
                <a:tc>
                  <a:txBody>
                    <a:bodyPr/>
                    <a:lstStyle/>
                    <a:p>
                      <a:endParaRPr lang="en-US" sz="2000" dirty="0"/>
                    </a:p>
                  </a:txBody>
                  <a:tcPr/>
                </a:tc>
              </a:tr>
              <a:tr h="370840">
                <a:tc>
                  <a:txBody>
                    <a:bodyPr/>
                    <a:lstStyle/>
                    <a:p>
                      <a:r>
                        <a:rPr lang="en-US" sz="2000" dirty="0">
                          <a:solidFill>
                            <a:srgbClr val="CC0000"/>
                          </a:solidFill>
                          <a:latin typeface="Courier"/>
                          <a:cs typeface="Courier"/>
                        </a:rPr>
                        <a:t>[^A-Z]</a:t>
                      </a:r>
                      <a:endParaRPr lang="en-US" sz="2000" dirty="0"/>
                    </a:p>
                  </a:txBody>
                  <a:tcPr/>
                </a:tc>
                <a:tc>
                  <a:txBody>
                    <a:bodyPr/>
                    <a:lstStyle/>
                    <a:p>
                      <a:r>
                        <a:rPr lang="en-US" sz="2000" dirty="0"/>
                        <a:t>Not</a:t>
                      </a:r>
                      <a:r>
                        <a:rPr lang="en-US" sz="2000" baseline="0" dirty="0"/>
                        <a:t> an </a:t>
                      </a:r>
                      <a:r>
                        <a:rPr lang="en-US" sz="2000" dirty="0"/>
                        <a:t>upper case letter</a:t>
                      </a:r>
                      <a:endParaRPr lang="en-US" sz="2000" dirty="0"/>
                    </a:p>
                  </a:txBody>
                  <a:tcPr/>
                </a:tc>
                <a:tc>
                  <a:txBody>
                    <a:bodyPr/>
                    <a:lstStyle/>
                    <a:p>
                      <a:r>
                        <a:rPr lang="en-US" sz="2000" dirty="0" err="1">
                          <a:latin typeface="Courier"/>
                          <a:cs typeface="Courier"/>
                        </a:rPr>
                        <a:t>O</a:t>
                      </a:r>
                      <a:r>
                        <a:rPr lang="en-US" sz="2000" u="sng" dirty="0" err="1">
                          <a:solidFill>
                            <a:srgbClr val="3366FF"/>
                          </a:solidFill>
                          <a:latin typeface="Courier"/>
                          <a:cs typeface="Courier"/>
                        </a:rPr>
                        <a:t>y</a:t>
                      </a:r>
                      <a:r>
                        <a:rPr lang="en-US" sz="2000" dirty="0" err="1">
                          <a:latin typeface="Courier"/>
                          <a:cs typeface="Courier"/>
                        </a:rPr>
                        <a:t>fn</a:t>
                      </a:r>
                      <a:r>
                        <a:rPr lang="en-US" sz="2000" dirty="0">
                          <a:latin typeface="Courier"/>
                          <a:cs typeface="Courier"/>
                        </a:rPr>
                        <a:t> </a:t>
                      </a:r>
                      <a:r>
                        <a:rPr lang="en-US" sz="2000" dirty="0" err="1">
                          <a:latin typeface="Courier"/>
                          <a:cs typeface="Courier"/>
                        </a:rPr>
                        <a:t>pripetchik</a:t>
                      </a:r>
                      <a:endParaRPr lang="en-US" sz="2000" dirty="0">
                        <a:latin typeface="Courier"/>
                        <a:cs typeface="Courier"/>
                      </a:endParaRPr>
                    </a:p>
                  </a:txBody>
                  <a:tcPr/>
                </a:tc>
              </a:tr>
              <a:tr h="370840">
                <a:tc>
                  <a:txBody>
                    <a:bodyPr/>
                    <a:lstStyle/>
                    <a:p>
                      <a:r>
                        <a:rPr lang="en-US" sz="2000" dirty="0">
                          <a:solidFill>
                            <a:srgbClr val="CC0000"/>
                          </a:solidFill>
                          <a:latin typeface="Courier"/>
                          <a:cs typeface="Courier"/>
                        </a:rPr>
                        <a:t>[^</a:t>
                      </a:r>
                      <a:r>
                        <a:rPr lang="en-US" sz="2000" dirty="0" err="1">
                          <a:solidFill>
                            <a:srgbClr val="CC0000"/>
                          </a:solidFill>
                          <a:latin typeface="Courier"/>
                          <a:cs typeface="Courier"/>
                        </a:rPr>
                        <a:t>Ss</a:t>
                      </a:r>
                      <a:r>
                        <a:rPr lang="en-US" sz="2000" dirty="0">
                          <a:solidFill>
                            <a:srgbClr val="CC0000"/>
                          </a:solidFill>
                          <a:latin typeface="Courier"/>
                          <a:cs typeface="Courier"/>
                        </a:rPr>
                        <a:t>]	</a:t>
                      </a:r>
                      <a:endParaRPr lang="en-US" sz="2000" dirty="0"/>
                    </a:p>
                  </a:txBody>
                  <a:tcPr/>
                </a:tc>
                <a:tc>
                  <a:txBody>
                    <a:bodyPr/>
                    <a:lstStyle/>
                    <a:p>
                      <a:r>
                        <a:rPr lang="en-US" sz="2000" dirty="0">
                          <a:solidFill>
                            <a:srgbClr val="000000"/>
                          </a:solidFill>
                        </a:rPr>
                        <a:t>Neither ‘S’ nor ‘s’</a:t>
                      </a:r>
                      <a:endParaRPr lang="en-US" sz="2000" dirty="0">
                        <a:solidFill>
                          <a:srgbClr val="000000"/>
                        </a:solidFill>
                      </a:endParaRPr>
                    </a:p>
                  </a:txBody>
                  <a:tcPr/>
                </a:tc>
                <a:tc>
                  <a:txBody>
                    <a:bodyPr/>
                    <a:lstStyle/>
                    <a:p>
                      <a:r>
                        <a:rPr lang="en-US" sz="2000" u="sng" dirty="0">
                          <a:solidFill>
                            <a:srgbClr val="3366FF"/>
                          </a:solidFill>
                          <a:latin typeface="Courier"/>
                          <a:cs typeface="Courier"/>
                        </a:rPr>
                        <a:t>I</a:t>
                      </a:r>
                      <a:r>
                        <a:rPr lang="en-US" sz="2000" u="none" dirty="0">
                          <a:solidFill>
                            <a:srgbClr val="000000"/>
                          </a:solidFill>
                          <a:latin typeface="Courier"/>
                          <a:cs typeface="Courier"/>
                        </a:rPr>
                        <a:t> have no exquisite reason”</a:t>
                      </a:r>
                      <a:endParaRPr lang="en-US" sz="2000" u="none" dirty="0">
                        <a:solidFill>
                          <a:srgbClr val="000000"/>
                        </a:solidFill>
                        <a:latin typeface="Courier"/>
                        <a:cs typeface="Courier"/>
                      </a:endParaRPr>
                    </a:p>
                  </a:txBody>
                  <a:tcPr/>
                </a:tc>
              </a:tr>
              <a:tr h="370840">
                <a:tc>
                  <a:txBody>
                    <a:bodyPr/>
                    <a:lstStyle/>
                    <a:p>
                      <a:r>
                        <a:rPr lang="en-US" sz="2000" dirty="0">
                          <a:solidFill>
                            <a:srgbClr val="CC0000"/>
                          </a:solidFill>
                          <a:latin typeface="Courier"/>
                          <a:cs typeface="Courier"/>
                        </a:rPr>
                        <a:t>[^e^]</a:t>
                      </a:r>
                      <a:endParaRPr lang="en-US" sz="2000" dirty="0"/>
                    </a:p>
                  </a:txBody>
                  <a:tcPr/>
                </a:tc>
                <a:tc>
                  <a:txBody>
                    <a:bodyPr/>
                    <a:lstStyle/>
                    <a:p>
                      <a:r>
                        <a:rPr lang="en-US" sz="2000" dirty="0"/>
                        <a:t>Neither e nor ^</a:t>
                      </a:r>
                      <a:endParaRPr lang="en-US" sz="2000" dirty="0"/>
                    </a:p>
                  </a:txBody>
                  <a:tcPr/>
                </a:tc>
                <a:tc>
                  <a:txBody>
                    <a:bodyPr/>
                    <a:lstStyle/>
                    <a:p>
                      <a:r>
                        <a:rPr lang="en-US" sz="2000" dirty="0">
                          <a:latin typeface="Courier"/>
                          <a:cs typeface="Courier"/>
                        </a:rPr>
                        <a:t>Look h</a:t>
                      </a:r>
                      <a:r>
                        <a:rPr lang="en-US" sz="2000" u="sng" dirty="0">
                          <a:solidFill>
                            <a:srgbClr val="3366FF"/>
                          </a:solidFill>
                          <a:latin typeface="Courier"/>
                          <a:cs typeface="Courier"/>
                        </a:rPr>
                        <a:t>e</a:t>
                      </a:r>
                      <a:r>
                        <a:rPr lang="en-US" sz="2000" dirty="0">
                          <a:latin typeface="Courier"/>
                          <a:cs typeface="Courier"/>
                        </a:rPr>
                        <a:t>re</a:t>
                      </a:r>
                      <a:endParaRPr lang="en-US" sz="2000" dirty="0">
                        <a:latin typeface="Courier"/>
                        <a:cs typeface="Courier"/>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000" dirty="0" err="1">
                          <a:solidFill>
                            <a:srgbClr val="CC0000"/>
                          </a:solidFill>
                          <a:latin typeface="Courier"/>
                          <a:cs typeface="Courier"/>
                        </a:rPr>
                        <a:t>a^b</a:t>
                      </a:r>
                      <a:endParaRPr lang="en-US" sz="2000" dirty="0"/>
                    </a:p>
                  </a:txBody>
                  <a:tcPr/>
                </a:tc>
                <a:tc>
                  <a:txBody>
                    <a:bodyPr/>
                    <a:lstStyle/>
                    <a:p>
                      <a:r>
                        <a:rPr lang="en-US" sz="2000" dirty="0"/>
                        <a:t>The pattern</a:t>
                      </a:r>
                      <a:r>
                        <a:rPr lang="en-US" sz="2000" baseline="0" dirty="0"/>
                        <a:t> a</a:t>
                      </a:r>
                      <a:r>
                        <a:rPr lang="en-US" sz="2000" dirty="0"/>
                        <a:t> carat</a:t>
                      </a:r>
                      <a:r>
                        <a:rPr lang="en-US" sz="2000" baseline="0" dirty="0"/>
                        <a:t> b</a:t>
                      </a:r>
                      <a:endParaRPr lang="en-US" sz="2000" dirty="0"/>
                    </a:p>
                  </a:txBody>
                  <a:tcPr/>
                </a:tc>
                <a:tc>
                  <a:txBody>
                    <a:bodyPr/>
                    <a:lstStyle/>
                    <a:p>
                      <a:r>
                        <a:rPr lang="en-US" sz="2000" dirty="0">
                          <a:latin typeface="Courier"/>
                          <a:cs typeface="Courier"/>
                        </a:rPr>
                        <a:t>Look up </a:t>
                      </a:r>
                      <a:r>
                        <a:rPr lang="en-US" sz="2000" u="sng" dirty="0" err="1">
                          <a:solidFill>
                            <a:srgbClr val="3366FF"/>
                          </a:solidFill>
                          <a:latin typeface="Courier"/>
                          <a:cs typeface="Courier"/>
                        </a:rPr>
                        <a:t>a^b</a:t>
                      </a:r>
                      <a:r>
                        <a:rPr lang="en-US" sz="2000" u="sng" dirty="0">
                          <a:solidFill>
                            <a:srgbClr val="3366FF"/>
                          </a:solidFill>
                          <a:latin typeface="Courier"/>
                          <a:cs typeface="Courier"/>
                        </a:rPr>
                        <a:t> </a:t>
                      </a:r>
                      <a:r>
                        <a:rPr lang="en-US" sz="2000" dirty="0">
                          <a:latin typeface="Courier"/>
                          <a:cs typeface="Courier"/>
                        </a:rPr>
                        <a:t>now</a:t>
                      </a:r>
                      <a:endParaRPr lang="en-US" sz="2000" dirty="0">
                        <a:latin typeface="Courier"/>
                        <a:cs typeface="Courier"/>
                      </a:endParaRPr>
                    </a:p>
                  </a:txBody>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Tokenization in languages without spaces </a:t>
            </a:r>
            <a:endParaRPr lang="en-US" dirty="0"/>
          </a:p>
        </p:txBody>
      </p:sp>
      <p:sp>
        <p:nvSpPr>
          <p:cNvPr id="3" name="Content Placeholder 2"/>
          <p:cNvSpPr>
            <a:spLocks noGrp="1"/>
          </p:cNvSpPr>
          <p:nvPr>
            <p:ph idx="1"/>
          </p:nvPr>
        </p:nvSpPr>
        <p:spPr/>
        <p:txBody>
          <a:bodyPr/>
          <a:lstStyle/>
          <a:p>
            <a:pPr marL="0" indent="0">
              <a:buNone/>
            </a:pPr>
            <a:r>
              <a:rPr lang="en-US" dirty="0"/>
              <a:t>Many languages (like Chinese, Japanese, Thai) don't use spaces to separate words!</a:t>
            </a:r>
            <a:endParaRPr lang="en-US" dirty="0"/>
          </a:p>
          <a:p>
            <a:pPr marL="0" indent="0">
              <a:buNone/>
            </a:pPr>
            <a:endParaRPr lang="en-US" dirty="0"/>
          </a:p>
          <a:p>
            <a:pPr marL="0" indent="0">
              <a:buNone/>
            </a:pPr>
            <a:r>
              <a:rPr lang="en-US" dirty="0"/>
              <a:t>How do we decide where the token boundaries should be?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tokenization in Chinese</a:t>
            </a:r>
            <a:endParaRPr lang="en-US" dirty="0"/>
          </a:p>
        </p:txBody>
      </p:sp>
      <p:sp>
        <p:nvSpPr>
          <p:cNvPr id="3" name="Content Placeholder 2"/>
          <p:cNvSpPr>
            <a:spLocks noGrp="1"/>
          </p:cNvSpPr>
          <p:nvPr>
            <p:ph idx="1"/>
          </p:nvPr>
        </p:nvSpPr>
        <p:spPr>
          <a:xfrm>
            <a:off x="609600" y="1200150"/>
            <a:ext cx="8229600" cy="3429000"/>
          </a:xfrm>
        </p:spPr>
        <p:txBody>
          <a:bodyPr/>
          <a:lstStyle/>
          <a:p>
            <a:pPr marL="0" indent="0">
              <a:buNone/>
            </a:pPr>
            <a:r>
              <a:rPr lang="en-US" dirty="0"/>
              <a:t>Chinese words are composed of characters called "</a:t>
            </a:r>
            <a:r>
              <a:rPr lang="en-US" b="1" dirty="0" err="1"/>
              <a:t>hanzi</a:t>
            </a:r>
            <a:r>
              <a:rPr lang="en-US" b="1" dirty="0"/>
              <a:t>" </a:t>
            </a:r>
            <a:r>
              <a:rPr lang="en-US" dirty="0"/>
              <a:t>(or sometimes just "</a:t>
            </a:r>
            <a:r>
              <a:rPr lang="en-US" b="1" dirty="0" err="1"/>
              <a:t>zi</a:t>
            </a:r>
            <a:r>
              <a:rPr lang="en-US" dirty="0"/>
              <a:t>")</a:t>
            </a:r>
            <a:endParaRPr lang="en-US" dirty="0"/>
          </a:p>
          <a:p>
            <a:pPr marL="0" indent="0">
              <a:buNone/>
            </a:pPr>
            <a:r>
              <a:rPr lang="en-US" dirty="0"/>
              <a:t>Each one represents a meaning unit called a morpheme.</a:t>
            </a:r>
            <a:endParaRPr lang="en-US" dirty="0"/>
          </a:p>
          <a:p>
            <a:pPr marL="0" indent="0">
              <a:buNone/>
            </a:pPr>
            <a:r>
              <a:rPr lang="en-US" dirty="0"/>
              <a:t>Each word has on average 2.4 of them.</a:t>
            </a:r>
            <a:endParaRPr lang="en-US" dirty="0"/>
          </a:p>
          <a:p>
            <a:pPr marL="0" indent="0">
              <a:buNone/>
            </a:pPr>
            <a:r>
              <a:rPr lang="en-US" dirty="0"/>
              <a:t>But deciding what counts as a word is complex and not agreed upon.</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 word tokenization in Chinese?</a:t>
            </a:r>
            <a:endParaRPr lang="en-US" dirty="0"/>
          </a:p>
        </p:txBody>
      </p:sp>
      <p:sp>
        <p:nvSpPr>
          <p:cNvPr id="3" name="Content Placeholder 2"/>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endParaRPr lang="en-US" sz="4500" dirty="0">
              <a:solidFill>
                <a:srgbClr val="0044FE"/>
              </a:solidFill>
            </a:endParaRP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endParaRPr lang="en-US" sz="4500" dirty="0"/>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endParaRPr lang="en-US" sz="4500" dirty="0">
              <a:solidFill>
                <a:schemeClr val="tx1"/>
              </a:solidFill>
            </a:endParaRP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endParaRPr lang="en-US" sz="4500" dirty="0"/>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endParaRPr lang="en-US" sz="4500" dirty="0"/>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endParaRPr lang="en-US" sz="4500" dirty="0"/>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endParaRPr lang="ja-JP" altLang="en-US" sz="450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enter enter overall decision game</a:t>
            </a:r>
            <a:endParaRPr lang="en-US" sz="4500" dirty="0"/>
          </a:p>
          <a:p>
            <a:endParaRPr lang="en-US" sz="2000" dirty="0"/>
          </a:p>
        </p:txBody>
      </p:sp>
      <p:sp>
        <p:nvSpPr>
          <p:cNvPr id="4" name="Rectangle 3"/>
          <p:cNvSpPr/>
          <p:nvPr/>
        </p:nvSpPr>
        <p:spPr>
          <a:xfrm>
            <a:off x="546464" y="1943100"/>
            <a:ext cx="5562600"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 word tokenization in Chinese?</a:t>
            </a:r>
            <a:endParaRPr lang="en-US" dirty="0"/>
          </a:p>
        </p:txBody>
      </p:sp>
      <p:sp>
        <p:nvSpPr>
          <p:cNvPr id="3" name="Content Placeholder 2"/>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endParaRPr lang="en-US" sz="4500" dirty="0">
              <a:solidFill>
                <a:srgbClr val="0044FE"/>
              </a:solidFill>
            </a:endParaRP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endParaRPr lang="en-US" sz="4500" dirty="0"/>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endParaRPr lang="en-US" sz="4500" dirty="0">
              <a:solidFill>
                <a:schemeClr val="tx1"/>
              </a:solidFill>
            </a:endParaRP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endParaRPr lang="en-US" sz="4500" dirty="0"/>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endParaRPr lang="en-US" sz="4500" dirty="0"/>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endParaRPr lang="en-US" sz="4500" dirty="0"/>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endParaRPr lang="ja-JP" altLang="en-US" sz="450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enter enter overall decision game</a:t>
            </a:r>
            <a:endParaRPr lang="en-US" sz="4500" dirty="0"/>
          </a:p>
          <a:p>
            <a:endParaRPr lang="en-US" sz="2000" dirty="0"/>
          </a:p>
        </p:txBody>
      </p:sp>
      <p:sp>
        <p:nvSpPr>
          <p:cNvPr id="5" name="Rectangle 4"/>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 word tokenization in Chinese?</a:t>
            </a:r>
            <a:endParaRPr lang="en-US" dirty="0"/>
          </a:p>
        </p:txBody>
      </p:sp>
      <p:sp>
        <p:nvSpPr>
          <p:cNvPr id="3" name="Content Placeholder 2"/>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endParaRPr lang="en-US" sz="4500" dirty="0">
              <a:solidFill>
                <a:srgbClr val="0044FE"/>
              </a:solidFill>
            </a:endParaRP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endParaRPr lang="en-US" sz="4500" dirty="0"/>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endParaRPr lang="en-US" sz="4500" dirty="0">
              <a:solidFill>
                <a:schemeClr val="tx1"/>
              </a:solidFill>
            </a:endParaRP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endParaRPr lang="en-US" sz="4500" dirty="0"/>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endParaRPr lang="en-US" sz="4500" dirty="0"/>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endParaRPr lang="en-US" sz="4500" dirty="0"/>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endParaRPr lang="ja-JP" altLang="en-US" sz="450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enter enter overall decision game</a:t>
            </a:r>
            <a:endParaRPr lang="en-US" sz="4500" dirty="0"/>
          </a:p>
          <a:p>
            <a:endParaRPr lang="en-US" sz="2000" dirty="0"/>
          </a:p>
        </p:txBody>
      </p:sp>
      <p:sp>
        <p:nvSpPr>
          <p:cNvPr id="6" name="Rectangle 5"/>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 word tokenization in Chinese?</a:t>
            </a:r>
            <a:endParaRPr lang="en-US" dirty="0"/>
          </a:p>
        </p:txBody>
      </p:sp>
      <p:sp>
        <p:nvSpPr>
          <p:cNvPr id="3" name="Content Placeholder 2"/>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endParaRPr lang="en-US" sz="4500" dirty="0">
              <a:solidFill>
                <a:srgbClr val="0044FE"/>
              </a:solidFill>
            </a:endParaRP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endParaRPr lang="en-US" sz="4500" dirty="0"/>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endParaRPr lang="en-US" sz="4500" dirty="0">
              <a:solidFill>
                <a:schemeClr val="tx1"/>
              </a:solidFill>
            </a:endParaRP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endParaRPr lang="en-US" sz="4500" dirty="0"/>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endParaRPr lang="en-US" sz="4500" dirty="0"/>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endParaRPr lang="en-US" sz="4500" dirty="0"/>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endParaRPr lang="ja-JP" altLang="en-US" sz="450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enter enter overall decision game</a:t>
            </a:r>
            <a:endParaRPr lang="en-US" sz="4500" dirty="0"/>
          </a:p>
          <a:p>
            <a:endParaRPr 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tokenization / segmentation</a:t>
            </a:r>
            <a:endParaRPr lang="en-US" dirty="0"/>
          </a:p>
        </p:txBody>
      </p:sp>
      <p:sp>
        <p:nvSpPr>
          <p:cNvPr id="3" name="Content Placeholder 2"/>
          <p:cNvSpPr>
            <a:spLocks noGrp="1"/>
          </p:cNvSpPr>
          <p:nvPr>
            <p:ph idx="1"/>
          </p:nvPr>
        </p:nvSpPr>
        <p:spPr>
          <a:xfrm>
            <a:off x="822960" y="1200150"/>
            <a:ext cx="8168640" cy="3429000"/>
          </a:xfrm>
        </p:spPr>
        <p:txBody>
          <a:bodyPr>
            <a:normAutofit/>
          </a:bodyPr>
          <a:lstStyle/>
          <a:p>
            <a:pPr marL="0" indent="0">
              <a:buNone/>
            </a:pPr>
            <a:r>
              <a:rPr lang="en-US" dirty="0"/>
              <a:t>So in Chinese it's common to just treat each character (</a:t>
            </a:r>
            <a:r>
              <a:rPr lang="en-US" dirty="0" err="1"/>
              <a:t>zi</a:t>
            </a:r>
            <a:r>
              <a:rPr lang="en-US" dirty="0"/>
              <a:t>) as a token.</a:t>
            </a:r>
            <a:endParaRPr lang="en-US" dirty="0"/>
          </a:p>
          <a:p>
            <a:pPr marL="473075" indent="-236855">
              <a:buFont typeface="Arial" panose="020B0604020202020204" pitchFamily="34" charset="0"/>
              <a:buChar char="•"/>
            </a:pPr>
            <a:r>
              <a:rPr lang="en-US" dirty="0"/>
              <a:t>So the </a:t>
            </a:r>
            <a:r>
              <a:rPr lang="en-US" b="1" dirty="0"/>
              <a:t>segmentation</a:t>
            </a:r>
            <a:r>
              <a:rPr lang="en-US" dirty="0"/>
              <a:t> step is very simple</a:t>
            </a:r>
            <a:endParaRPr lang="en-US" dirty="0"/>
          </a:p>
          <a:p>
            <a:pPr marL="0" indent="0">
              <a:buNone/>
            </a:pPr>
            <a:r>
              <a:rPr lang="en-US" dirty="0"/>
              <a:t>In other languages (like Thai and Japanese), more complex word segmentation is required.</a:t>
            </a:r>
            <a:endParaRPr lang="en-US" dirty="0"/>
          </a:p>
          <a:p>
            <a:pPr marL="514350" indent="-276225">
              <a:buFont typeface="Arial" panose="020B0604020202020204" pitchFamily="34" charset="0"/>
              <a:buChar char="•"/>
            </a:pPr>
            <a:r>
              <a:rPr lang="en-US" dirty="0"/>
              <a:t>The standard algorithms are neural sequence models trained by supervised machine learning.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MS PGothic" panose="020B0600070205080204" charset="-128"/>
              <a:cs typeface="MS PGothic" panose="020B0600070205080204" charset="-128"/>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panose="020F0502020204030204" pitchFamily="34" charset="0"/>
              </a:rPr>
              <a:t>Word tokenization</a:t>
            </a:r>
            <a:endParaRPr lang="en-US" sz="3600" dirty="0">
              <a:solidFill>
                <a:srgbClr val="A4001D"/>
              </a:solidFill>
              <a:latin typeface="Calibri" panose="020F0502020204030204" pitchFamily="34" charset="0"/>
            </a:endParaRPr>
          </a:p>
          <a:p>
            <a:pPr eaLnBrk="1" hangingPunct="1">
              <a:buFont typeface="Times" pitchFamily="-65" charset="0"/>
              <a:buNone/>
            </a:pPr>
            <a:endParaRPr lang="en-US" dirty="0">
              <a:latin typeface="Lucida Sans" charset="0"/>
              <a:ea typeface="MS PGothic" panose="020B0600070205080204" charset="-128"/>
              <a:cs typeface="MS PGothic" panose="020B0600070205080204" charset="-128"/>
            </a:endParaRPr>
          </a:p>
        </p:txBody>
      </p:sp>
      <p:sp>
        <p:nvSpPr>
          <p:cNvPr id="2" name="Text Placeholder 1"/>
          <p:cNvSpPr>
            <a:spLocks noGrp="1"/>
          </p:cNvSpPr>
          <p:nvPr>
            <p:ph type="body" sz="half" idx="2"/>
          </p:nvPr>
        </p:nvSpPr>
        <p:spPr/>
        <p:txBody>
          <a:bodyPr/>
          <a:lstStyle/>
          <a:p>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MS PGothic" panose="020B0600070205080204" charset="-128"/>
              <a:cs typeface="MS PGothic" panose="020B0600070205080204" charset="-128"/>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panose="020F0502020204030204" pitchFamily="34" charset="0"/>
              </a:rPr>
              <a:t>Byte Pair Encoding</a:t>
            </a:r>
            <a:endParaRPr lang="en-US" dirty="0">
              <a:latin typeface="Lucida Sans" charset="0"/>
              <a:ea typeface="MS PGothic" panose="020B0600070205080204" charset="-128"/>
              <a:cs typeface="MS PGothic" panose="020B0600070205080204" charset="-128"/>
            </a:endParaRPr>
          </a:p>
        </p:txBody>
      </p:sp>
      <p:sp>
        <p:nvSpPr>
          <p:cNvPr id="2" name="Text Placeholder 1"/>
          <p:cNvSpPr>
            <a:spLocks noGrp="1"/>
          </p:cNvSpPr>
          <p:nvPr>
            <p:ph type="body" sz="half" idx="2"/>
          </p:nvPr>
        </p:nvSpPr>
        <p:spPr/>
        <p:txBody>
          <a:bodyPr/>
          <a:lstStyle/>
          <a:p>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option for text tokenization</a:t>
            </a:r>
            <a:endParaRPr lang="en-US" dirty="0"/>
          </a:p>
        </p:txBody>
      </p:sp>
      <p:sp>
        <p:nvSpPr>
          <p:cNvPr id="3" name="Content Placeholder 2"/>
          <p:cNvSpPr>
            <a:spLocks noGrp="1"/>
          </p:cNvSpPr>
          <p:nvPr>
            <p:ph idx="1"/>
          </p:nvPr>
        </p:nvSpPr>
        <p:spPr>
          <a:xfrm>
            <a:off x="822960" y="1047750"/>
            <a:ext cx="7543801" cy="3810000"/>
          </a:xfrm>
        </p:spPr>
        <p:txBody>
          <a:bodyPr>
            <a:normAutofit/>
          </a:bodyPr>
          <a:lstStyle/>
          <a:p>
            <a:pPr marL="0" indent="0">
              <a:buNone/>
            </a:pPr>
            <a:r>
              <a:rPr lang="en-US" dirty="0"/>
              <a:t>Instead of </a:t>
            </a:r>
            <a:endParaRPr lang="en-US" dirty="0"/>
          </a:p>
          <a:p>
            <a:pPr marL="459105" indent="-225425">
              <a:buFont typeface="Arial" panose="020B0604020202020204" pitchFamily="34" charset="0"/>
              <a:buChar char="•"/>
            </a:pPr>
            <a:r>
              <a:rPr lang="en-US" dirty="0"/>
              <a:t>white-space segmentation</a:t>
            </a:r>
            <a:endParaRPr lang="en-US" dirty="0"/>
          </a:p>
          <a:p>
            <a:pPr marL="459105" indent="-225425">
              <a:buFont typeface="Arial" panose="020B0604020202020204" pitchFamily="34" charset="0"/>
              <a:buChar char="•"/>
            </a:pPr>
            <a:r>
              <a:rPr lang="en-US" dirty="0"/>
              <a:t>single-character segmentation </a:t>
            </a:r>
            <a:endParaRPr lang="en-US" dirty="0"/>
          </a:p>
          <a:p>
            <a:pPr marL="459105" indent="-225425">
              <a:buFont typeface="Arial" panose="020B0604020202020204" pitchFamily="34" charset="0"/>
              <a:buChar char="•"/>
            </a:pPr>
            <a:endParaRPr lang="en-US" sz="200" dirty="0"/>
          </a:p>
          <a:p>
            <a:pPr marL="0" indent="0">
              <a:buNone/>
            </a:pPr>
            <a:r>
              <a:rPr lang="en-US" b="1" dirty="0"/>
              <a:t>Use the data </a:t>
            </a:r>
            <a:r>
              <a:rPr lang="en-US" dirty="0"/>
              <a:t>to tell us how to tokenize.</a:t>
            </a:r>
            <a:endParaRPr lang="en-US" dirty="0"/>
          </a:p>
          <a:p>
            <a:pPr marL="0" indent="0">
              <a:buNone/>
            </a:pPr>
            <a:endParaRPr lang="en-US" sz="200" dirty="0"/>
          </a:p>
          <a:p>
            <a:pPr marL="0" indent="0">
              <a:buNone/>
            </a:pPr>
            <a:r>
              <a:rPr lang="en-US" b="1" dirty="0" err="1"/>
              <a:t>Subword</a:t>
            </a:r>
            <a:r>
              <a:rPr lang="en-US" b="1" dirty="0"/>
              <a:t> tokenization </a:t>
            </a:r>
            <a:r>
              <a:rPr lang="en-US" dirty="0"/>
              <a:t>(because tokens can be parts of words as well as whole words)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0600" y="409575"/>
            <a:ext cx="7772400" cy="742950"/>
          </a:xfrm>
        </p:spPr>
        <p:txBody>
          <a:bodyPr/>
          <a:lstStyle/>
          <a:p>
            <a:pPr eaLnBrk="1" hangingPunct="1"/>
            <a:r>
              <a:rPr lang="en-US" dirty="0"/>
              <a:t>Regular Expressions: More Disjunction</a:t>
            </a:r>
            <a:endParaRPr lang="en-US" dirty="0"/>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400" dirty="0">
                <a:solidFill>
                  <a:srgbClr val="000000"/>
                </a:solidFill>
                <a:latin typeface="Calibri" panose="020F0502020204030204"/>
                <a:cs typeface="Calibri" panose="020F0502020204030204"/>
              </a:rPr>
              <a:t>Woodchuck is another name for groundhog</a:t>
            </a:r>
            <a:r>
              <a:rPr lang="en-US" sz="2400" dirty="0"/>
              <a:t>!</a:t>
            </a:r>
            <a:endParaRPr lang="en-US" sz="2400" dirty="0"/>
          </a:p>
          <a:p>
            <a:pPr eaLnBrk="1" hangingPunct="1"/>
            <a:r>
              <a:rPr lang="en-US" sz="2400" dirty="0"/>
              <a:t>The pipe | for disjunction</a:t>
            </a:r>
            <a:endParaRPr lang="en-US" sz="2400" dirty="0"/>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nvGraphicFramePr>
        <p:xfrm>
          <a:off x="304800" y="2724150"/>
          <a:ext cx="5638800" cy="1981200"/>
        </p:xfrm>
        <a:graphic>
          <a:graphicData uri="http://schemas.openxmlformats.org/drawingml/2006/table">
            <a:tbl>
              <a:tblPr firstRow="1" bandRow="1">
                <a:tableStyleId>{5C22544A-7EE6-4342-B048-85BDC9FD1C3A}</a:tableStyleId>
              </a:tblPr>
              <a:tblGrid>
                <a:gridCol w="3886200"/>
                <a:gridCol w="1752600"/>
              </a:tblGrid>
              <a:tr h="370840">
                <a:tc>
                  <a:txBody>
                    <a:bodyPr/>
                    <a:lstStyle/>
                    <a:p>
                      <a:r>
                        <a:rPr lang="en-US" sz="2000" dirty="0"/>
                        <a:t>Pattern</a:t>
                      </a:r>
                      <a:endParaRPr lang="en-US" sz="2000" dirty="0"/>
                    </a:p>
                  </a:txBody>
                  <a:tcPr/>
                </a:tc>
                <a:tc>
                  <a:txBody>
                    <a:bodyPr/>
                    <a:lstStyle/>
                    <a:p>
                      <a:r>
                        <a:rPr lang="en-US" sz="2000" dirty="0"/>
                        <a:t>Matches</a:t>
                      </a:r>
                      <a:endParaRPr lang="en-US" sz="2000" dirty="0"/>
                    </a:p>
                  </a:txBody>
                  <a:tcPr/>
                </a:tc>
              </a:tr>
              <a:tr h="370840">
                <a:tc>
                  <a:txBody>
                    <a:bodyPr/>
                    <a:lstStyle/>
                    <a:p>
                      <a:r>
                        <a:rPr lang="en-US" sz="2000" dirty="0" err="1">
                          <a:solidFill>
                            <a:srgbClr val="CC0000"/>
                          </a:solidFill>
                          <a:latin typeface="Courier"/>
                          <a:cs typeface="Courier"/>
                        </a:rPr>
                        <a:t>groundhog</a:t>
                      </a:r>
                      <a:r>
                        <a:rPr lang="en-US" sz="2000" b="1" dirty="0" err="1">
                          <a:solidFill>
                            <a:srgbClr val="CC0000"/>
                          </a:solidFill>
                          <a:latin typeface="Courier"/>
                          <a:cs typeface="Courier"/>
                        </a:rPr>
                        <a:t>|</a:t>
                      </a:r>
                      <a:r>
                        <a:rPr lang="en-US" sz="2000" dirty="0" err="1">
                          <a:solidFill>
                            <a:srgbClr val="CC0000"/>
                          </a:solidFill>
                          <a:latin typeface="Courier"/>
                          <a:cs typeface="Courier"/>
                        </a:rPr>
                        <a:t>woodchuck</a:t>
                      </a:r>
                      <a:endParaRPr lang="en-US" sz="2000" dirty="0"/>
                    </a:p>
                  </a:txBody>
                  <a:tcPr/>
                </a:tc>
                <a:tc>
                  <a:txBody>
                    <a:bodyPr/>
                    <a:lstStyle/>
                    <a:p>
                      <a:r>
                        <a:rPr lang="en-US" sz="2000" dirty="0">
                          <a:latin typeface="Courier" charset="0"/>
                        </a:rPr>
                        <a:t>woodchuck</a:t>
                      </a:r>
                      <a:endParaRPr lang="en-US" sz="2000" dirty="0">
                        <a:latin typeface="Courier" charset="0"/>
                      </a:endParaRPr>
                    </a:p>
                  </a:txBody>
                  <a:tcPr/>
                </a:tc>
              </a:tr>
              <a:tr h="370840">
                <a:tc>
                  <a:txBody>
                    <a:bodyPr/>
                    <a:lstStyle/>
                    <a:p>
                      <a:r>
                        <a:rPr lang="en-US" sz="2000" dirty="0" err="1">
                          <a:solidFill>
                            <a:srgbClr val="CC0000"/>
                          </a:solidFill>
                          <a:latin typeface="Courier"/>
                          <a:cs typeface="Courier"/>
                        </a:rPr>
                        <a:t>yours</a:t>
                      </a:r>
                      <a:r>
                        <a:rPr lang="en-US" sz="2000" b="1" dirty="0" err="1">
                          <a:solidFill>
                            <a:srgbClr val="CC0000"/>
                          </a:solidFill>
                          <a:latin typeface="Courier"/>
                          <a:cs typeface="Courier"/>
                        </a:rPr>
                        <a:t>|</a:t>
                      </a:r>
                      <a:r>
                        <a:rPr lang="en-US" sz="2000" dirty="0" err="1">
                          <a:solidFill>
                            <a:srgbClr val="CC0000"/>
                          </a:solidFill>
                          <a:latin typeface="Courier"/>
                          <a:cs typeface="Courier"/>
                        </a:rPr>
                        <a:t>mine</a:t>
                      </a:r>
                      <a:endParaRPr lang="en-US" sz="2000" dirty="0"/>
                    </a:p>
                  </a:txBody>
                  <a:tcPr/>
                </a:tc>
                <a:tc>
                  <a:txBody>
                    <a:bodyPr/>
                    <a:lstStyle/>
                    <a:p>
                      <a:r>
                        <a:rPr lang="en-US" sz="2000" dirty="0">
                          <a:solidFill>
                            <a:srgbClr val="000000"/>
                          </a:solidFill>
                          <a:latin typeface="Courier"/>
                          <a:cs typeface="Courier"/>
                        </a:rPr>
                        <a:t>yours</a:t>
                      </a:r>
                      <a:endParaRPr lang="en-US" sz="2000" dirty="0">
                        <a:solidFill>
                          <a:srgbClr val="000000"/>
                        </a:solidFill>
                        <a:latin typeface="Courier"/>
                        <a:cs typeface="Courier"/>
                      </a:endParaRPr>
                    </a:p>
                  </a:txBody>
                  <a:tcPr/>
                </a:tc>
              </a:tr>
              <a:tr h="370840">
                <a:tc>
                  <a:txBody>
                    <a:bodyPr/>
                    <a:lstStyle/>
                    <a:p>
                      <a:r>
                        <a:rPr lang="en-US" sz="2000" dirty="0" err="1">
                          <a:solidFill>
                            <a:srgbClr val="CC0000"/>
                          </a:solidFill>
                          <a:latin typeface="Courier"/>
                          <a:cs typeface="Courier"/>
                        </a:rPr>
                        <a:t>a</a:t>
                      </a:r>
                      <a:r>
                        <a:rPr lang="en-US" sz="2000" b="1" dirty="0" err="1">
                          <a:solidFill>
                            <a:srgbClr val="CC0000"/>
                          </a:solidFill>
                          <a:latin typeface="Courier"/>
                          <a:cs typeface="Courier"/>
                        </a:rPr>
                        <a:t>|</a:t>
                      </a:r>
                      <a:r>
                        <a:rPr lang="en-US" sz="2000" dirty="0" err="1">
                          <a:solidFill>
                            <a:srgbClr val="CC0000"/>
                          </a:solidFill>
                          <a:latin typeface="Courier"/>
                          <a:cs typeface="Courier"/>
                        </a:rPr>
                        <a:t>b</a:t>
                      </a:r>
                      <a:r>
                        <a:rPr lang="en-US" sz="2000" b="1" dirty="0" err="1">
                          <a:solidFill>
                            <a:srgbClr val="CC0000"/>
                          </a:solidFill>
                          <a:latin typeface="Courier"/>
                          <a:cs typeface="Courier"/>
                        </a:rPr>
                        <a:t>|</a:t>
                      </a:r>
                      <a:r>
                        <a:rPr lang="en-US" sz="2000" dirty="0" err="1">
                          <a:solidFill>
                            <a:srgbClr val="CC0000"/>
                          </a:solidFill>
                          <a:latin typeface="Courier"/>
                          <a:cs typeface="Courier"/>
                        </a:rPr>
                        <a:t>c</a:t>
                      </a:r>
                      <a:endParaRPr lang="en-US" sz="2000" dirty="0"/>
                    </a:p>
                  </a:txBody>
                  <a:tcPr/>
                </a:tc>
                <a:tc>
                  <a:txBody>
                    <a:bodyPr/>
                    <a:lstStyle/>
                    <a:p>
                      <a:r>
                        <a:rPr lang="en-US" sz="2000" dirty="0"/>
                        <a:t>= </a:t>
                      </a:r>
                      <a:r>
                        <a:rPr lang="en-US" sz="2000" dirty="0">
                          <a:solidFill>
                            <a:srgbClr val="FF0000"/>
                          </a:solidFill>
                          <a:latin typeface="Calibri" panose="020F0502020204030204"/>
                          <a:cs typeface="Calibri" panose="020F0502020204030204"/>
                        </a:rPr>
                        <a:t>[</a:t>
                      </a:r>
                      <a:r>
                        <a:rPr lang="en-US" sz="2000" dirty="0" err="1">
                          <a:solidFill>
                            <a:srgbClr val="FF0000"/>
                          </a:solidFill>
                          <a:latin typeface="Calibri" panose="020F0502020204030204"/>
                          <a:cs typeface="Calibri" panose="020F0502020204030204"/>
                        </a:rPr>
                        <a:t>abc</a:t>
                      </a:r>
                      <a:r>
                        <a:rPr lang="en-US" sz="2000" dirty="0">
                          <a:solidFill>
                            <a:srgbClr val="FF0000"/>
                          </a:solidFill>
                          <a:latin typeface="Calibri" panose="020F0502020204030204"/>
                          <a:cs typeface="Calibri" panose="020F0502020204030204"/>
                        </a:rPr>
                        <a:t>]</a:t>
                      </a:r>
                      <a:endParaRPr lang="en-US" sz="2000" dirty="0">
                        <a:solidFill>
                          <a:srgbClr val="FF0000"/>
                        </a:solidFill>
                        <a:latin typeface="Calibri" panose="020F0502020204030204"/>
                        <a:cs typeface="Calibri" panose="020F0502020204030204"/>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900" dirty="0">
                          <a:solidFill>
                            <a:srgbClr val="CC0000"/>
                          </a:solidFill>
                          <a:latin typeface="Courier"/>
                          <a:cs typeface="Courier"/>
                        </a:rPr>
                        <a:t>[</a:t>
                      </a:r>
                      <a:r>
                        <a:rPr lang="en-US" sz="1900" dirty="0" err="1">
                          <a:solidFill>
                            <a:srgbClr val="CC0000"/>
                          </a:solidFill>
                          <a:latin typeface="Courier"/>
                          <a:cs typeface="Courier"/>
                        </a:rPr>
                        <a:t>gG</a:t>
                      </a:r>
                      <a:r>
                        <a:rPr lang="en-US" sz="1900" dirty="0">
                          <a:solidFill>
                            <a:srgbClr val="CC0000"/>
                          </a:solidFill>
                          <a:latin typeface="Courier"/>
                          <a:cs typeface="Courier"/>
                        </a:rPr>
                        <a:t>]</a:t>
                      </a:r>
                      <a:r>
                        <a:rPr lang="en-US" sz="1900" dirty="0" err="1">
                          <a:solidFill>
                            <a:srgbClr val="CC0000"/>
                          </a:solidFill>
                          <a:latin typeface="Courier"/>
                          <a:cs typeface="Courier"/>
                        </a:rPr>
                        <a:t>roundhog</a:t>
                      </a:r>
                      <a:r>
                        <a:rPr lang="en-US" sz="1900" b="1" dirty="0">
                          <a:solidFill>
                            <a:srgbClr val="CC0000"/>
                          </a:solidFill>
                          <a:latin typeface="Courier"/>
                          <a:cs typeface="Courier"/>
                        </a:rPr>
                        <a:t>|</a:t>
                      </a:r>
                      <a:r>
                        <a:rPr lang="en-US" sz="1900" dirty="0">
                          <a:solidFill>
                            <a:srgbClr val="CC0000"/>
                          </a:solidFill>
                          <a:latin typeface="Courier"/>
                          <a:cs typeface="Courier"/>
                        </a:rPr>
                        <a:t>[</a:t>
                      </a:r>
                      <a:r>
                        <a:rPr lang="en-US" sz="1900" dirty="0" err="1">
                          <a:solidFill>
                            <a:srgbClr val="CC0000"/>
                          </a:solidFill>
                          <a:latin typeface="Courier"/>
                          <a:cs typeface="Courier"/>
                        </a:rPr>
                        <a:t>Ww</a:t>
                      </a:r>
                      <a:r>
                        <a:rPr lang="en-US" sz="1900" dirty="0">
                          <a:solidFill>
                            <a:srgbClr val="CC0000"/>
                          </a:solidFill>
                          <a:latin typeface="Courier"/>
                          <a:cs typeface="Courier"/>
                        </a:rPr>
                        <a:t>]</a:t>
                      </a:r>
                      <a:r>
                        <a:rPr lang="en-US" sz="1900" dirty="0" err="1">
                          <a:solidFill>
                            <a:srgbClr val="CC0000"/>
                          </a:solidFill>
                          <a:latin typeface="Courier"/>
                          <a:cs typeface="Courier"/>
                        </a:rPr>
                        <a:t>oodchuck</a:t>
                      </a:r>
                      <a:endParaRPr lang="en-US" sz="1900" dirty="0"/>
                    </a:p>
                  </a:txBody>
                  <a:tcPr/>
                </a:tc>
                <a:tc>
                  <a:txBody>
                    <a:bodyPr/>
                    <a:lstStyle/>
                    <a:p>
                      <a:r>
                        <a:rPr lang="en-US" sz="2000" dirty="0">
                          <a:latin typeface="Courier" charset="0"/>
                        </a:rPr>
                        <a:t>Woodchuck</a:t>
                      </a:r>
                      <a:endParaRPr lang="en-US" sz="2000" dirty="0">
                        <a:solidFill>
                          <a:srgbClr val="FF0000"/>
                        </a:solidFill>
                        <a:latin typeface="Courier" charset="0"/>
                        <a:cs typeface="Calibri" panose="020F0502020204030204"/>
                      </a:endParaRPr>
                    </a:p>
                  </a:txBody>
                  <a:tcPr/>
                </a:tc>
              </a:tr>
            </a:tbl>
          </a:graphicData>
        </a:graphic>
      </p:graphicFrame>
      <p:pic>
        <p:nvPicPr>
          <p:cNvPr id="7" name="Picture 6" descr="220px-Groundhog3.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67671" y="2724149"/>
            <a:ext cx="2749991" cy="2062493"/>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Subword</a:t>
            </a:r>
            <a:r>
              <a:rPr lang="en-US" dirty="0"/>
              <a:t> tokenization</a:t>
            </a:r>
            <a:endParaRPr lang="en-US" dirty="0"/>
          </a:p>
        </p:txBody>
      </p:sp>
      <p:sp>
        <p:nvSpPr>
          <p:cNvPr id="3" name="Content Placeholder 2"/>
          <p:cNvSpPr>
            <a:spLocks noGrp="1"/>
          </p:cNvSpPr>
          <p:nvPr>
            <p:ph idx="1"/>
          </p:nvPr>
        </p:nvSpPr>
        <p:spPr>
          <a:xfrm>
            <a:off x="822960" y="1200150"/>
            <a:ext cx="7940040" cy="3943350"/>
          </a:xfrm>
        </p:spPr>
        <p:txBody>
          <a:bodyPr>
            <a:normAutofit fontScale="92500"/>
          </a:bodyPr>
          <a:lstStyle/>
          <a:p>
            <a:r>
              <a:rPr lang="en-US" sz="3200" dirty="0"/>
              <a:t>Three common algorithms:</a:t>
            </a:r>
            <a:endParaRPr lang="en-US" sz="3200" dirty="0"/>
          </a:p>
          <a:p>
            <a:pPr lvl="1"/>
            <a:r>
              <a:rPr lang="en-US" sz="2800" b="1" dirty="0"/>
              <a:t>Byte-Pair Encoding (BPE) </a:t>
            </a:r>
            <a:r>
              <a:rPr lang="en-US" sz="2800" dirty="0"/>
              <a:t>(</a:t>
            </a:r>
            <a:r>
              <a:rPr lang="en-US" sz="2800" dirty="0" err="1"/>
              <a:t>Sennrich</a:t>
            </a:r>
            <a:r>
              <a:rPr lang="en-US" sz="2800" dirty="0"/>
              <a:t> et al., 2016)</a:t>
            </a:r>
            <a:endParaRPr lang="en-US" sz="2800" dirty="0"/>
          </a:p>
          <a:p>
            <a:pPr lvl="1"/>
            <a:r>
              <a:rPr lang="en-US" sz="2800" b="1" dirty="0"/>
              <a:t>Unigram language modeling tokenization </a:t>
            </a:r>
            <a:r>
              <a:rPr lang="en-US" sz="2800" dirty="0"/>
              <a:t>(Kudo, 2018)</a:t>
            </a:r>
            <a:endParaRPr lang="en-US" sz="2800" dirty="0"/>
          </a:p>
          <a:p>
            <a:pPr lvl="1"/>
            <a:r>
              <a:rPr lang="en-US" sz="2800" b="1" dirty="0" err="1"/>
              <a:t>WordPiece</a:t>
            </a:r>
            <a:r>
              <a:rPr lang="en-US" sz="2800" b="1" dirty="0"/>
              <a:t> </a:t>
            </a:r>
            <a:r>
              <a:rPr lang="en-US" sz="2800" dirty="0"/>
              <a:t>(Schuster and Nakajima, 2012)</a:t>
            </a:r>
            <a:endParaRPr lang="en-US" sz="2800" dirty="0"/>
          </a:p>
          <a:p>
            <a:r>
              <a:rPr lang="en-US" sz="3000" dirty="0"/>
              <a:t>All have 2 parts:</a:t>
            </a:r>
            <a:endParaRPr lang="en-US" sz="3000" dirty="0"/>
          </a:p>
          <a:p>
            <a:pPr lvl="1"/>
            <a:r>
              <a:rPr lang="en-US" sz="2600" dirty="0"/>
              <a:t>A token </a:t>
            </a:r>
            <a:r>
              <a:rPr lang="en-US" sz="2600" b="1" dirty="0"/>
              <a:t>learner</a:t>
            </a:r>
            <a:r>
              <a:rPr lang="en-US" sz="2600" dirty="0"/>
              <a:t> that takes a raw training corpus and induces a vocabulary (a set of tokens). </a:t>
            </a:r>
            <a:endParaRPr lang="en-US" sz="2600" dirty="0"/>
          </a:p>
          <a:p>
            <a:pPr lvl="1"/>
            <a:r>
              <a:rPr lang="en-US" sz="2600" dirty="0"/>
              <a:t>A token </a:t>
            </a:r>
            <a:r>
              <a:rPr lang="en-US" sz="2600" b="1" dirty="0" err="1"/>
              <a:t>segmenter</a:t>
            </a:r>
            <a:r>
              <a:rPr lang="en-US" sz="2600" dirty="0"/>
              <a:t> that takes a raw test sentence and tokenizes it according to that vocabulary</a:t>
            </a:r>
            <a:endParaRPr lang="en-US" sz="3500"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Byte Pair Encoding (BPE) token learner</a:t>
            </a:r>
            <a:endParaRPr lang="en-US" dirty="0"/>
          </a:p>
        </p:txBody>
      </p:sp>
      <p:sp>
        <p:nvSpPr>
          <p:cNvPr id="3" name="Content Placeholder 2"/>
          <p:cNvSpPr>
            <a:spLocks noGrp="1"/>
          </p:cNvSpPr>
          <p:nvPr>
            <p:ph idx="1"/>
          </p:nvPr>
        </p:nvSpPr>
        <p:spPr>
          <a:xfrm>
            <a:off x="822960" y="1200150"/>
            <a:ext cx="7543801" cy="3823648"/>
          </a:xfrm>
        </p:spPr>
        <p:txBody>
          <a:bodyPr>
            <a:normAutofit/>
          </a:bodyPr>
          <a:lstStyle/>
          <a:p>
            <a:pPr marL="0" indent="0">
              <a:buNone/>
            </a:pPr>
            <a:r>
              <a:rPr lang="en-US" dirty="0"/>
              <a:t>Let vocabulary be the set of all individual characters </a:t>
            </a:r>
            <a:endParaRPr lang="en-US" dirty="0"/>
          </a:p>
          <a:p>
            <a:pPr marL="0" indent="0">
              <a:buNone/>
            </a:pPr>
            <a:r>
              <a:rPr lang="en-US" dirty="0"/>
              <a:t>	= {A, B, C, D,…, a, b, c, d….}</a:t>
            </a:r>
            <a:endParaRPr lang="en-US" dirty="0"/>
          </a:p>
          <a:p>
            <a:r>
              <a:rPr lang="en-US" dirty="0"/>
              <a:t>Repeat:</a:t>
            </a:r>
            <a:endParaRPr lang="en-US" dirty="0"/>
          </a:p>
          <a:p>
            <a:pPr lvl="1"/>
            <a:r>
              <a:rPr lang="en-US" dirty="0"/>
              <a:t>Choose the two symbols that are most frequently adjacent in the training corpus (say 'A', 'B') </a:t>
            </a:r>
            <a:endParaRPr lang="en-US" dirty="0"/>
          </a:p>
          <a:p>
            <a:pPr lvl="1"/>
            <a:r>
              <a:rPr lang="en-US" dirty="0"/>
              <a:t>Add a new merged symbol 'AB' to the vocabulary</a:t>
            </a:r>
            <a:endParaRPr lang="en-US" dirty="0"/>
          </a:p>
          <a:p>
            <a:pPr lvl="1"/>
            <a:r>
              <a:rPr lang="en-US" dirty="0"/>
              <a:t>Replace every adjacent 'A' 'B' in the corpus with 'AB'. </a:t>
            </a:r>
            <a:endParaRPr lang="en-US" dirty="0"/>
          </a:p>
          <a:p>
            <a:r>
              <a:rPr lang="en-US" dirty="0"/>
              <a:t>Until </a:t>
            </a:r>
            <a:r>
              <a:rPr lang="en-US" i="1" dirty="0"/>
              <a:t>k </a:t>
            </a:r>
            <a:r>
              <a:rPr lang="en-US" dirty="0"/>
              <a:t>merges have been done.</a:t>
            </a:r>
            <a:endParaRPr lang="en-US" dirty="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BPE token learner algorithm</a:t>
            </a:r>
            <a:endParaRPr lang="en-US" dirty="0"/>
          </a:p>
        </p:txBody>
      </p:sp>
      <p:pic>
        <p:nvPicPr>
          <p:cNvPr id="5" name="Content Placeholder 4"/>
          <p:cNvPicPr>
            <a:picLocks noGrp="1" noChangeAspect="1"/>
          </p:cNvPicPr>
          <p:nvPr>
            <p:ph idx="1"/>
          </p:nvPr>
        </p:nvPicPr>
        <p:blipFill>
          <a:blip r:embed="rId1"/>
          <a:stretch>
            <a:fillRect/>
          </a:stretch>
        </p:blipFill>
        <p:spPr>
          <a:xfrm>
            <a:off x="172552" y="1276350"/>
            <a:ext cx="8798896" cy="3168650"/>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Byte Pair Encoding (BPE) Addendum</a:t>
            </a:r>
            <a:endParaRPr lang="en-US" dirty="0"/>
          </a:p>
        </p:txBody>
      </p:sp>
      <p:sp>
        <p:nvSpPr>
          <p:cNvPr id="3" name="Content Placeholder 2"/>
          <p:cNvSpPr>
            <a:spLocks noGrp="1"/>
          </p:cNvSpPr>
          <p:nvPr>
            <p:ph idx="1"/>
          </p:nvPr>
        </p:nvSpPr>
        <p:spPr/>
        <p:txBody>
          <a:bodyPr>
            <a:normAutofit/>
          </a:bodyPr>
          <a:lstStyle/>
          <a:p>
            <a:pPr marL="0" indent="0">
              <a:buNone/>
            </a:pPr>
            <a:r>
              <a:rPr lang="en-US" dirty="0"/>
              <a:t>Most </a:t>
            </a:r>
            <a:r>
              <a:rPr lang="en-US" dirty="0" err="1"/>
              <a:t>subword</a:t>
            </a:r>
            <a:r>
              <a:rPr lang="en-US" dirty="0"/>
              <a:t> algorithms are run inside space-separated tokens. </a:t>
            </a:r>
            <a:endParaRPr lang="en-US" dirty="0"/>
          </a:p>
          <a:p>
            <a:pPr marL="0" indent="0">
              <a:buNone/>
            </a:pPr>
            <a:r>
              <a:rPr lang="en-US" dirty="0"/>
              <a:t>So we commonly first add a special end-of-word symbol '__' before space in training corpus</a:t>
            </a:r>
            <a:endParaRPr lang="en-US" dirty="0"/>
          </a:p>
          <a:p>
            <a:pPr marL="0" indent="0">
              <a:buNone/>
            </a:pPr>
            <a:r>
              <a:rPr lang="en-US" dirty="0"/>
              <a:t>Next, separate into letters.</a:t>
            </a:r>
            <a:endParaRPr lang="en-US" dirty="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BPE token learner</a:t>
            </a:r>
            <a:endParaRPr lang="en-US" dirty="0"/>
          </a:p>
        </p:txBody>
      </p:sp>
      <p:pic>
        <p:nvPicPr>
          <p:cNvPr id="5" name="Content Placeholder 4"/>
          <p:cNvPicPr>
            <a:picLocks noGrp="1" noChangeAspect="1"/>
          </p:cNvPicPr>
          <p:nvPr>
            <p:ph idx="1"/>
          </p:nvPr>
        </p:nvPicPr>
        <p:blipFill>
          <a:blip r:embed="rId1"/>
          <a:stretch>
            <a:fillRect/>
          </a:stretch>
        </p:blipFill>
        <p:spPr>
          <a:xfrm>
            <a:off x="905510" y="3165475"/>
            <a:ext cx="7378700" cy="1844675"/>
          </a:xfrm>
        </p:spPr>
      </p:pic>
      <p:sp>
        <p:nvSpPr>
          <p:cNvPr id="6" name="TextBox 5"/>
          <p:cNvSpPr txBox="1"/>
          <p:nvPr/>
        </p:nvSpPr>
        <p:spPr>
          <a:xfrm>
            <a:off x="685800" y="895350"/>
            <a:ext cx="8305800" cy="1384995"/>
          </a:xfrm>
          <a:prstGeom prst="rect">
            <a:avLst/>
          </a:prstGeom>
          <a:noFill/>
        </p:spPr>
        <p:txBody>
          <a:bodyPr wrap="square" rtlCol="0">
            <a:spAutoFit/>
          </a:bodyPr>
          <a:lstStyle/>
          <a:p>
            <a:r>
              <a:rPr lang="en-US" dirty="0"/>
              <a:t>Original (very fascinating🙄) corpus:</a:t>
            </a:r>
            <a:endParaRPr lang="en-US" dirty="0"/>
          </a:p>
          <a:p>
            <a:endParaRPr lang="en-US" sz="1200" dirty="0"/>
          </a:p>
          <a:p>
            <a:r>
              <a:rPr lang="en-US" dirty="0">
                <a:solidFill>
                  <a:srgbClr val="0070C0"/>
                </a:solidFill>
              </a:rPr>
              <a:t>low low low low low lowest lowest newer newer newer        newer newer newer wider wider wider new new</a:t>
            </a:r>
            <a:endParaRPr lang="en-US" dirty="0">
              <a:solidFill>
                <a:srgbClr val="0070C0"/>
              </a:solidFill>
            </a:endParaRPr>
          </a:p>
        </p:txBody>
      </p:sp>
      <p:sp>
        <p:nvSpPr>
          <p:cNvPr id="7" name="TextBox 6"/>
          <p:cNvSpPr txBox="1"/>
          <p:nvPr/>
        </p:nvSpPr>
        <p:spPr>
          <a:xfrm>
            <a:off x="660149" y="2423815"/>
            <a:ext cx="8138766" cy="461665"/>
          </a:xfrm>
          <a:prstGeom prst="rect">
            <a:avLst/>
          </a:prstGeom>
          <a:noFill/>
        </p:spPr>
        <p:txBody>
          <a:bodyPr wrap="none" rtlCol="0">
            <a:spAutoFit/>
          </a:bodyPr>
          <a:lstStyle/>
          <a:p>
            <a:r>
              <a:rPr lang="en-US" dirty="0"/>
              <a:t>Add end-of-word tokens, resulting in this vocabulary:</a:t>
            </a:r>
            <a:endParaRPr lang="en-US" dirty="0"/>
          </a:p>
        </p:txBody>
      </p:sp>
      <p:sp>
        <p:nvSpPr>
          <p:cNvPr id="3" name="TextBox 2"/>
          <p:cNvSpPr txBox="1"/>
          <p:nvPr/>
        </p:nvSpPr>
        <p:spPr>
          <a:xfrm>
            <a:off x="1691640" y="3063240"/>
            <a:ext cx="1851661" cy="415498"/>
          </a:xfrm>
          <a:prstGeom prst="rect">
            <a:avLst/>
          </a:prstGeom>
          <a:noFill/>
        </p:spPr>
        <p:txBody>
          <a:bodyPr wrap="none" rtlCol="0">
            <a:spAutoFit/>
          </a:bodyPr>
          <a:lstStyle/>
          <a:p>
            <a:r>
              <a:rPr lang="en-US" sz="2050" b="1" dirty="0">
                <a:latin typeface="Times New Roman" panose="02020603050405020304" charset="0"/>
                <a:cs typeface="Times New Roman" panose="02020603050405020304" charset="0"/>
              </a:rPr>
              <a:t>representation</a:t>
            </a:r>
            <a:endParaRPr lang="en-US" sz="2050" b="1" dirty="0">
              <a:latin typeface="Times New Roman" panose="02020603050405020304" charset="0"/>
              <a:cs typeface="Times New Roman" panose="02020603050405020304" charset="0"/>
            </a:endParaRPr>
          </a:p>
        </p:txBody>
      </p:sp>
      <p:sp>
        <p:nvSpPr>
          <p:cNvPr id="20" name="Rectangle 19"/>
          <p:cNvSpPr/>
          <p:nvPr/>
        </p:nvSpPr>
        <p:spPr>
          <a:xfrm>
            <a:off x="708661" y="3146865"/>
            <a:ext cx="2834640" cy="1844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BPE token learner</a:t>
            </a:r>
            <a:endParaRPr lang="en-US" dirty="0"/>
          </a:p>
        </p:txBody>
      </p:sp>
      <p:pic>
        <p:nvPicPr>
          <p:cNvPr id="5" name="Content Placeholder 4"/>
          <p:cNvPicPr>
            <a:picLocks noGrp="1" noChangeAspect="1"/>
          </p:cNvPicPr>
          <p:nvPr>
            <p:ph idx="1"/>
          </p:nvPr>
        </p:nvPicPr>
        <p:blipFill>
          <a:blip r:embed="rId1"/>
          <a:stretch>
            <a:fillRect/>
          </a:stretch>
        </p:blipFill>
        <p:spPr>
          <a:xfrm>
            <a:off x="895201" y="963612"/>
            <a:ext cx="6432550" cy="1608138"/>
          </a:xfrm>
        </p:spPr>
      </p:pic>
      <p:sp>
        <p:nvSpPr>
          <p:cNvPr id="7" name="TextBox 6"/>
          <p:cNvSpPr txBox="1"/>
          <p:nvPr/>
        </p:nvSpPr>
        <p:spPr>
          <a:xfrm>
            <a:off x="609600" y="2660989"/>
            <a:ext cx="2403222" cy="461665"/>
          </a:xfrm>
          <a:prstGeom prst="rect">
            <a:avLst/>
          </a:prstGeom>
          <a:noFill/>
        </p:spPr>
        <p:txBody>
          <a:bodyPr wrap="none" rtlCol="0">
            <a:spAutoFit/>
          </a:bodyPr>
          <a:lstStyle/>
          <a:p>
            <a:r>
              <a:rPr lang="en-US" dirty="0"/>
              <a:t>Merge </a:t>
            </a:r>
            <a:r>
              <a:rPr lang="en-US" dirty="0">
                <a:solidFill>
                  <a:srgbClr val="0070C0"/>
                </a:solidFill>
              </a:rPr>
              <a:t>e r</a:t>
            </a:r>
            <a:r>
              <a:rPr lang="en-US" dirty="0"/>
              <a:t> to </a:t>
            </a:r>
            <a:r>
              <a:rPr lang="en-US" dirty="0">
                <a:solidFill>
                  <a:srgbClr val="0070C0"/>
                </a:solidFill>
              </a:rPr>
              <a:t>er</a:t>
            </a:r>
            <a:endParaRPr lang="en-US" dirty="0">
              <a:solidFill>
                <a:srgbClr val="0070C0"/>
              </a:solidFill>
            </a:endParaRPr>
          </a:p>
        </p:txBody>
      </p:sp>
      <p:pic>
        <p:nvPicPr>
          <p:cNvPr id="3" name="Picture 2"/>
          <p:cNvPicPr>
            <a:picLocks noChangeAspect="1"/>
          </p:cNvPicPr>
          <p:nvPr/>
        </p:nvPicPr>
        <p:blipFill>
          <a:blip r:embed="rId2"/>
          <a:stretch>
            <a:fillRect/>
          </a:stretch>
        </p:blipFill>
        <p:spPr>
          <a:xfrm>
            <a:off x="895201" y="3317277"/>
            <a:ext cx="7061823" cy="160813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BPE</a:t>
            </a:r>
            <a:endParaRPr lang="en-US" dirty="0"/>
          </a:p>
        </p:txBody>
      </p:sp>
      <p:sp>
        <p:nvSpPr>
          <p:cNvPr id="7" name="TextBox 6"/>
          <p:cNvSpPr txBox="1"/>
          <p:nvPr/>
        </p:nvSpPr>
        <p:spPr>
          <a:xfrm>
            <a:off x="609600" y="2660989"/>
            <a:ext cx="2808782" cy="461665"/>
          </a:xfrm>
          <a:prstGeom prst="rect">
            <a:avLst/>
          </a:prstGeom>
          <a:noFill/>
        </p:spPr>
        <p:txBody>
          <a:bodyPr wrap="none" rtlCol="0">
            <a:spAutoFit/>
          </a:bodyPr>
          <a:lstStyle/>
          <a:p>
            <a:r>
              <a:rPr lang="en-US" dirty="0"/>
              <a:t>Merge </a:t>
            </a:r>
            <a:r>
              <a:rPr lang="en-US" dirty="0">
                <a:solidFill>
                  <a:srgbClr val="0070C0"/>
                </a:solidFill>
              </a:rPr>
              <a:t>er  _</a:t>
            </a:r>
            <a:r>
              <a:rPr lang="en-US" dirty="0"/>
              <a:t> to </a:t>
            </a:r>
            <a:r>
              <a:rPr lang="en-US" dirty="0">
                <a:solidFill>
                  <a:srgbClr val="0070C0"/>
                </a:solidFill>
              </a:rPr>
              <a:t>er_</a:t>
            </a:r>
            <a:endParaRPr lang="en-US" dirty="0">
              <a:solidFill>
                <a:srgbClr val="0070C0"/>
              </a:solidFill>
            </a:endParaRPr>
          </a:p>
        </p:txBody>
      </p:sp>
      <p:pic>
        <p:nvPicPr>
          <p:cNvPr id="3" name="Picture 2"/>
          <p:cNvPicPr>
            <a:picLocks noChangeAspect="1"/>
          </p:cNvPicPr>
          <p:nvPr/>
        </p:nvPicPr>
        <p:blipFill>
          <a:blip r:embed="rId1"/>
          <a:stretch>
            <a:fillRect/>
          </a:stretch>
        </p:blipFill>
        <p:spPr>
          <a:xfrm>
            <a:off x="822960" y="1053181"/>
            <a:ext cx="7061823" cy="1608138"/>
          </a:xfrm>
          <a:prstGeom prst="rect">
            <a:avLst/>
          </a:prstGeom>
        </p:spPr>
      </p:pic>
      <p:pic>
        <p:nvPicPr>
          <p:cNvPr id="9" name="Picture 8"/>
          <p:cNvPicPr>
            <a:picLocks noChangeAspect="1"/>
          </p:cNvPicPr>
          <p:nvPr/>
        </p:nvPicPr>
        <p:blipFill>
          <a:blip r:embed="rId2"/>
          <a:stretch>
            <a:fillRect/>
          </a:stretch>
        </p:blipFill>
        <p:spPr>
          <a:xfrm>
            <a:off x="831925" y="3282258"/>
            <a:ext cx="6187440" cy="1616122"/>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BPE</a:t>
            </a:r>
            <a:endParaRPr lang="en-US" dirty="0"/>
          </a:p>
        </p:txBody>
      </p:sp>
      <p:sp>
        <p:nvSpPr>
          <p:cNvPr id="7" name="TextBox 6"/>
          <p:cNvSpPr txBox="1"/>
          <p:nvPr/>
        </p:nvSpPr>
        <p:spPr>
          <a:xfrm>
            <a:off x="609600" y="2660989"/>
            <a:ext cx="2727029" cy="461665"/>
          </a:xfrm>
          <a:prstGeom prst="rect">
            <a:avLst/>
          </a:prstGeom>
          <a:noFill/>
        </p:spPr>
        <p:txBody>
          <a:bodyPr wrap="none" rtlCol="0">
            <a:spAutoFit/>
          </a:bodyPr>
          <a:lstStyle/>
          <a:p>
            <a:r>
              <a:rPr lang="en-US" dirty="0"/>
              <a:t>Merge </a:t>
            </a:r>
            <a:r>
              <a:rPr lang="en-US" dirty="0">
                <a:solidFill>
                  <a:srgbClr val="0070C0"/>
                </a:solidFill>
              </a:rPr>
              <a:t>n  e  </a:t>
            </a:r>
            <a:r>
              <a:rPr lang="en-US" dirty="0"/>
              <a:t>to </a:t>
            </a:r>
            <a:r>
              <a:rPr lang="en-US" dirty="0">
                <a:solidFill>
                  <a:srgbClr val="0070C0"/>
                </a:solidFill>
              </a:rPr>
              <a:t>ne</a:t>
            </a:r>
            <a:endParaRPr lang="en-US" dirty="0">
              <a:solidFill>
                <a:srgbClr val="0070C0"/>
              </a:solidFill>
            </a:endParaRPr>
          </a:p>
        </p:txBody>
      </p:sp>
      <p:pic>
        <p:nvPicPr>
          <p:cNvPr id="9" name="Picture 8"/>
          <p:cNvPicPr>
            <a:picLocks noChangeAspect="1"/>
          </p:cNvPicPr>
          <p:nvPr/>
        </p:nvPicPr>
        <p:blipFill>
          <a:blip r:embed="rId1"/>
          <a:stretch>
            <a:fillRect/>
          </a:stretch>
        </p:blipFill>
        <p:spPr>
          <a:xfrm>
            <a:off x="791584" y="1044867"/>
            <a:ext cx="6187440" cy="1616122"/>
          </a:xfrm>
          <a:prstGeom prst="rect">
            <a:avLst/>
          </a:prstGeom>
        </p:spPr>
      </p:pic>
      <p:pic>
        <p:nvPicPr>
          <p:cNvPr id="5" name="Picture 4"/>
          <p:cNvPicPr>
            <a:picLocks noChangeAspect="1"/>
          </p:cNvPicPr>
          <p:nvPr/>
        </p:nvPicPr>
        <p:blipFill>
          <a:blip r:embed="rId2"/>
          <a:stretch>
            <a:fillRect/>
          </a:stretch>
        </p:blipFill>
        <p:spPr>
          <a:xfrm>
            <a:off x="629972" y="3181350"/>
            <a:ext cx="6510663" cy="1616122"/>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BPE</a:t>
            </a:r>
            <a:endParaRPr lang="en-US" dirty="0"/>
          </a:p>
        </p:txBody>
      </p:sp>
      <p:sp>
        <p:nvSpPr>
          <p:cNvPr id="7" name="TextBox 6"/>
          <p:cNvSpPr txBox="1"/>
          <p:nvPr/>
        </p:nvSpPr>
        <p:spPr>
          <a:xfrm>
            <a:off x="512264" y="1234353"/>
            <a:ext cx="3373039" cy="461665"/>
          </a:xfrm>
          <a:prstGeom prst="rect">
            <a:avLst/>
          </a:prstGeom>
          <a:noFill/>
        </p:spPr>
        <p:txBody>
          <a:bodyPr wrap="none" rtlCol="0">
            <a:spAutoFit/>
          </a:bodyPr>
          <a:lstStyle/>
          <a:p>
            <a:r>
              <a:rPr lang="en-US" dirty="0"/>
              <a:t>The next merges are:</a:t>
            </a:r>
            <a:endParaRPr lang="en-US" dirty="0">
              <a:solidFill>
                <a:srgbClr val="0070C0"/>
              </a:solidFill>
            </a:endParaRPr>
          </a:p>
        </p:txBody>
      </p:sp>
      <p:pic>
        <p:nvPicPr>
          <p:cNvPr id="4" name="Picture 3"/>
          <p:cNvPicPr>
            <a:picLocks noChangeAspect="1"/>
          </p:cNvPicPr>
          <p:nvPr/>
        </p:nvPicPr>
        <p:blipFill>
          <a:blip r:embed="rId1"/>
          <a:stretch>
            <a:fillRect/>
          </a:stretch>
        </p:blipFill>
        <p:spPr>
          <a:xfrm>
            <a:off x="381000" y="2105861"/>
            <a:ext cx="8677547" cy="18923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BPE token </a:t>
            </a:r>
            <a:r>
              <a:rPr lang="en-US" b="1" dirty="0" err="1"/>
              <a:t>segmenter</a:t>
            </a:r>
            <a:r>
              <a:rPr lang="en-US" dirty="0"/>
              <a:t> algorithm</a:t>
            </a:r>
            <a:endParaRPr lang="en-US" dirty="0"/>
          </a:p>
        </p:txBody>
      </p:sp>
      <p:sp>
        <p:nvSpPr>
          <p:cNvPr id="4" name="Content Placeholder 3"/>
          <p:cNvSpPr>
            <a:spLocks noGrp="1"/>
          </p:cNvSpPr>
          <p:nvPr>
            <p:ph idx="1"/>
          </p:nvPr>
        </p:nvSpPr>
        <p:spPr>
          <a:xfrm>
            <a:off x="822960" y="971550"/>
            <a:ext cx="7940040" cy="4052248"/>
          </a:xfrm>
        </p:spPr>
        <p:txBody>
          <a:bodyPr>
            <a:normAutofit/>
          </a:bodyPr>
          <a:lstStyle/>
          <a:p>
            <a:pPr marL="0" indent="0">
              <a:buNone/>
            </a:pPr>
            <a:r>
              <a:rPr lang="en-US" dirty="0"/>
              <a:t>On the test data, run each merge learned from the training data:</a:t>
            </a:r>
            <a:endParaRPr lang="en-US" dirty="0"/>
          </a:p>
          <a:p>
            <a:pPr lvl="1"/>
            <a:r>
              <a:rPr lang="en-US" dirty="0"/>
              <a:t>Greedily</a:t>
            </a:r>
            <a:endParaRPr lang="en-US" dirty="0"/>
          </a:p>
          <a:p>
            <a:pPr lvl="1"/>
            <a:r>
              <a:rPr lang="en-US" dirty="0"/>
              <a:t>In the order we learned them</a:t>
            </a:r>
            <a:endParaRPr lang="en-US" dirty="0"/>
          </a:p>
          <a:p>
            <a:pPr lvl="1"/>
            <a:r>
              <a:rPr lang="en-US" dirty="0"/>
              <a:t>(test frequencies don't play a role)</a:t>
            </a:r>
            <a:endParaRPr lang="en-US" dirty="0"/>
          </a:p>
          <a:p>
            <a:pPr marL="0" indent="0">
              <a:buNone/>
            </a:pPr>
            <a:r>
              <a:rPr lang="en-US" dirty="0"/>
              <a:t>So: merge every </a:t>
            </a:r>
            <a:r>
              <a:rPr lang="en-US" dirty="0">
                <a:solidFill>
                  <a:srgbClr val="0070C0"/>
                </a:solidFill>
              </a:rPr>
              <a:t>e r</a:t>
            </a:r>
            <a:r>
              <a:rPr lang="en-US" dirty="0"/>
              <a:t> to </a:t>
            </a:r>
            <a:r>
              <a:rPr lang="en-US" dirty="0">
                <a:solidFill>
                  <a:srgbClr val="0070C0"/>
                </a:solidFill>
              </a:rPr>
              <a:t>er</a:t>
            </a:r>
            <a:r>
              <a:rPr lang="en-US" dirty="0"/>
              <a:t>, then merge </a:t>
            </a:r>
            <a:r>
              <a:rPr lang="en-US" dirty="0">
                <a:solidFill>
                  <a:srgbClr val="0070C0"/>
                </a:solidFill>
              </a:rPr>
              <a:t>er _</a:t>
            </a:r>
            <a:r>
              <a:rPr lang="en-US" dirty="0"/>
              <a:t> to </a:t>
            </a:r>
            <a:r>
              <a:rPr lang="en-US" dirty="0">
                <a:solidFill>
                  <a:srgbClr val="0070C0"/>
                </a:solidFill>
              </a:rPr>
              <a:t>er_</a:t>
            </a:r>
            <a:r>
              <a:rPr lang="en-US" dirty="0"/>
              <a:t>, etc.</a:t>
            </a:r>
            <a:endParaRPr lang="en-US" dirty="0"/>
          </a:p>
          <a:p>
            <a:r>
              <a:rPr lang="en-US" dirty="0"/>
              <a:t>Result: </a:t>
            </a:r>
            <a:endParaRPr lang="en-US" dirty="0"/>
          </a:p>
          <a:p>
            <a:pPr lvl="1"/>
            <a:r>
              <a:rPr lang="en-US" dirty="0"/>
              <a:t>Test set "n e w e r _" would be tokenized as a full word </a:t>
            </a:r>
            <a:endParaRPr lang="en-US" dirty="0"/>
          </a:p>
          <a:p>
            <a:pPr lvl="1"/>
            <a:r>
              <a:rPr lang="en-US" dirty="0"/>
              <a:t>Test set "l o w e r _" would be two tokens: "low er_"</a:t>
            </a:r>
            <a:endParaRPr lang="en-US" dirty="0"/>
          </a:p>
          <a:p>
            <a:pPr lvl="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Regular Expressions: </a:t>
            </a:r>
            <a:r>
              <a:rPr lang="en-US" dirty="0">
                <a:solidFill>
                  <a:srgbClr val="CC0000"/>
                </a:solidFill>
                <a:latin typeface="Courier New" panose="02070309020205020404" charset="0"/>
              </a:rPr>
              <a:t>?</a:t>
            </a:r>
            <a:r>
              <a:rPr lang="en-US" dirty="0"/>
              <a:t> </a:t>
            </a:r>
            <a:r>
              <a:rPr lang="en-US" dirty="0">
                <a:solidFill>
                  <a:srgbClr val="CC0000"/>
                </a:solidFill>
                <a:latin typeface="Courier New" panose="02070309020205020404" charset="0"/>
              </a:rPr>
              <a:t>*+.</a:t>
            </a:r>
            <a:endParaRPr lang="en-US" dirty="0"/>
          </a:p>
        </p:txBody>
      </p:sp>
      <p:sp>
        <p:nvSpPr>
          <p:cNvPr id="75780" name="Rectangle 4"/>
          <p:cNvSpPr>
            <a:spLocks noChangeArrowheads="1"/>
          </p:cNvSpPr>
          <p:nvPr/>
        </p:nvSpPr>
        <p:spPr bwMode="auto">
          <a:xfrm>
            <a:off x="1588" y="2445544"/>
            <a:ext cx="9144000" cy="461665"/>
          </a:xfrm>
          <a:prstGeom prst="rect">
            <a:avLst/>
          </a:prstGeom>
          <a:noFill/>
          <a:ln w="9525">
            <a:noFill/>
            <a:miter lim="800000"/>
          </a:ln>
        </p:spPr>
        <p:txBody>
          <a:bodyPr>
            <a:spAutoFit/>
          </a:bodyPr>
          <a:lstStyle/>
          <a:p>
            <a:endParaRPr lang="en-US"/>
          </a:p>
        </p:txBody>
      </p:sp>
      <p:sp>
        <p:nvSpPr>
          <p:cNvPr id="75783" name="Rectangle 10"/>
          <p:cNvSpPr>
            <a:spLocks noChangeArrowheads="1"/>
          </p:cNvSpPr>
          <p:nvPr/>
        </p:nvSpPr>
        <p:spPr bwMode="auto">
          <a:xfrm>
            <a:off x="1219200" y="3714750"/>
            <a:ext cx="7010400" cy="1085850"/>
          </a:xfrm>
          <a:prstGeom prst="rect">
            <a:avLst/>
          </a:prstGeom>
          <a:noFill/>
          <a:ln w="9525">
            <a:noFill/>
            <a:miter lim="800000"/>
          </a:ln>
        </p:spPr>
        <p:txBody>
          <a:bodyPr lIns="92075" tIns="46038" rIns="92075" bIns="46038"/>
          <a:lstStyle/>
          <a:p>
            <a:pPr marL="342900" indent="-342900">
              <a:spcBef>
                <a:spcPct val="20000"/>
              </a:spcBef>
              <a:buClr>
                <a:schemeClr val="tx2"/>
              </a:buClr>
              <a:buSzPct val="95000"/>
              <a:buFont typeface="Wingdings" panose="05000000000000000000" pitchFamily="2" charset="2"/>
              <a:buNone/>
            </a:pPr>
            <a:endParaRPr lang="en-US" sz="2400" b="1" dirty="0">
              <a:solidFill>
                <a:srgbClr val="CC0000"/>
              </a:solidFill>
              <a:latin typeface="Courier New" panose="02070309020205020404"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39000" y="1200212"/>
            <a:ext cx="1824339" cy="2597150"/>
          </a:xfrm>
          <a:prstGeom prst="rect">
            <a:avLst/>
          </a:prstGeom>
        </p:spPr>
      </p:pic>
      <p:sp>
        <p:nvSpPr>
          <p:cNvPr id="3" name="TextBox 2"/>
          <p:cNvSpPr txBox="1"/>
          <p:nvPr/>
        </p:nvSpPr>
        <p:spPr>
          <a:xfrm>
            <a:off x="7239000" y="3790950"/>
            <a:ext cx="1827769" cy="369332"/>
          </a:xfrm>
          <a:prstGeom prst="rect">
            <a:avLst/>
          </a:prstGeom>
          <a:noFill/>
        </p:spPr>
        <p:txBody>
          <a:bodyPr wrap="none" rtlCol="0">
            <a:spAutoFit/>
          </a:bodyPr>
          <a:lstStyle/>
          <a:p>
            <a:r>
              <a:rPr lang="en-US" sz="1800" dirty="0">
                <a:latin typeface="+mn-lt"/>
              </a:rPr>
              <a:t>Stephen C </a:t>
            </a:r>
            <a:r>
              <a:rPr lang="en-US" sz="1800" dirty="0" err="1">
                <a:latin typeface="+mn-lt"/>
              </a:rPr>
              <a:t>Kleene</a:t>
            </a:r>
            <a:endParaRPr lang="en-US" sz="1800" dirty="0">
              <a:latin typeface="+mn-lt"/>
            </a:endParaRPr>
          </a:p>
        </p:txBody>
      </p:sp>
      <p:graphicFrame>
        <p:nvGraphicFramePr>
          <p:cNvPr id="14" name="Table 13"/>
          <p:cNvGraphicFramePr>
            <a:graphicFrameLocks noGrp="1"/>
          </p:cNvGraphicFramePr>
          <p:nvPr/>
        </p:nvGraphicFramePr>
        <p:xfrm>
          <a:off x="304800" y="1047750"/>
          <a:ext cx="6858000" cy="3291840"/>
        </p:xfrm>
        <a:graphic>
          <a:graphicData uri="http://schemas.openxmlformats.org/drawingml/2006/table">
            <a:tbl>
              <a:tblPr firstRow="1" bandRow="1">
                <a:tableStyleId>{5C22544A-7EE6-4342-B048-85BDC9FD1C3A}</a:tableStyleId>
              </a:tblPr>
              <a:tblGrid>
                <a:gridCol w="1532965"/>
                <a:gridCol w="1613647"/>
                <a:gridCol w="3711388"/>
              </a:tblGrid>
              <a:tr h="370840">
                <a:tc>
                  <a:txBody>
                    <a:bodyPr/>
                    <a:lstStyle/>
                    <a:p>
                      <a:r>
                        <a:rPr lang="en-US" sz="2000" dirty="0"/>
                        <a:t>Pattern</a:t>
                      </a:r>
                      <a:endParaRPr lang="en-US" sz="2000" dirty="0"/>
                    </a:p>
                  </a:txBody>
                  <a:tcPr/>
                </a:tc>
                <a:tc>
                  <a:txBody>
                    <a:bodyPr/>
                    <a:lstStyle/>
                    <a:p>
                      <a:r>
                        <a:rPr lang="en-US" sz="2000" dirty="0"/>
                        <a:t>Matches</a:t>
                      </a:r>
                      <a:endParaRPr lang="en-US" sz="2000" dirty="0"/>
                    </a:p>
                  </a:txBody>
                  <a:tcPr/>
                </a:tc>
                <a:tc>
                  <a:txBody>
                    <a:bodyPr/>
                    <a:lstStyle/>
                    <a:p>
                      <a:endParaRPr lang="en-US" sz="2000" dirty="0"/>
                    </a:p>
                  </a:txBody>
                  <a:tcPr/>
                </a:tc>
              </a:tr>
              <a:tr h="370840">
                <a:tc>
                  <a:txBody>
                    <a:bodyPr/>
                    <a:lstStyle/>
                    <a:p>
                      <a:r>
                        <a:rPr lang="en-US" sz="2000" dirty="0" err="1">
                          <a:solidFill>
                            <a:srgbClr val="CC0000"/>
                          </a:solidFill>
                          <a:latin typeface="Courier"/>
                          <a:cs typeface="Courier"/>
                        </a:rPr>
                        <a:t>colou?r</a:t>
                      </a:r>
                      <a:endParaRPr lang="en-US" sz="2000" dirty="0"/>
                    </a:p>
                  </a:txBody>
                  <a:tcPr/>
                </a:tc>
                <a:tc>
                  <a:txBody>
                    <a:bodyPr/>
                    <a:lstStyle/>
                    <a:p>
                      <a:r>
                        <a:rPr lang="en-US" sz="2000" dirty="0"/>
                        <a:t>Optional</a:t>
                      </a:r>
                      <a:r>
                        <a:rPr lang="en-US" sz="2000" baseline="0" dirty="0"/>
                        <a:t> previous char</a:t>
                      </a:r>
                      <a:endParaRPr lang="en-US" sz="2000" dirty="0"/>
                    </a:p>
                  </a:txBody>
                  <a:tcPr/>
                </a:tc>
                <a:tc>
                  <a:txBody>
                    <a:bodyPr/>
                    <a:lstStyle/>
                    <a:p>
                      <a:r>
                        <a:rPr lang="en-US" sz="2000" u="sng" dirty="0">
                          <a:solidFill>
                            <a:srgbClr val="0000FF"/>
                          </a:solidFill>
                          <a:latin typeface="Courier"/>
                          <a:cs typeface="Courier"/>
                        </a:rPr>
                        <a:t>color</a:t>
                      </a:r>
                      <a:r>
                        <a:rPr lang="en-US" sz="2000" u="none" dirty="0">
                          <a:latin typeface="Courier"/>
                          <a:cs typeface="Courier"/>
                        </a:rPr>
                        <a:t>    </a:t>
                      </a:r>
                      <a:r>
                        <a:rPr lang="en-US" sz="2000" u="sng" dirty="0" err="1">
                          <a:solidFill>
                            <a:srgbClr val="0000FF"/>
                          </a:solidFill>
                          <a:latin typeface="Courier"/>
                          <a:cs typeface="Courier"/>
                        </a:rPr>
                        <a:t>colour</a:t>
                      </a:r>
                      <a:endParaRPr lang="en-US" sz="2000" u="sng" dirty="0">
                        <a:solidFill>
                          <a:srgbClr val="0000FF"/>
                        </a:solidFill>
                        <a:latin typeface="Courier"/>
                        <a:cs typeface="Courier"/>
                      </a:endParaRPr>
                    </a:p>
                  </a:txBody>
                  <a:tcPr/>
                </a:tc>
              </a:tr>
              <a:tr h="370840">
                <a:tc>
                  <a:txBody>
                    <a:bodyPr/>
                    <a:lstStyle/>
                    <a:p>
                      <a:r>
                        <a:rPr lang="en-US" sz="2000" dirty="0" err="1">
                          <a:solidFill>
                            <a:srgbClr val="CC0000"/>
                          </a:solidFill>
                          <a:latin typeface="Courier"/>
                          <a:cs typeface="Courier"/>
                        </a:rPr>
                        <a:t>oo</a:t>
                      </a:r>
                      <a:r>
                        <a:rPr lang="en-US" sz="2000" dirty="0">
                          <a:solidFill>
                            <a:srgbClr val="CC0000"/>
                          </a:solidFill>
                          <a:latin typeface="Courier"/>
                          <a:cs typeface="Courier"/>
                        </a:rPr>
                        <a:t>*h!</a:t>
                      </a:r>
                      <a:endParaRPr lang="en-US" sz="2000" dirty="0"/>
                    </a:p>
                  </a:txBody>
                  <a:tcPr/>
                </a:tc>
                <a:tc>
                  <a:txBody>
                    <a:bodyPr/>
                    <a:lstStyle/>
                    <a:p>
                      <a:r>
                        <a:rPr lang="en-US" sz="2000" dirty="0">
                          <a:solidFill>
                            <a:srgbClr val="000000"/>
                          </a:solidFill>
                        </a:rPr>
                        <a:t>0 or more of</a:t>
                      </a:r>
                      <a:r>
                        <a:rPr lang="en-US" sz="2000" baseline="0" dirty="0">
                          <a:solidFill>
                            <a:srgbClr val="000000"/>
                          </a:solidFill>
                        </a:rPr>
                        <a:t> </a:t>
                      </a:r>
                      <a:r>
                        <a:rPr lang="en-US" sz="2000" dirty="0">
                          <a:solidFill>
                            <a:srgbClr val="000000"/>
                          </a:solidFill>
                        </a:rPr>
                        <a:t>previous char</a:t>
                      </a:r>
                      <a:endParaRPr lang="en-US" sz="2000" dirty="0">
                        <a:solidFill>
                          <a:srgbClr val="00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tr>
              <a:tr h="370840">
                <a:tc>
                  <a:txBody>
                    <a:bodyPr/>
                    <a:lstStyle/>
                    <a:p>
                      <a:r>
                        <a:rPr lang="en-US" sz="2000" dirty="0" err="1">
                          <a:solidFill>
                            <a:srgbClr val="CC0000"/>
                          </a:solidFill>
                          <a:latin typeface="Courier"/>
                          <a:cs typeface="Courier"/>
                        </a:rPr>
                        <a:t>o+h</a:t>
                      </a:r>
                      <a:r>
                        <a:rPr lang="en-US" sz="2000" dirty="0">
                          <a:solidFill>
                            <a:srgbClr val="CC0000"/>
                          </a:solidFill>
                          <a:latin typeface="Courier"/>
                          <a:cs typeface="Courier"/>
                        </a:rPr>
                        <a:t>!</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000" dirty="0">
                          <a:solidFill>
                            <a:srgbClr val="000000"/>
                          </a:solidFill>
                        </a:rPr>
                        <a:t>1 or more of previous char</a:t>
                      </a:r>
                      <a:endParaRPr lang="en-US" sz="2000" dirty="0">
                        <a:solidFill>
                          <a:srgbClr val="00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000" dirty="0">
                          <a:solidFill>
                            <a:srgbClr val="CC0000"/>
                          </a:solidFill>
                          <a:latin typeface="Courier"/>
                          <a:cs typeface="Courier"/>
                        </a:rPr>
                        <a:t>baa+</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000" u="sng" dirty="0">
                          <a:solidFill>
                            <a:srgbClr val="3366FF"/>
                          </a:solidFill>
                          <a:latin typeface="Courier"/>
                          <a:cs typeface="Courier"/>
                        </a:rPr>
                        <a:t>baa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a:t>
                      </a:r>
                      <a:endParaRPr lang="en-US" sz="2000" u="none" dirty="0">
                        <a:solidFill>
                          <a:srgbClr val="000000"/>
                        </a:solidFill>
                        <a:latin typeface="Courier"/>
                        <a:cs typeface="Courier"/>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000" dirty="0" err="1">
                          <a:solidFill>
                            <a:srgbClr val="CC0000"/>
                          </a:solidFill>
                          <a:latin typeface="Courier"/>
                          <a:cs typeface="Courier"/>
                        </a:rPr>
                        <a:t>beg.n</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000" u="sng" dirty="0">
                          <a:solidFill>
                            <a:srgbClr val="3366FF"/>
                          </a:solidFill>
                          <a:latin typeface="Courier"/>
                          <a:cs typeface="Courier"/>
                        </a:rPr>
                        <a:t>begin </a:t>
                      </a:r>
                      <a:r>
                        <a:rPr lang="en-US" sz="2000" u="sng" baseline="0" dirty="0">
                          <a:solidFill>
                            <a:srgbClr val="3366FF"/>
                          </a:solidFill>
                          <a:latin typeface="Courier"/>
                          <a:cs typeface="Courier"/>
                        </a:rPr>
                        <a:t>begun begun beg3n</a:t>
                      </a:r>
                      <a:endParaRPr lang="en-US" sz="2000" u="none" dirty="0">
                        <a:solidFill>
                          <a:srgbClr val="000000"/>
                        </a:solidFill>
                        <a:latin typeface="Courier"/>
                        <a:cs typeface="Courier"/>
                      </a:endParaRPr>
                    </a:p>
                  </a:txBody>
                  <a:tcPr/>
                </a:tc>
              </a:tr>
            </a:tbl>
          </a:graphicData>
        </a:graphic>
      </p:graphicFrame>
      <p:sp>
        <p:nvSpPr>
          <p:cNvPr id="4" name="TextBox 3"/>
          <p:cNvSpPr txBox="1"/>
          <p:nvPr/>
        </p:nvSpPr>
        <p:spPr>
          <a:xfrm>
            <a:off x="7086600" y="4324350"/>
            <a:ext cx="2010586" cy="369332"/>
          </a:xfrm>
          <a:prstGeom prst="rect">
            <a:avLst/>
          </a:prstGeom>
          <a:noFill/>
        </p:spPr>
        <p:txBody>
          <a:bodyPr wrap="none" rtlCol="0">
            <a:spAutoFit/>
          </a:bodyPr>
          <a:lstStyle/>
          <a:p>
            <a:r>
              <a:rPr lang="en-US" sz="1800" dirty="0" err="1">
                <a:latin typeface="+mn-lt"/>
              </a:rPr>
              <a:t>Kleene</a:t>
            </a:r>
            <a:r>
              <a:rPr lang="en-US" sz="1800" dirty="0">
                <a:latin typeface="+mn-lt"/>
              </a:rPr>
              <a:t> *,   </a:t>
            </a:r>
            <a:r>
              <a:rPr lang="en-US" sz="1800" dirty="0" err="1">
                <a:latin typeface="+mn-lt"/>
              </a:rPr>
              <a:t>Kleene</a:t>
            </a:r>
            <a:r>
              <a:rPr lang="en-US" sz="1800" dirty="0">
                <a:latin typeface="+mn-lt"/>
              </a:rPr>
              <a:t> +   </a:t>
            </a:r>
            <a:endParaRPr lang="en-US" sz="1800" dirty="0">
              <a:latin typeface="+mn-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BPE tokens</a:t>
            </a:r>
            <a:endParaRPr lang="en-US" dirty="0"/>
          </a:p>
        </p:txBody>
      </p:sp>
      <p:sp>
        <p:nvSpPr>
          <p:cNvPr id="3" name="Content Placeholder 2"/>
          <p:cNvSpPr>
            <a:spLocks noGrp="1"/>
          </p:cNvSpPr>
          <p:nvPr>
            <p:ph idx="1"/>
          </p:nvPr>
        </p:nvSpPr>
        <p:spPr>
          <a:xfrm>
            <a:off x="822960" y="1200150"/>
            <a:ext cx="8168640" cy="3429000"/>
          </a:xfrm>
        </p:spPr>
        <p:txBody>
          <a:bodyPr/>
          <a:lstStyle/>
          <a:p>
            <a:pPr marL="0" indent="0">
              <a:buNone/>
            </a:pPr>
            <a:r>
              <a:rPr lang="en-US" dirty="0"/>
              <a:t>Usually include frequent words</a:t>
            </a:r>
            <a:endParaRPr lang="en-US" dirty="0"/>
          </a:p>
          <a:p>
            <a:pPr marL="0" indent="0">
              <a:buNone/>
            </a:pPr>
            <a:r>
              <a:rPr lang="en-US" dirty="0"/>
              <a:t>And frequent </a:t>
            </a:r>
            <a:r>
              <a:rPr lang="en-US" dirty="0" err="1"/>
              <a:t>subwords</a:t>
            </a:r>
            <a:endParaRPr lang="en-US" dirty="0"/>
          </a:p>
          <a:p>
            <a:pPr marL="459105" indent="-225425">
              <a:buFont typeface="Arial" panose="020B0604020202020204" pitchFamily="34" charset="0"/>
              <a:buChar char="•"/>
            </a:pPr>
            <a:r>
              <a:rPr lang="en-US" dirty="0"/>
              <a:t>Which are often morphemes like </a:t>
            </a:r>
            <a:r>
              <a:rPr lang="en-US" i="1" dirty="0"/>
              <a:t>-</a:t>
            </a:r>
            <a:r>
              <a:rPr lang="en-US" i="1" dirty="0" err="1"/>
              <a:t>est</a:t>
            </a:r>
            <a:r>
              <a:rPr lang="en-US" i="1" dirty="0"/>
              <a:t> </a:t>
            </a:r>
            <a:r>
              <a:rPr lang="en-US" dirty="0"/>
              <a:t>or </a:t>
            </a:r>
            <a:r>
              <a:rPr lang="en-US" i="1" dirty="0"/>
              <a:t>–er</a:t>
            </a:r>
            <a:endParaRPr lang="en-US" i="1" dirty="0"/>
          </a:p>
          <a:p>
            <a:pPr marL="0" indent="0">
              <a:buNone/>
            </a:pPr>
            <a:r>
              <a:rPr lang="en-US" dirty="0"/>
              <a:t>A </a:t>
            </a:r>
            <a:r>
              <a:rPr lang="en-US" b="1" dirty="0"/>
              <a:t>morpheme </a:t>
            </a:r>
            <a:r>
              <a:rPr lang="en-US" dirty="0"/>
              <a:t>is the smallest meaning-bearing unit of a language</a:t>
            </a:r>
            <a:endParaRPr lang="en-US" dirty="0"/>
          </a:p>
          <a:p>
            <a:pPr marL="459105" indent="-225425">
              <a:buFont typeface="Arial" panose="020B0604020202020204" pitchFamily="34" charset="0"/>
              <a:buChar char="•"/>
            </a:pPr>
            <a:r>
              <a:rPr lang="en-US" i="1" dirty="0"/>
              <a:t>unlikeliest </a:t>
            </a:r>
            <a:r>
              <a:rPr lang="en-US" dirty="0"/>
              <a:t>has 3 morphemes </a:t>
            </a:r>
            <a:r>
              <a:rPr lang="en-US" i="1" dirty="0"/>
              <a:t>un-</a:t>
            </a:r>
            <a:r>
              <a:rPr lang="en-US" dirty="0"/>
              <a:t>, </a:t>
            </a:r>
            <a:r>
              <a:rPr lang="en-US" i="1" dirty="0"/>
              <a:t>likely</a:t>
            </a:r>
            <a:r>
              <a:rPr lang="en-US" dirty="0"/>
              <a:t>, and </a:t>
            </a:r>
            <a:r>
              <a:rPr lang="en-US" i="1" dirty="0"/>
              <a:t>-</a:t>
            </a:r>
            <a:r>
              <a:rPr lang="en-US" i="1" dirty="0" err="1"/>
              <a:t>est</a:t>
            </a:r>
            <a:r>
              <a:rPr lang="en-US" dirty="0"/>
              <a:t> </a:t>
            </a:r>
            <a:endParaRPr lang="en-US" dirty="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MS PGothic" panose="020B0600070205080204" charset="-128"/>
              <a:cs typeface="MS PGothic" panose="020B0600070205080204" charset="-128"/>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panose="020F0502020204030204" pitchFamily="34" charset="0"/>
              </a:rPr>
              <a:t>Byte Pair Encoding</a:t>
            </a:r>
            <a:endParaRPr lang="en-US" dirty="0">
              <a:latin typeface="Lucida Sans" charset="0"/>
              <a:ea typeface="MS PGothic" panose="020B0600070205080204" charset="-128"/>
              <a:cs typeface="MS PGothic" panose="020B0600070205080204" charset="-128"/>
            </a:endParaRPr>
          </a:p>
        </p:txBody>
      </p:sp>
      <p:sp>
        <p:nvSpPr>
          <p:cNvPr id="2" name="Text Placeholder 1"/>
          <p:cNvSpPr>
            <a:spLocks noGrp="1"/>
          </p:cNvSpPr>
          <p:nvPr>
            <p:ph type="body" sz="half" idx="2"/>
          </p:nvPr>
        </p:nvSpPr>
        <p:spPr/>
        <p:txBody>
          <a:bodyPr/>
          <a:lstStyle/>
          <a:p>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MS PGothic" panose="020B0600070205080204" charset="-128"/>
              <a:cs typeface="MS PGothic" panose="020B0600070205080204" charset="-128"/>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panose="020F0502020204030204" pitchFamily="34" charset="0"/>
              </a:rPr>
              <a:t>Word Normalization and other issues</a:t>
            </a:r>
            <a:endParaRPr lang="en-US" sz="3600" dirty="0">
              <a:solidFill>
                <a:srgbClr val="A4001D"/>
              </a:solidFill>
              <a:latin typeface="Calibri" panose="020F0502020204030204" pitchFamily="34" charset="0"/>
            </a:endParaRPr>
          </a:p>
          <a:p>
            <a:pPr eaLnBrk="1" hangingPunct="1">
              <a:buFont typeface="Times" pitchFamily="-65" charset="0"/>
              <a:buNone/>
            </a:pPr>
            <a:endParaRPr lang="en-US" dirty="0">
              <a:latin typeface="Lucida Sans" charset="0"/>
              <a:ea typeface="MS PGothic" panose="020B0600070205080204" charset="-128"/>
              <a:cs typeface="MS PGothic" panose="020B0600070205080204" charset="-128"/>
            </a:endParaRPr>
          </a:p>
        </p:txBody>
      </p:sp>
      <p:sp>
        <p:nvSpPr>
          <p:cNvPr id="2" name="Text Placeholder 1"/>
          <p:cNvSpPr>
            <a:spLocks noGrp="1"/>
          </p:cNvSpPr>
          <p:nvPr>
            <p:ph type="body" sz="half" idx="2"/>
          </p:nvPr>
        </p:nvSpPr>
        <p:spPr/>
        <p:txBody>
          <a:bodyPr/>
          <a:lstStyle/>
          <a:p>
            <a:endParaRPr 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42875"/>
            <a:ext cx="7924800" cy="742950"/>
          </a:xfrm>
        </p:spPr>
        <p:txBody>
          <a:bodyPr/>
          <a:lstStyle/>
          <a:p>
            <a:pPr eaLnBrk="1" hangingPunct="1"/>
            <a:r>
              <a:rPr lang="en-US" dirty="0"/>
              <a:t>Word Normalization</a:t>
            </a:r>
            <a:endParaRPr lang="en-US" dirty="0"/>
          </a:p>
        </p:txBody>
      </p:sp>
      <p:sp>
        <p:nvSpPr>
          <p:cNvPr id="35843" name="Rectangle 2051"/>
          <p:cNvSpPr>
            <a:spLocks noGrp="1" noChangeArrowheads="1"/>
          </p:cNvSpPr>
          <p:nvPr>
            <p:ph idx="1"/>
          </p:nvPr>
        </p:nvSpPr>
        <p:spPr/>
        <p:txBody>
          <a:bodyPr>
            <a:normAutofit/>
          </a:bodyPr>
          <a:lstStyle/>
          <a:p>
            <a:pPr eaLnBrk="1" hangingPunct="1"/>
            <a:r>
              <a:rPr lang="en-US" dirty="0">
                <a:sym typeface="Symbol" panose="05050102010706020507" charset="2"/>
              </a:rPr>
              <a:t>Putting words/tokens in a standard format</a:t>
            </a:r>
            <a:endParaRPr lang="en-US" dirty="0">
              <a:sym typeface="Symbol" panose="05050102010706020507" charset="2"/>
            </a:endParaRPr>
          </a:p>
          <a:p>
            <a:pPr lvl="2" eaLnBrk="1" hangingPunct="1"/>
            <a:r>
              <a:rPr lang="en-US" sz="2400" dirty="0">
                <a:sym typeface="Symbol" panose="05050102010706020507" charset="2"/>
              </a:rPr>
              <a:t>U.S.A. or USA</a:t>
            </a:r>
            <a:endParaRPr lang="en-US" sz="2400" dirty="0">
              <a:sym typeface="Symbol" panose="05050102010706020507" charset="2"/>
            </a:endParaRPr>
          </a:p>
          <a:p>
            <a:pPr lvl="2" eaLnBrk="1" hangingPunct="1"/>
            <a:r>
              <a:rPr lang="en-US" sz="2400" dirty="0" err="1">
                <a:sym typeface="Symbol" panose="05050102010706020507" charset="2"/>
              </a:rPr>
              <a:t>uhhuh</a:t>
            </a:r>
            <a:r>
              <a:rPr lang="en-US" sz="2400" dirty="0">
                <a:sym typeface="Symbol" panose="05050102010706020507" charset="2"/>
              </a:rPr>
              <a:t> or uh-huh</a:t>
            </a:r>
            <a:endParaRPr lang="en-US" sz="2400" dirty="0">
              <a:sym typeface="Symbol" panose="05050102010706020507" charset="2"/>
            </a:endParaRPr>
          </a:p>
          <a:p>
            <a:pPr lvl="2" eaLnBrk="1" hangingPunct="1"/>
            <a:r>
              <a:rPr lang="en-US" sz="2400" dirty="0">
                <a:sym typeface="Symbol" panose="05050102010706020507" charset="2"/>
              </a:rPr>
              <a:t>Fed or fed</a:t>
            </a:r>
            <a:endParaRPr lang="en-US" sz="2400" dirty="0">
              <a:sym typeface="Symbol" panose="05050102010706020507" charset="2"/>
            </a:endParaRPr>
          </a:p>
          <a:p>
            <a:pPr lvl="2" eaLnBrk="1" hangingPunct="1"/>
            <a:r>
              <a:rPr lang="en-US" sz="2400" dirty="0">
                <a:sym typeface="Symbol" panose="05050102010706020507" charset="2"/>
              </a:rPr>
              <a:t>am, is, be, are </a:t>
            </a:r>
            <a:endParaRPr lang="en-US" sz="2400" dirty="0">
              <a:sym typeface="Symbol" panose="05050102010706020507" charset="2"/>
            </a:endParaRPr>
          </a:p>
          <a:p>
            <a:pPr lvl="1" eaLnBrk="1" hangingPunct="1"/>
            <a:endParaRPr lang="en-US" sz="1800" dirty="0">
              <a:sym typeface="Symbol" panose="05050102010706020507"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endParaRPr lang="en-US"/>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endParaRPr lang="en-US" sz="2800" dirty="0"/>
          </a:p>
          <a:p>
            <a:pPr lvl="1" eaLnBrk="1" hangingPunct="1"/>
            <a:r>
              <a:rPr lang="en-US" sz="2400" dirty="0"/>
              <a:t>Since users tend to use lower case</a:t>
            </a:r>
            <a:endParaRPr lang="en-US" sz="2400" dirty="0"/>
          </a:p>
          <a:p>
            <a:pPr lvl="1" eaLnBrk="1" hangingPunct="1"/>
            <a:r>
              <a:rPr lang="en-US" sz="2400" dirty="0"/>
              <a:t>Possible exception: upper case in mid-sentence?</a:t>
            </a:r>
            <a:endParaRPr lang="en-US" sz="2400" dirty="0"/>
          </a:p>
          <a:p>
            <a:pPr lvl="2" eaLnBrk="1" hangingPunct="1"/>
            <a:r>
              <a:rPr lang="en-US" sz="2000" dirty="0"/>
              <a:t>e.g., </a:t>
            </a:r>
            <a:r>
              <a:rPr lang="en-US" sz="2000" b="1" i="1" dirty="0"/>
              <a:t>General Motors</a:t>
            </a:r>
            <a:endParaRPr lang="en-US" sz="2000" b="1" i="1" dirty="0"/>
          </a:p>
          <a:p>
            <a:pPr lvl="2" eaLnBrk="1" hangingPunct="1"/>
            <a:r>
              <a:rPr lang="en-US" sz="2000" b="1" i="1" dirty="0"/>
              <a:t>Fed</a:t>
            </a:r>
            <a:r>
              <a:rPr lang="en-US" sz="2000" dirty="0"/>
              <a:t> vs. </a:t>
            </a:r>
            <a:r>
              <a:rPr lang="en-US" sz="2000" b="1" i="1" dirty="0"/>
              <a:t>fed</a:t>
            </a:r>
            <a:endParaRPr lang="en-US" sz="2000" b="1" i="1" dirty="0"/>
          </a:p>
          <a:p>
            <a:pPr lvl="2" eaLnBrk="1" hangingPunct="1"/>
            <a:r>
              <a:rPr lang="en-US" sz="2000" b="1" i="1" dirty="0"/>
              <a:t>SAIL</a:t>
            </a:r>
            <a:r>
              <a:rPr lang="en-US" sz="2000" dirty="0"/>
              <a:t> vs. </a:t>
            </a:r>
            <a:r>
              <a:rPr lang="en-US" sz="2000" b="1" i="1" dirty="0"/>
              <a:t>sail</a:t>
            </a:r>
            <a:endParaRPr lang="en-US" sz="2000" b="1" i="1" dirty="0"/>
          </a:p>
          <a:p>
            <a:r>
              <a:rPr lang="en-US" sz="2800" dirty="0"/>
              <a:t>For sentiment analysis, MT, Information extraction</a:t>
            </a:r>
            <a:endParaRPr lang="en-US" sz="2800" dirty="0"/>
          </a:p>
          <a:p>
            <a:pPr lvl="1"/>
            <a:r>
              <a:rPr lang="en-US" sz="2400" dirty="0"/>
              <a:t>Case is helpful (</a:t>
            </a:r>
            <a:r>
              <a:rPr lang="en-US" sz="2400" b="1" i="1" dirty="0"/>
              <a:t>US</a:t>
            </a:r>
            <a:r>
              <a:rPr lang="en-US" sz="2400" dirty="0"/>
              <a:t> versus </a:t>
            </a:r>
            <a:r>
              <a:rPr lang="en-US" sz="2400" b="1" i="1" dirty="0"/>
              <a:t>us </a:t>
            </a:r>
            <a:r>
              <a:rPr lang="en-US" sz="2400" dirty="0"/>
              <a:t>is important)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endParaRPr lang="en-US"/>
          </a:p>
        </p:txBody>
      </p:sp>
      <p:sp>
        <p:nvSpPr>
          <p:cNvPr id="37891" name="Rectangle 3"/>
          <p:cNvSpPr>
            <a:spLocks noGrp="1" noChangeArrowheads="1"/>
          </p:cNvSpPr>
          <p:nvPr>
            <p:ph idx="1"/>
          </p:nvPr>
        </p:nvSpPr>
        <p:spPr>
          <a:xfrm>
            <a:off x="822960" y="1276350"/>
            <a:ext cx="8321040" cy="3581400"/>
          </a:xfrm>
        </p:spPr>
        <p:txBody>
          <a:bodyPr>
            <a:normAutofit lnSpcReduction="10000"/>
          </a:bodyPr>
          <a:lstStyle/>
          <a:p>
            <a:pPr marL="0" indent="0" eaLnBrk="1" hangingPunct="1">
              <a:lnSpc>
                <a:spcPct val="100000"/>
              </a:lnSpc>
              <a:spcBef>
                <a:spcPts val="300"/>
              </a:spcBef>
              <a:buNone/>
            </a:pPr>
            <a:r>
              <a:rPr lang="en-US" dirty="0"/>
              <a:t>Represent all words as their lemma, their shared root </a:t>
            </a:r>
            <a:endParaRPr lang="en-US" dirty="0"/>
          </a:p>
          <a:p>
            <a:pPr marL="0" indent="0" eaLnBrk="1" hangingPunct="1">
              <a:lnSpc>
                <a:spcPct val="100000"/>
              </a:lnSpc>
              <a:spcBef>
                <a:spcPts val="0"/>
              </a:spcBef>
              <a:buNone/>
            </a:pPr>
            <a:r>
              <a:rPr lang="en-US" dirty="0"/>
              <a:t>	= dictionary headword form:</a:t>
            </a:r>
            <a:endParaRPr lang="en-US" dirty="0"/>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panose="05050102010706020507"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panose="05050102010706020507" charset="2"/>
              </a:rPr>
              <a:t></a:t>
            </a:r>
            <a:r>
              <a:rPr lang="en-US" sz="2400" dirty="0"/>
              <a:t> </a:t>
            </a:r>
            <a:r>
              <a:rPr lang="en-US" sz="2400" i="1" dirty="0"/>
              <a:t>car</a:t>
            </a:r>
            <a:endParaRPr lang="en-US" sz="2400" i="1" dirty="0"/>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endParaRPr lang="en-US" dirty="0"/>
          </a:p>
          <a:p>
            <a:pPr marL="425450" lvl="3" indent="0">
              <a:spcBef>
                <a:spcPts val="500"/>
              </a:spcBef>
              <a:spcAft>
                <a:spcPts val="500"/>
              </a:spcAft>
              <a:buNone/>
            </a:pPr>
            <a:r>
              <a:rPr lang="en-US" sz="2400" dirty="0">
                <a:sym typeface="Symbol" panose="05050102010706020507"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endParaRPr lang="en-US" i="1" dirty="0"/>
          </a:p>
          <a:p>
            <a:pPr marL="462280" lvl="3" indent="0">
              <a:spcBef>
                <a:spcPts val="500"/>
              </a:spcBef>
              <a:spcAft>
                <a:spcPts val="500"/>
              </a:spcAft>
              <a:buNone/>
            </a:pPr>
            <a:r>
              <a:rPr lang="en-US" sz="2400" dirty="0">
                <a:sym typeface="Symbol" panose="05050102010706020507" charset="2"/>
              </a:rPr>
              <a:t></a:t>
            </a:r>
            <a:r>
              <a:rPr lang="en-US" sz="2400" dirty="0"/>
              <a:t> </a:t>
            </a:r>
            <a:r>
              <a:rPr lang="en-US" sz="2400" i="1" dirty="0"/>
              <a:t>He be read detective story </a:t>
            </a:r>
            <a:endParaRPr lang="en-US" sz="2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119702"/>
            <a:ext cx="8092440" cy="680397"/>
          </a:xfrm>
        </p:spPr>
        <p:txBody>
          <a:bodyPr>
            <a:normAutofit fontScale="90000"/>
          </a:bodyPr>
          <a:lstStyle/>
          <a:p>
            <a:r>
              <a:rPr lang="en-US" dirty="0"/>
              <a:t>Lemmatization is done by Morphological Parsing</a:t>
            </a:r>
            <a:endParaRPr lang="en-US" dirty="0"/>
          </a:p>
        </p:txBody>
      </p:sp>
      <p:sp>
        <p:nvSpPr>
          <p:cNvPr id="43011" name="Rectangle 3"/>
          <p:cNvSpPr>
            <a:spLocks noGrp="1" noChangeArrowheads="1"/>
          </p:cNvSpPr>
          <p:nvPr>
            <p:ph idx="1"/>
          </p:nvPr>
        </p:nvSpPr>
        <p:spPr>
          <a:xfrm>
            <a:off x="822960" y="1047750"/>
            <a:ext cx="7940040" cy="4095750"/>
          </a:xfrm>
        </p:spPr>
        <p:txBody>
          <a:bodyPr>
            <a:normAutofit/>
          </a:bodyPr>
          <a:lstStyle/>
          <a:p>
            <a:r>
              <a:rPr lang="en-US" sz="3000" dirty="0"/>
              <a:t>Morphemes:</a:t>
            </a:r>
            <a:endParaRPr lang="en-US" sz="3000" dirty="0"/>
          </a:p>
          <a:p>
            <a:pPr lvl="1"/>
            <a:r>
              <a:rPr lang="en-US" sz="2400" dirty="0"/>
              <a:t>The small meaningful units that make up words</a:t>
            </a:r>
            <a:endParaRPr lang="en-US" sz="2400" dirty="0"/>
          </a:p>
          <a:p>
            <a:pPr lvl="1"/>
            <a:r>
              <a:rPr lang="en-US" sz="2400" b="1" dirty="0">
                <a:solidFill>
                  <a:srgbClr val="FF0000"/>
                </a:solidFill>
              </a:rPr>
              <a:t>Stems</a:t>
            </a:r>
            <a:r>
              <a:rPr lang="en-US" sz="2400" dirty="0"/>
              <a:t>: The core meaning-bearing units</a:t>
            </a:r>
            <a:endParaRPr lang="en-US" sz="2400" dirty="0"/>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endParaRPr lang="en-US" sz="2400" dirty="0"/>
          </a:p>
          <a:p>
            <a:r>
              <a:rPr lang="en-US" sz="3000" dirty="0"/>
              <a:t>Morphological Parsers:</a:t>
            </a:r>
            <a:endParaRPr lang="en-US" sz="3000" dirty="0"/>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subjunctive</a:t>
            </a:r>
            <a:r>
              <a:rPr lang="en-US"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endParaRPr lang="en-US" dirty="0"/>
          </a:p>
        </p:txBody>
      </p:sp>
      <p:sp>
        <p:nvSpPr>
          <p:cNvPr id="38915" name="Rectangle 3"/>
          <p:cNvSpPr>
            <a:spLocks noGrp="1" noChangeArrowheads="1"/>
          </p:cNvSpPr>
          <p:nvPr>
            <p:ph idx="1"/>
          </p:nvPr>
        </p:nvSpPr>
        <p:spPr>
          <a:xfrm>
            <a:off x="822324" y="950118"/>
            <a:ext cx="7543801" cy="3429000"/>
          </a:xfrm>
        </p:spPr>
        <p:txBody>
          <a:bodyPr/>
          <a:lstStyle/>
          <a:p>
            <a:pPr eaLnBrk="1" hangingPunct="1"/>
            <a:r>
              <a:rPr lang="en-US" dirty="0"/>
              <a:t>Reduce terms to stems, chopping off affixes crudely</a:t>
            </a:r>
            <a:endParaRPr lang="en-US" dirty="0"/>
          </a:p>
        </p:txBody>
      </p:sp>
      <p:sp>
        <p:nvSpPr>
          <p:cNvPr id="38916" name="Rectangle 4"/>
          <p:cNvSpPr>
            <a:spLocks noChangeArrowheads="1"/>
          </p:cNvSpPr>
          <p:nvPr/>
        </p:nvSpPr>
        <p:spPr bwMode="auto">
          <a:xfrm>
            <a:off x="777875" y="1253729"/>
            <a:ext cx="184666" cy="461665"/>
          </a:xfrm>
          <a:prstGeom prst="rect">
            <a:avLst/>
          </a:prstGeom>
          <a:noFill/>
          <a:ln w="9525">
            <a:noFill/>
            <a:miter lim="800000"/>
          </a:ln>
        </p:spPr>
        <p:txBody>
          <a:bodyPr wrap="none">
            <a:spAutoFit/>
          </a:bodyPr>
          <a:lstStyle/>
          <a:p>
            <a:endParaRPr lang="en-US">
              <a:latin typeface="Arial" panose="020B0604020202020204" pitchFamily="34"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ln>
        </p:spPr>
        <p:txBody>
          <a:bodyPr wrap="square" anchor="ctr">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ln>
        </p:spPr>
        <p:txBody>
          <a:bodyPr wrap="none" anchor="ctr"/>
          <a:lstStyle/>
          <a:p>
            <a:endParaRPr lang="en-US"/>
          </a:p>
        </p:txBody>
      </p:sp>
      <p:sp>
        <p:nvSpPr>
          <p:cNvPr id="8" name="Rectangle 5"/>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ln>
        </p:spPr>
        <p:txBody>
          <a:bodyPr wrap="square" anchor="ctr">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endParaRPr lang="en-US" dirty="0"/>
          </a:p>
          <a:p>
            <a:r>
              <a:rPr lang="en-US" dirty="0"/>
              <a:t>.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Porter Stemmer</a:t>
            </a:r>
            <a:endParaRPr lang="en-US" dirty="0"/>
          </a:p>
        </p:txBody>
      </p:sp>
      <p:sp>
        <p:nvSpPr>
          <p:cNvPr id="3" name="Content Placeholder 2"/>
          <p:cNvSpPr>
            <a:spLocks noGrp="1"/>
          </p:cNvSpPr>
          <p:nvPr>
            <p:ph idx="1"/>
          </p:nvPr>
        </p:nvSpPr>
        <p:spPr/>
        <p:txBody>
          <a:bodyPr/>
          <a:lstStyle/>
          <a:p>
            <a:r>
              <a:rPr lang="en-US" dirty="0"/>
              <a:t>Based on a series of rewrite rules run in series</a:t>
            </a:r>
            <a:endParaRPr lang="en-US" dirty="0"/>
          </a:p>
          <a:p>
            <a:pPr lvl="1"/>
            <a:r>
              <a:rPr lang="en-US" dirty="0"/>
              <a:t>A cascade, in which output of each pass fed to next pass</a:t>
            </a:r>
            <a:endParaRPr lang="en-US" dirty="0"/>
          </a:p>
          <a:p>
            <a:r>
              <a:rPr lang="en-US" dirty="0"/>
              <a:t>Some sample rules:</a:t>
            </a:r>
            <a:endParaRPr lang="en-US" dirty="0"/>
          </a:p>
        </p:txBody>
      </p:sp>
      <p:pic>
        <p:nvPicPr>
          <p:cNvPr id="5" name="Picture 4"/>
          <p:cNvPicPr>
            <a:picLocks noChangeAspect="1"/>
          </p:cNvPicPr>
          <p:nvPr/>
        </p:nvPicPr>
        <p:blipFill>
          <a:blip r:embed="rId1"/>
          <a:stretch>
            <a:fillRect/>
          </a:stretch>
        </p:blipFill>
        <p:spPr>
          <a:xfrm>
            <a:off x="1371600" y="2876550"/>
            <a:ext cx="6708987" cy="10668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119702"/>
            <a:ext cx="7833360" cy="928048"/>
          </a:xfrm>
        </p:spPr>
        <p:txBody>
          <a:bodyPr>
            <a:normAutofit fontScale="90000"/>
          </a:bodyPr>
          <a:lstStyle/>
          <a:p>
            <a:r>
              <a:rPr lang="en-US" dirty="0"/>
              <a:t>Dealing with complex morphology is necessary for many languages</a:t>
            </a:r>
            <a:endParaRPr lang="en-US" dirty="0"/>
          </a:p>
        </p:txBody>
      </p:sp>
      <p:sp>
        <p:nvSpPr>
          <p:cNvPr id="53251" name="Rectangle 3"/>
          <p:cNvSpPr>
            <a:spLocks noGrp="1" noChangeArrowheads="1"/>
          </p:cNvSpPr>
          <p:nvPr>
            <p:ph idx="1"/>
          </p:nvPr>
        </p:nvSpPr>
        <p:spPr>
          <a:xfrm>
            <a:off x="304800" y="1352550"/>
            <a:ext cx="8686800" cy="3671248"/>
          </a:xfrm>
        </p:spPr>
        <p:txBody>
          <a:bodyPr>
            <a:normAutofit/>
          </a:bodyPr>
          <a:lstStyle/>
          <a:p>
            <a:pPr lvl="1"/>
            <a:r>
              <a:rPr lang="en-US" dirty="0"/>
              <a:t>e</a:t>
            </a:r>
            <a:r>
              <a:rPr lang="en-US" sz="2400" dirty="0"/>
              <a:t>.g., the Turkish word:</a:t>
            </a:r>
            <a:endParaRPr lang="en-US" sz="2400" dirty="0"/>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endParaRPr lang="en-US" sz="2400" dirty="0"/>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endParaRPr lang="en-US" sz="2400" dirty="0"/>
          </a:p>
          <a:p>
            <a:pPr lvl="2">
              <a:buFont typeface="Wingdings" panose="05000000000000000000" pitchFamily="2"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endParaRPr lang="en-US" sz="2000" dirty="0"/>
          </a:p>
          <a:p>
            <a:pPr lvl="2">
              <a:buFont typeface="Wingdings" panose="05000000000000000000" pitchFamily="2"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endParaRPr lang="en-US" sz="2000" dirty="0"/>
          </a:p>
          <a:p>
            <a:pPr lvl="2">
              <a:buFont typeface="Wingdings" panose="05000000000000000000" pitchFamily="2"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endParaRPr lang="en-US" sz="2000" dirty="0"/>
          </a:p>
          <a:p>
            <a:pPr lvl="2">
              <a:buFont typeface="Wingdings" panose="05000000000000000000" pitchFamily="2"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endParaRPr lang="en-US" sz="2000" dirty="0"/>
          </a:p>
          <a:p>
            <a:pPr marL="0" indent="0">
              <a:lnSpc>
                <a:spcPct val="90000"/>
              </a:lnSpc>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Expressions: Anchors  </a:t>
            </a:r>
            <a:r>
              <a:rPr lang="en-US" dirty="0">
                <a:solidFill>
                  <a:srgbClr val="FF0000"/>
                </a:solidFill>
              </a:rPr>
              <a:t>^   $</a:t>
            </a:r>
            <a:endParaRPr lang="en-US" dirty="0">
              <a:solidFill>
                <a:srgbClr val="FF0000"/>
              </a:solidFill>
            </a:endParaRPr>
          </a:p>
        </p:txBody>
      </p:sp>
      <p:sp>
        <p:nvSpPr>
          <p:cNvPr id="77827" name="Rectangle 3"/>
          <p:cNvSpPr>
            <a:spLocks noGrp="1" noChangeArrowheads="1"/>
          </p:cNvSpPr>
          <p:nvPr>
            <p:ph idx="1"/>
          </p:nvPr>
        </p:nvSpPr>
        <p:spPr>
          <a:xfrm>
            <a:off x="762000" y="1314450"/>
            <a:ext cx="7848600" cy="3543300"/>
          </a:xfrm>
        </p:spPr>
        <p:txBody>
          <a:bodyPr/>
          <a:lstStyle/>
          <a:p>
            <a:pPr>
              <a:lnSpc>
                <a:spcPct val="90000"/>
              </a:lnSpc>
              <a:spcBef>
                <a:spcPct val="50000"/>
              </a:spcBef>
            </a:pPr>
            <a:endParaRPr lang="en-US" sz="2400" dirty="0">
              <a:latin typeface="Courier New" panose="02070309020205020404" charset="0"/>
            </a:endParaRPr>
          </a:p>
        </p:txBody>
      </p:sp>
      <p:graphicFrame>
        <p:nvGraphicFramePr>
          <p:cNvPr id="6" name="Table 5"/>
          <p:cNvGraphicFramePr>
            <a:graphicFrameLocks noGrp="1"/>
          </p:cNvGraphicFramePr>
          <p:nvPr/>
        </p:nvGraphicFramePr>
        <p:xfrm>
          <a:off x="1905000" y="1809750"/>
          <a:ext cx="4953000" cy="2286000"/>
        </p:xfrm>
        <a:graphic>
          <a:graphicData uri="http://schemas.openxmlformats.org/drawingml/2006/table">
            <a:tbl>
              <a:tblPr firstRow="1" bandRow="1">
                <a:tableStyleId>{5C22544A-7EE6-4342-B048-85BDC9FD1C3A}</a:tableStyleId>
              </a:tblPr>
              <a:tblGrid>
                <a:gridCol w="1981200"/>
                <a:gridCol w="2971800"/>
              </a:tblGrid>
              <a:tr h="370840">
                <a:tc>
                  <a:txBody>
                    <a:bodyPr/>
                    <a:lstStyle/>
                    <a:p>
                      <a:r>
                        <a:rPr lang="en-US" sz="2000" dirty="0"/>
                        <a:t>Pattern</a:t>
                      </a:r>
                      <a:endParaRPr lang="en-US" sz="2000" dirty="0"/>
                    </a:p>
                  </a:txBody>
                  <a:tcPr/>
                </a:tc>
                <a:tc>
                  <a:txBody>
                    <a:bodyPr/>
                    <a:lstStyle/>
                    <a:p>
                      <a:r>
                        <a:rPr lang="en-US" sz="2000" dirty="0"/>
                        <a:t>Matches</a:t>
                      </a:r>
                      <a:endParaRPr lang="en-US" sz="2000" dirty="0"/>
                    </a:p>
                  </a:txBody>
                  <a:tcPr/>
                </a:tc>
              </a:tr>
              <a:tr h="370840">
                <a:tc>
                  <a:txBody>
                    <a:bodyPr/>
                    <a:lstStyle/>
                    <a:p>
                      <a:r>
                        <a:rPr lang="en-US" sz="2000" dirty="0">
                          <a:solidFill>
                            <a:srgbClr val="CC3300"/>
                          </a:solidFill>
                          <a:latin typeface="Courier"/>
                          <a:cs typeface="Courier"/>
                        </a:rPr>
                        <a:t>^</a:t>
                      </a:r>
                      <a:r>
                        <a:rPr lang="en-US" sz="2000" dirty="0">
                          <a:latin typeface="Courier"/>
                          <a:cs typeface="Courier"/>
                        </a:rPr>
                        <a:t>[A-Z] </a:t>
                      </a:r>
                      <a:endParaRPr lang="en-US" sz="2000" dirty="0"/>
                    </a:p>
                  </a:txBody>
                  <a:tcPr/>
                </a:tc>
                <a:tc>
                  <a:txBody>
                    <a:bodyPr/>
                    <a:lstStyle/>
                    <a:p>
                      <a:r>
                        <a:rPr lang="en-US" sz="2000" u="sng" dirty="0">
                          <a:solidFill>
                            <a:srgbClr val="0000FF"/>
                          </a:solidFill>
                          <a:latin typeface="Courier"/>
                          <a:cs typeface="Courier"/>
                        </a:rPr>
                        <a:t>P</a:t>
                      </a:r>
                      <a:r>
                        <a:rPr lang="en-US" sz="2000" u="none" dirty="0">
                          <a:solidFill>
                            <a:srgbClr val="000000"/>
                          </a:solidFill>
                          <a:latin typeface="Courier"/>
                          <a:cs typeface="Courier"/>
                        </a:rPr>
                        <a:t>alo</a:t>
                      </a:r>
                      <a:r>
                        <a:rPr lang="en-US" sz="2000" u="none" baseline="0" dirty="0">
                          <a:solidFill>
                            <a:srgbClr val="000000"/>
                          </a:solidFill>
                          <a:latin typeface="Courier"/>
                          <a:cs typeface="Courier"/>
                        </a:rPr>
                        <a:t> Alto</a:t>
                      </a:r>
                      <a:endParaRPr lang="en-US" sz="2000" u="none" dirty="0">
                        <a:solidFill>
                          <a:srgbClr val="000000"/>
                        </a:solidFill>
                        <a:latin typeface="Courier"/>
                        <a:cs typeface="Courier"/>
                      </a:endParaRPr>
                    </a:p>
                  </a:txBody>
                  <a:tcPr/>
                </a:tc>
              </a:tr>
              <a:tr h="370840">
                <a:tc>
                  <a:txBody>
                    <a:bodyPr/>
                    <a:lstStyle/>
                    <a:p>
                      <a:r>
                        <a:rPr lang="en-US" sz="2000" dirty="0">
                          <a:solidFill>
                            <a:srgbClr val="CC3300"/>
                          </a:solidFill>
                          <a:latin typeface="Courier"/>
                          <a:cs typeface="Courier"/>
                        </a:rPr>
                        <a:t>^</a:t>
                      </a:r>
                      <a:r>
                        <a:rPr lang="en-US" sz="2000" dirty="0">
                          <a:latin typeface="Courier"/>
                          <a:cs typeface="Courier"/>
                        </a:rPr>
                        <a:t>[^A-</a:t>
                      </a:r>
                      <a:r>
                        <a:rPr lang="en-US" sz="2000" dirty="0" err="1">
                          <a:latin typeface="Courier"/>
                          <a:cs typeface="Courier"/>
                        </a:rPr>
                        <a:t>Za</a:t>
                      </a:r>
                      <a:r>
                        <a:rPr lang="en-US" sz="2000" dirty="0">
                          <a:latin typeface="Courier"/>
                          <a:cs typeface="Courier"/>
                        </a:rPr>
                        <a:t>-z]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000" u="sng" dirty="0">
                          <a:solidFill>
                            <a:srgbClr val="3366FF"/>
                          </a:solidFill>
                          <a:latin typeface="Courier"/>
                          <a:cs typeface="Courier"/>
                        </a:rPr>
                        <a:t>1</a:t>
                      </a:r>
                      <a:r>
                        <a:rPr lang="en-US" sz="2000" u="none" baseline="0" dirty="0">
                          <a:solidFill>
                            <a:srgbClr val="3366FF"/>
                          </a:solidFill>
                          <a:latin typeface="Courier"/>
                          <a:cs typeface="Courier"/>
                        </a:rPr>
                        <a:t>    </a:t>
                      </a:r>
                      <a:r>
                        <a:rPr lang="en-US" sz="2000" u="sng" baseline="0" dirty="0">
                          <a:solidFill>
                            <a:srgbClr val="3366FF"/>
                          </a:solidFill>
                          <a:latin typeface="Courier"/>
                          <a:cs typeface="Courier"/>
                        </a:rPr>
                        <a:t>“</a:t>
                      </a:r>
                      <a:r>
                        <a:rPr lang="en-US" sz="2000" u="none" baseline="0" dirty="0">
                          <a:solidFill>
                            <a:srgbClr val="000000"/>
                          </a:solidFill>
                          <a:latin typeface="Courier"/>
                          <a:cs typeface="Courier"/>
                        </a:rPr>
                        <a:t>Hello”</a:t>
                      </a:r>
                      <a:endParaRPr lang="en-US" sz="2000" u="none" dirty="0">
                        <a:solidFill>
                          <a:srgbClr val="000000"/>
                        </a:solidFill>
                        <a:latin typeface="Courier"/>
                        <a:cs typeface="Courier"/>
                      </a:endParaRPr>
                    </a:p>
                  </a:txBody>
                  <a:tcPr/>
                </a:tc>
              </a:tr>
              <a:tr h="370840">
                <a:tc>
                  <a:txBody>
                    <a:bodyPr/>
                    <a:lstStyle/>
                    <a:p>
                      <a:r>
                        <a:rPr lang="en-US" sz="2000" dirty="0">
                          <a:latin typeface="Courier"/>
                          <a:cs typeface="Courier"/>
                          <a:sym typeface="Wingdings" panose="05000000000000000000" pitchFamily="2" charset="2"/>
                        </a:rPr>
                        <a:t>\.</a:t>
                      </a:r>
                      <a:r>
                        <a:rPr lang="en-US" sz="2000" dirty="0">
                          <a:solidFill>
                            <a:srgbClr val="CC3300"/>
                          </a:solidFill>
                          <a:latin typeface="Courier"/>
                          <a:cs typeface="Courier"/>
                          <a:sym typeface="Wingdings" panose="05000000000000000000" pitchFamily="2" charset="2"/>
                        </a:rPr>
                        <a:t>$</a:t>
                      </a:r>
                      <a:r>
                        <a:rPr lang="en-US" sz="2000" dirty="0">
                          <a:latin typeface="Courier"/>
                          <a:cs typeface="Courier"/>
                          <a:sym typeface="Wingdings" panose="05000000000000000000" pitchFamily="2"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000" dirty="0">
                          <a:latin typeface="Courier"/>
                          <a:cs typeface="Courier"/>
                          <a:sym typeface="Wingdings" panose="05000000000000000000" pitchFamily="2" charset="2"/>
                        </a:rPr>
                        <a:t>.</a:t>
                      </a:r>
                      <a:r>
                        <a:rPr lang="en-US" sz="2000" dirty="0">
                          <a:solidFill>
                            <a:srgbClr val="CC3300"/>
                          </a:solidFill>
                          <a:latin typeface="Courier"/>
                          <a:cs typeface="Courier"/>
                          <a:sym typeface="Wingdings" panose="05000000000000000000" pitchFamily="2" charset="2"/>
                        </a:rPr>
                        <a:t>$</a:t>
                      </a:r>
                      <a:r>
                        <a:rPr lang="en-US" sz="2000" dirty="0">
                          <a:latin typeface="Courier"/>
                          <a:cs typeface="Courier"/>
                          <a:sym typeface="Wingdings" panose="05000000000000000000" pitchFamily="2"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r>
                        <a:rPr lang="en-US" sz="2000" u="none" baseline="0" dirty="0">
                          <a:solidFill>
                            <a:srgbClr val="3366FF"/>
                          </a:solidFill>
                          <a:latin typeface="Courier"/>
                          <a:cs typeface="Courier"/>
                        </a:rPr>
                        <a:t>  </a:t>
                      </a: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defRPr/>
                      </a:pPr>
                      <a:endParaRPr lang="en-US" sz="2000" u="none" dirty="0">
                        <a:solidFill>
                          <a:srgbClr val="000000"/>
                        </a:solidFill>
                        <a:latin typeface="Courier"/>
                        <a:cs typeface="Courier"/>
                      </a:endParaRPr>
                    </a:p>
                  </a:txBody>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endParaRPr lang="en-US"/>
          </a:p>
        </p:txBody>
      </p:sp>
      <p:sp>
        <p:nvSpPr>
          <p:cNvPr id="59395" name="Rectangle 3"/>
          <p:cNvSpPr>
            <a:spLocks noGrp="1" noChangeArrowheads="1"/>
          </p:cNvSpPr>
          <p:nvPr>
            <p:ph idx="1"/>
          </p:nvPr>
        </p:nvSpPr>
        <p:spPr>
          <a:xfrm>
            <a:off x="457200" y="895350"/>
            <a:ext cx="8382000" cy="4419600"/>
          </a:xfrm>
        </p:spPr>
        <p:txBody>
          <a:bodyPr>
            <a:normAutofit/>
          </a:bodyPr>
          <a:lstStyle/>
          <a:p>
            <a:pPr marL="0" indent="0">
              <a:buNone/>
            </a:pPr>
            <a:r>
              <a:rPr lang="en-US" dirty="0"/>
              <a:t>!, ? mostly unambiguous but </a:t>
            </a:r>
            <a:r>
              <a:rPr lang="en-US" b="1" dirty="0"/>
              <a:t>period</a:t>
            </a:r>
            <a:r>
              <a:rPr lang="en-US" dirty="0"/>
              <a:t> “.” is very ambiguous</a:t>
            </a:r>
            <a:endParaRPr lang="en-US" dirty="0"/>
          </a:p>
          <a:p>
            <a:pPr lvl="1"/>
            <a:r>
              <a:rPr lang="en-US" dirty="0"/>
              <a:t>Sentence boundary</a:t>
            </a:r>
            <a:endParaRPr lang="en-US" dirty="0"/>
          </a:p>
          <a:p>
            <a:pPr lvl="1"/>
            <a:r>
              <a:rPr lang="en-US" dirty="0"/>
              <a:t>Abbreviations like Inc. or Dr.</a:t>
            </a:r>
            <a:endParaRPr lang="en-US" dirty="0"/>
          </a:p>
          <a:p>
            <a:pPr lvl="1"/>
            <a:r>
              <a:rPr lang="en-US" dirty="0"/>
              <a:t>Numbers like .02% or 4.3</a:t>
            </a:r>
            <a:endParaRPr lang="en-US" dirty="0"/>
          </a:p>
          <a:p>
            <a:pPr marL="0" indent="0">
              <a:buNone/>
            </a:pPr>
            <a:r>
              <a:rPr lang="en-US" dirty="0"/>
              <a:t>Common algorithm: Tokenize first: use rules or ML to classify a period as either (a) part of the word or (b) a sentence-boundary. </a:t>
            </a:r>
            <a:endParaRPr lang="en-US" dirty="0"/>
          </a:p>
          <a:p>
            <a:pPr lvl="1"/>
            <a:r>
              <a:rPr lang="en-US" dirty="0"/>
              <a:t>An abbreviation dictionary can help</a:t>
            </a:r>
            <a:endParaRPr lang="en-US" dirty="0"/>
          </a:p>
          <a:p>
            <a:pPr marL="0" indent="0">
              <a:buNone/>
            </a:pPr>
            <a:r>
              <a:rPr lang="en-US" dirty="0"/>
              <a:t>Sentence segmentation can then often be done by rules based on this tokenization.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MS PGothic" panose="020B0600070205080204" charset="-128"/>
              <a:cs typeface="MS PGothic" panose="020B0600070205080204" charset="-128"/>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panose="020F0502020204030204" pitchFamily="34" charset="0"/>
              </a:rPr>
              <a:t>Word Normalization and other issues</a:t>
            </a:r>
            <a:endParaRPr lang="en-US" sz="3600" dirty="0">
              <a:solidFill>
                <a:srgbClr val="A4001D"/>
              </a:solidFill>
              <a:latin typeface="Calibri" panose="020F0502020204030204" pitchFamily="34" charset="0"/>
            </a:endParaRPr>
          </a:p>
          <a:p>
            <a:pPr eaLnBrk="1" hangingPunct="1">
              <a:buFont typeface="Times" pitchFamily="-65" charset="0"/>
              <a:buNone/>
            </a:pPr>
            <a:endParaRPr lang="en-US" dirty="0">
              <a:latin typeface="Lucida Sans" charset="0"/>
              <a:ea typeface="MS PGothic" panose="020B0600070205080204" charset="-128"/>
              <a:cs typeface="MS PGothic" panose="020B0600070205080204" charset="-128"/>
            </a:endParaRPr>
          </a:p>
        </p:txBody>
      </p:sp>
      <p:sp>
        <p:nvSpPr>
          <p:cNvPr id="2" name="Text Placeholder 1"/>
          <p:cNvSpPr>
            <a:spLocks noGrp="1"/>
          </p:cNvSpPr>
          <p:nvPr>
            <p:ph type="body" sz="half" idx="2"/>
          </p:nvPr>
        </p:nvSpPr>
        <p:spPr/>
        <p:txBody>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Example</a:t>
            </a:r>
            <a:endParaRPr lang="en-US"/>
          </a:p>
        </p:txBody>
      </p:sp>
      <p:sp>
        <p:nvSpPr>
          <p:cNvPr id="95235" name="Rectangle 3"/>
          <p:cNvSpPr>
            <a:spLocks noGrp="1" noChangeArrowheads="1"/>
          </p:cNvSpPr>
          <p:nvPr>
            <p:ph idx="1"/>
          </p:nvPr>
        </p:nvSpPr>
        <p:spPr/>
        <p:txBody>
          <a:bodyPr/>
          <a:lstStyle/>
          <a:p>
            <a:pPr eaLnBrk="1" hangingPunct="1"/>
            <a:r>
              <a:rPr lang="en-US" sz="2800" dirty="0"/>
              <a:t>Find me all instances of the word “the” in a text.</a:t>
            </a:r>
            <a:endParaRPr lang="en-US" sz="2800" dirty="0"/>
          </a:p>
          <a:p>
            <a:pPr marL="457200" lvl="1" indent="0" eaLnBrk="1" hangingPunct="1">
              <a:buNone/>
            </a:pPr>
            <a:r>
              <a:rPr lang="en-US" sz="2800" dirty="0">
                <a:solidFill>
                  <a:srgbClr val="A50021"/>
                </a:solidFill>
                <a:latin typeface="Courier"/>
                <a:cs typeface="Courier"/>
              </a:rPr>
              <a:t>the</a:t>
            </a:r>
            <a:endParaRPr lang="en-US" sz="2800" dirty="0">
              <a:solidFill>
                <a:srgbClr val="A50021"/>
              </a:solidFill>
              <a:latin typeface="Courier"/>
              <a:cs typeface="Courier"/>
            </a:endParaRPr>
          </a:p>
          <a:p>
            <a:pPr marL="800100" lvl="2" indent="0" eaLnBrk="1" hangingPunct="1">
              <a:buNone/>
            </a:pPr>
            <a:r>
              <a:rPr lang="en-US" sz="2800" dirty="0">
                <a:solidFill>
                  <a:srgbClr val="000000"/>
                </a:solidFill>
                <a:latin typeface="Calibri" panose="020F0502020204030204"/>
                <a:cs typeface="Calibri" panose="020F0502020204030204"/>
              </a:rPr>
              <a:t>Misses capitalized examples</a:t>
            </a:r>
            <a:endParaRPr lang="en-US" sz="2800" dirty="0">
              <a:solidFill>
                <a:srgbClr val="000000"/>
              </a:solidFill>
              <a:latin typeface="Calibri" panose="020F0502020204030204"/>
              <a:cs typeface="Calibri" panose="020F0502020204030204"/>
            </a:endParaRP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endParaRPr lang="en-US" sz="2800" dirty="0">
              <a:solidFill>
                <a:srgbClr val="009900"/>
              </a:solidFill>
              <a:latin typeface="Courier"/>
              <a:cs typeface="Courier"/>
            </a:endParaRPr>
          </a:p>
          <a:p>
            <a:pPr marL="800100" lvl="2" indent="0" eaLnBrk="1" hangingPunct="1">
              <a:buNone/>
            </a:pPr>
            <a:r>
              <a:rPr lang="en-US" sz="2800" dirty="0">
                <a:latin typeface="Calibri" panose="020F0502020204030204"/>
                <a:cs typeface="Calibri" panose="020F0502020204030204"/>
              </a:rPr>
              <a:t>Incorrectly returns </a:t>
            </a:r>
            <a:r>
              <a:rPr lang="en-US" sz="2800" dirty="0">
                <a:latin typeface="Courier"/>
                <a:cs typeface="Courier"/>
              </a:rPr>
              <a:t>other</a:t>
            </a:r>
            <a:r>
              <a:rPr lang="en-US" sz="2800" dirty="0">
                <a:latin typeface="Calibri" panose="020F0502020204030204"/>
                <a:cs typeface="Calibri" panose="020F0502020204030204"/>
              </a:rPr>
              <a:t> or </a:t>
            </a:r>
            <a:r>
              <a:rPr lang="en-US" sz="2800" dirty="0">
                <a:latin typeface="Courier"/>
                <a:cs typeface="Courier"/>
              </a:rPr>
              <a:t>theology</a:t>
            </a:r>
            <a:endParaRPr lang="en-US" sz="2800" dirty="0">
              <a:latin typeface="Courier"/>
              <a:cs typeface="Courier"/>
            </a:endParaRPr>
          </a:p>
          <a:p>
            <a:pPr marL="457200" lvl="1" indent="0" eaLnBrk="1" hangingPunct="1">
              <a:buNone/>
            </a:pP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endParaRPr lang="en-US" sz="2800" dirty="0">
              <a:latin typeface="Courier"/>
              <a:cs typeface="Courier"/>
            </a:endParaRPr>
          </a:p>
          <a:p>
            <a:pPr marL="800100" lvl="2" indent="0" eaLnBrk="1" hangingPunct="1">
              <a:buNone/>
            </a:pPr>
            <a:r>
              <a:rPr lang="en-US" dirty="0">
                <a:latin typeface="Calibri" panose="020F0502020204030204"/>
                <a:cs typeface="Calibri" panose="020F0502020204030204"/>
              </a:rPr>
              <a:t>                                          </a:t>
            </a:r>
            <a:endParaRPr lang="en-US" dirty="0">
              <a:solidFill>
                <a:srgbClr val="CC00CC"/>
              </a:solidFill>
              <a:latin typeface="Courier New" panose="02070309020205020404" charset="0"/>
            </a:endParaRPr>
          </a:p>
          <a:p>
            <a:pPr lvl="1" eaLnBrk="1" hangingPunct="1"/>
            <a:endParaRPr lang="en-US" dirty="0">
              <a:latin typeface="Courier New" panose="020703090202050204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Errors</a:t>
            </a:r>
            <a:endParaRPr lang="en-US" dirty="0"/>
          </a:p>
        </p:txBody>
      </p:sp>
      <p:sp>
        <p:nvSpPr>
          <p:cNvPr id="83971" name="Rectangle 3"/>
          <p:cNvSpPr>
            <a:spLocks noGrp="1" noChangeArrowheads="1"/>
          </p:cNvSpPr>
          <p:nvPr>
            <p:ph idx="1"/>
          </p:nvPr>
        </p:nvSpPr>
        <p:spPr>
          <a:xfrm>
            <a:off x="822960" y="1047750"/>
            <a:ext cx="7543801" cy="3581400"/>
          </a:xfrm>
        </p:spPr>
        <p:txBody>
          <a:bodyPr>
            <a:normAutofit lnSpcReduction="10000"/>
          </a:bodyPr>
          <a:lstStyle/>
          <a:p>
            <a:pPr eaLnBrk="1" hangingPunct="1"/>
            <a:r>
              <a:rPr lang="en-US" sz="2800" dirty="0"/>
              <a:t>The process we just went through was based on </a:t>
            </a:r>
            <a:r>
              <a:rPr lang="en-US" sz="2800" dirty="0">
                <a:solidFill>
                  <a:srgbClr val="A50021"/>
                </a:solidFill>
              </a:rPr>
              <a:t>fixing two kinds of errors:</a:t>
            </a:r>
            <a:endParaRPr lang="en-US" sz="2800" dirty="0">
              <a:solidFill>
                <a:srgbClr val="A50021"/>
              </a:solidFill>
            </a:endParaRPr>
          </a:p>
          <a:p>
            <a:pPr eaLnBrk="1" hangingPunct="1"/>
            <a:endParaRPr lang="en-US" sz="2800" dirty="0">
              <a:solidFill>
                <a:srgbClr val="A50021"/>
              </a:solidFill>
            </a:endParaRPr>
          </a:p>
          <a:p>
            <a:pPr marL="608330" lvl="1" indent="-457200" eaLnBrk="1" hangingPunct="1">
              <a:buFont typeface="+mj-lt"/>
              <a:buAutoNum type="arabicPeriod"/>
            </a:pPr>
            <a:r>
              <a:rPr lang="en-US" sz="2400" dirty="0"/>
              <a:t>Matching strings that we should not have matched (</a:t>
            </a:r>
            <a:r>
              <a:rPr lang="en-US" sz="2400" dirty="0">
                <a:solidFill>
                  <a:srgbClr val="A50021"/>
                </a:solidFill>
              </a:rPr>
              <a:t>the</a:t>
            </a:r>
            <a:r>
              <a:rPr lang="en-US" sz="2400" dirty="0"/>
              <a:t>re, </a:t>
            </a:r>
            <a:r>
              <a:rPr lang="en-US" sz="2400" dirty="0">
                <a:solidFill>
                  <a:srgbClr val="A50021"/>
                </a:solidFill>
              </a:rPr>
              <a:t>the</a:t>
            </a:r>
            <a:r>
              <a:rPr lang="en-US" sz="2400" dirty="0"/>
              <a:t>n, o</a:t>
            </a:r>
            <a:r>
              <a:rPr lang="en-US" sz="2400" dirty="0">
                <a:solidFill>
                  <a:srgbClr val="A50021"/>
                </a:solidFill>
              </a:rPr>
              <a:t>the</a:t>
            </a:r>
            <a:r>
              <a:rPr lang="en-US" sz="2400" dirty="0"/>
              <a:t>r)</a:t>
            </a:r>
            <a:endParaRPr lang="en-US" sz="2400" dirty="0"/>
          </a:p>
          <a:p>
            <a:pPr marL="288290" lvl="2" indent="0" eaLnBrk="1" hangingPunct="1">
              <a:buNone/>
            </a:pPr>
            <a:r>
              <a:rPr lang="en-US" sz="2400" b="1" dirty="0">
                <a:solidFill>
                  <a:srgbClr val="A50021"/>
                </a:solidFill>
              </a:rPr>
              <a:t>False positives (Type I errors)</a:t>
            </a:r>
            <a:endParaRPr lang="en-US" sz="2400" b="1" dirty="0">
              <a:solidFill>
                <a:srgbClr val="A50021"/>
              </a:solidFill>
            </a:endParaRPr>
          </a:p>
          <a:p>
            <a:pPr lvl="2" eaLnBrk="1" hangingPunct="1"/>
            <a:endParaRPr lang="en-US" sz="2400" dirty="0">
              <a:solidFill>
                <a:srgbClr val="A50021"/>
              </a:solidFill>
            </a:endParaRPr>
          </a:p>
          <a:p>
            <a:pPr marL="608330" lvl="1" indent="-457200" eaLnBrk="1" hangingPunct="1">
              <a:buFont typeface="+mj-lt"/>
              <a:buAutoNum type="arabicPeriod"/>
            </a:pPr>
            <a:r>
              <a:rPr lang="en-US" sz="2400" dirty="0"/>
              <a:t>Not matching things that we should have matched (The)</a:t>
            </a:r>
            <a:endParaRPr lang="en-US" sz="2400" dirty="0"/>
          </a:p>
          <a:p>
            <a:pPr marL="288290" lvl="2" indent="0" eaLnBrk="1" hangingPunct="1">
              <a:buNone/>
            </a:pPr>
            <a:r>
              <a:rPr lang="en-US" sz="2400" b="1" dirty="0">
                <a:solidFill>
                  <a:srgbClr val="A50021"/>
                </a:solidFill>
              </a:rPr>
              <a:t>False negatives (Type II errors)</a:t>
            </a:r>
            <a:endParaRPr lang="en-US" sz="2400" b="1" dirty="0">
              <a:solidFill>
                <a:srgbClr val="A50021"/>
              </a:solidFill>
            </a:endParaRPr>
          </a:p>
        </p:txBody>
      </p:sp>
    </p:spTree>
  </p:cSld>
  <p:clrMapOvr>
    <a:masterClrMapping/>
  </p:clrMapOvr>
</p:sld>
</file>

<file path=ppt/tags/tag1.xml><?xml version="1.0" encoding="utf-8"?>
<p:tagLst xmlns:p="http://schemas.openxmlformats.org/presentationml/2006/main">
  <p:tag name="KSO_WPP_MARK_KEY" val="5d684825-5edd-40c4-81f9-c019a25d2691"/>
  <p:tag name="COMMONDATA" val="eyJoZGlkIjoiNjMzMzA3YmM3OTY3MjVkNDZkY2YwMjVlNTMwMTA2ZjQifQ=="/>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15413</Words>
  <Application>WPS 演示</Application>
  <PresentationFormat>On-screen Show (16:9)</PresentationFormat>
  <Paragraphs>816</Paragraphs>
  <Slides>71</Slides>
  <Notes>44</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71</vt:i4>
      </vt:variant>
    </vt:vector>
  </HeadingPairs>
  <TitlesOfParts>
    <vt:vector size="92" baseType="lpstr">
      <vt:lpstr>Arial</vt:lpstr>
      <vt:lpstr>宋体</vt:lpstr>
      <vt:lpstr>Wingdings</vt:lpstr>
      <vt:lpstr>Lucida Sans</vt:lpstr>
      <vt:lpstr>Lucida Sans Unicode</vt:lpstr>
      <vt:lpstr>MS PGothic</vt:lpstr>
      <vt:lpstr>Calibri</vt:lpstr>
      <vt:lpstr>Times</vt:lpstr>
      <vt:lpstr>Times New Roman</vt:lpstr>
      <vt:lpstr>Tahoma</vt:lpstr>
      <vt:lpstr>Calibri (Headings)</vt:lpstr>
      <vt:lpstr>Calibri</vt:lpstr>
      <vt:lpstr>Courier</vt:lpstr>
      <vt:lpstr>Courier New</vt:lpstr>
      <vt:lpstr>Courier</vt:lpstr>
      <vt:lpstr>微软雅黑</vt:lpstr>
      <vt:lpstr>Arial Unicode MS</vt:lpstr>
      <vt:lpstr>Calibri Light</vt:lpstr>
      <vt:lpstr>Microsoft JhengHei</vt:lpstr>
      <vt:lpstr>Symbol</vt:lpstr>
      <vt:lpstr>Retrospect</vt:lpstr>
      <vt:lpstr>Basic Text Processing</vt:lpstr>
      <vt:lpstr>Regular expressions</vt:lpstr>
      <vt:lpstr>Regular Expressions: Disjunctions</vt:lpstr>
      <vt:lpstr>Regular Expressions: Negation in Disjunction</vt:lpstr>
      <vt:lpstr>Regular Expressions: More Disjunction</vt:lpstr>
      <vt:lpstr>Regular Expressions: ? *+.</vt:lpstr>
      <vt:lpstr>Regular Expressions: Anchors  ^   $</vt:lpstr>
      <vt:lpstr>Example</vt:lpstr>
      <vt:lpstr>Errors</vt:lpstr>
      <vt:lpstr>Errors cont.</vt:lpstr>
      <vt:lpstr>Summary</vt:lpstr>
      <vt:lpstr>Basic Text Processing</vt:lpstr>
      <vt:lpstr>Basic Text Processing</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How ELIZA works</vt:lpstr>
      <vt:lpstr>Basic Text Processing</vt:lpstr>
      <vt:lpstr>Basic Text Processing</vt:lpstr>
      <vt:lpstr>How many words in a sentence?</vt:lpstr>
      <vt:lpstr>How many words in a sentence?</vt:lpstr>
      <vt:lpstr>How many words in a corpus?</vt:lpstr>
      <vt:lpstr>Corpora</vt:lpstr>
      <vt:lpstr>Corpora vary along dimension like</vt:lpstr>
      <vt:lpstr>Corpus datasheets</vt:lpstr>
      <vt:lpstr>Basic Text Processing</vt:lpstr>
      <vt:lpstr>Basic Text Processing</vt:lpstr>
      <vt:lpstr>Text Normalization</vt:lpstr>
      <vt:lpstr>Space-based tokenization</vt:lpstr>
      <vt:lpstr>Simple Tokenization in UNIX</vt:lpstr>
      <vt:lpstr>The first step: tokenizing</vt:lpstr>
      <vt:lpstr>The second step: sorting</vt:lpstr>
      <vt:lpstr>More counting</vt:lpstr>
      <vt:lpstr>Issues in Tokenization</vt:lpstr>
      <vt:lpstr>Tokenization in NLTK</vt:lpstr>
      <vt:lpstr>Tokenization in languages without spaces </vt:lpstr>
      <vt:lpstr>Word tokenization in Chinese</vt:lpstr>
      <vt:lpstr>How to do word tokenization in Chinese?</vt:lpstr>
      <vt:lpstr>How to do word tokenization in Chinese?</vt:lpstr>
      <vt:lpstr>How to do word tokenization in Chinese?</vt:lpstr>
      <vt:lpstr>How to do word tokenization in Chinese?</vt:lpstr>
      <vt:lpstr>Word tokenization / segmentation</vt:lpstr>
      <vt:lpstr>Basic Text Processing</vt:lpstr>
      <vt:lpstr>Basic Text Processing</vt:lpstr>
      <vt:lpstr>Another option for text tokenization</vt:lpstr>
      <vt:lpstr>Subword tokenization</vt:lpstr>
      <vt:lpstr>Byte Pair Encoding (BPE) token learner</vt:lpstr>
      <vt:lpstr>BPE token learner algorithm</vt:lpstr>
      <vt:lpstr>Byte Pair Encoding (BPE) Addendum</vt:lpstr>
      <vt:lpstr>BPE token learner</vt:lpstr>
      <vt:lpstr>BPE token learner</vt:lpstr>
      <vt:lpstr>BPE</vt:lpstr>
      <vt:lpstr>BPE</vt:lpstr>
      <vt:lpstr>BPE</vt:lpstr>
      <vt:lpstr>BPE token segmenter algorithm</vt:lpstr>
      <vt:lpstr>Properties of BPE tokens</vt:lpstr>
      <vt:lpstr>Basic Text Processing</vt:lpstr>
      <vt:lpstr>Basic Text Processing</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lpstr>Basic Text Processing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Text Processing</dc:title>
  <dc:creator>Dan Jurafsky</dc:creator>
  <dc:subject>Speech and Language Processing</dc:subject>
  <cp:lastModifiedBy>19373573</cp:lastModifiedBy>
  <cp:revision>170</cp:revision>
  <cp:lastPrinted>2011-11-15T22:45:00Z</cp:lastPrinted>
  <dcterms:created xsi:type="dcterms:W3CDTF">2010-04-19T15:31:00Z</dcterms:created>
  <dcterms:modified xsi:type="dcterms:W3CDTF">2023-02-04T13:50:51Z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11B06618BD014DF9910F3EF2BF07D1DE</vt:lpwstr>
  </property>
  <property fmtid="{D5CDD505-2E9C-101B-9397-08002B2CF9AE}" pid="3" name="KSOProductBuildVer">
    <vt:lpwstr>2052-11.1.0.13703</vt:lpwstr>
  </property>
</Properties>
</file>