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8" r:id="rId2"/>
    <p:sldId id="261" r:id="rId3"/>
    <p:sldId id="320" r:id="rId4"/>
    <p:sldId id="291" r:id="rId5"/>
    <p:sldId id="325" r:id="rId6"/>
    <p:sldId id="327" r:id="rId7"/>
    <p:sldId id="328" r:id="rId8"/>
    <p:sldId id="346" r:id="rId9"/>
    <p:sldId id="347" r:id="rId10"/>
    <p:sldId id="323" r:id="rId11"/>
    <p:sldId id="350" r:id="rId12"/>
    <p:sldId id="351" r:id="rId13"/>
    <p:sldId id="326" r:id="rId14"/>
    <p:sldId id="345"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318" autoAdjust="0"/>
  </p:normalViewPr>
  <p:slideViewPr>
    <p:cSldViewPr snapToGrid="0">
      <p:cViewPr varScale="1">
        <p:scale>
          <a:sx n="61" d="100"/>
          <a:sy n="61" d="100"/>
        </p:scale>
        <p:origin x="78" y="1158"/>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207258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libili.com/video/BV1op411o7jY?p=19" TargetMode="External"/><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0190"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en-US" altLang="zh-CN" sz="7200" spc="600" dirty="0">
                <a:solidFill>
                  <a:srgbClr val="475574"/>
                </a:solidFill>
                <a:cs typeface="+mn-ea"/>
                <a:sym typeface="+mn-lt"/>
              </a:rPr>
              <a:t>Git</a:t>
            </a:r>
            <a:r>
              <a:rPr lang="zh-CN" altLang="en-US" sz="7200" spc="600" dirty="0">
                <a:solidFill>
                  <a:srgbClr val="475574"/>
                </a:solidFill>
                <a:cs typeface="+mn-ea"/>
                <a:sym typeface="+mn-lt"/>
              </a:rPr>
              <a:t>操作</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342160" y="4176649"/>
              <a:ext cx="1223412" cy="461665"/>
            </a:xfrm>
            <a:prstGeom prst="rect">
              <a:avLst/>
            </a:prstGeom>
          </p:spPr>
          <p:txBody>
            <a:bodyPr wrap="none">
              <a:spAutoFit/>
            </a:bodyPr>
            <a:lstStyle/>
            <a:p>
              <a:pPr algn="ctr"/>
              <a:r>
                <a:rPr lang="zh-CN" altLang="en-US" sz="2400" b="1" spc="300" dirty="0">
                  <a:solidFill>
                    <a:schemeClr val="bg1"/>
                  </a:solidFill>
                  <a:cs typeface="+mn-ea"/>
                  <a:sym typeface="+mn-lt"/>
                </a:rPr>
                <a:t>魔改版</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8177639" y="5231584"/>
            <a:ext cx="193514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r>
              <a:rPr lang="zh-CN" altLang="en-US" sz="1600" spc="600" dirty="0">
                <a:solidFill>
                  <a:srgbClr val="475574"/>
                </a:solidFill>
                <a:cs typeface="+mn-ea"/>
              </a:rPr>
              <a:t>.</a:t>
            </a:r>
            <a:r>
              <a:rPr lang="en-US" altLang="zh-CN" sz="1600" spc="600" dirty="0">
                <a:solidFill>
                  <a:srgbClr val="475574"/>
                </a:solidFill>
                <a:cs typeface="+mn-ea"/>
              </a:rPr>
              <a:t>xx</a:t>
            </a:r>
            <a:r>
              <a:rPr lang="zh-CN" altLang="en-US" sz="1600" spc="600" dirty="0">
                <a:solidFill>
                  <a:srgbClr val="475574"/>
                </a:solidFill>
                <a:cs typeface="+mn-ea"/>
              </a:rPr>
              <a:t>.</a:t>
            </a:r>
            <a:r>
              <a:rPr lang="en-US" altLang="zh-CN" sz="1600" spc="600" dirty="0">
                <a:solidFill>
                  <a:srgbClr val="475574"/>
                </a:solidFill>
                <a:cs typeface="+mn-ea"/>
              </a:rPr>
              <a:t>xx</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7585" y="7162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工作目录</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暂存区域</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628164" y="3352800"/>
            <a:ext cx="7325734" cy="3866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599462" y="1434662"/>
            <a:ext cx="5906442" cy="3901837"/>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将项目下所有文件加入暂存区：</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将暂存区的内容打包成</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commit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，提交到本地仓库：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commit -m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提交理由</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将本地仓库的内容提交到远程仓库：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push</a:t>
            </a:r>
            <a:endParaRPr lang="zh-CN" altLang="en-US" sz="2400" b="1"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pic>
        <p:nvPicPr>
          <p:cNvPr id="10" name="图片 9">
            <a:extLst>
              <a:ext uri="{FF2B5EF4-FFF2-40B4-BE49-F238E27FC236}">
                <a16:creationId xmlns:a16="http://schemas.microsoft.com/office/drawing/2014/main" id="{F8818244-E567-4C04-AFDD-D40E793E41FF}"/>
              </a:ext>
            </a:extLst>
          </p:cNvPr>
          <p:cNvPicPr>
            <a:picLocks noChangeAspect="1"/>
          </p:cNvPicPr>
          <p:nvPr/>
        </p:nvPicPr>
        <p:blipFill>
          <a:blip r:embed="rId3"/>
          <a:stretch>
            <a:fillRect/>
          </a:stretch>
        </p:blipFill>
        <p:spPr>
          <a:xfrm>
            <a:off x="6809624" y="1128391"/>
            <a:ext cx="5382376" cy="4601217"/>
          </a:xfrm>
          <a:prstGeom prst="rect">
            <a:avLst/>
          </a:prstGeom>
        </p:spPr>
      </p:pic>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17642" y="357246"/>
            <a:ext cx="5635770" cy="603697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最后：</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使用指令</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push</a:t>
            </a:r>
            <a:r>
              <a:rPr lang="zh-CN" altLang="en-US" sz="2000" dirty="0">
                <a:solidFill>
                  <a:schemeClr val="tx1"/>
                </a:solidFill>
                <a:effectLst>
                  <a:outerShdw blurRad="38100" dist="19050" dir="2700000" algn="tl" rotWithShape="0">
                    <a:schemeClr val="dk1">
                      <a:alpha val="40000"/>
                    </a:schemeClr>
                  </a:outerShdw>
                </a:effectLst>
              </a:rPr>
              <a:t>：</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最后一行显示，本地分支合并到了远程分支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有可能让你输入用户名密码，无所谓输就行了</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另外：在每次培训后该项目（即</a:t>
            </a:r>
            <a:r>
              <a:rPr lang="en-US" altLang="zh-CN" sz="2000" dirty="0" err="1">
                <a:effectLst>
                  <a:outerShdw blurRad="38100" dist="19050" dir="2700000" algn="tl" rotWithShape="0">
                    <a:schemeClr val="dk1">
                      <a:alpha val="40000"/>
                    </a:schemeClr>
                  </a:outerShdw>
                </a:effectLst>
              </a:rPr>
              <a:t>BUAAVolunteer</a:t>
            </a:r>
            <a:r>
              <a:rPr lang="en-US" altLang="zh-CN" sz="2000" dirty="0">
                <a:effectLst>
                  <a:outerShdw blurRad="38100" dist="19050" dir="2700000" algn="tl" rotWithShape="0">
                    <a:schemeClr val="dk1">
                      <a:alpha val="40000"/>
                    </a:schemeClr>
                  </a:outerShdw>
                </a:effectLst>
              </a:rPr>
              <a:t>-Teach</a:t>
            </a:r>
            <a:r>
              <a:rPr lang="zh-CN" altLang="en-US" sz="2000" dirty="0">
                <a:effectLst>
                  <a:outerShdw blurRad="38100" dist="19050" dir="2700000" algn="tl" rotWithShape="0">
                    <a:schemeClr val="dk1">
                      <a:alpha val="40000"/>
                    </a:schemeClr>
                  </a:outerShdw>
                </a:effectLst>
              </a:rPr>
              <a:t>）都会</a:t>
            </a:r>
            <a:r>
              <a:rPr lang="en-US" altLang="zh-CN" sz="2000" dirty="0">
                <a:effectLst>
                  <a:outerShdw blurRad="38100" dist="19050" dir="2700000" algn="tl" rotWithShape="0">
                    <a:schemeClr val="dk1">
                      <a:alpha val="40000"/>
                    </a:schemeClr>
                  </a:outerShdw>
                </a:effectLst>
              </a:rPr>
              <a:t>push</a:t>
            </a:r>
            <a:r>
              <a:rPr lang="zh-CN" altLang="en-US" sz="2000" dirty="0">
                <a:effectLst>
                  <a:outerShdw blurRad="38100" dist="19050" dir="2700000" algn="tl" rotWithShape="0">
                    <a:schemeClr val="dk1">
                      <a:alpha val="40000"/>
                    </a:schemeClr>
                  </a:outerShdw>
                </a:effectLst>
              </a:rPr>
              <a:t>新的</a:t>
            </a:r>
            <a:r>
              <a:rPr lang="en-US" altLang="zh-CN" sz="2000" dirty="0">
                <a:effectLst>
                  <a:outerShdw blurRad="38100" dist="19050" dir="2700000" algn="tl" rotWithShape="0">
                    <a:schemeClr val="dk1">
                      <a:alpha val="40000"/>
                    </a:schemeClr>
                  </a:outerShdw>
                </a:effectLst>
              </a:rPr>
              <a:t>tag</a:t>
            </a:r>
            <a:r>
              <a:rPr lang="zh-CN" altLang="en-US" sz="2000" dirty="0">
                <a:effectLst>
                  <a:outerShdw blurRad="38100" dist="19050" dir="2700000" algn="tl" rotWithShape="0">
                    <a:schemeClr val="dk1">
                      <a:alpha val="40000"/>
                    </a:schemeClr>
                  </a:outerShdw>
                </a:effectLst>
              </a:rPr>
              <a:t>，请记得即时使用</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git pull</a:t>
            </a:r>
            <a:r>
              <a:rPr lang="zh-CN" altLang="en-US" sz="2000" dirty="0">
                <a:effectLst>
                  <a:outerShdw blurRad="38100" dist="19050" dir="2700000" algn="tl" rotWithShape="0">
                    <a:schemeClr val="dk1">
                      <a:alpha val="40000"/>
                    </a:schemeClr>
                  </a:outerShdw>
                </a:effectLst>
              </a:rPr>
              <a:t>：同步远程更改到本地</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8B0C5C79-34D5-439A-A90E-11260416E792}"/>
              </a:ext>
            </a:extLst>
          </p:cNvPr>
          <p:cNvPicPr>
            <a:picLocks noChangeAspect="1"/>
          </p:cNvPicPr>
          <p:nvPr/>
        </p:nvPicPr>
        <p:blipFill>
          <a:blip r:embed="rId3"/>
          <a:stretch>
            <a:fillRect/>
          </a:stretch>
        </p:blipFill>
        <p:spPr>
          <a:xfrm>
            <a:off x="6768245" y="4725666"/>
            <a:ext cx="5382376" cy="685896"/>
          </a:xfrm>
          <a:prstGeom prst="rect">
            <a:avLst/>
          </a:prstGeom>
        </p:spPr>
      </p:pic>
      <p:pic>
        <p:nvPicPr>
          <p:cNvPr id="5" name="图片 4">
            <a:extLst>
              <a:ext uri="{FF2B5EF4-FFF2-40B4-BE49-F238E27FC236}">
                <a16:creationId xmlns:a16="http://schemas.microsoft.com/office/drawing/2014/main" id="{B0334FEC-1D8C-4DE2-8F67-755DF26C0B05}"/>
              </a:ext>
            </a:extLst>
          </p:cNvPr>
          <p:cNvPicPr>
            <a:picLocks noChangeAspect="1"/>
          </p:cNvPicPr>
          <p:nvPr/>
        </p:nvPicPr>
        <p:blipFill>
          <a:blip r:embed="rId4"/>
          <a:stretch>
            <a:fillRect/>
          </a:stretch>
        </p:blipFill>
        <p:spPr>
          <a:xfrm>
            <a:off x="6768245" y="598594"/>
            <a:ext cx="5611008" cy="1695687"/>
          </a:xfrm>
          <a:prstGeom prst="rect">
            <a:avLst/>
          </a:prstGeom>
        </p:spPr>
      </p:pic>
    </p:spTree>
    <p:extLst>
      <p:ext uri="{BB962C8B-B14F-4D97-AF65-F5344CB8AC3E}">
        <p14:creationId xmlns:p14="http://schemas.microsoft.com/office/powerpoint/2010/main" val="190830962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4211" y="1653990"/>
            <a:ext cx="8870449" cy="4259949"/>
          </a:xfrm>
          <a:prstGeom prst="rect">
            <a:avLst/>
          </a:prstGeom>
        </p:spPr>
      </p:pic>
      <p:sp>
        <p:nvSpPr>
          <p:cNvPr id="6" name="矩形 5"/>
          <p:cNvSpPr/>
          <p:nvPr/>
        </p:nvSpPr>
        <p:spPr>
          <a:xfrm>
            <a:off x="2352549" y="827904"/>
            <a:ext cx="7829549" cy="400110"/>
          </a:xfrm>
          <a:prstGeom prst="rect">
            <a:avLst/>
          </a:prstGeom>
        </p:spPr>
        <p:txBody>
          <a:bodyPr wrap="square">
            <a:spAutoFit/>
          </a:bodyPr>
          <a:lstStyle/>
          <a:p>
            <a:pPr algn="just">
              <a:spcAft>
                <a:spcPts val="0"/>
              </a:spcAft>
            </a:pPr>
            <a:r>
              <a:rPr lang="zh-CN" altLang="en-US" sz="2000" dirty="0">
                <a:solidFill>
                  <a:schemeClr val="bg2">
                    <a:lumMod val="25000"/>
                  </a:schemeClr>
                </a:solidFill>
                <a:latin typeface="幼圆" panose="02010509060101010101" pitchFamily="49" charset="-122"/>
                <a:ea typeface="幼圆" panose="02010509060101010101" pitchFamily="49" charset="-122"/>
              </a:rPr>
              <a:t>附：常见</a:t>
            </a:r>
            <a:r>
              <a:rPr lang="en-US" altLang="zh-CN" sz="2000" dirty="0">
                <a:solidFill>
                  <a:schemeClr val="bg2">
                    <a:lumMod val="25000"/>
                  </a:schemeClr>
                </a:solidFill>
                <a:latin typeface="幼圆" panose="02010509060101010101" pitchFamily="49" charset="-122"/>
                <a:ea typeface="幼圆" panose="02010509060101010101" pitchFamily="49" charset="-122"/>
              </a:rPr>
              <a:t>Git</a:t>
            </a:r>
            <a:r>
              <a:rPr lang="zh-CN" altLang="en-US" sz="2000" dirty="0">
                <a:solidFill>
                  <a:schemeClr val="bg2">
                    <a:lumMod val="25000"/>
                  </a:schemeClr>
                </a:solidFill>
                <a:latin typeface="幼圆" panose="02010509060101010101" pitchFamily="49" charset="-122"/>
                <a:ea typeface="幼圆" panose="02010509060101010101" pitchFamily="49" charset="-122"/>
              </a:rPr>
              <a:t>指令清单如下，注意</a:t>
            </a:r>
            <a:r>
              <a:rPr lang="en-US" altLang="zh-CN"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git</a:t>
            </a:r>
            <a:r>
              <a:rPr lang="zh-CN" altLang="en-US"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指令是大小写敏感的</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4401205"/>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rPr>
              <a:t>有哪里没听懂直接去看这个视频，找相应的章节，虽然它没有远程仓库，但本地操作应有尽有</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hlinkClick r:id="rId3"/>
              </a:rPr>
              <a:t>https://www.bilibili.com/video/BV1op411o7jY?p=19</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endParaRPr kumimoji="1" lang="en-US" altLang="zh-CN" sz="2800" dirty="0">
              <a:latin typeface="宋体-简" panose="02010800040101010101" pitchFamily="2" charset="-122"/>
              <a:ea typeface="宋体-简"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09575" y="608965"/>
            <a:ext cx="5404043" cy="584775"/>
          </a:xfrm>
          <a:prstGeom prst="rect">
            <a:avLst/>
          </a:prstGeom>
          <a:noFill/>
        </p:spPr>
        <p:txBody>
          <a:bodyPr wrap="none" rtlCol="0">
            <a:spAutoFit/>
          </a:bodyPr>
          <a:lstStyle/>
          <a:p>
            <a:r>
              <a:rPr lang="zh-CN" altLang="en-US" sz="3200" dirty="0">
                <a:solidFill>
                  <a:schemeClr val="tx1"/>
                </a:solidFill>
                <a:effectLst>
                  <a:outerShdw blurRad="38100" dist="19050" dir="2700000" algn="tl" rotWithShape="0">
                    <a:schemeClr val="dk1">
                      <a:alpha val="40000"/>
                    </a:schemeClr>
                  </a:outerShdw>
                </a:effectLst>
              </a:rPr>
              <a:t>我们已经有了一个</a:t>
            </a:r>
            <a:r>
              <a:rPr lang="en-US" altLang="zh-CN" sz="3200" dirty="0" err="1">
                <a:solidFill>
                  <a:schemeClr val="tx1"/>
                </a:solidFill>
                <a:effectLst>
                  <a:outerShdw blurRad="38100" dist="19050" dir="2700000" algn="tl" rotWithShape="0">
                    <a:schemeClr val="dk1">
                      <a:alpha val="40000"/>
                    </a:schemeClr>
                  </a:outerShdw>
                </a:effectLst>
              </a:rPr>
              <a:t>github</a:t>
            </a:r>
            <a:r>
              <a:rPr lang="zh-CN" altLang="en-US" sz="3200" dirty="0">
                <a:solidFill>
                  <a:schemeClr val="tx1"/>
                </a:solidFill>
                <a:effectLst>
                  <a:outerShdw blurRad="38100" dist="19050" dir="2700000" algn="tl" rotWithShape="0">
                    <a:schemeClr val="dk1">
                      <a:alpha val="40000"/>
                    </a:schemeClr>
                  </a:outerShdw>
                </a:effectLst>
              </a:rPr>
              <a:t>项目</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pic>
        <p:nvPicPr>
          <p:cNvPr id="9" name="图片 8">
            <a:extLst>
              <a:ext uri="{FF2B5EF4-FFF2-40B4-BE49-F238E27FC236}">
                <a16:creationId xmlns:a16="http://schemas.microsoft.com/office/drawing/2014/main" id="{7677999E-568C-427F-8FFA-73070E58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10" y="1351459"/>
            <a:ext cx="5957864" cy="1836363"/>
          </a:xfrm>
          <a:prstGeom prst="rect">
            <a:avLst/>
          </a:prstGeom>
        </p:spPr>
      </p:pic>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按</a:t>
            </a:r>
            <a:r>
              <a:rPr lang="en-US" altLang="zh-CN" sz="2400" dirty="0">
                <a:solidFill>
                  <a:schemeClr val="tx1"/>
                </a:solidFill>
                <a:effectLst>
                  <a:outerShdw blurRad="38100" dist="19050" dir="2700000" algn="tl" rotWithShape="0">
                    <a:schemeClr val="dk1">
                      <a:alpha val="40000"/>
                    </a:schemeClr>
                  </a:outerShdw>
                </a:effectLst>
              </a:rPr>
              <a:t>enter</a:t>
            </a:r>
            <a:r>
              <a:rPr lang="zh-CN" altLang="en-US" sz="2400" dirty="0">
                <a:solidFill>
                  <a:schemeClr val="tx1"/>
                </a:solidFill>
                <a:effectLst>
                  <a:outerShdw blurRad="38100" dist="19050" dir="2700000" algn="tl" rotWithShape="0">
                    <a:schemeClr val="dk1">
                      <a:alpha val="40000"/>
                    </a:schemeClr>
                  </a:outerShdw>
                </a:effectLst>
              </a:rPr>
              <a:t>开始创建本地仓库</a:t>
            </a:r>
          </a:p>
        </p:txBody>
      </p:sp>
      <p:pic>
        <p:nvPicPr>
          <p:cNvPr id="11" name="图片 10">
            <a:extLst>
              <a:ext uri="{FF2B5EF4-FFF2-40B4-BE49-F238E27FC236}">
                <a16:creationId xmlns:a16="http://schemas.microsoft.com/office/drawing/2014/main" id="{08ED242D-AFB8-48ED-A4CB-535478D004E9}"/>
              </a:ext>
            </a:extLst>
          </p:cNvPr>
          <p:cNvPicPr>
            <a:picLocks noChangeAspect="1"/>
          </p:cNvPicPr>
          <p:nvPr/>
        </p:nvPicPr>
        <p:blipFill>
          <a:blip r:embed="rId4"/>
          <a:stretch>
            <a:fillRect/>
          </a:stretch>
        </p:blipFill>
        <p:spPr>
          <a:xfrm>
            <a:off x="4925510" y="4743249"/>
            <a:ext cx="5430008" cy="1619476"/>
          </a:xfrm>
          <a:prstGeom prst="rect">
            <a:avLst/>
          </a:prstGeom>
        </p:spPr>
      </p:pic>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5"/>
          <a:stretch>
            <a:fillRect/>
          </a:stretch>
        </p:blipFill>
        <p:spPr>
          <a:xfrm>
            <a:off x="762221" y="1969675"/>
            <a:ext cx="2614342" cy="4393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2019719" y="5710613"/>
            <a:ext cx="9606224" cy="461665"/>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a:t>
            </a:r>
          </a:p>
        </p:txBody>
      </p:sp>
      <p:pic>
        <p:nvPicPr>
          <p:cNvPr id="5" name="图片 4">
            <a:extLst>
              <a:ext uri="{FF2B5EF4-FFF2-40B4-BE49-F238E27FC236}">
                <a16:creationId xmlns:a16="http://schemas.microsoft.com/office/drawing/2014/main" id="{3DE63E44-D797-4897-AE71-AA1C04D1BDF2}"/>
              </a:ext>
            </a:extLst>
          </p:cNvPr>
          <p:cNvPicPr>
            <a:picLocks noChangeAspect="1"/>
          </p:cNvPicPr>
          <p:nvPr/>
        </p:nvPicPr>
        <p:blipFill>
          <a:blip r:embed="rId4"/>
          <a:stretch>
            <a:fillRect/>
          </a:stretch>
        </p:blipFill>
        <p:spPr>
          <a:xfrm>
            <a:off x="6366012" y="0"/>
            <a:ext cx="1816292" cy="2097889"/>
          </a:xfrm>
          <a:prstGeom prst="rect">
            <a:avLst/>
          </a:prstGeom>
        </p:spPr>
      </p:pic>
      <p:pic>
        <p:nvPicPr>
          <p:cNvPr id="8" name="图片 7">
            <a:extLst>
              <a:ext uri="{FF2B5EF4-FFF2-40B4-BE49-F238E27FC236}">
                <a16:creationId xmlns:a16="http://schemas.microsoft.com/office/drawing/2014/main" id="{7233AD10-B8BF-47EC-9241-359D9C3351F1}"/>
              </a:ext>
            </a:extLst>
          </p:cNvPr>
          <p:cNvPicPr>
            <a:picLocks noChangeAspect="1"/>
          </p:cNvPicPr>
          <p:nvPr/>
        </p:nvPicPr>
        <p:blipFill>
          <a:blip r:embed="rId5"/>
          <a:stretch>
            <a:fillRect/>
          </a:stretch>
        </p:blipFill>
        <p:spPr>
          <a:xfrm>
            <a:off x="8357449" y="0"/>
            <a:ext cx="1816291" cy="2101493"/>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2C466-9575-4FE1-A644-4AF8DC4D1201}"/>
              </a:ext>
            </a:extLst>
          </p:cNvPr>
          <p:cNvSpPr>
            <a:spLocks noGrp="1"/>
          </p:cNvSpPr>
          <p:nvPr>
            <p:ph type="title"/>
          </p:nvPr>
        </p:nvSpPr>
        <p:spPr/>
        <p:txBody>
          <a:bodyPr/>
          <a:lstStyle/>
          <a:p>
            <a:r>
              <a:rPr lang="zh-CN" altLang="en-US" dirty="0"/>
              <a:t>分支切换</a:t>
            </a:r>
          </a:p>
        </p:txBody>
      </p:sp>
      <p:pic>
        <p:nvPicPr>
          <p:cNvPr id="4" name="图片 3">
            <a:extLst>
              <a:ext uri="{FF2B5EF4-FFF2-40B4-BE49-F238E27FC236}">
                <a16:creationId xmlns:a16="http://schemas.microsoft.com/office/drawing/2014/main" id="{926F3D65-581B-4D10-A039-3483ABE9CFE3}"/>
              </a:ext>
            </a:extLst>
          </p:cNvPr>
          <p:cNvPicPr>
            <a:picLocks noChangeAspect="1"/>
          </p:cNvPicPr>
          <p:nvPr/>
        </p:nvPicPr>
        <p:blipFill>
          <a:blip r:embed="rId2"/>
          <a:stretch>
            <a:fillRect/>
          </a:stretch>
        </p:blipFill>
        <p:spPr>
          <a:xfrm>
            <a:off x="5531951" y="274638"/>
            <a:ext cx="8563610" cy="5590134"/>
          </a:xfrm>
          <a:prstGeom prst="rect">
            <a:avLst/>
          </a:prstGeom>
        </p:spPr>
      </p:pic>
      <p:sp>
        <p:nvSpPr>
          <p:cNvPr id="5" name="文本框 4">
            <a:extLst>
              <a:ext uri="{FF2B5EF4-FFF2-40B4-BE49-F238E27FC236}">
                <a16:creationId xmlns:a16="http://schemas.microsoft.com/office/drawing/2014/main" id="{171425C2-44F0-4E9A-8A8A-D1123FD1CFC8}"/>
              </a:ext>
            </a:extLst>
          </p:cNvPr>
          <p:cNvSpPr txBox="1"/>
          <p:nvPr/>
        </p:nvSpPr>
        <p:spPr>
          <a:xfrm>
            <a:off x="436179" y="1340457"/>
            <a:ext cx="4656083" cy="4893647"/>
          </a:xfrm>
          <a:prstGeom prst="rect">
            <a:avLst/>
          </a:prstGeom>
          <a:noFill/>
        </p:spPr>
        <p:txBody>
          <a:bodyPr wrap="square" rtlCol="0">
            <a:spAutoFit/>
          </a:bodyPr>
          <a:lstStyle/>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查看该项目的所有</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的标签下（如图为切换到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作业下）</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[tag</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分支（如图为从“</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作业”切换回</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main</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7558989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1234</Words>
  <Application>Microsoft Office PowerPoint</Application>
  <PresentationFormat>宽屏</PresentationFormat>
  <Paragraphs>83</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分支切换</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407</cp:revision>
  <dcterms:created xsi:type="dcterms:W3CDTF">2017-08-18T03:02:00Z</dcterms:created>
  <dcterms:modified xsi:type="dcterms:W3CDTF">2021-01-23T04:04:17Z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