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8" r:id="rId2"/>
    <p:sldId id="261" r:id="rId3"/>
    <p:sldId id="320" r:id="rId4"/>
    <p:sldId id="291" r:id="rId5"/>
    <p:sldId id="325" r:id="rId6"/>
    <p:sldId id="327" r:id="rId7"/>
    <p:sldId id="328" r:id="rId8"/>
    <p:sldId id="346" r:id="rId9"/>
    <p:sldId id="323" r:id="rId10"/>
    <p:sldId id="347" r:id="rId11"/>
    <p:sldId id="350" r:id="rId12"/>
    <p:sldId id="351" r:id="rId13"/>
    <p:sldId id="326" r:id="rId14"/>
    <p:sldId id="345" r:id="rId15"/>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6318" autoAdjust="0"/>
  </p:normalViewPr>
  <p:slideViewPr>
    <p:cSldViewPr snapToGrid="0">
      <p:cViewPr varScale="1">
        <p:scale>
          <a:sx n="110" d="100"/>
          <a:sy n="110" d="100"/>
        </p:scale>
        <p:origin x="666" y="102"/>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extLst>
      <p:ext uri="{BB962C8B-B14F-4D97-AF65-F5344CB8AC3E}">
        <p14:creationId xmlns:p14="http://schemas.microsoft.com/office/powerpoint/2010/main" val="352119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8</a:t>
            </a:fld>
            <a:endParaRPr lang="zh-CN" altLang="en-US"/>
          </a:p>
        </p:txBody>
      </p:sp>
    </p:spTree>
    <p:extLst>
      <p:ext uri="{BB962C8B-B14F-4D97-AF65-F5344CB8AC3E}">
        <p14:creationId xmlns:p14="http://schemas.microsoft.com/office/powerpoint/2010/main" val="38460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extLst>
      <p:ext uri="{BB962C8B-B14F-4D97-AF65-F5344CB8AC3E}">
        <p14:creationId xmlns:p14="http://schemas.microsoft.com/office/powerpoint/2010/main" val="222196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extLst>
      <p:ext uri="{BB962C8B-B14F-4D97-AF65-F5344CB8AC3E}">
        <p14:creationId xmlns:p14="http://schemas.microsoft.com/office/powerpoint/2010/main" val="207258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libili.com/video/BV1op411o7jY?p=19" TargetMode="External"/><Relationship Id="rId2" Type="http://schemas.openxmlformats.org/officeDocument/2006/relationships/hyperlink" Target="https://lufficc.com/blog/the-core-conception-of-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0190"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en-US" altLang="zh-CN" sz="7200" spc="600" dirty="0">
                <a:solidFill>
                  <a:srgbClr val="475574"/>
                </a:solidFill>
                <a:cs typeface="+mn-ea"/>
                <a:sym typeface="+mn-lt"/>
              </a:rPr>
              <a:t>Git</a:t>
            </a:r>
            <a:r>
              <a:rPr lang="zh-CN" altLang="en-US" sz="7200" spc="600" dirty="0">
                <a:solidFill>
                  <a:srgbClr val="475574"/>
                </a:solidFill>
                <a:cs typeface="+mn-ea"/>
                <a:sym typeface="+mn-lt"/>
              </a:rPr>
              <a:t>操作</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5342160" y="4176649"/>
              <a:ext cx="1223412" cy="461665"/>
            </a:xfrm>
            <a:prstGeom prst="rect">
              <a:avLst/>
            </a:prstGeom>
          </p:spPr>
          <p:txBody>
            <a:bodyPr wrap="none">
              <a:spAutoFit/>
            </a:bodyPr>
            <a:lstStyle/>
            <a:p>
              <a:pPr algn="ctr"/>
              <a:r>
                <a:rPr lang="zh-CN" altLang="en-US" sz="2400" b="1" spc="300" dirty="0">
                  <a:solidFill>
                    <a:schemeClr val="bg1"/>
                  </a:solidFill>
                  <a:cs typeface="+mn-ea"/>
                  <a:sym typeface="+mn-lt"/>
                </a:rPr>
                <a:t>魔改版</a:t>
              </a: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8177639" y="5231584"/>
            <a:ext cx="1935145" cy="338554"/>
          </a:xfrm>
          <a:prstGeom prst="rect">
            <a:avLst/>
          </a:prstGeom>
          <a:noFill/>
        </p:spPr>
        <p:txBody>
          <a:bodyPr wrap="none" rtlCol="0">
            <a:spAutoFit/>
          </a:bodyPr>
          <a:lstStyle/>
          <a:p>
            <a:r>
              <a:rPr lang="zh-CN" altLang="en-US" sz="1600" spc="600" dirty="0">
                <a:solidFill>
                  <a:srgbClr val="475574"/>
                </a:solidFill>
                <a:cs typeface="+mn-ea"/>
              </a:rPr>
              <a:t>202</a:t>
            </a:r>
            <a:r>
              <a:rPr lang="en-US" altLang="zh-CN" sz="1600" spc="600" dirty="0">
                <a:solidFill>
                  <a:srgbClr val="475574"/>
                </a:solidFill>
                <a:cs typeface="+mn-ea"/>
              </a:rPr>
              <a:t>1</a:t>
            </a:r>
            <a:r>
              <a:rPr lang="zh-CN" altLang="en-US" sz="1600" spc="600" dirty="0">
                <a:solidFill>
                  <a:srgbClr val="475574"/>
                </a:solidFill>
                <a:cs typeface="+mn-ea"/>
              </a:rPr>
              <a:t>.</a:t>
            </a:r>
            <a:r>
              <a:rPr lang="en-US" altLang="zh-CN" sz="1600" spc="600" dirty="0">
                <a:solidFill>
                  <a:srgbClr val="475574"/>
                </a:solidFill>
                <a:cs typeface="+mn-ea"/>
              </a:rPr>
              <a:t>xx</a:t>
            </a:r>
            <a:r>
              <a:rPr lang="zh-CN" altLang="en-US" sz="1600" spc="600" dirty="0">
                <a:solidFill>
                  <a:srgbClr val="475574"/>
                </a:solidFill>
                <a:cs typeface="+mn-ea"/>
              </a:rPr>
              <a:t>.</a:t>
            </a:r>
            <a:r>
              <a:rPr lang="en-US" altLang="zh-CN" sz="1600" spc="600" dirty="0">
                <a:solidFill>
                  <a:srgbClr val="475574"/>
                </a:solidFill>
                <a:cs typeface="+mn-ea"/>
              </a:rPr>
              <a:t>xx</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2C466-9575-4FE1-A644-4AF8DC4D1201}"/>
              </a:ext>
            </a:extLst>
          </p:cNvPr>
          <p:cNvSpPr>
            <a:spLocks noGrp="1"/>
          </p:cNvSpPr>
          <p:nvPr>
            <p:ph type="title"/>
          </p:nvPr>
        </p:nvSpPr>
        <p:spPr/>
        <p:txBody>
          <a:bodyPr/>
          <a:lstStyle/>
          <a:p>
            <a:r>
              <a:rPr lang="zh-CN" altLang="en-US" dirty="0"/>
              <a:t>分支切换</a:t>
            </a:r>
          </a:p>
        </p:txBody>
      </p:sp>
      <p:pic>
        <p:nvPicPr>
          <p:cNvPr id="4" name="图片 3">
            <a:extLst>
              <a:ext uri="{FF2B5EF4-FFF2-40B4-BE49-F238E27FC236}">
                <a16:creationId xmlns:a16="http://schemas.microsoft.com/office/drawing/2014/main" id="{926F3D65-581B-4D10-A039-3483ABE9CFE3}"/>
              </a:ext>
            </a:extLst>
          </p:cNvPr>
          <p:cNvPicPr>
            <a:picLocks noChangeAspect="1"/>
          </p:cNvPicPr>
          <p:nvPr/>
        </p:nvPicPr>
        <p:blipFill>
          <a:blip r:embed="rId2"/>
          <a:stretch>
            <a:fillRect/>
          </a:stretch>
        </p:blipFill>
        <p:spPr>
          <a:xfrm>
            <a:off x="5531951" y="274638"/>
            <a:ext cx="8563610" cy="5590134"/>
          </a:xfrm>
          <a:prstGeom prst="rect">
            <a:avLst/>
          </a:prstGeom>
        </p:spPr>
      </p:pic>
      <p:sp>
        <p:nvSpPr>
          <p:cNvPr id="5" name="文本框 4">
            <a:extLst>
              <a:ext uri="{FF2B5EF4-FFF2-40B4-BE49-F238E27FC236}">
                <a16:creationId xmlns:a16="http://schemas.microsoft.com/office/drawing/2014/main" id="{171425C2-44F0-4E9A-8A8A-D1123FD1CFC8}"/>
              </a:ext>
            </a:extLst>
          </p:cNvPr>
          <p:cNvSpPr txBox="1"/>
          <p:nvPr/>
        </p:nvSpPr>
        <p:spPr>
          <a:xfrm>
            <a:off x="436179" y="1340457"/>
            <a:ext cx="4656083" cy="4893647"/>
          </a:xfrm>
          <a:prstGeom prst="rect">
            <a:avLst/>
          </a:prstGeom>
          <a:noFill/>
        </p:spPr>
        <p:txBody>
          <a:bodyPr wrap="square" rtlCol="0">
            <a:spAutoFit/>
          </a:bodyPr>
          <a:lstStyle/>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查看该项目的所有</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的标签下（如图为切换到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作业下）</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[tag</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分支（如图为从“</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作业”切换回</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main</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7558989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599462" y="1434662"/>
            <a:ext cx="5906442" cy="3901837"/>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将项目下所有文件加入暂存区：</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add .</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将暂存区的内容打包成</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commit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，提交到本地仓库：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commit -m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提交理由</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将本地仓库的内容提交到远程仓库：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push</a:t>
            </a:r>
            <a:endParaRPr lang="zh-CN" altLang="en-US" sz="2400" b="1"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pic>
        <p:nvPicPr>
          <p:cNvPr id="10" name="图片 9">
            <a:extLst>
              <a:ext uri="{FF2B5EF4-FFF2-40B4-BE49-F238E27FC236}">
                <a16:creationId xmlns:a16="http://schemas.microsoft.com/office/drawing/2014/main" id="{F8818244-E567-4C04-AFDD-D40E793E41FF}"/>
              </a:ext>
            </a:extLst>
          </p:cNvPr>
          <p:cNvPicPr>
            <a:picLocks noChangeAspect="1"/>
          </p:cNvPicPr>
          <p:nvPr/>
        </p:nvPicPr>
        <p:blipFill>
          <a:blip r:embed="rId3"/>
          <a:stretch>
            <a:fillRect/>
          </a:stretch>
        </p:blipFill>
        <p:spPr>
          <a:xfrm>
            <a:off x="6809624" y="1128391"/>
            <a:ext cx="5382376" cy="4601217"/>
          </a:xfrm>
          <a:prstGeom prst="rect">
            <a:avLst/>
          </a:prstGeom>
        </p:spPr>
      </p:pic>
    </p:spTree>
    <p:extLst>
      <p:ext uri="{BB962C8B-B14F-4D97-AF65-F5344CB8AC3E}">
        <p14:creationId xmlns:p14="http://schemas.microsoft.com/office/powerpoint/2010/main" val="220090133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317642" y="357246"/>
            <a:ext cx="5635770" cy="6036974"/>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最后：</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使用指令</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git push</a:t>
            </a:r>
            <a:r>
              <a:rPr lang="zh-CN" altLang="en-US" sz="2000" dirty="0">
                <a:solidFill>
                  <a:schemeClr val="tx1"/>
                </a:solidFill>
                <a:effectLst>
                  <a:outerShdw blurRad="38100" dist="19050" dir="2700000" algn="tl" rotWithShape="0">
                    <a:schemeClr val="dk1">
                      <a:alpha val="40000"/>
                    </a:schemeClr>
                  </a:outerShdw>
                </a:effectLst>
              </a:rPr>
              <a:t>：</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最后一行显示，本地分支合并到了远程分支</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有可能让你输入用户名密码，无所谓输就行了</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另外：在每次培训后该项目（即</a:t>
            </a:r>
            <a:r>
              <a:rPr lang="en-US" altLang="zh-CN" sz="2000" dirty="0" err="1">
                <a:effectLst>
                  <a:outerShdw blurRad="38100" dist="19050" dir="2700000" algn="tl" rotWithShape="0">
                    <a:schemeClr val="dk1">
                      <a:alpha val="40000"/>
                    </a:schemeClr>
                  </a:outerShdw>
                </a:effectLst>
              </a:rPr>
              <a:t>BUAAVolunteer</a:t>
            </a:r>
            <a:r>
              <a:rPr lang="en-US" altLang="zh-CN" sz="2000" dirty="0">
                <a:effectLst>
                  <a:outerShdw blurRad="38100" dist="19050" dir="2700000" algn="tl" rotWithShape="0">
                    <a:schemeClr val="dk1">
                      <a:alpha val="40000"/>
                    </a:schemeClr>
                  </a:outerShdw>
                </a:effectLst>
              </a:rPr>
              <a:t>-Teach</a:t>
            </a:r>
            <a:r>
              <a:rPr lang="zh-CN" altLang="en-US" sz="2000" dirty="0">
                <a:effectLst>
                  <a:outerShdw blurRad="38100" dist="19050" dir="2700000" algn="tl" rotWithShape="0">
                    <a:schemeClr val="dk1">
                      <a:alpha val="40000"/>
                    </a:schemeClr>
                  </a:outerShdw>
                </a:effectLst>
              </a:rPr>
              <a:t>）都会</a:t>
            </a:r>
            <a:r>
              <a:rPr lang="en-US" altLang="zh-CN" sz="2000" dirty="0">
                <a:effectLst>
                  <a:outerShdw blurRad="38100" dist="19050" dir="2700000" algn="tl" rotWithShape="0">
                    <a:schemeClr val="dk1">
                      <a:alpha val="40000"/>
                    </a:schemeClr>
                  </a:outerShdw>
                </a:effectLst>
              </a:rPr>
              <a:t>push</a:t>
            </a:r>
            <a:r>
              <a:rPr lang="zh-CN" altLang="en-US" sz="2000" dirty="0">
                <a:effectLst>
                  <a:outerShdw blurRad="38100" dist="19050" dir="2700000" algn="tl" rotWithShape="0">
                    <a:schemeClr val="dk1">
                      <a:alpha val="40000"/>
                    </a:schemeClr>
                  </a:outerShdw>
                </a:effectLst>
              </a:rPr>
              <a:t>新的</a:t>
            </a:r>
            <a:r>
              <a:rPr lang="en-US" altLang="zh-CN" sz="2000" dirty="0">
                <a:effectLst>
                  <a:outerShdw blurRad="38100" dist="19050" dir="2700000" algn="tl" rotWithShape="0">
                    <a:schemeClr val="dk1">
                      <a:alpha val="40000"/>
                    </a:schemeClr>
                  </a:outerShdw>
                </a:effectLst>
              </a:rPr>
              <a:t>tag</a:t>
            </a:r>
            <a:r>
              <a:rPr lang="zh-CN" altLang="en-US" sz="2000" dirty="0">
                <a:effectLst>
                  <a:outerShdw blurRad="38100" dist="19050" dir="2700000" algn="tl" rotWithShape="0">
                    <a:schemeClr val="dk1">
                      <a:alpha val="40000"/>
                    </a:schemeClr>
                  </a:outerShdw>
                </a:effectLst>
              </a:rPr>
              <a:t>，请记得即时使用</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effectLst>
                  <a:outerShdw blurRad="38100" dist="19050" dir="2700000" algn="tl" rotWithShape="0">
                    <a:schemeClr val="dk1">
                      <a:alpha val="40000"/>
                    </a:schemeClr>
                  </a:outerShdw>
                </a:effectLst>
              </a:rPr>
              <a:t>git pull</a:t>
            </a:r>
            <a:r>
              <a:rPr lang="zh-CN" altLang="en-US" sz="2000" dirty="0">
                <a:effectLst>
                  <a:outerShdw blurRad="38100" dist="19050" dir="2700000" algn="tl" rotWithShape="0">
                    <a:schemeClr val="dk1">
                      <a:alpha val="40000"/>
                    </a:schemeClr>
                  </a:outerShdw>
                </a:effectLst>
              </a:rPr>
              <a:t>：同步远程更改到本地</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8B0C5C79-34D5-439A-A90E-11260416E792}"/>
              </a:ext>
            </a:extLst>
          </p:cNvPr>
          <p:cNvPicPr>
            <a:picLocks noChangeAspect="1"/>
          </p:cNvPicPr>
          <p:nvPr/>
        </p:nvPicPr>
        <p:blipFill>
          <a:blip r:embed="rId3"/>
          <a:stretch>
            <a:fillRect/>
          </a:stretch>
        </p:blipFill>
        <p:spPr>
          <a:xfrm>
            <a:off x="6768245" y="4725666"/>
            <a:ext cx="5382376" cy="685896"/>
          </a:xfrm>
          <a:prstGeom prst="rect">
            <a:avLst/>
          </a:prstGeom>
        </p:spPr>
      </p:pic>
      <p:pic>
        <p:nvPicPr>
          <p:cNvPr id="5" name="图片 4">
            <a:extLst>
              <a:ext uri="{FF2B5EF4-FFF2-40B4-BE49-F238E27FC236}">
                <a16:creationId xmlns:a16="http://schemas.microsoft.com/office/drawing/2014/main" id="{B0334FEC-1D8C-4DE2-8F67-755DF26C0B05}"/>
              </a:ext>
            </a:extLst>
          </p:cNvPr>
          <p:cNvPicPr>
            <a:picLocks noChangeAspect="1"/>
          </p:cNvPicPr>
          <p:nvPr/>
        </p:nvPicPr>
        <p:blipFill>
          <a:blip r:embed="rId4"/>
          <a:stretch>
            <a:fillRect/>
          </a:stretch>
        </p:blipFill>
        <p:spPr>
          <a:xfrm>
            <a:off x="6768245" y="598594"/>
            <a:ext cx="5611008" cy="1695687"/>
          </a:xfrm>
          <a:prstGeom prst="rect">
            <a:avLst/>
          </a:prstGeom>
        </p:spPr>
      </p:pic>
    </p:spTree>
    <p:extLst>
      <p:ext uri="{BB962C8B-B14F-4D97-AF65-F5344CB8AC3E}">
        <p14:creationId xmlns:p14="http://schemas.microsoft.com/office/powerpoint/2010/main" val="190830962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4211" y="1653990"/>
            <a:ext cx="8870449" cy="4259949"/>
          </a:xfrm>
          <a:prstGeom prst="rect">
            <a:avLst/>
          </a:prstGeom>
        </p:spPr>
      </p:pic>
      <p:sp>
        <p:nvSpPr>
          <p:cNvPr id="6" name="矩形 5"/>
          <p:cNvSpPr/>
          <p:nvPr/>
        </p:nvSpPr>
        <p:spPr>
          <a:xfrm>
            <a:off x="2352549" y="827904"/>
            <a:ext cx="7829549" cy="400110"/>
          </a:xfrm>
          <a:prstGeom prst="rect">
            <a:avLst/>
          </a:prstGeom>
        </p:spPr>
        <p:txBody>
          <a:bodyPr wrap="square">
            <a:spAutoFit/>
          </a:bodyPr>
          <a:lstStyle/>
          <a:p>
            <a:pPr algn="just">
              <a:spcAft>
                <a:spcPts val="0"/>
              </a:spcAft>
            </a:pPr>
            <a:r>
              <a:rPr lang="zh-CN" altLang="en-US" sz="2000" dirty="0">
                <a:solidFill>
                  <a:schemeClr val="bg2">
                    <a:lumMod val="25000"/>
                  </a:schemeClr>
                </a:solidFill>
                <a:latin typeface="幼圆" panose="02010509060101010101" pitchFamily="49" charset="-122"/>
                <a:ea typeface="幼圆" panose="02010509060101010101" pitchFamily="49" charset="-122"/>
              </a:rPr>
              <a:t>附：常见</a:t>
            </a:r>
            <a:r>
              <a:rPr lang="en-US" altLang="zh-CN" sz="2000" dirty="0">
                <a:solidFill>
                  <a:schemeClr val="bg2">
                    <a:lumMod val="25000"/>
                  </a:schemeClr>
                </a:solidFill>
                <a:latin typeface="幼圆" panose="02010509060101010101" pitchFamily="49" charset="-122"/>
                <a:ea typeface="幼圆" panose="02010509060101010101" pitchFamily="49" charset="-122"/>
              </a:rPr>
              <a:t>Git</a:t>
            </a:r>
            <a:r>
              <a:rPr lang="zh-CN" altLang="en-US" sz="2000" dirty="0">
                <a:solidFill>
                  <a:schemeClr val="bg2">
                    <a:lumMod val="25000"/>
                  </a:schemeClr>
                </a:solidFill>
                <a:latin typeface="幼圆" panose="02010509060101010101" pitchFamily="49" charset="-122"/>
                <a:ea typeface="幼圆" panose="02010509060101010101" pitchFamily="49" charset="-122"/>
              </a:rPr>
              <a:t>指令清单如下，注意</a:t>
            </a:r>
            <a:r>
              <a:rPr lang="en-US" altLang="zh-CN"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git</a:t>
            </a:r>
            <a:r>
              <a:rPr lang="zh-CN" altLang="en-US"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指令是大小写敏感的</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065" y="2023745"/>
            <a:ext cx="7865110" cy="4401205"/>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sym typeface="+mn-ea"/>
              </a:rPr>
              <a:t>Git</a:t>
            </a:r>
            <a:r>
              <a:rPr kumimoji="1" lang="zh-CN" altLang="en-US" sz="2800" dirty="0">
                <a:latin typeface="宋体-简" panose="02010800040101010101" pitchFamily="2" charset="-122"/>
                <a:ea typeface="宋体-简" panose="02010800040101010101" pitchFamily="2" charset="-122"/>
                <a:sym typeface="+mn-ea"/>
              </a:rPr>
              <a:t>的核心概念</a:t>
            </a:r>
            <a:r>
              <a:rPr kumimoji="1" lang="en-US" altLang="zh-CN" sz="2800" dirty="0">
                <a:latin typeface="宋体-简" panose="02010800040101010101" pitchFamily="2" charset="-122"/>
                <a:ea typeface="宋体-简" panose="02010800040101010101" pitchFamily="2" charset="-122"/>
                <a:sym typeface="+mn-ea"/>
                <a:hlinkClick r:id="rId2"/>
              </a:rPr>
              <a:t>https://lufficc.com/blog/the-core-conception-of-git</a:t>
            </a:r>
            <a:endParaRPr kumimoji="1" lang="en-US" altLang="zh-CN" sz="2800"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sz="2800" dirty="0">
                <a:latin typeface="宋体-简" panose="02010800040101010101" pitchFamily="2" charset="-122"/>
                <a:ea typeface="宋体-简" panose="02010800040101010101" pitchFamily="2" charset="-122"/>
              </a:rPr>
              <a:t>有哪里没听懂直接去看这个视频，找相应的章节，虽然它没有远程仓库，但本地操作应有尽有</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hlinkClick r:id="rId3"/>
              </a:rPr>
              <a:t>https://www.bilibili.com/video/BV1op411o7jY?p=19</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endParaRPr kumimoji="1" lang="en-US" altLang="zh-CN" sz="2800" dirty="0">
              <a:latin typeface="宋体-简" panose="02010800040101010101" pitchFamily="2" charset="-122"/>
              <a:ea typeface="宋体-简"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6131071" y="3179695"/>
            <a:ext cx="2630170" cy="829945"/>
          </a:xfrm>
          <a:prstGeom prst="rect">
            <a:avLst/>
          </a:prstGeom>
        </p:spPr>
        <p:txBody>
          <a:bodyPr wrap="none">
            <a:spAutoFit/>
          </a:bodyPr>
          <a:lstStyle/>
          <a:p>
            <a:r>
              <a:rPr lang="en-US" sz="4800" b="1" spc="600" dirty="0">
                <a:solidFill>
                  <a:srgbClr val="475574"/>
                </a:solidFill>
                <a:cs typeface="+mn-ea"/>
                <a:sym typeface="+mn-lt"/>
              </a:rPr>
              <a:t>Git</a:t>
            </a:r>
            <a:r>
              <a:rPr lang="zh-CN" altLang="en-US" sz="4800" b="1" spc="600" dirty="0">
                <a:solidFill>
                  <a:srgbClr val="475574"/>
                </a:solidFill>
                <a:cs typeface="+mn-ea"/>
                <a:sym typeface="+mn-lt"/>
              </a:rPr>
              <a:t>简介</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2015251" y="1095607"/>
            <a:ext cx="8161258" cy="433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226673" y="1181009"/>
            <a:ext cx="7578725" cy="3600986"/>
          </a:xfrm>
          <a:prstGeom prst="rect">
            <a:avLst/>
          </a:prstGeom>
          <a:noFill/>
        </p:spPr>
        <p:txBody>
          <a:bodyPr vert="horz" wrap="square" rtlCol="0">
            <a:spAutoFit/>
          </a:bodyPr>
          <a:lstStyle/>
          <a:p>
            <a:pPr algn="just">
              <a:spcAft>
                <a:spcPts val="0"/>
              </a:spcAft>
            </a:pPr>
            <a:r>
              <a:rPr lang="zh-CN" altLang="zh-CN" sz="36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版本控制系统</a:t>
            </a:r>
            <a:r>
              <a:rPr lang="zh-CN" altLang="zh-CN" sz="3200" dirty="0">
                <a:solidFill>
                  <a:schemeClr val="bg2">
                    <a:lumMod val="25000"/>
                  </a:schemeClr>
                </a:solidFill>
                <a:latin typeface="幼圆" panose="02010509060101010101" pitchFamily="49" charset="-122"/>
                <a:ea typeface="幼圆" panose="02010509060101010101" pitchFamily="49" charset="-122"/>
                <a:sym typeface="+mn-ea"/>
              </a:rPr>
              <a:t>，是指能随时间的推进记录一系列文件以便于开发者以后想要回退到某个版本的系统，主要分为三类：本地版本控制系统、集中版本控制系统和分布式版本控制系统。</a:t>
            </a:r>
            <a:endParaRPr lang="en-US" altLang="zh-CN" sz="32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en-US" altLang="zh-CN" sz="3200" dirty="0">
                <a:solidFill>
                  <a:schemeClr val="bg2">
                    <a:lumMod val="25000"/>
                  </a:schemeClr>
                </a:solidFill>
                <a:latin typeface="幼圆" panose="02010509060101010101" pitchFamily="49" charset="-122"/>
                <a:ea typeface="幼圆" panose="02010509060101010101" pitchFamily="49" charset="-122"/>
                <a:sym typeface="+mn-ea"/>
              </a:rPr>
              <a:t>1:01—02</a:t>
            </a:r>
          </a:p>
          <a:p>
            <a:pPr algn="just">
              <a:spcAft>
                <a:spcPts val="0"/>
              </a:spcAft>
            </a:pPr>
            <a:r>
              <a:rPr lang="en-US" altLang="zh-CN" sz="3200" dirty="0">
                <a:solidFill>
                  <a:schemeClr val="bg2">
                    <a:lumMod val="25000"/>
                  </a:schemeClr>
                </a:solidFill>
                <a:latin typeface="幼圆" panose="02010509060101010101" pitchFamily="49" charset="-122"/>
                <a:ea typeface="幼圆" panose="02010509060101010101" pitchFamily="49" charset="-122"/>
                <a:sym typeface="+mn-lt"/>
              </a:rPr>
              <a:t>2:01—03</a:t>
            </a:r>
            <a:endParaRPr lang="zh-CN" altLang="zh-CN" sz="3200" dirty="0">
              <a:solidFill>
                <a:schemeClr val="bg2">
                  <a:lumMod val="25000"/>
                </a:schemeClr>
              </a:solidFill>
              <a:latin typeface="幼圆" panose="02010509060101010101" pitchFamily="49" charset="-122"/>
              <a:ea typeface="幼圆" panose="020105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95270" y="2322195"/>
            <a:ext cx="6342380" cy="2435860"/>
          </a:xfrm>
          <a:prstGeom prst="rect">
            <a:avLst/>
          </a:prstGeom>
        </p:spPr>
      </p:pic>
      <p:sp>
        <p:nvSpPr>
          <p:cNvPr id="5" name="矩形 4"/>
          <p:cNvSpPr/>
          <p:nvPr/>
        </p:nvSpPr>
        <p:spPr>
          <a:xfrm>
            <a:off x="2257425" y="914400"/>
            <a:ext cx="7677150" cy="1014730"/>
          </a:xfrm>
          <a:prstGeom prst="rect">
            <a:avLst/>
          </a:prstGeom>
          <a:noFill/>
        </p:spPr>
        <p:txBody>
          <a:bodyPr vert="horz" wrap="square" rtlCol="0">
            <a:spAutoFit/>
          </a:bodyPr>
          <a:lstStyle/>
          <a:p>
            <a:pPr algn="just">
              <a:spcAft>
                <a:spcPts val="0"/>
              </a:spcAft>
            </a:pPr>
            <a:r>
              <a:rPr sz="32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https://www.git-scm.com/download/</a:t>
            </a:r>
          </a:p>
          <a:p>
            <a:pPr algn="just">
              <a:spcAft>
                <a:spcPts val="0"/>
              </a:spcAft>
            </a:pP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下载安装包进行</a:t>
            </a: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 GUI</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的安装</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09575" y="608965"/>
            <a:ext cx="5404043" cy="584775"/>
          </a:xfrm>
          <a:prstGeom prst="rect">
            <a:avLst/>
          </a:prstGeom>
          <a:noFill/>
        </p:spPr>
        <p:txBody>
          <a:bodyPr wrap="none" rtlCol="0">
            <a:spAutoFit/>
          </a:bodyPr>
          <a:lstStyle/>
          <a:p>
            <a:r>
              <a:rPr lang="zh-CN" altLang="en-US" sz="3200" dirty="0">
                <a:solidFill>
                  <a:schemeClr val="tx1"/>
                </a:solidFill>
                <a:effectLst>
                  <a:outerShdw blurRad="38100" dist="19050" dir="2700000" algn="tl" rotWithShape="0">
                    <a:schemeClr val="dk1">
                      <a:alpha val="40000"/>
                    </a:schemeClr>
                  </a:outerShdw>
                </a:effectLst>
              </a:rPr>
              <a:t>我们已经有了一个</a:t>
            </a:r>
            <a:r>
              <a:rPr lang="en-US" altLang="zh-CN" sz="3200" dirty="0" err="1">
                <a:solidFill>
                  <a:schemeClr val="tx1"/>
                </a:solidFill>
                <a:effectLst>
                  <a:outerShdw blurRad="38100" dist="19050" dir="2700000" algn="tl" rotWithShape="0">
                    <a:schemeClr val="dk1">
                      <a:alpha val="40000"/>
                    </a:schemeClr>
                  </a:outerShdw>
                </a:effectLst>
              </a:rPr>
              <a:t>github</a:t>
            </a:r>
            <a:r>
              <a:rPr lang="zh-CN" altLang="en-US" sz="3200" dirty="0">
                <a:solidFill>
                  <a:schemeClr val="tx1"/>
                </a:solidFill>
                <a:effectLst>
                  <a:outerShdw blurRad="38100" dist="19050" dir="2700000" algn="tl" rotWithShape="0">
                    <a:schemeClr val="dk1">
                      <a:alpha val="40000"/>
                    </a:schemeClr>
                  </a:outerShdw>
                </a:effectLst>
              </a:rPr>
              <a:t>项目</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493981" y="647730"/>
            <a:ext cx="2954655"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在本地找一个文件夹</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effectLst>
                  <a:outerShdw blurRad="38100" dist="19050" dir="2700000" algn="tl" rotWithShape="0">
                    <a:schemeClr val="dk1">
                      <a:alpha val="40000"/>
                    </a:schemeClr>
                  </a:outerShdw>
                </a:effectLst>
              </a:rPr>
              <a:t>右键，</a:t>
            </a:r>
            <a:r>
              <a:rPr lang="en-US" altLang="zh-CN" sz="2400" dirty="0">
                <a:effectLst>
                  <a:outerShdw blurRad="38100" dist="19050" dir="2700000" algn="tl" rotWithShape="0">
                    <a:schemeClr val="dk1">
                      <a:alpha val="40000"/>
                    </a:schemeClr>
                  </a:outerShdw>
                </a:effectLst>
              </a:rPr>
              <a:t>git bash here</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29F96AED-07D1-46EE-91DE-594F7EEA25D1}"/>
              </a:ext>
            </a:extLst>
          </p:cNvPr>
          <p:cNvSpPr txBox="1"/>
          <p:nvPr/>
        </p:nvSpPr>
        <p:spPr>
          <a:xfrm>
            <a:off x="5216506" y="495275"/>
            <a:ext cx="4185761" cy="461665"/>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然后找到云端的地址复制下来</a:t>
            </a:r>
          </a:p>
        </p:txBody>
      </p:sp>
      <p:pic>
        <p:nvPicPr>
          <p:cNvPr id="9" name="图片 8">
            <a:extLst>
              <a:ext uri="{FF2B5EF4-FFF2-40B4-BE49-F238E27FC236}">
                <a16:creationId xmlns:a16="http://schemas.microsoft.com/office/drawing/2014/main" id="{7677999E-568C-427F-8FFA-73070E58C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510" y="1351459"/>
            <a:ext cx="5957864" cy="1836363"/>
          </a:xfrm>
          <a:prstGeom prst="rect">
            <a:avLst/>
          </a:prstGeom>
        </p:spPr>
      </p:pic>
      <p:sp>
        <p:nvSpPr>
          <p:cNvPr id="10" name="文本框 9">
            <a:extLst>
              <a:ext uri="{FF2B5EF4-FFF2-40B4-BE49-F238E27FC236}">
                <a16:creationId xmlns:a16="http://schemas.microsoft.com/office/drawing/2014/main" id="{04CC5973-0282-41E6-BBEC-30C6BA97C1FA}"/>
              </a:ext>
            </a:extLst>
          </p:cNvPr>
          <p:cNvSpPr txBox="1"/>
          <p:nvPr/>
        </p:nvSpPr>
        <p:spPr>
          <a:xfrm>
            <a:off x="4925510" y="3582341"/>
            <a:ext cx="4802918"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然后输入“</a:t>
            </a:r>
            <a:r>
              <a:rPr lang="en-US" altLang="zh-CN" sz="2400" dirty="0">
                <a:solidFill>
                  <a:schemeClr val="tx1"/>
                </a:solidFill>
                <a:effectLst>
                  <a:outerShdw blurRad="38100" dist="19050" dir="2700000" algn="tl" rotWithShape="0">
                    <a:schemeClr val="dk1">
                      <a:alpha val="40000"/>
                    </a:schemeClr>
                  </a:outerShdw>
                </a:effectLst>
              </a:rPr>
              <a:t>git clone </a:t>
            </a:r>
            <a:r>
              <a:rPr lang="zh-CN" altLang="en-US" sz="2400" dirty="0">
                <a:solidFill>
                  <a:schemeClr val="tx1"/>
                </a:solidFill>
                <a:effectLst>
                  <a:outerShdw blurRad="38100" dist="19050" dir="2700000" algn="tl" rotWithShape="0">
                    <a:schemeClr val="dk1">
                      <a:alpha val="40000"/>
                    </a:schemeClr>
                  </a:outerShdw>
                </a:effectLst>
              </a:rPr>
              <a:t>项目地址”，</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按</a:t>
            </a:r>
            <a:r>
              <a:rPr lang="en-US" altLang="zh-CN" sz="2400" dirty="0">
                <a:solidFill>
                  <a:schemeClr val="tx1"/>
                </a:solidFill>
                <a:effectLst>
                  <a:outerShdw blurRad="38100" dist="19050" dir="2700000" algn="tl" rotWithShape="0">
                    <a:schemeClr val="dk1">
                      <a:alpha val="40000"/>
                    </a:schemeClr>
                  </a:outerShdw>
                </a:effectLst>
              </a:rPr>
              <a:t>enter</a:t>
            </a:r>
            <a:r>
              <a:rPr lang="zh-CN" altLang="en-US" sz="2400" dirty="0">
                <a:solidFill>
                  <a:schemeClr val="tx1"/>
                </a:solidFill>
                <a:effectLst>
                  <a:outerShdw blurRad="38100" dist="19050" dir="2700000" algn="tl" rotWithShape="0">
                    <a:schemeClr val="dk1">
                      <a:alpha val="40000"/>
                    </a:schemeClr>
                  </a:outerShdw>
                </a:effectLst>
              </a:rPr>
              <a:t>开始创建本地仓库</a:t>
            </a:r>
          </a:p>
        </p:txBody>
      </p:sp>
      <p:pic>
        <p:nvPicPr>
          <p:cNvPr id="11" name="图片 10">
            <a:extLst>
              <a:ext uri="{FF2B5EF4-FFF2-40B4-BE49-F238E27FC236}">
                <a16:creationId xmlns:a16="http://schemas.microsoft.com/office/drawing/2014/main" id="{08ED242D-AFB8-48ED-A4CB-535478D004E9}"/>
              </a:ext>
            </a:extLst>
          </p:cNvPr>
          <p:cNvPicPr>
            <a:picLocks noChangeAspect="1"/>
          </p:cNvPicPr>
          <p:nvPr/>
        </p:nvPicPr>
        <p:blipFill>
          <a:blip r:embed="rId4"/>
          <a:stretch>
            <a:fillRect/>
          </a:stretch>
        </p:blipFill>
        <p:spPr>
          <a:xfrm>
            <a:off x="4925510" y="4743249"/>
            <a:ext cx="5430008" cy="1619476"/>
          </a:xfrm>
          <a:prstGeom prst="rect">
            <a:avLst/>
          </a:prstGeom>
        </p:spPr>
      </p:pic>
      <p:pic>
        <p:nvPicPr>
          <p:cNvPr id="12" name="图片 11">
            <a:extLst>
              <a:ext uri="{FF2B5EF4-FFF2-40B4-BE49-F238E27FC236}">
                <a16:creationId xmlns:a16="http://schemas.microsoft.com/office/drawing/2014/main" id="{8A36B6F2-24DF-4FEB-921C-8CB73D8698CB}"/>
              </a:ext>
            </a:extLst>
          </p:cNvPr>
          <p:cNvPicPr>
            <a:picLocks noChangeAspect="1"/>
          </p:cNvPicPr>
          <p:nvPr/>
        </p:nvPicPr>
        <p:blipFill>
          <a:blip r:embed="rId5"/>
          <a:stretch>
            <a:fillRect/>
          </a:stretch>
        </p:blipFill>
        <p:spPr>
          <a:xfrm>
            <a:off x="762221" y="1969675"/>
            <a:ext cx="2614342" cy="4393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1504845" y="685722"/>
            <a:ext cx="3262432"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这就是你的本地仓库，</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可以放在任何地方：</a:t>
            </a:r>
          </a:p>
        </p:txBody>
      </p:sp>
      <p:sp>
        <p:nvSpPr>
          <p:cNvPr id="12" name="文本框 11">
            <a:extLst>
              <a:ext uri="{FF2B5EF4-FFF2-40B4-BE49-F238E27FC236}">
                <a16:creationId xmlns:a16="http://schemas.microsoft.com/office/drawing/2014/main" id="{1F3431E6-24AC-4715-8229-FDF714EDD6AE}"/>
              </a:ext>
            </a:extLst>
          </p:cNvPr>
          <p:cNvSpPr txBox="1"/>
          <p:nvPr/>
        </p:nvSpPr>
        <p:spPr>
          <a:xfrm>
            <a:off x="1044110" y="2261341"/>
            <a:ext cx="8736687" cy="830997"/>
          </a:xfrm>
          <a:prstGeom prst="rect">
            <a:avLst/>
          </a:prstGeom>
          <a:noFill/>
        </p:spPr>
        <p:txBody>
          <a:bodyPr wrap="none" rtlCol="0">
            <a:spAutoFit/>
          </a:bodyPr>
          <a:lstStyle/>
          <a:p>
            <a:r>
              <a:rPr lang="zh-CN" altLang="en-US" sz="2400" b="1" dirty="0">
                <a:solidFill>
                  <a:schemeClr val="tx1"/>
                </a:solidFill>
                <a:effectLst>
                  <a:outerShdw blurRad="38100" dist="19050" dir="2700000" algn="tl" rotWithShape="0">
                    <a:schemeClr val="dk1">
                      <a:alpha val="40000"/>
                    </a:schemeClr>
                  </a:outerShdw>
                </a:effectLst>
              </a:rPr>
              <a:t>进入这个文件夹（一定要进去！）</a:t>
            </a:r>
            <a:r>
              <a:rPr lang="zh-CN" altLang="en-US" sz="2400" dirty="0">
                <a:solidFill>
                  <a:schemeClr val="tx1"/>
                </a:solidFill>
                <a:effectLst>
                  <a:outerShdw blurRad="38100" dist="19050" dir="2700000" algn="tl" rotWithShape="0">
                    <a:schemeClr val="dk1">
                      <a:alpha val="40000"/>
                    </a:schemeClr>
                  </a:outerShdw>
                </a:effectLst>
              </a:rPr>
              <a:t>，同样右键，</a:t>
            </a:r>
            <a:r>
              <a:rPr lang="en-US" altLang="zh-CN" sz="2400" dirty="0">
                <a:solidFill>
                  <a:schemeClr val="tx1"/>
                </a:solidFill>
                <a:effectLst>
                  <a:outerShdw blurRad="38100" dist="19050" dir="2700000" algn="tl" rotWithShape="0">
                    <a:schemeClr val="dk1">
                      <a:alpha val="40000"/>
                    </a:schemeClr>
                  </a:outerShdw>
                </a:effectLst>
              </a:rPr>
              <a:t>git bash here</a:t>
            </a:r>
            <a:r>
              <a:rPr lang="zh-CN" altLang="en-US" sz="2400" dirty="0">
                <a:solidFill>
                  <a:schemeClr val="tx1"/>
                </a:solidFill>
                <a:effectLst>
                  <a:outerShdw blurRad="38100" dist="19050" dir="2700000" algn="tl" rotWithShape="0">
                    <a:schemeClr val="dk1">
                      <a:alpha val="40000"/>
                    </a:schemeClr>
                  </a:outerShdw>
                </a:effectLst>
              </a:rPr>
              <a:t>，</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输入</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git status</a:t>
            </a:r>
            <a:r>
              <a:rPr lang="zh-CN" altLang="en-US" sz="2400" dirty="0">
                <a:effectLst>
                  <a:outerShdw blurRad="38100" dist="19050" dir="2700000" algn="tl" rotWithShape="0">
                    <a:schemeClr val="dk1">
                      <a:alpha val="40000"/>
                    </a:schemeClr>
                  </a:outerShdw>
                </a:effectLst>
              </a:rPr>
              <a:t>”查看状态</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C0B753B-4685-4EFA-9C9D-4DB0AC1FB734}"/>
              </a:ext>
            </a:extLst>
          </p:cNvPr>
          <p:cNvPicPr>
            <a:picLocks noChangeAspect="1"/>
          </p:cNvPicPr>
          <p:nvPr/>
        </p:nvPicPr>
        <p:blipFill>
          <a:blip r:embed="rId3"/>
          <a:stretch>
            <a:fillRect/>
          </a:stretch>
        </p:blipFill>
        <p:spPr>
          <a:xfrm>
            <a:off x="1358483" y="3669534"/>
            <a:ext cx="8693658" cy="1560012"/>
          </a:xfrm>
          <a:prstGeom prst="rect">
            <a:avLst/>
          </a:prstGeom>
        </p:spPr>
      </p:pic>
      <p:sp>
        <p:nvSpPr>
          <p:cNvPr id="13" name="文本框 12">
            <a:extLst>
              <a:ext uri="{FF2B5EF4-FFF2-40B4-BE49-F238E27FC236}">
                <a16:creationId xmlns:a16="http://schemas.microsoft.com/office/drawing/2014/main" id="{CA00B9A8-C0DA-4E24-A6BE-58B83A7AF628}"/>
              </a:ext>
            </a:extLst>
          </p:cNvPr>
          <p:cNvSpPr txBox="1"/>
          <p:nvPr/>
        </p:nvSpPr>
        <p:spPr>
          <a:xfrm>
            <a:off x="2019719" y="5710613"/>
            <a:ext cx="9606224" cy="461665"/>
          </a:xfrm>
          <a:prstGeom prst="rect">
            <a:avLst/>
          </a:prstGeom>
          <a:noFill/>
        </p:spPr>
        <p:txBody>
          <a:bodyPr wrap="square" rtlCol="0">
            <a:spAutoFit/>
          </a:bodyPr>
          <a:lstStyle/>
          <a:p>
            <a:r>
              <a:rPr lang="zh-CN" altLang="en-US" sz="2400" dirty="0">
                <a:solidFill>
                  <a:schemeClr val="tx1"/>
                </a:solidFill>
                <a:effectLst>
                  <a:outerShdw blurRad="38100" dist="19050" dir="2700000" algn="tl" rotWithShape="0">
                    <a:schemeClr val="dk1">
                      <a:alpha val="40000"/>
                    </a:schemeClr>
                  </a:outerShdw>
                </a:effectLst>
              </a:rPr>
              <a:t>显示这个就正常了，文件夹内应该有正常的所有文件</a:t>
            </a:r>
          </a:p>
        </p:txBody>
      </p:sp>
      <p:pic>
        <p:nvPicPr>
          <p:cNvPr id="5" name="图片 4">
            <a:extLst>
              <a:ext uri="{FF2B5EF4-FFF2-40B4-BE49-F238E27FC236}">
                <a16:creationId xmlns:a16="http://schemas.microsoft.com/office/drawing/2014/main" id="{3DE63E44-D797-4897-AE71-AA1C04D1BDF2}"/>
              </a:ext>
            </a:extLst>
          </p:cNvPr>
          <p:cNvPicPr>
            <a:picLocks noChangeAspect="1"/>
          </p:cNvPicPr>
          <p:nvPr/>
        </p:nvPicPr>
        <p:blipFill>
          <a:blip r:embed="rId4"/>
          <a:stretch>
            <a:fillRect/>
          </a:stretch>
        </p:blipFill>
        <p:spPr>
          <a:xfrm>
            <a:off x="6366012" y="0"/>
            <a:ext cx="1816292" cy="2097889"/>
          </a:xfrm>
          <a:prstGeom prst="rect">
            <a:avLst/>
          </a:prstGeom>
        </p:spPr>
      </p:pic>
      <p:pic>
        <p:nvPicPr>
          <p:cNvPr id="8" name="图片 7">
            <a:extLst>
              <a:ext uri="{FF2B5EF4-FFF2-40B4-BE49-F238E27FC236}">
                <a16:creationId xmlns:a16="http://schemas.microsoft.com/office/drawing/2014/main" id="{7233AD10-B8BF-47EC-9241-359D9C3351F1}"/>
              </a:ext>
            </a:extLst>
          </p:cNvPr>
          <p:cNvPicPr>
            <a:picLocks noChangeAspect="1"/>
          </p:cNvPicPr>
          <p:nvPr/>
        </p:nvPicPr>
        <p:blipFill>
          <a:blip r:embed="rId5"/>
          <a:stretch>
            <a:fillRect/>
          </a:stretch>
        </p:blipFill>
        <p:spPr>
          <a:xfrm>
            <a:off x="8357449" y="0"/>
            <a:ext cx="1816291" cy="2101493"/>
          </a:xfrm>
          <a:prstGeom prst="rect">
            <a:avLst/>
          </a:prstGeom>
        </p:spPr>
      </p:pic>
    </p:spTree>
    <p:extLst>
      <p:ext uri="{BB962C8B-B14F-4D97-AF65-F5344CB8AC3E}">
        <p14:creationId xmlns:p14="http://schemas.microsoft.com/office/powerpoint/2010/main" val="196359492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7585" y="716280"/>
            <a:ext cx="10717530" cy="2739211"/>
          </a:xfrm>
          <a:prstGeom prst="rect">
            <a:avLst/>
          </a:prstGeom>
          <a:noFill/>
        </p:spPr>
        <p:txBody>
          <a:bodyPr vert="horz" wrap="square" rtlCol="0">
            <a:spAutoFit/>
          </a:bodyPr>
          <a:lstStyle/>
          <a:p>
            <a:pPr algn="just">
              <a:spcAft>
                <a:spcPts val="0"/>
              </a:spcAft>
            </a:pP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有三个工作区域，分别是工作目录、暂存区域和本地仓库。</a:t>
            </a: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工作目录</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是当前进行工作的区域，文件修改但未提交，处于已修改状态（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modified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暂存区域</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是运行</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git add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命令后文件保存的区域，也就是下次提交要保存的文件，文件处于已暂存状态（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staged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本地仓库即版本库，记录了工程提交的完整状态和内容，文件处于已提交状态（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committed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p>
        </p:txBody>
      </p:sp>
      <p:pic>
        <p:nvPicPr>
          <p:cNvPr id="3" name="图片 2"/>
          <p:cNvPicPr/>
          <p:nvPr/>
        </p:nvPicPr>
        <p:blipFill>
          <a:blip r:embed="rId3"/>
          <a:stretch>
            <a:fillRect/>
          </a:stretch>
        </p:blipFill>
        <p:spPr>
          <a:xfrm>
            <a:off x="2628164" y="3352800"/>
            <a:ext cx="7325734" cy="38668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677538052"/>
  <p:tag name="KSO_WM_UNIT_PLACING_PICTURE_USER_VIEWPORT" val="{&quot;height&quot;:6827.2677165354326,&quot;width&quot;:12852.374803149605}"/>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TotalTime>
  <Words>1236</Words>
  <Application>Microsoft Office PowerPoint</Application>
  <PresentationFormat>宽屏</PresentationFormat>
  <Paragraphs>85</Paragraphs>
  <Slides>14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仿宋</vt:lpstr>
      <vt:lpstr>黑体</vt:lpstr>
      <vt:lpstr>宋体-简</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分支切换</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 </cp:lastModifiedBy>
  <cp:revision>410</cp:revision>
  <dcterms:created xsi:type="dcterms:W3CDTF">2017-08-18T03:02:00Z</dcterms:created>
  <dcterms:modified xsi:type="dcterms:W3CDTF">2021-01-25T02:57:56Z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