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8" r:id="rId2"/>
    <p:sldId id="261" r:id="rId3"/>
    <p:sldId id="320" r:id="rId4"/>
    <p:sldId id="291" r:id="rId5"/>
    <p:sldId id="325" r:id="rId6"/>
    <p:sldId id="327" r:id="rId7"/>
    <p:sldId id="328" r:id="rId8"/>
    <p:sldId id="346" r:id="rId9"/>
    <p:sldId id="348" r:id="rId10"/>
    <p:sldId id="323" r:id="rId11"/>
    <p:sldId id="350" r:id="rId12"/>
    <p:sldId id="355" r:id="rId13"/>
    <p:sldId id="351" r:id="rId14"/>
    <p:sldId id="354" r:id="rId15"/>
    <p:sldId id="326" r:id="rId16"/>
    <p:sldId id="345" r:id="rId17"/>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6">
          <p15:clr>
            <a:srgbClr val="A4A3A4"/>
          </p15:clr>
        </p15:guide>
        <p15:guide id="2" pos="3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5574"/>
    <a:srgbClr val="F2D4AA"/>
    <a:srgbClr val="F4F4F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6318" autoAdjust="0"/>
  </p:normalViewPr>
  <p:slideViewPr>
    <p:cSldViewPr snapToGrid="0">
      <p:cViewPr varScale="1">
        <p:scale>
          <a:sx n="110" d="100"/>
          <a:sy n="110" d="100"/>
        </p:scale>
        <p:origin x="666" y="78"/>
      </p:cViewPr>
      <p:guideLst>
        <p:guide orient="horz" pos="2166"/>
        <p:guide pos="387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2020/4/10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98DBA-ED62-42D1-AB73-66D64966019A}"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A966C-C914-4B89-ADB0-BC6EB01770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13</a:t>
            </a:fld>
            <a:endParaRPr lang="zh-CN" altLang="en-US"/>
          </a:p>
        </p:txBody>
      </p:sp>
    </p:spTree>
    <p:extLst>
      <p:ext uri="{BB962C8B-B14F-4D97-AF65-F5344CB8AC3E}">
        <p14:creationId xmlns:p14="http://schemas.microsoft.com/office/powerpoint/2010/main" val="2072585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14</a:t>
            </a:fld>
            <a:endParaRPr lang="zh-CN" altLang="en-US"/>
          </a:p>
        </p:txBody>
      </p:sp>
    </p:spTree>
    <p:extLst>
      <p:ext uri="{BB962C8B-B14F-4D97-AF65-F5344CB8AC3E}">
        <p14:creationId xmlns:p14="http://schemas.microsoft.com/office/powerpoint/2010/main" val="3561906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BA966C-C914-4B89-ADB0-BC6EB017704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7</a:t>
            </a:fld>
            <a:endParaRPr lang="zh-CN" altLang="en-US"/>
          </a:p>
        </p:txBody>
      </p:sp>
    </p:spTree>
    <p:extLst>
      <p:ext uri="{BB962C8B-B14F-4D97-AF65-F5344CB8AC3E}">
        <p14:creationId xmlns:p14="http://schemas.microsoft.com/office/powerpoint/2010/main" val="3521196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8</a:t>
            </a:fld>
            <a:endParaRPr lang="zh-CN" altLang="en-US"/>
          </a:p>
        </p:txBody>
      </p:sp>
    </p:spTree>
    <p:extLst>
      <p:ext uri="{BB962C8B-B14F-4D97-AF65-F5344CB8AC3E}">
        <p14:creationId xmlns:p14="http://schemas.microsoft.com/office/powerpoint/2010/main" val="38460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9</a:t>
            </a:fld>
            <a:endParaRPr lang="zh-CN" altLang="en-US"/>
          </a:p>
        </p:txBody>
      </p:sp>
    </p:spTree>
    <p:extLst>
      <p:ext uri="{BB962C8B-B14F-4D97-AF65-F5344CB8AC3E}">
        <p14:creationId xmlns:p14="http://schemas.microsoft.com/office/powerpoint/2010/main" val="68158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从上图可以看出邮件收发的整个过程大致如下：</a:t>
            </a:r>
          </a:p>
          <a:p>
            <a:r>
              <a:rPr lang="zh-CN" altLang="en-US"/>
              <a:t>       （1）发件人调用用户代理编辑要发送的邮件。</a:t>
            </a:r>
          </a:p>
          <a:p>
            <a:r>
              <a:rPr lang="zh-CN" altLang="en-US"/>
              <a:t>       （2）发件人点击屏幕上的”发送邮件“按钮，把发送邮件的 工作全部交给用户代理来完成。用户代理通过SMTP协议将邮件发送给发送方的邮件服务器（在这个过程中，用户代理充当SMTP客户，而发送方的邮件服务器则充当SMTP服务器）。</a:t>
            </a:r>
          </a:p>
          <a:p>
            <a:endParaRPr lang="zh-CN" altLang="en-US"/>
          </a:p>
          <a:p>
            <a:r>
              <a:rPr lang="zh-CN" altLang="en-US"/>
              <a:t>       （3）发送方的邮件服务器收到用户代理发来的邮件后，就把收到的邮件临时存放在邮件缓存队列中，等待时间成熟的时候再发送到接收方的邮件服务器（等待时间的长短取决于邮件服务器的处理能力和队列中待发送的信件的数量 ）。</a:t>
            </a:r>
          </a:p>
          <a:p>
            <a:endParaRPr lang="zh-CN" altLang="en-US"/>
          </a:p>
          <a:p>
            <a:r>
              <a:rPr lang="zh-CN" altLang="en-US"/>
              <a:t>       （4）若现在时机成熟了，发送方的邮件服务器则向接收方的邮件服务器发送邮件缓存中的邮件。在发送邮件之前，发送方的邮件服务器的SMTP客户与接收方的邮件服务器的SMTP服务器需要事先建立TCP连接，之后再将队列中 的邮件发送出去。值得注意的是，邮件不会在因特网中的某个中间邮件服务器落地 。</a:t>
            </a:r>
          </a:p>
          <a:p>
            <a:endParaRPr lang="zh-CN" altLang="en-US"/>
          </a:p>
          <a:p>
            <a:r>
              <a:rPr lang="zh-CN" altLang="en-US"/>
              <a:t>       （5）接收邮件服务器中的SMTP服务器进程在收到邮件后，把邮件放入收件人的用户邮箱中，等待收件人进行读取。</a:t>
            </a:r>
          </a:p>
          <a:p>
            <a:endParaRPr lang="zh-CN" altLang="en-US"/>
          </a:p>
          <a:p>
            <a:r>
              <a:rPr lang="zh-CN" altLang="en-US"/>
              <a:t>       （6）收件人在打算收信时，就运行PC机中的用户代理，使用POP3（或IMAP）协议读取发送给自己的邮件。 注意，在这个过程中，收件人是POP3客户，而接收邮件服务器则是POP3客户，箭头的方向是从邮件服务器指向接收用户，因为这是一个“拉 ”的操作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11</a:t>
            </a:fld>
            <a:endParaRPr lang="zh-CN" altLang="en-US"/>
          </a:p>
        </p:txBody>
      </p:sp>
    </p:spTree>
    <p:extLst>
      <p:ext uri="{BB962C8B-B14F-4D97-AF65-F5344CB8AC3E}">
        <p14:creationId xmlns:p14="http://schemas.microsoft.com/office/powerpoint/2010/main" val="2221968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ABA966C-C914-4B89-ADB0-BC6EB0177048}" type="slidenum">
              <a:rPr lang="zh-CN" altLang="en-US" smtClean="0"/>
              <a:t>12</a:t>
            </a:fld>
            <a:endParaRPr lang="zh-CN" altLang="en-US"/>
          </a:p>
        </p:txBody>
      </p:sp>
    </p:spTree>
    <p:extLst>
      <p:ext uri="{BB962C8B-B14F-4D97-AF65-F5344CB8AC3E}">
        <p14:creationId xmlns:p14="http://schemas.microsoft.com/office/powerpoint/2010/main" val="37338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grpSp>
          <p:nvGrpSpPr>
            <p:cNvPr id="3" name="组合 2"/>
            <p:cNvGrpSpPr/>
            <p:nvPr/>
          </p:nvGrpSpPr>
          <p:grpSpPr>
            <a:xfrm>
              <a:off x="0" y="0"/>
              <a:ext cx="12192000" cy="6858000"/>
              <a:chOff x="349955" y="1137356"/>
              <a:chExt cx="12192000" cy="6858000"/>
            </a:xfrm>
          </p:grpSpPr>
          <p:grpSp>
            <p:nvGrpSpPr>
              <p:cNvPr id="10" name="组合 9"/>
              <p:cNvGrpSpPr/>
              <p:nvPr/>
            </p:nvGrpSpPr>
            <p:grpSpPr>
              <a:xfrm>
                <a:off x="349955" y="1137356"/>
                <a:ext cx="12192000" cy="3429000"/>
                <a:chOff x="349955" y="1137356"/>
                <a:chExt cx="12192000" cy="3429000"/>
              </a:xfrm>
            </p:grpSpPr>
            <p:pic>
              <p:nvPicPr>
                <p:cNvPr id="13" name="图片 12"/>
                <p:cNvPicPr>
                  <a:picLocks noChangeAspect="1"/>
                </p:cNvPicPr>
                <p:nvPr/>
              </p:nvPicPr>
              <p:blipFill rotWithShape="1">
                <a:blip r:embed="rId14" cstate="screen"/>
                <a:srcRect l="4925" r="7517"/>
                <a:stretch>
                  <a:fillRect/>
                </a:stretch>
              </p:blipFill>
              <p:spPr>
                <a:xfrm>
                  <a:off x="349955" y="1137356"/>
                  <a:ext cx="6096000" cy="3429000"/>
                </a:xfrm>
                <a:prstGeom prst="rect">
                  <a:avLst/>
                </a:prstGeom>
              </p:spPr>
            </p:pic>
            <p:pic>
              <p:nvPicPr>
                <p:cNvPr id="14" name="图片 13"/>
                <p:cNvPicPr>
                  <a:picLocks noChangeAspect="1"/>
                </p:cNvPicPr>
                <p:nvPr/>
              </p:nvPicPr>
              <p:blipFill rotWithShape="1">
                <a:blip r:embed="rId14" cstate="screen"/>
                <a:srcRect l="4925" r="7517"/>
                <a:stretch>
                  <a:fillRect/>
                </a:stretch>
              </p:blipFill>
              <p:spPr>
                <a:xfrm>
                  <a:off x="6445955" y="1137356"/>
                  <a:ext cx="6096000" cy="3429000"/>
                </a:xfrm>
                <a:prstGeom prst="rect">
                  <a:avLst/>
                </a:prstGeom>
              </p:spPr>
            </p:pic>
          </p:grpSp>
          <p:pic>
            <p:nvPicPr>
              <p:cNvPr id="11" name="图片 10"/>
              <p:cNvPicPr>
                <a:picLocks noChangeAspect="1"/>
              </p:cNvPicPr>
              <p:nvPr/>
            </p:nvPicPr>
            <p:blipFill rotWithShape="1">
              <a:blip r:embed="rId14" cstate="screen"/>
              <a:srcRect l="4925" r="7517"/>
              <a:stretch>
                <a:fillRect/>
              </a:stretch>
            </p:blipFill>
            <p:spPr>
              <a:xfrm>
                <a:off x="349955" y="4566356"/>
                <a:ext cx="6096000" cy="3429000"/>
              </a:xfrm>
              <a:prstGeom prst="rect">
                <a:avLst/>
              </a:prstGeom>
            </p:spPr>
          </p:pic>
          <p:pic>
            <p:nvPicPr>
              <p:cNvPr id="12" name="图片 11"/>
              <p:cNvPicPr>
                <a:picLocks noChangeAspect="1"/>
              </p:cNvPicPr>
              <p:nvPr/>
            </p:nvPicPr>
            <p:blipFill rotWithShape="1">
              <a:blip r:embed="rId14" cstate="screen"/>
              <a:srcRect l="4925" r="7517"/>
              <a:stretch>
                <a:fillRect/>
              </a:stretch>
            </p:blipFill>
            <p:spPr>
              <a:xfrm>
                <a:off x="6445955" y="4566356"/>
                <a:ext cx="6096000" cy="3429000"/>
              </a:xfrm>
              <a:prstGeom prst="rect">
                <a:avLst/>
              </a:prstGeom>
            </p:spPr>
          </p:pic>
        </p:grpSp>
        <p:grpSp>
          <p:nvGrpSpPr>
            <p:cNvPr id="4" name="组合 3"/>
            <p:cNvGrpSpPr/>
            <p:nvPr/>
          </p:nvGrpSpPr>
          <p:grpSpPr>
            <a:xfrm>
              <a:off x="600362" y="420346"/>
              <a:ext cx="3458680" cy="717080"/>
              <a:chOff x="1358646" y="1055965"/>
              <a:chExt cx="3458680" cy="717080"/>
            </a:xfrm>
          </p:grpSpPr>
          <p:grpSp>
            <p:nvGrpSpPr>
              <p:cNvPr id="6" name="组合 5"/>
              <p:cNvGrpSpPr/>
              <p:nvPr/>
            </p:nvGrpSpPr>
            <p:grpSpPr>
              <a:xfrm>
                <a:off x="1577550" y="1214503"/>
                <a:ext cx="3239776" cy="558542"/>
                <a:chOff x="1577550" y="1214503"/>
                <a:chExt cx="3239776" cy="558542"/>
              </a:xfrm>
            </p:grpSpPr>
            <p:sp>
              <p:nvSpPr>
                <p:cNvPr id="8" name="矩形: 圆角 7"/>
                <p:cNvSpPr/>
                <p:nvPr/>
              </p:nvSpPr>
              <p:spPr>
                <a:xfrm>
                  <a:off x="1577550" y="1214503"/>
                  <a:ext cx="3239776" cy="558542"/>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latin typeface="黑体" panose="02010609060101010101" charset="-122"/>
                    <a:ea typeface="黑体" panose="02010609060101010101" charset="-122"/>
                  </a:endParaRPr>
                </a:p>
              </p:txBody>
            </p:sp>
            <p:sp>
              <p:nvSpPr>
                <p:cNvPr id="9" name="矩形 8"/>
                <p:cNvSpPr/>
                <p:nvPr/>
              </p:nvSpPr>
              <p:spPr>
                <a:xfrm>
                  <a:off x="1705631" y="1262941"/>
                  <a:ext cx="3018775" cy="461665"/>
                </a:xfrm>
                <a:prstGeom prst="rect">
                  <a:avLst/>
                </a:prstGeom>
              </p:spPr>
              <p:txBody>
                <a:bodyPr wrap="none">
                  <a:spAutoFit/>
                </a:bodyPr>
                <a:lstStyle/>
                <a:p>
                  <a:pPr algn="ctr"/>
                  <a:r>
                    <a:rPr lang="zh-CN" altLang="en-US" sz="2400" b="1" spc="300" dirty="0">
                      <a:solidFill>
                        <a:srgbClr val="475574"/>
                      </a:solidFill>
                      <a:latin typeface="黑体" panose="02010609060101010101" charset="-122"/>
                      <a:ea typeface="黑体" panose="02010609060101010101" charset="-122"/>
                    </a:rPr>
                    <a:t>企业管理基础知识</a:t>
                  </a:r>
                </a:p>
              </p:txBody>
            </p:sp>
          </p:grpSp>
          <p:sp>
            <p:nvSpPr>
              <p:cNvPr id="7" name="椭圆 6"/>
              <p:cNvSpPr/>
              <p:nvPr/>
            </p:nvSpPr>
            <p:spPr>
              <a:xfrm flipV="1">
                <a:off x="1358646" y="1055965"/>
                <a:ext cx="437808" cy="43780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latin typeface="黑体" panose="02010609060101010101" charset="-122"/>
                  <a:ea typeface="黑体" panose="02010609060101010101" charset="-122"/>
                </a:endParaRPr>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500"/>
    </mc:Choice>
    <mc:Fallback xmlns="">
      <p:transition spd="slow"/>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libili.com/video/BV1op411o7jY?p=19" TargetMode="External"/><Relationship Id="rId2" Type="http://schemas.openxmlformats.org/officeDocument/2006/relationships/hyperlink" Target="https://lufficc.com/blog/the-core-conception-of-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矩形: 圆角 8"/>
          <p:cNvSpPr/>
          <p:nvPr/>
        </p:nvSpPr>
        <p:spPr>
          <a:xfrm>
            <a:off x="1650190" y="1047234"/>
            <a:ext cx="8891619" cy="4763531"/>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28" name="椭圆 27"/>
          <p:cNvSpPr/>
          <p:nvPr/>
        </p:nvSpPr>
        <p:spPr>
          <a:xfrm flipV="1">
            <a:off x="8282446" y="1963076"/>
            <a:ext cx="539178" cy="539178"/>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9" name="矩形 18"/>
          <p:cNvSpPr/>
          <p:nvPr/>
        </p:nvSpPr>
        <p:spPr>
          <a:xfrm>
            <a:off x="2006600" y="2452370"/>
            <a:ext cx="8178800" cy="1198880"/>
          </a:xfrm>
          <a:prstGeom prst="rect">
            <a:avLst/>
          </a:prstGeom>
        </p:spPr>
        <p:txBody>
          <a:bodyPr wrap="square">
            <a:spAutoFit/>
          </a:bodyPr>
          <a:lstStyle/>
          <a:p>
            <a:pPr algn="ctr"/>
            <a:r>
              <a:rPr lang="zh-CN" altLang="en-US" sz="7200" spc="600" dirty="0">
                <a:solidFill>
                  <a:srgbClr val="475574"/>
                </a:solidFill>
                <a:cs typeface="+mn-ea"/>
                <a:sym typeface="+mn-lt"/>
              </a:rPr>
              <a:t>软件工程实验</a:t>
            </a:r>
          </a:p>
        </p:txBody>
      </p:sp>
      <p:sp>
        <p:nvSpPr>
          <p:cNvPr id="34" name="椭圆 33"/>
          <p:cNvSpPr/>
          <p:nvPr/>
        </p:nvSpPr>
        <p:spPr>
          <a:xfrm flipV="1">
            <a:off x="3275004" y="2182532"/>
            <a:ext cx="270106" cy="270106"/>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7" name="椭圆 36"/>
          <p:cNvSpPr/>
          <p:nvPr/>
        </p:nvSpPr>
        <p:spPr>
          <a:xfrm flipV="1">
            <a:off x="7431270" y="3560517"/>
            <a:ext cx="135053" cy="13505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nvGrpSpPr>
          <p:cNvPr id="40" name="组合 39"/>
          <p:cNvGrpSpPr/>
          <p:nvPr/>
        </p:nvGrpSpPr>
        <p:grpSpPr>
          <a:xfrm>
            <a:off x="4206669" y="3926656"/>
            <a:ext cx="3763199" cy="486698"/>
            <a:chOff x="4064896" y="4176518"/>
            <a:chExt cx="3763199" cy="486698"/>
          </a:xfrm>
        </p:grpSpPr>
        <p:sp>
          <p:nvSpPr>
            <p:cNvPr id="38" name="矩形: 圆角 37"/>
            <p:cNvSpPr/>
            <p:nvPr/>
          </p:nvSpPr>
          <p:spPr>
            <a:xfrm>
              <a:off x="4064896" y="4176518"/>
              <a:ext cx="3763199" cy="486698"/>
            </a:xfrm>
            <a:prstGeom prst="roundRect">
              <a:avLst>
                <a:gd name="adj" fmla="val 5000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5" name="矩形 34"/>
            <p:cNvSpPr/>
            <p:nvPr/>
          </p:nvSpPr>
          <p:spPr>
            <a:xfrm>
              <a:off x="5342160" y="4176649"/>
              <a:ext cx="1223412" cy="461665"/>
            </a:xfrm>
            <a:prstGeom prst="rect">
              <a:avLst/>
            </a:prstGeom>
          </p:spPr>
          <p:txBody>
            <a:bodyPr wrap="none">
              <a:spAutoFit/>
            </a:bodyPr>
            <a:lstStyle/>
            <a:p>
              <a:pPr algn="ctr"/>
              <a:r>
                <a:rPr lang="zh-CN" altLang="en-US" sz="2400" b="1" spc="300" dirty="0">
                  <a:solidFill>
                    <a:schemeClr val="bg1"/>
                  </a:solidFill>
                  <a:cs typeface="+mn-ea"/>
                  <a:sym typeface="+mn-lt"/>
                </a:rPr>
                <a:t>魔改版</a:t>
              </a:r>
            </a:p>
          </p:txBody>
        </p:sp>
      </p:grpSp>
      <p:sp>
        <p:nvSpPr>
          <p:cNvPr id="93" name="矩形: 圆角 92"/>
          <p:cNvSpPr/>
          <p:nvPr/>
        </p:nvSpPr>
        <p:spPr>
          <a:xfrm>
            <a:off x="1224570" y="-773"/>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6" name="椭圆 95"/>
          <p:cNvSpPr/>
          <p:nvPr/>
        </p:nvSpPr>
        <p:spPr>
          <a:xfrm flipV="1">
            <a:off x="3926134" y="4476234"/>
            <a:ext cx="192079" cy="192079"/>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98" name="矩形: 圆角 97"/>
          <p:cNvSpPr/>
          <p:nvPr/>
        </p:nvSpPr>
        <p:spPr>
          <a:xfrm>
            <a:off x="10112784" y="4822666"/>
            <a:ext cx="888523" cy="2024781"/>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3" name="文本框 2"/>
          <p:cNvSpPr txBox="1"/>
          <p:nvPr/>
        </p:nvSpPr>
        <p:spPr>
          <a:xfrm>
            <a:off x="8177639" y="5231584"/>
            <a:ext cx="1935145" cy="338554"/>
          </a:xfrm>
          <a:prstGeom prst="rect">
            <a:avLst/>
          </a:prstGeom>
          <a:noFill/>
        </p:spPr>
        <p:txBody>
          <a:bodyPr wrap="none" rtlCol="0">
            <a:spAutoFit/>
          </a:bodyPr>
          <a:lstStyle/>
          <a:p>
            <a:r>
              <a:rPr lang="zh-CN" altLang="en-US" sz="1600" spc="600" dirty="0">
                <a:solidFill>
                  <a:srgbClr val="475574"/>
                </a:solidFill>
                <a:cs typeface="+mn-ea"/>
              </a:rPr>
              <a:t>2020.</a:t>
            </a:r>
            <a:r>
              <a:rPr lang="en-US" altLang="zh-CN" sz="1600" spc="600" dirty="0">
                <a:solidFill>
                  <a:srgbClr val="475574"/>
                </a:solidFill>
                <a:cs typeface="+mn-ea"/>
              </a:rPr>
              <a:t>xx</a:t>
            </a:r>
            <a:r>
              <a:rPr lang="zh-CN" altLang="en-US" sz="1600" spc="600" dirty="0">
                <a:solidFill>
                  <a:srgbClr val="475574"/>
                </a:solidFill>
                <a:cs typeface="+mn-ea"/>
              </a:rPr>
              <a:t>.</a:t>
            </a:r>
            <a:r>
              <a:rPr lang="en-US" altLang="zh-CN" sz="1600" spc="600" dirty="0">
                <a:solidFill>
                  <a:srgbClr val="475574"/>
                </a:solidFill>
                <a:cs typeface="+mn-ea"/>
              </a:rPr>
              <a:t>xx</a:t>
            </a:r>
            <a:endParaRPr lang="zh-CN" altLang="en-US" sz="1600" spc="600" dirty="0">
              <a:solidFill>
                <a:srgbClr val="475574"/>
              </a:solidFill>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7585" y="716280"/>
            <a:ext cx="10717530" cy="2739211"/>
          </a:xfrm>
          <a:prstGeom prst="rect">
            <a:avLst/>
          </a:prstGeom>
          <a:noFill/>
        </p:spPr>
        <p:txBody>
          <a:bodyPr vert="horz" wrap="square" rtlCol="0">
            <a:spAutoFit/>
          </a:bodyPr>
          <a:lstStyle/>
          <a:p>
            <a:pPr algn="just">
              <a:spcAft>
                <a:spcPts val="0"/>
              </a:spcAft>
            </a:pP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有三个工作区域，分别是工作目录、暂存区域和本地仓库。</a:t>
            </a: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工作目录</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是当前进行工作的区域，文件修改但未提交，处于已修改状态（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modified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b="1" dirty="0">
                <a:solidFill>
                  <a:schemeClr val="bg2">
                    <a:lumMod val="25000"/>
                  </a:schemeClr>
                </a:solidFill>
                <a:latin typeface="幼圆" panose="02010509060101010101" pitchFamily="49" charset="-122"/>
                <a:ea typeface="幼圆" panose="02010509060101010101" pitchFamily="49" charset="-122"/>
                <a:sym typeface="+mn-ea"/>
              </a:rPr>
              <a:t>暂存区域</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是运行</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git add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命令后文件保存的区域，也就是下次提交要保存的文件，文件处于已暂存状态（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staged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endParaRPr lang="en-US" altLang="zh-CN" sz="2400" dirty="0">
              <a:solidFill>
                <a:schemeClr val="bg2">
                  <a:lumMod val="25000"/>
                </a:schemeClr>
              </a:solidFill>
              <a:latin typeface="幼圆" panose="02010509060101010101" pitchFamily="49" charset="-122"/>
              <a:ea typeface="幼圆" panose="02010509060101010101" pitchFamily="49" charset="-122"/>
              <a:sym typeface="+mn-ea"/>
            </a:endParaRPr>
          </a:p>
          <a:p>
            <a:pPr algn="just">
              <a:spcAft>
                <a:spcPts val="0"/>
              </a:spcAft>
            </a:pP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本地仓库即版本库，记录了工程提交的完整状态和内容，文件处于已提交状态（</a:t>
            </a:r>
            <a:r>
              <a:rPr lang="en-US" altLang="zh-CN" sz="2400" dirty="0">
                <a:solidFill>
                  <a:schemeClr val="bg2">
                    <a:lumMod val="25000"/>
                  </a:schemeClr>
                </a:solidFill>
                <a:latin typeface="幼圆" panose="02010509060101010101" pitchFamily="49" charset="-122"/>
                <a:ea typeface="幼圆" panose="02010509060101010101" pitchFamily="49" charset="-122"/>
                <a:sym typeface="+mn-ea"/>
              </a:rPr>
              <a:t>committed</a:t>
            </a:r>
            <a:r>
              <a:rPr lang="zh-CN" altLang="en-US" sz="2400" dirty="0">
                <a:solidFill>
                  <a:schemeClr val="bg2">
                    <a:lumMod val="25000"/>
                  </a:schemeClr>
                </a:solidFill>
                <a:latin typeface="幼圆" panose="02010509060101010101" pitchFamily="49" charset="-122"/>
                <a:ea typeface="幼圆" panose="02010509060101010101" pitchFamily="49" charset="-122"/>
                <a:sym typeface="+mn-ea"/>
              </a:rPr>
              <a:t>）。</a:t>
            </a:r>
          </a:p>
        </p:txBody>
      </p:sp>
      <p:pic>
        <p:nvPicPr>
          <p:cNvPr id="3" name="图片 2"/>
          <p:cNvPicPr/>
          <p:nvPr/>
        </p:nvPicPr>
        <p:blipFill>
          <a:blip r:embed="rId3"/>
          <a:stretch>
            <a:fillRect/>
          </a:stretch>
        </p:blipFill>
        <p:spPr>
          <a:xfrm>
            <a:off x="2628164" y="3352800"/>
            <a:ext cx="7325734" cy="38668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83772" y="-52210"/>
            <a:ext cx="5635770" cy="6962419"/>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下面演示修改项目和提交流程（在本地自己分支里做）：</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1.</a:t>
            </a:r>
            <a:r>
              <a:rPr lang="zh-CN" altLang="en-US" sz="2000" dirty="0">
                <a:effectLst>
                  <a:outerShdw blurRad="38100" dist="19050" dir="2700000" algn="tl" rotWithShape="0">
                    <a:schemeClr val="dk1">
                      <a:alpha val="40000"/>
                    </a:schemeClr>
                  </a:outerShdw>
                </a:effectLst>
              </a:rPr>
              <a:t>随便增加</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修改一个文件（如图</a:t>
            </a:r>
            <a:r>
              <a:rPr lang="en-US" altLang="zh-CN" sz="2000" dirty="0">
                <a:effectLst>
                  <a:outerShdw blurRad="38100" dist="19050" dir="2700000" algn="tl" rotWithShape="0">
                    <a:schemeClr val="dk1">
                      <a:alpha val="40000"/>
                    </a:schemeClr>
                  </a:outerShdw>
                </a:effectLst>
              </a:rPr>
              <a:t>ShouHou.txt</a:t>
            </a:r>
            <a:r>
              <a:rPr lang="zh-CN" altLang="en-US" sz="2000" dirty="0">
                <a:effectLst>
                  <a:outerShdw blurRad="38100" dist="19050" dir="2700000" algn="tl" rotWithShape="0">
                    <a:schemeClr val="dk1">
                      <a:alpha val="40000"/>
                    </a:schemeClr>
                  </a:outerShdw>
                </a:effectLst>
              </a:rPr>
              <a:t>）</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effectLst>
                  <a:outerShdw blurRad="38100" dist="19050" dir="2700000" algn="tl" rotWithShape="0">
                    <a:schemeClr val="dk1">
                      <a:alpha val="40000"/>
                    </a:schemeClr>
                  </a:outerShdw>
                </a:effectLst>
              </a:rPr>
              <a:t>2</a:t>
            </a:r>
            <a:r>
              <a:rPr lang="zh-CN" altLang="en-US" sz="2000" dirty="0">
                <a:effectLst>
                  <a:outerShdw blurRad="38100" dist="19050" dir="2700000" algn="tl" rotWithShape="0">
                    <a:schemeClr val="dk1">
                      <a:alpha val="40000"/>
                    </a:schemeClr>
                  </a:outerShdw>
                </a:effectLst>
              </a:rPr>
              <a:t>指令</a:t>
            </a:r>
            <a:r>
              <a:rPr lang="en-US" altLang="zh-CN" sz="2000" dirty="0">
                <a:effectLst>
                  <a:outerShdw blurRad="38100" dist="19050" dir="2700000" algn="tl" rotWithShape="0">
                    <a:schemeClr val="dk1">
                      <a:alpha val="40000"/>
                    </a:schemeClr>
                  </a:outerShdw>
                </a:effectLst>
              </a:rPr>
              <a:t>git status</a:t>
            </a:r>
            <a:r>
              <a:rPr lang="zh-CN" altLang="en-US" sz="2000" dirty="0">
                <a:effectLst>
                  <a:outerShdw blurRad="38100" dist="19050" dir="2700000" algn="tl" rotWithShape="0">
                    <a:schemeClr val="dk1">
                      <a:alpha val="40000"/>
                    </a:schemeClr>
                  </a:outerShdw>
                </a:effectLst>
              </a:rPr>
              <a:t>查看状态</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诶，它红了？原因是他现在处于（</a:t>
            </a:r>
            <a:r>
              <a:rPr lang="en-US" altLang="zh-CN" sz="2000" dirty="0">
                <a:effectLst>
                  <a:outerShdw blurRad="38100" dist="19050" dir="2700000" algn="tl" rotWithShape="0">
                    <a:schemeClr val="dk1">
                      <a:alpha val="40000"/>
                    </a:schemeClr>
                  </a:outerShdw>
                </a:effectLst>
              </a:rPr>
              <a:t>modified</a:t>
            </a:r>
            <a:r>
              <a:rPr lang="zh-CN" altLang="en-US" sz="2000" dirty="0">
                <a:effectLst>
                  <a:outerShdw blurRad="38100" dist="19050" dir="2700000" algn="tl" rotWithShape="0">
                    <a:schemeClr val="dk1">
                      <a:alpha val="40000"/>
                    </a:schemeClr>
                  </a:outerShdw>
                </a:effectLst>
              </a:rPr>
              <a:t>）状态</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3.</a:t>
            </a:r>
            <a:r>
              <a:rPr lang="zh-CN" altLang="en-US" sz="2000" dirty="0">
                <a:solidFill>
                  <a:schemeClr val="tx1"/>
                </a:solidFill>
                <a:effectLst>
                  <a:outerShdw blurRad="38100" dist="19050" dir="2700000" algn="tl" rotWithShape="0">
                    <a:schemeClr val="dk1">
                      <a:alpha val="40000"/>
                    </a:schemeClr>
                  </a:outerShdw>
                </a:effectLst>
              </a:rPr>
              <a:t>假设我改完了，要提交</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en-US" altLang="zh-CN" sz="2000" dirty="0">
                <a:effectLst>
                  <a:outerShdw blurRad="38100" dist="19050" dir="2700000" algn="tl" rotWithShape="0">
                    <a:schemeClr val="dk1">
                      <a:alpha val="40000"/>
                    </a:schemeClr>
                  </a:outerShdw>
                </a:effectLst>
              </a:rPr>
              <a:t>4.</a:t>
            </a:r>
            <a:r>
              <a:rPr lang="zh-CN" altLang="en-US" sz="2000" dirty="0">
                <a:effectLst>
                  <a:outerShdw blurRad="38100" dist="19050" dir="2700000" algn="tl" rotWithShape="0">
                    <a:schemeClr val="dk1">
                      <a:alpha val="40000"/>
                    </a:schemeClr>
                  </a:outerShdw>
                </a:effectLst>
              </a:rPr>
              <a:t>输入指令</a:t>
            </a:r>
            <a:r>
              <a:rPr lang="en-US" altLang="zh-CN" sz="2000" dirty="0">
                <a:effectLst>
                  <a:outerShdw blurRad="38100" dist="19050" dir="2700000" algn="tl" rotWithShape="0">
                    <a:schemeClr val="dk1">
                      <a:alpha val="40000"/>
                    </a:schemeClr>
                  </a:outerShdw>
                </a:effectLst>
              </a:rPr>
              <a:t>git add ShouHou.txt</a:t>
            </a: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5.</a:t>
            </a:r>
            <a:r>
              <a:rPr lang="zh-CN" altLang="en-US" sz="2000" dirty="0">
                <a:solidFill>
                  <a:schemeClr val="tx1"/>
                </a:solidFill>
                <a:effectLst>
                  <a:outerShdw blurRad="38100" dist="19050" dir="2700000" algn="tl" rotWithShape="0">
                    <a:schemeClr val="dk1">
                      <a:alpha val="40000"/>
                    </a:schemeClr>
                  </a:outerShdw>
                </a:effectLst>
              </a:rPr>
              <a:t>再次查看</a:t>
            </a:r>
            <a:r>
              <a:rPr lang="en-US" altLang="zh-CN" sz="2000" dirty="0">
                <a:solidFill>
                  <a:schemeClr val="tx1"/>
                </a:solidFill>
                <a:effectLst>
                  <a:outerShdw blurRad="38100" dist="19050" dir="2700000" algn="tl" rotWithShape="0">
                    <a:schemeClr val="dk1">
                      <a:alpha val="40000"/>
                    </a:schemeClr>
                  </a:outerShdw>
                </a:effectLst>
              </a:rPr>
              <a:t>git status</a:t>
            </a:r>
          </a:p>
          <a:p>
            <a:pPr>
              <a:lnSpc>
                <a:spcPct val="150000"/>
              </a:lnSpc>
            </a:pPr>
            <a:r>
              <a:rPr lang="zh-CN" altLang="en-US" sz="2000" dirty="0">
                <a:effectLst>
                  <a:outerShdw blurRad="38100" dist="19050" dir="2700000" algn="tl" rotWithShape="0">
                    <a:schemeClr val="dk1">
                      <a:alpha val="40000"/>
                    </a:schemeClr>
                  </a:outerShdw>
                </a:effectLst>
              </a:rPr>
              <a:t>它绿了它绿了！原因是处于暂存区域，并且有旁注（</a:t>
            </a:r>
            <a:r>
              <a:rPr lang="en-US" altLang="zh-CN" sz="2000" dirty="0">
                <a:effectLst>
                  <a:outerShdw blurRad="38100" dist="19050" dir="2700000" algn="tl" rotWithShape="0">
                    <a:schemeClr val="dk1">
                      <a:alpha val="40000"/>
                    </a:schemeClr>
                  </a:outerShdw>
                </a:effectLst>
              </a:rPr>
              <a:t>new</a:t>
            </a:r>
            <a:r>
              <a:rPr lang="zh-CN" altLang="en-US" sz="2000" dirty="0">
                <a:effectLst>
                  <a:outerShdw blurRad="38100" dist="19050" dir="2700000" algn="tl" rotWithShape="0">
                    <a:schemeClr val="dk1">
                      <a:alpha val="40000"/>
                    </a:schemeClr>
                  </a:outerShdw>
                </a:effectLst>
              </a:rPr>
              <a:t>）代表是新增的文件，如果是修改文件，会显示（</a:t>
            </a:r>
            <a:r>
              <a:rPr lang="en-US" altLang="zh-CN" sz="2000" dirty="0">
                <a:effectLst>
                  <a:outerShdw blurRad="38100" dist="19050" dir="2700000" algn="tl" rotWithShape="0">
                    <a:schemeClr val="dk1">
                      <a:alpha val="40000"/>
                    </a:schemeClr>
                  </a:outerShdw>
                </a:effectLst>
              </a:rPr>
              <a:t>modified</a:t>
            </a:r>
            <a:r>
              <a:rPr lang="zh-CN" altLang="en-US" sz="2000" dirty="0">
                <a:effectLst>
                  <a:outerShdw blurRad="38100" dist="19050" dir="2700000" algn="tl" rotWithShape="0">
                    <a:schemeClr val="dk1">
                      <a:alpha val="40000"/>
                    </a:schemeClr>
                  </a:outerShdw>
                </a:effectLst>
              </a:rPr>
              <a:t>）</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6.git commit –m “</a:t>
            </a:r>
            <a:r>
              <a:rPr lang="zh-CN" altLang="en-US" sz="2000" dirty="0">
                <a:effectLst>
                  <a:outerShdw blurRad="38100" dist="19050" dir="2700000" algn="tl" rotWithShape="0">
                    <a:schemeClr val="dk1">
                      <a:alpha val="40000"/>
                    </a:schemeClr>
                  </a:outerShdw>
                </a:effectLst>
              </a:rPr>
              <a:t>修改理由</a:t>
            </a:r>
            <a:r>
              <a:rPr lang="en-US" altLang="zh-CN" sz="2000" dirty="0">
                <a:solidFill>
                  <a:schemeClr val="tx1"/>
                </a:solidFill>
                <a:effectLst>
                  <a:outerShdw blurRad="38100" dist="19050" dir="2700000" algn="tl" rotWithShape="0">
                    <a:schemeClr val="dk1">
                      <a:alpha val="40000"/>
                    </a:schemeClr>
                  </a:outerShdw>
                </a:effectLst>
              </a:rPr>
              <a:t>” </a:t>
            </a:r>
          </a:p>
          <a:p>
            <a:pPr>
              <a:lnSpc>
                <a:spcPct val="150000"/>
              </a:lnSpc>
            </a:pPr>
            <a:r>
              <a:rPr lang="zh-CN" altLang="en-US" sz="2000" dirty="0">
                <a:effectLst>
                  <a:outerShdw blurRad="38100" dist="19050" dir="2700000" algn="tl" rotWithShape="0">
                    <a:schemeClr val="dk1">
                      <a:alpha val="40000"/>
                    </a:schemeClr>
                  </a:outerShdw>
                </a:effectLst>
              </a:rPr>
              <a:t>这里一定要写理由！这个理由会显示在远程仓库，自己也可以查询，这样每一次修改都知道问什么</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BFEE1B5D-443F-4EC2-B29E-A65CE7E52D12}"/>
              </a:ext>
            </a:extLst>
          </p:cNvPr>
          <p:cNvPicPr>
            <a:picLocks noChangeAspect="1"/>
          </p:cNvPicPr>
          <p:nvPr/>
        </p:nvPicPr>
        <p:blipFill rotWithShape="1">
          <a:blip r:embed="rId3"/>
          <a:srcRect t="58420" r="49422"/>
          <a:stretch/>
        </p:blipFill>
        <p:spPr>
          <a:xfrm>
            <a:off x="6238589" y="-524656"/>
            <a:ext cx="4373534" cy="1300397"/>
          </a:xfrm>
          <a:prstGeom prst="rect">
            <a:avLst/>
          </a:prstGeom>
        </p:spPr>
      </p:pic>
      <p:pic>
        <p:nvPicPr>
          <p:cNvPr id="2" name="图片 1">
            <a:extLst>
              <a:ext uri="{FF2B5EF4-FFF2-40B4-BE49-F238E27FC236}">
                <a16:creationId xmlns:a16="http://schemas.microsoft.com/office/drawing/2014/main" id="{438F7691-9B05-45AF-B81E-3D1A65923547}"/>
              </a:ext>
            </a:extLst>
          </p:cNvPr>
          <p:cNvPicPr>
            <a:picLocks noChangeAspect="1"/>
          </p:cNvPicPr>
          <p:nvPr/>
        </p:nvPicPr>
        <p:blipFill>
          <a:blip r:embed="rId4"/>
          <a:stretch>
            <a:fillRect/>
          </a:stretch>
        </p:blipFill>
        <p:spPr>
          <a:xfrm>
            <a:off x="6425513" y="927072"/>
            <a:ext cx="4258269" cy="2067213"/>
          </a:xfrm>
          <a:prstGeom prst="rect">
            <a:avLst/>
          </a:prstGeom>
        </p:spPr>
      </p:pic>
      <p:pic>
        <p:nvPicPr>
          <p:cNvPr id="9" name="图片 8">
            <a:extLst>
              <a:ext uri="{FF2B5EF4-FFF2-40B4-BE49-F238E27FC236}">
                <a16:creationId xmlns:a16="http://schemas.microsoft.com/office/drawing/2014/main" id="{4C4D2DEF-9DE5-4810-87DD-DEF521273732}"/>
              </a:ext>
            </a:extLst>
          </p:cNvPr>
          <p:cNvPicPr>
            <a:picLocks noChangeAspect="1"/>
          </p:cNvPicPr>
          <p:nvPr/>
        </p:nvPicPr>
        <p:blipFill>
          <a:blip r:embed="rId5"/>
          <a:stretch>
            <a:fillRect/>
          </a:stretch>
        </p:blipFill>
        <p:spPr>
          <a:xfrm>
            <a:off x="6425513" y="3056994"/>
            <a:ext cx="4963218" cy="2562583"/>
          </a:xfrm>
          <a:prstGeom prst="rect">
            <a:avLst/>
          </a:prstGeom>
        </p:spPr>
      </p:pic>
      <p:pic>
        <p:nvPicPr>
          <p:cNvPr id="5" name="图片 4">
            <a:extLst>
              <a:ext uri="{FF2B5EF4-FFF2-40B4-BE49-F238E27FC236}">
                <a16:creationId xmlns:a16="http://schemas.microsoft.com/office/drawing/2014/main" id="{B181AF08-DACB-4954-80BF-295B598B2FAD}"/>
              </a:ext>
            </a:extLst>
          </p:cNvPr>
          <p:cNvPicPr>
            <a:picLocks noChangeAspect="1"/>
          </p:cNvPicPr>
          <p:nvPr/>
        </p:nvPicPr>
        <p:blipFill>
          <a:blip r:embed="rId6"/>
          <a:stretch>
            <a:fillRect/>
          </a:stretch>
        </p:blipFill>
        <p:spPr>
          <a:xfrm>
            <a:off x="6437755" y="5619577"/>
            <a:ext cx="5163271" cy="1219370"/>
          </a:xfrm>
          <a:prstGeom prst="rect">
            <a:avLst/>
          </a:prstGeom>
        </p:spPr>
      </p:pic>
    </p:spTree>
    <p:extLst>
      <p:ext uri="{BB962C8B-B14F-4D97-AF65-F5344CB8AC3E}">
        <p14:creationId xmlns:p14="http://schemas.microsoft.com/office/powerpoint/2010/main" val="2200901338"/>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0" y="0"/>
            <a:ext cx="5635770" cy="5113644"/>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然后切换到开发分支</a:t>
            </a:r>
            <a:r>
              <a:rPr lang="en-US" altLang="zh-CN" sz="2000" dirty="0">
                <a:effectLst>
                  <a:outerShdw blurRad="38100" dist="19050" dir="2700000" algn="tl" rotWithShape="0">
                    <a:schemeClr val="dk1">
                      <a:alpha val="40000"/>
                    </a:schemeClr>
                  </a:outerShdw>
                </a:effectLst>
              </a:rPr>
              <a:t>dev</a:t>
            </a: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git checkout dev</a:t>
            </a:r>
          </a:p>
          <a:p>
            <a:pPr>
              <a:lnSpc>
                <a:spcPct val="150000"/>
              </a:lnSpc>
            </a:pPr>
            <a:r>
              <a:rPr lang="zh-CN" altLang="en-US" sz="2000" dirty="0">
                <a:effectLst>
                  <a:outerShdw blurRad="38100" dist="19050" dir="2700000" algn="tl" rotWithShape="0">
                    <a:schemeClr val="dk1">
                      <a:alpha val="40000"/>
                    </a:schemeClr>
                  </a:outerShdw>
                </a:effectLst>
              </a:rPr>
              <a:t>合并自己的分支到</a:t>
            </a:r>
            <a:r>
              <a:rPr lang="en-US" altLang="zh-CN" sz="2000" dirty="0">
                <a:effectLst>
                  <a:outerShdw blurRad="38100" dist="19050" dir="2700000" algn="tl" rotWithShape="0">
                    <a:schemeClr val="dk1">
                      <a:alpha val="40000"/>
                    </a:schemeClr>
                  </a:outerShdw>
                </a:effectLst>
              </a:rPr>
              <a:t>dev</a:t>
            </a:r>
            <a:r>
              <a:rPr lang="zh-CN" altLang="en-US" sz="2000" dirty="0">
                <a:effectLst>
                  <a:outerShdw blurRad="38100" dist="19050" dir="2700000" algn="tl" rotWithShape="0">
                    <a:schemeClr val="dk1">
                      <a:alpha val="40000"/>
                    </a:schemeClr>
                  </a:outerShdw>
                </a:effectLst>
              </a:rPr>
              <a:t>分支</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git merge [</a:t>
            </a:r>
            <a:r>
              <a:rPr lang="zh-CN" altLang="en-US" sz="2000" dirty="0">
                <a:solidFill>
                  <a:schemeClr val="tx1"/>
                </a:solidFill>
                <a:effectLst>
                  <a:outerShdw blurRad="38100" dist="19050" dir="2700000" algn="tl" rotWithShape="0">
                    <a:schemeClr val="dk1">
                      <a:alpha val="40000"/>
                    </a:schemeClr>
                  </a:outerShdw>
                </a:effectLst>
              </a:rPr>
              <a:t>分支名</a:t>
            </a:r>
            <a:r>
              <a:rPr lang="en-US" altLang="zh-CN" sz="2000" dirty="0">
                <a:solidFill>
                  <a:schemeClr val="tx1"/>
                </a:solidFill>
                <a:effectLst>
                  <a:outerShdw blurRad="38100" dist="19050" dir="2700000" algn="tl" rotWithShape="0">
                    <a:schemeClr val="dk1">
                      <a:alpha val="40000"/>
                    </a:schemeClr>
                  </a:outerShdw>
                </a:effectLst>
              </a:rPr>
              <a:t>]</a:t>
            </a:r>
          </a:p>
          <a:p>
            <a:pPr>
              <a:lnSpc>
                <a:spcPct val="150000"/>
              </a:lnSpc>
            </a:pPr>
            <a:r>
              <a:rPr lang="zh-CN" altLang="en-US" sz="2000" dirty="0">
                <a:effectLst>
                  <a:outerShdw blurRad="38100" dist="19050" dir="2700000" algn="tl" rotWithShape="0">
                    <a:schemeClr val="dk1">
                      <a:alpha val="40000"/>
                    </a:schemeClr>
                  </a:outerShdw>
                </a:effectLst>
              </a:rPr>
              <a:t>我这里的分支名是</a:t>
            </a:r>
            <a:r>
              <a:rPr lang="en-US" altLang="zh-CN" sz="2000" dirty="0" err="1">
                <a:effectLst>
                  <a:outerShdw blurRad="38100" dist="19050" dir="2700000" algn="tl" rotWithShape="0">
                    <a:schemeClr val="dk1">
                      <a:alpha val="40000"/>
                    </a:schemeClr>
                  </a:outerShdw>
                </a:effectLst>
              </a:rPr>
              <a:t>ShouHou</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这时会有一个</a:t>
            </a:r>
            <a:r>
              <a:rPr lang="en-US" altLang="zh-CN" sz="2000" dirty="0">
                <a:effectLst>
                  <a:outerShdw blurRad="38100" dist="19050" dir="2700000" algn="tl" rotWithShape="0">
                    <a:schemeClr val="dk1">
                      <a:alpha val="40000"/>
                    </a:schemeClr>
                  </a:outerShdw>
                </a:effectLst>
              </a:rPr>
              <a:t>vi</a:t>
            </a:r>
            <a:r>
              <a:rPr lang="zh-CN" altLang="en-US" sz="2000" dirty="0">
                <a:effectLst>
                  <a:outerShdw blurRad="38100" dist="19050" dir="2700000" algn="tl" rotWithShape="0">
                    <a:schemeClr val="dk1">
                      <a:alpha val="40000"/>
                    </a:schemeClr>
                  </a:outerShdw>
                </a:effectLst>
              </a:rPr>
              <a:t>编辑器冒出来</a:t>
            </a:r>
            <a:r>
              <a:rPr lang="en-US" altLang="zh-CN" sz="2000" dirty="0">
                <a:effectLst>
                  <a:outerShdw blurRad="38100" dist="19050" dir="2700000" algn="tl" rotWithShape="0">
                    <a:schemeClr val="dk1">
                      <a:alpha val="40000"/>
                    </a:schemeClr>
                  </a:outerShdw>
                </a:effectLst>
              </a:rPr>
              <a:t>...</a:t>
            </a:r>
          </a:p>
          <a:p>
            <a:pPr>
              <a:lnSpc>
                <a:spcPct val="150000"/>
              </a:lnSpc>
            </a:pPr>
            <a:r>
              <a:rPr lang="zh-CN" altLang="en-US" sz="2000" dirty="0">
                <a:effectLst>
                  <a:outerShdw blurRad="38100" dist="19050" dir="2700000" algn="tl" rotWithShape="0">
                    <a:schemeClr val="dk1">
                      <a:alpha val="40000"/>
                    </a:schemeClr>
                  </a:outerShdw>
                </a:effectLst>
              </a:rPr>
              <a:t>输入‘</a:t>
            </a:r>
            <a:r>
              <a:rPr lang="en-US" altLang="zh-CN" sz="2000" dirty="0" err="1">
                <a:effectLst>
                  <a:outerShdw blurRad="38100" dist="19050" dir="2700000" algn="tl" rotWithShape="0">
                    <a:schemeClr val="dk1">
                      <a:alpha val="40000"/>
                    </a:schemeClr>
                  </a:outerShdw>
                </a:effectLst>
              </a:rPr>
              <a:t>i</a:t>
            </a:r>
            <a:r>
              <a:rPr lang="zh-CN" altLang="en-US" sz="2000" dirty="0">
                <a:effectLst>
                  <a:outerShdw blurRad="38100" dist="19050" dir="2700000" algn="tl" rotWithShape="0">
                    <a:schemeClr val="dk1">
                      <a:alpha val="40000"/>
                    </a:schemeClr>
                  </a:outerShdw>
                </a:effectLst>
              </a:rPr>
              <a:t>’进入插入模式，然后编辑一个合并理由</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按</a:t>
            </a:r>
            <a:r>
              <a:rPr lang="en-US" altLang="zh-CN" sz="2000" dirty="0">
                <a:effectLst>
                  <a:outerShdw blurRad="38100" dist="19050" dir="2700000" algn="tl" rotWithShape="0">
                    <a:schemeClr val="dk1">
                      <a:alpha val="40000"/>
                    </a:schemeClr>
                  </a:outerShdw>
                </a:effectLst>
              </a:rPr>
              <a:t>Esc</a:t>
            </a:r>
            <a:r>
              <a:rPr lang="zh-CN" altLang="en-US" sz="2000" dirty="0">
                <a:effectLst>
                  <a:outerShdw blurRad="38100" dist="19050" dir="2700000" algn="tl" rotWithShape="0">
                    <a:schemeClr val="dk1">
                      <a:alpha val="40000"/>
                    </a:schemeClr>
                  </a:outerShdw>
                </a:effectLst>
              </a:rPr>
              <a:t>后再输入</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wq</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退出</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348B8642-6FFF-48D6-9EA1-B3C41A00195E}"/>
              </a:ext>
            </a:extLst>
          </p:cNvPr>
          <p:cNvPicPr>
            <a:picLocks noChangeAspect="1"/>
          </p:cNvPicPr>
          <p:nvPr/>
        </p:nvPicPr>
        <p:blipFill>
          <a:blip r:embed="rId3"/>
          <a:stretch>
            <a:fillRect/>
          </a:stretch>
        </p:blipFill>
        <p:spPr>
          <a:xfrm>
            <a:off x="5731400" y="2035275"/>
            <a:ext cx="6732756" cy="4272933"/>
          </a:xfrm>
          <a:prstGeom prst="rect">
            <a:avLst/>
          </a:prstGeom>
        </p:spPr>
      </p:pic>
      <p:pic>
        <p:nvPicPr>
          <p:cNvPr id="7" name="图片 6">
            <a:extLst>
              <a:ext uri="{FF2B5EF4-FFF2-40B4-BE49-F238E27FC236}">
                <a16:creationId xmlns:a16="http://schemas.microsoft.com/office/drawing/2014/main" id="{3FF66225-B640-472A-AC4C-F1558BAE5940}"/>
              </a:ext>
            </a:extLst>
          </p:cNvPr>
          <p:cNvPicPr>
            <a:picLocks noChangeAspect="1"/>
          </p:cNvPicPr>
          <p:nvPr/>
        </p:nvPicPr>
        <p:blipFill>
          <a:blip r:embed="rId4"/>
          <a:stretch>
            <a:fillRect/>
          </a:stretch>
        </p:blipFill>
        <p:spPr>
          <a:xfrm>
            <a:off x="5941953" y="166332"/>
            <a:ext cx="6311650" cy="1286072"/>
          </a:xfrm>
          <a:prstGeom prst="rect">
            <a:avLst/>
          </a:prstGeom>
        </p:spPr>
      </p:pic>
    </p:spTree>
    <p:extLst>
      <p:ext uri="{BB962C8B-B14F-4D97-AF65-F5344CB8AC3E}">
        <p14:creationId xmlns:p14="http://schemas.microsoft.com/office/powerpoint/2010/main" val="3776569762"/>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317642" y="357246"/>
            <a:ext cx="5635770" cy="5577424"/>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最后：</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使用指令</a:t>
            </a:r>
            <a:r>
              <a:rPr lang="en-US" altLang="zh-CN" sz="2000" dirty="0">
                <a:solidFill>
                  <a:schemeClr val="tx1"/>
                </a:solidFill>
                <a:effectLst>
                  <a:outerShdw blurRad="38100" dist="19050" dir="2700000" algn="tl" rotWithShape="0">
                    <a:schemeClr val="dk1">
                      <a:alpha val="40000"/>
                    </a:schemeClr>
                  </a:outerShdw>
                </a:effectLst>
              </a:rPr>
              <a:t>git push</a:t>
            </a:r>
          </a:p>
          <a:p>
            <a:pPr>
              <a:lnSpc>
                <a:spcPct val="150000"/>
              </a:lnSpc>
            </a:pPr>
            <a:r>
              <a:rPr lang="zh-CN" altLang="en-US" sz="2000" dirty="0">
                <a:effectLst>
                  <a:outerShdw blurRad="38100" dist="19050" dir="2700000" algn="tl" rotWithShape="0">
                    <a:schemeClr val="dk1">
                      <a:alpha val="40000"/>
                    </a:schemeClr>
                  </a:outerShdw>
                </a:effectLst>
              </a:rPr>
              <a:t>最后一行显示，本地分支合并到了远程分支</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有可能让你输入用户名密码，无所谓输就行了</a:t>
            </a: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查看远程</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发现</a:t>
            </a:r>
            <a:r>
              <a:rPr lang="en-US" altLang="zh-CN" sz="2000" dirty="0">
                <a:effectLst>
                  <a:outerShdw blurRad="38100" dist="19050" dir="2700000" algn="tl" rotWithShape="0">
                    <a:schemeClr val="dk1">
                      <a:alpha val="40000"/>
                    </a:schemeClr>
                  </a:outerShdw>
                </a:effectLst>
              </a:rPr>
              <a:t>dev</a:t>
            </a:r>
            <a:r>
              <a:rPr lang="zh-CN" altLang="en-US" sz="2000" dirty="0">
                <a:effectLst>
                  <a:outerShdw blurRad="38100" dist="19050" dir="2700000" algn="tl" rotWithShape="0">
                    <a:schemeClr val="dk1">
                      <a:alpha val="40000"/>
                    </a:schemeClr>
                  </a:outerShdw>
                </a:effectLst>
              </a:rPr>
              <a:t>的分支下已经有了文件</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但是如果切换主分支是没有的，所以不用担心自己魔改影响主项目。</a:t>
            </a:r>
            <a:endParaRPr lang="en-US" altLang="zh-CN" sz="2000" dirty="0">
              <a:effectLst>
                <a:outerShdw blurRad="38100" dist="19050" dir="2700000" algn="tl" rotWithShape="0">
                  <a:schemeClr val="dk1">
                    <a:alpha val="40000"/>
                  </a:schemeClr>
                </a:outerShdw>
              </a:effectLst>
            </a:endParaRPr>
          </a:p>
        </p:txBody>
      </p:sp>
      <p:pic>
        <p:nvPicPr>
          <p:cNvPr id="14" name="图片 13">
            <a:extLst>
              <a:ext uri="{FF2B5EF4-FFF2-40B4-BE49-F238E27FC236}">
                <a16:creationId xmlns:a16="http://schemas.microsoft.com/office/drawing/2014/main" id="{C4691838-1C0D-4F3F-8B19-CA906A404729}"/>
              </a:ext>
            </a:extLst>
          </p:cNvPr>
          <p:cNvPicPr>
            <a:picLocks noChangeAspect="1"/>
          </p:cNvPicPr>
          <p:nvPr/>
        </p:nvPicPr>
        <p:blipFill>
          <a:blip r:embed="rId3"/>
          <a:stretch>
            <a:fillRect/>
          </a:stretch>
        </p:blipFill>
        <p:spPr>
          <a:xfrm>
            <a:off x="6768245" y="611146"/>
            <a:ext cx="5106113" cy="2457793"/>
          </a:xfrm>
          <a:prstGeom prst="rect">
            <a:avLst/>
          </a:prstGeom>
        </p:spPr>
      </p:pic>
      <p:pic>
        <p:nvPicPr>
          <p:cNvPr id="16" name="图片 15">
            <a:extLst>
              <a:ext uri="{FF2B5EF4-FFF2-40B4-BE49-F238E27FC236}">
                <a16:creationId xmlns:a16="http://schemas.microsoft.com/office/drawing/2014/main" id="{9B2D5ABF-77F8-4027-AB1C-D0421ACD44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412" y="3562765"/>
            <a:ext cx="6467590" cy="3009323"/>
          </a:xfrm>
          <a:prstGeom prst="rect">
            <a:avLst/>
          </a:prstGeom>
        </p:spPr>
      </p:pic>
    </p:spTree>
    <p:extLst>
      <p:ext uri="{BB962C8B-B14F-4D97-AF65-F5344CB8AC3E}">
        <p14:creationId xmlns:p14="http://schemas.microsoft.com/office/powerpoint/2010/main" val="1908309625"/>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270444" y="294725"/>
            <a:ext cx="6170550" cy="4651979"/>
          </a:xfrm>
          <a:prstGeom prst="rect">
            <a:avLst/>
          </a:prstGeom>
          <a:noFill/>
        </p:spPr>
        <p:txBody>
          <a:bodyPr wrap="square" rtlCol="0">
            <a:spAutoFit/>
          </a:bodyPr>
          <a:lstStyle/>
          <a:p>
            <a:pPr>
              <a:lnSpc>
                <a:spcPct val="150000"/>
              </a:lnSpc>
            </a:pPr>
            <a:r>
              <a:rPr lang="zh-CN" altLang="en-US" sz="2000" dirty="0">
                <a:effectLst>
                  <a:outerShdw blurRad="38100" dist="19050" dir="2700000" algn="tl" rotWithShape="0">
                    <a:schemeClr val="dk1">
                      <a:alpha val="40000"/>
                    </a:schemeClr>
                  </a:outerShdw>
                </a:effectLst>
              </a:rPr>
              <a:t>所以开发流程是什么呢？</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solidFill>
                  <a:schemeClr val="tx1"/>
                </a:solidFill>
                <a:effectLst>
                  <a:outerShdw blurRad="38100" dist="19050" dir="2700000" algn="tl" rotWithShape="0">
                    <a:schemeClr val="dk1">
                      <a:alpha val="40000"/>
                    </a:schemeClr>
                  </a:outerShdw>
                </a:effectLst>
              </a:rPr>
              <a:t>首先打开本地自己的文件夹</a:t>
            </a:r>
            <a:r>
              <a:rPr lang="zh-CN" altLang="en-US" sz="2000" dirty="0">
                <a:effectLst>
                  <a:outerShdw blurRad="38100" dist="19050" dir="2700000" algn="tl" rotWithShape="0">
                    <a:schemeClr val="dk1">
                      <a:alpha val="40000"/>
                    </a:schemeClr>
                  </a:outerShdw>
                </a:effectLst>
              </a:rPr>
              <a:t>，切换到主分支以及开发分支</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然后从远程将主分支</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开发分支同步过来</a:t>
            </a:r>
            <a:endParaRPr lang="en-US" altLang="zh-CN" sz="2000" dirty="0">
              <a:effectLst>
                <a:outerShdw blurRad="38100" dist="19050" dir="2700000" algn="tl" rotWithShape="0">
                  <a:schemeClr val="dk1">
                    <a:alpha val="40000"/>
                  </a:schemeClr>
                </a:outerShdw>
              </a:effectLst>
            </a:endParaRPr>
          </a:p>
          <a:p>
            <a:pPr>
              <a:lnSpc>
                <a:spcPct val="150000"/>
              </a:lnSpc>
            </a:pPr>
            <a:r>
              <a:rPr lang="en-US" altLang="zh-CN" sz="2000" dirty="0">
                <a:solidFill>
                  <a:schemeClr val="tx1"/>
                </a:solidFill>
                <a:effectLst>
                  <a:outerShdw blurRad="38100" dist="19050" dir="2700000" algn="tl" rotWithShape="0">
                    <a:schemeClr val="dk1">
                      <a:alpha val="40000"/>
                    </a:schemeClr>
                  </a:outerShdw>
                </a:effectLst>
              </a:rPr>
              <a:t>git pull</a:t>
            </a:r>
          </a:p>
          <a:p>
            <a:pPr>
              <a:lnSpc>
                <a:spcPct val="150000"/>
              </a:lnSpc>
            </a:pPr>
            <a:r>
              <a:rPr lang="zh-CN" altLang="en-US" sz="2000" dirty="0">
                <a:solidFill>
                  <a:schemeClr val="tx1"/>
                </a:solidFill>
                <a:effectLst>
                  <a:outerShdw blurRad="38100" dist="19050" dir="2700000" algn="tl" rotWithShape="0">
                    <a:schemeClr val="dk1">
                      <a:alpha val="40000"/>
                    </a:schemeClr>
                  </a:outerShdw>
                </a:effectLst>
              </a:rPr>
              <a:t>然后创建自己的分支</a:t>
            </a:r>
            <a:endParaRPr lang="en-US" altLang="zh-CN" sz="2000" dirty="0">
              <a:solidFill>
                <a:schemeClr val="tx1"/>
              </a:solidFill>
              <a:effectLst>
                <a:outerShdw blurRad="38100" dist="19050" dir="2700000" algn="tl" rotWithShape="0">
                  <a:schemeClr val="dk1">
                    <a:alpha val="40000"/>
                  </a:schemeClr>
                </a:outerShdw>
              </a:effectLst>
            </a:endParaRPr>
          </a:p>
          <a:p>
            <a:pPr>
              <a:lnSpc>
                <a:spcPct val="150000"/>
              </a:lnSpc>
            </a:pPr>
            <a:r>
              <a:rPr lang="en-US" altLang="zh-CN" sz="2000" dirty="0">
                <a:effectLst>
                  <a:outerShdw blurRad="38100" dist="19050" dir="2700000" algn="tl" rotWithShape="0">
                    <a:schemeClr val="dk1">
                      <a:alpha val="40000"/>
                    </a:schemeClr>
                  </a:outerShdw>
                </a:effectLst>
              </a:rPr>
              <a:t>git switch -c </a:t>
            </a:r>
            <a:r>
              <a:rPr lang="en-US" altLang="zh-CN" sz="2000" dirty="0" err="1">
                <a:effectLst>
                  <a:outerShdw blurRad="38100" dist="19050" dir="2700000" algn="tl" rotWithShape="0">
                    <a:schemeClr val="dk1">
                      <a:alpha val="40000"/>
                    </a:schemeClr>
                  </a:outerShdw>
                </a:effectLst>
              </a:rPr>
              <a:t>ShouHou</a:t>
            </a:r>
            <a:r>
              <a:rPr lang="en-US" altLang="zh-CN" sz="2000" dirty="0">
                <a:effectLst>
                  <a:outerShdw blurRad="38100" dist="19050" dir="2700000" algn="tl" rotWithShape="0">
                    <a:schemeClr val="dk1">
                      <a:alpha val="40000"/>
                    </a:schemeClr>
                  </a:outerShdw>
                </a:effectLst>
              </a:rPr>
              <a:t>  </a:t>
            </a:r>
            <a:r>
              <a:rPr lang="zh-CN" altLang="en-US" sz="2000" dirty="0">
                <a:effectLst>
                  <a:outerShdw blurRad="38100" dist="19050" dir="2700000" algn="tl" rotWithShape="0">
                    <a:schemeClr val="dk1">
                      <a:alpha val="40000"/>
                    </a:schemeClr>
                  </a:outerShdw>
                </a:effectLst>
              </a:rPr>
              <a:t>（切换分支）</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修改、</a:t>
            </a:r>
            <a:r>
              <a:rPr lang="en-US" altLang="zh-CN" sz="2000" dirty="0">
                <a:effectLst>
                  <a:outerShdw blurRad="38100" dist="19050" dir="2700000" algn="tl" rotWithShape="0">
                    <a:schemeClr val="dk1">
                      <a:alpha val="40000"/>
                    </a:schemeClr>
                  </a:outerShdw>
                </a:effectLst>
              </a:rPr>
              <a:t>add</a:t>
            </a:r>
            <a:r>
              <a:rPr lang="zh-CN" altLang="en-US" sz="2000" dirty="0">
                <a:effectLst>
                  <a:outerShdw blurRad="38100" dist="19050" dir="2700000" algn="tl" rotWithShape="0">
                    <a:schemeClr val="dk1">
                      <a:alpha val="40000"/>
                    </a:schemeClr>
                  </a:outerShdw>
                </a:effectLst>
              </a:rPr>
              <a:t>、</a:t>
            </a:r>
            <a:r>
              <a:rPr lang="en-US" altLang="zh-CN" sz="2000" dirty="0">
                <a:effectLst>
                  <a:outerShdw blurRad="38100" dist="19050" dir="2700000" algn="tl" rotWithShape="0">
                    <a:schemeClr val="dk1">
                      <a:alpha val="40000"/>
                    </a:schemeClr>
                  </a:outerShdw>
                </a:effectLst>
              </a:rPr>
              <a:t>commit...</a:t>
            </a:r>
          </a:p>
          <a:p>
            <a:pPr>
              <a:lnSpc>
                <a:spcPct val="150000"/>
              </a:lnSpc>
            </a:pPr>
            <a:r>
              <a:rPr lang="zh-CN" altLang="en-US" sz="2000" dirty="0">
                <a:effectLst>
                  <a:outerShdw blurRad="38100" dist="19050" dir="2700000" algn="tl" rotWithShape="0">
                    <a:schemeClr val="dk1">
                      <a:alpha val="40000"/>
                    </a:schemeClr>
                  </a:outerShdw>
                </a:effectLst>
              </a:rPr>
              <a:t>然后</a:t>
            </a:r>
            <a:r>
              <a:rPr lang="en-US" altLang="zh-CN" sz="2000" dirty="0">
                <a:effectLst>
                  <a:outerShdw blurRad="38100" dist="19050" dir="2700000" algn="tl" rotWithShape="0">
                    <a:schemeClr val="dk1">
                      <a:alpha val="40000"/>
                    </a:schemeClr>
                  </a:outerShdw>
                </a:effectLst>
              </a:rPr>
              <a:t>merge</a:t>
            </a:r>
            <a:r>
              <a:rPr lang="zh-CN" altLang="en-US" sz="2000" dirty="0">
                <a:effectLst>
                  <a:outerShdw blurRad="38100" dist="19050" dir="2700000" algn="tl" rotWithShape="0">
                    <a:schemeClr val="dk1">
                      <a:alpha val="40000"/>
                    </a:schemeClr>
                  </a:outerShdw>
                </a:effectLst>
              </a:rPr>
              <a:t>到本地的</a:t>
            </a:r>
            <a:r>
              <a:rPr lang="en-US" altLang="zh-CN" sz="2000" dirty="0">
                <a:effectLst>
                  <a:outerShdw blurRad="38100" dist="19050" dir="2700000" algn="tl" rotWithShape="0">
                    <a:schemeClr val="dk1">
                      <a:alpha val="40000"/>
                    </a:schemeClr>
                  </a:outerShdw>
                </a:effectLst>
              </a:rPr>
              <a:t>dev</a:t>
            </a:r>
            <a:r>
              <a:rPr lang="zh-CN" altLang="en-US" sz="2000" dirty="0">
                <a:effectLst>
                  <a:outerShdw blurRad="38100" dist="19050" dir="2700000" algn="tl" rotWithShape="0">
                    <a:schemeClr val="dk1">
                      <a:alpha val="40000"/>
                    </a:schemeClr>
                  </a:outerShdw>
                </a:effectLst>
              </a:rPr>
              <a:t>分支或者</a:t>
            </a:r>
            <a:r>
              <a:rPr lang="en-US" altLang="zh-CN" sz="2000" dirty="0">
                <a:effectLst>
                  <a:outerShdw blurRad="38100" dist="19050" dir="2700000" algn="tl" rotWithShape="0">
                    <a:schemeClr val="dk1">
                      <a:alpha val="40000"/>
                    </a:schemeClr>
                  </a:outerShdw>
                </a:effectLst>
              </a:rPr>
              <a:t>master</a:t>
            </a:r>
            <a:r>
              <a:rPr lang="zh-CN" altLang="en-US" sz="2000" dirty="0">
                <a:effectLst>
                  <a:outerShdw blurRad="38100" dist="19050" dir="2700000" algn="tl" rotWithShape="0">
                    <a:schemeClr val="dk1">
                      <a:alpha val="40000"/>
                    </a:schemeClr>
                  </a:outerShdw>
                </a:effectLst>
              </a:rPr>
              <a:t>分支</a:t>
            </a:r>
            <a:endParaRPr lang="en-US" altLang="zh-CN" sz="2000" dirty="0">
              <a:effectLst>
                <a:outerShdw blurRad="38100" dist="19050" dir="2700000" algn="tl" rotWithShape="0">
                  <a:schemeClr val="dk1">
                    <a:alpha val="40000"/>
                  </a:schemeClr>
                </a:outerShdw>
              </a:effectLst>
            </a:endParaRPr>
          </a:p>
          <a:p>
            <a:pPr>
              <a:lnSpc>
                <a:spcPct val="150000"/>
              </a:lnSpc>
            </a:pPr>
            <a:r>
              <a:rPr lang="zh-CN" altLang="en-US" sz="2000" dirty="0">
                <a:effectLst>
                  <a:outerShdw blurRad="38100" dist="19050" dir="2700000" algn="tl" rotWithShape="0">
                    <a:schemeClr val="dk1">
                      <a:alpha val="40000"/>
                    </a:schemeClr>
                  </a:outerShdw>
                </a:effectLst>
              </a:rPr>
              <a:t>然后</a:t>
            </a:r>
            <a:r>
              <a:rPr lang="en-US" altLang="zh-CN" sz="2000" dirty="0">
                <a:effectLst>
                  <a:outerShdw blurRad="38100" dist="19050" dir="2700000" algn="tl" rotWithShape="0">
                    <a:schemeClr val="dk1">
                      <a:alpha val="40000"/>
                    </a:schemeClr>
                  </a:outerShdw>
                </a:effectLst>
              </a:rPr>
              <a:t>push</a:t>
            </a:r>
            <a:r>
              <a:rPr lang="zh-CN" altLang="en-US" sz="2000" dirty="0">
                <a:effectLst>
                  <a:outerShdw blurRad="38100" dist="19050" dir="2700000" algn="tl" rotWithShape="0">
                    <a:schemeClr val="dk1">
                      <a:alpha val="40000"/>
                    </a:schemeClr>
                  </a:outerShdw>
                </a:effectLst>
              </a:rPr>
              <a:t>回云端</a:t>
            </a:r>
            <a:endParaRPr lang="en-US" altLang="zh-CN" sz="2000" dirty="0">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158E1C66-7F4A-4EE2-8459-4978E9688D99}"/>
              </a:ext>
            </a:extLst>
          </p:cNvPr>
          <p:cNvPicPr>
            <a:picLocks noChangeAspect="1"/>
          </p:cNvPicPr>
          <p:nvPr/>
        </p:nvPicPr>
        <p:blipFill rotWithShape="1">
          <a:blip r:embed="rId3"/>
          <a:srcRect t="164" r="45875"/>
          <a:stretch/>
        </p:blipFill>
        <p:spPr>
          <a:xfrm>
            <a:off x="7156389" y="1164155"/>
            <a:ext cx="4350950" cy="3134275"/>
          </a:xfrm>
          <a:prstGeom prst="rect">
            <a:avLst/>
          </a:prstGeom>
        </p:spPr>
      </p:pic>
    </p:spTree>
    <p:extLst>
      <p:ext uri="{BB962C8B-B14F-4D97-AF65-F5344CB8AC3E}">
        <p14:creationId xmlns:p14="http://schemas.microsoft.com/office/powerpoint/2010/main" val="2001864836"/>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744211" y="1653990"/>
            <a:ext cx="8870449" cy="4259949"/>
          </a:xfrm>
          <a:prstGeom prst="rect">
            <a:avLst/>
          </a:prstGeom>
        </p:spPr>
      </p:pic>
      <p:sp>
        <p:nvSpPr>
          <p:cNvPr id="6" name="矩形 5"/>
          <p:cNvSpPr/>
          <p:nvPr/>
        </p:nvSpPr>
        <p:spPr>
          <a:xfrm>
            <a:off x="2352549" y="827904"/>
            <a:ext cx="7829549" cy="400110"/>
          </a:xfrm>
          <a:prstGeom prst="rect">
            <a:avLst/>
          </a:prstGeom>
        </p:spPr>
        <p:txBody>
          <a:bodyPr wrap="square">
            <a:spAutoFit/>
          </a:bodyPr>
          <a:lstStyle/>
          <a:p>
            <a:pPr algn="just">
              <a:spcAft>
                <a:spcPts val="0"/>
              </a:spcAft>
            </a:pPr>
            <a:r>
              <a:rPr lang="zh-CN" altLang="en-US" sz="2000" dirty="0">
                <a:solidFill>
                  <a:schemeClr val="bg2">
                    <a:lumMod val="25000"/>
                  </a:schemeClr>
                </a:solidFill>
                <a:latin typeface="幼圆" panose="02010509060101010101" pitchFamily="49" charset="-122"/>
                <a:ea typeface="幼圆" panose="02010509060101010101" pitchFamily="49" charset="-122"/>
              </a:rPr>
              <a:t>附：常见</a:t>
            </a:r>
            <a:r>
              <a:rPr lang="en-US" altLang="zh-CN" sz="2000" dirty="0">
                <a:solidFill>
                  <a:schemeClr val="bg2">
                    <a:lumMod val="25000"/>
                  </a:schemeClr>
                </a:solidFill>
                <a:latin typeface="幼圆" panose="02010509060101010101" pitchFamily="49" charset="-122"/>
                <a:ea typeface="幼圆" panose="02010509060101010101" pitchFamily="49" charset="-122"/>
              </a:rPr>
              <a:t>Git</a:t>
            </a:r>
            <a:r>
              <a:rPr lang="zh-CN" altLang="en-US" sz="2000" dirty="0">
                <a:solidFill>
                  <a:schemeClr val="bg2">
                    <a:lumMod val="25000"/>
                  </a:schemeClr>
                </a:solidFill>
                <a:latin typeface="幼圆" panose="02010509060101010101" pitchFamily="49" charset="-122"/>
                <a:ea typeface="幼圆" panose="02010509060101010101" pitchFamily="49" charset="-122"/>
              </a:rPr>
              <a:t>指令清单如下，注意</a:t>
            </a:r>
            <a:r>
              <a:rPr lang="en-US" altLang="zh-CN"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git</a:t>
            </a:r>
            <a:r>
              <a:rPr lang="zh-CN" altLang="en-US" sz="20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rPr>
              <a:t>指令是大小写敏感的</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25065" y="2023745"/>
            <a:ext cx="7865110" cy="4401205"/>
          </a:xfrm>
          <a:prstGeom prst="rect">
            <a:avLst/>
          </a:prstGeom>
          <a:noFill/>
        </p:spPr>
        <p:txBody>
          <a:bodyPr wrap="square" rtlCol="0" anchor="t">
            <a:spAutoFit/>
          </a:bodyPr>
          <a:lstStyle/>
          <a:p>
            <a:pPr algn="ctr"/>
            <a:r>
              <a:rPr lang="zh-CN" altLang="en-US" sz="2800" b="1" dirty="0">
                <a:solidFill>
                  <a:schemeClr val="bg2">
                    <a:lumMod val="25000"/>
                  </a:schemeClr>
                </a:solidFill>
                <a:latin typeface="幼圆" panose="02010509060101010101" pitchFamily="49" charset="-122"/>
                <a:ea typeface="幼圆" panose="02010509060101010101" pitchFamily="49" charset="-122"/>
                <a:sym typeface="+mn-ea"/>
              </a:rPr>
              <a:t>学习参考</a:t>
            </a:r>
            <a:endParaRPr lang="en-US" altLang="zh-CN" sz="2800" b="1" dirty="0">
              <a:solidFill>
                <a:schemeClr val="bg2">
                  <a:lumMod val="25000"/>
                </a:schemeClr>
              </a:solidFill>
              <a:latin typeface="幼圆" panose="02010509060101010101" pitchFamily="49" charset="-122"/>
              <a:ea typeface="幼圆" panose="02010509060101010101" pitchFamily="49"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sym typeface="+mn-ea"/>
              </a:rPr>
              <a:t>Git</a:t>
            </a:r>
            <a:r>
              <a:rPr kumimoji="1" lang="zh-CN" altLang="en-US" sz="2800" dirty="0">
                <a:latin typeface="宋体-简" panose="02010800040101010101" pitchFamily="2" charset="-122"/>
                <a:ea typeface="宋体-简" panose="02010800040101010101" pitchFamily="2" charset="-122"/>
                <a:sym typeface="+mn-ea"/>
              </a:rPr>
              <a:t>的核心概念</a:t>
            </a:r>
            <a:r>
              <a:rPr kumimoji="1" lang="en-US" altLang="zh-CN" sz="2800" dirty="0">
                <a:latin typeface="宋体-简" panose="02010800040101010101" pitchFamily="2" charset="-122"/>
                <a:ea typeface="宋体-简" panose="02010800040101010101" pitchFamily="2" charset="-122"/>
                <a:sym typeface="+mn-ea"/>
                <a:hlinkClick r:id="rId2"/>
              </a:rPr>
              <a:t>https://lufficc.com/blog/the-core-conception-of-git</a:t>
            </a:r>
            <a:endParaRPr kumimoji="1" lang="en-US" altLang="zh-CN" sz="2800" dirty="0">
              <a:latin typeface="宋体-简" panose="02010800040101010101" pitchFamily="2" charset="-122"/>
              <a:ea typeface="宋体-简" panose="02010800040101010101" pitchFamily="2" charset="-122"/>
              <a:sym typeface="+mn-ea"/>
            </a:endParaRPr>
          </a:p>
          <a:p>
            <a:pPr marL="342900" indent="-342900">
              <a:buFont typeface="Arial" panose="020B0604020202020204" pitchFamily="34" charset="0"/>
              <a:buChar char="•"/>
            </a:pPr>
            <a:r>
              <a:rPr kumimoji="1" lang="zh-CN" altLang="en-US" sz="2800" dirty="0">
                <a:latin typeface="宋体-简" panose="02010800040101010101" pitchFamily="2" charset="-122"/>
                <a:ea typeface="宋体-简" panose="02010800040101010101" pitchFamily="2" charset="-122"/>
              </a:rPr>
              <a:t>有哪里没听懂直接去看这个视频，找相应的章节，虽然它没有远程仓库，但本地操作应有尽有</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r>
              <a:rPr kumimoji="1" lang="en-US" altLang="zh-CN" sz="2800" dirty="0">
                <a:latin typeface="宋体-简" panose="02010800040101010101" pitchFamily="2" charset="-122"/>
                <a:ea typeface="宋体-简" panose="02010800040101010101" pitchFamily="2" charset="-122"/>
                <a:hlinkClick r:id="rId3"/>
              </a:rPr>
              <a:t>https://www.bilibili.com/video/BV1op411o7jY?p=19</a:t>
            </a:r>
            <a:endParaRPr kumimoji="1" lang="en-US" altLang="zh-CN" sz="2800" dirty="0">
              <a:latin typeface="宋体-简" panose="02010800040101010101" pitchFamily="2" charset="-122"/>
              <a:ea typeface="宋体-简" panose="02010800040101010101" pitchFamily="2" charset="-122"/>
            </a:endParaRPr>
          </a:p>
          <a:p>
            <a:pPr marL="342900" indent="-342900">
              <a:buFont typeface="Arial" panose="020B0604020202020204" pitchFamily="34" charset="0"/>
              <a:buChar char="•"/>
            </a:pPr>
            <a:endParaRPr kumimoji="1" lang="en-US" altLang="zh-CN" sz="2800" dirty="0">
              <a:latin typeface="宋体-简" panose="02010800040101010101" pitchFamily="2" charset="-122"/>
              <a:ea typeface="宋体-简"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组合 9"/>
          <p:cNvGrpSpPr/>
          <p:nvPr/>
        </p:nvGrpSpPr>
        <p:grpSpPr>
          <a:xfrm>
            <a:off x="1434302" y="793451"/>
            <a:ext cx="1972090" cy="2645659"/>
            <a:chOff x="1404892" y="1201756"/>
            <a:chExt cx="3448463" cy="4626288"/>
          </a:xfrm>
        </p:grpSpPr>
        <p:sp>
          <p:nvSpPr>
            <p:cNvPr id="8" name="矩形: 圆角 7"/>
            <p:cNvSpPr/>
            <p:nvPr/>
          </p:nvSpPr>
          <p:spPr>
            <a:xfrm>
              <a:off x="1404892" y="1780764"/>
              <a:ext cx="3448463" cy="4047280"/>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9" name="矩形: 圆角 8"/>
            <p:cNvSpPr/>
            <p:nvPr/>
          </p:nvSpPr>
          <p:spPr>
            <a:xfrm>
              <a:off x="1404892" y="1201756"/>
              <a:ext cx="3448463" cy="708964"/>
            </a:xfrm>
            <a:prstGeom prst="roundRect">
              <a:avLst>
                <a:gd name="adj" fmla="val 0"/>
              </a:avLst>
            </a:prstGeom>
            <a:solidFill>
              <a:srgbClr val="475574"/>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grpSp>
      <p:sp>
        <p:nvSpPr>
          <p:cNvPr id="11" name="矩形: 圆角 10"/>
          <p:cNvSpPr/>
          <p:nvPr/>
        </p:nvSpPr>
        <p:spPr>
          <a:xfrm>
            <a:off x="4133956" y="2281840"/>
            <a:ext cx="6623742" cy="2625438"/>
          </a:xfrm>
          <a:prstGeom prst="roundRect">
            <a:avLst>
              <a:gd name="adj" fmla="val 0"/>
            </a:avLst>
          </a:prstGeom>
          <a:solidFill>
            <a:schemeClr val="bg1"/>
          </a:soli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dirty="0">
              <a:solidFill>
                <a:srgbClr val="034581"/>
              </a:solidFill>
              <a:cs typeface="+mn-ea"/>
              <a:sym typeface="+mn-lt"/>
            </a:endParaRPr>
          </a:p>
        </p:txBody>
      </p:sp>
      <p:sp>
        <p:nvSpPr>
          <p:cNvPr id="12" name="文本框 11"/>
          <p:cNvSpPr txBox="1"/>
          <p:nvPr/>
        </p:nvSpPr>
        <p:spPr>
          <a:xfrm>
            <a:off x="1918039" y="1727842"/>
            <a:ext cx="1355475" cy="1107996"/>
          </a:xfrm>
          <a:prstGeom prst="rect">
            <a:avLst/>
          </a:prstGeom>
          <a:noFill/>
        </p:spPr>
        <p:txBody>
          <a:bodyPr wrap="square" rtlCol="0">
            <a:spAutoFit/>
          </a:bodyPr>
          <a:lstStyle/>
          <a:p>
            <a:r>
              <a:rPr lang="en-US" altLang="zh-CN" sz="6600" b="1" dirty="0">
                <a:solidFill>
                  <a:srgbClr val="475574"/>
                </a:solidFill>
                <a:cs typeface="+mn-ea"/>
                <a:sym typeface="+mn-lt"/>
              </a:rPr>
              <a:t>01.</a:t>
            </a:r>
            <a:endParaRPr lang="zh-CN" altLang="en-US" sz="6600" b="1" dirty="0">
              <a:solidFill>
                <a:srgbClr val="475574"/>
              </a:solidFill>
              <a:cs typeface="+mn-ea"/>
              <a:sym typeface="+mn-lt"/>
            </a:endParaRPr>
          </a:p>
        </p:txBody>
      </p:sp>
      <p:sp>
        <p:nvSpPr>
          <p:cNvPr id="13" name="矩形 12"/>
          <p:cNvSpPr/>
          <p:nvPr/>
        </p:nvSpPr>
        <p:spPr>
          <a:xfrm>
            <a:off x="6131071" y="3179695"/>
            <a:ext cx="2630170" cy="829945"/>
          </a:xfrm>
          <a:prstGeom prst="rect">
            <a:avLst/>
          </a:prstGeom>
        </p:spPr>
        <p:txBody>
          <a:bodyPr wrap="none">
            <a:spAutoFit/>
          </a:bodyPr>
          <a:lstStyle/>
          <a:p>
            <a:r>
              <a:rPr lang="en-US" sz="4800" b="1" spc="600" dirty="0">
                <a:solidFill>
                  <a:srgbClr val="475574"/>
                </a:solidFill>
                <a:cs typeface="+mn-ea"/>
                <a:sym typeface="+mn-lt"/>
              </a:rPr>
              <a:t>Git</a:t>
            </a:r>
            <a:r>
              <a:rPr lang="zh-CN" altLang="en-US" sz="4800" b="1" spc="600" dirty="0">
                <a:solidFill>
                  <a:srgbClr val="475574"/>
                </a:solidFill>
                <a:cs typeface="+mn-ea"/>
                <a:sym typeface="+mn-lt"/>
              </a:rPr>
              <a:t>简介</a:t>
            </a:r>
          </a:p>
        </p:txBody>
      </p:sp>
      <p:sp>
        <p:nvSpPr>
          <p:cNvPr id="14" name="椭圆 13"/>
          <p:cNvSpPr/>
          <p:nvPr/>
        </p:nvSpPr>
        <p:spPr>
          <a:xfrm flipV="1">
            <a:off x="10513692" y="1714500"/>
            <a:ext cx="787540" cy="787540"/>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
        <p:nvSpPr>
          <p:cNvPr id="17" name="椭圆 16"/>
          <p:cNvSpPr/>
          <p:nvPr/>
        </p:nvSpPr>
        <p:spPr>
          <a:xfrm flipV="1">
            <a:off x="3665420" y="5227057"/>
            <a:ext cx="343873" cy="343873"/>
          </a:xfrm>
          <a:prstGeom prst="ellipse">
            <a:avLst/>
          </a:prstGeom>
          <a:gradFill>
            <a:gsLst>
              <a:gs pos="20000">
                <a:srgbClr val="475574">
                  <a:alpha val="76000"/>
                </a:srgbClr>
              </a:gs>
              <a:gs pos="77000">
                <a:srgbClr val="F2D4AA">
                  <a:alpha val="66000"/>
                </a:srgbClr>
              </a:gs>
            </a:gsLst>
            <a:lin ang="5400000" scaled="1"/>
          </a:gradFill>
          <a:ln w="76200">
            <a:noFill/>
          </a:ln>
          <a:effectLst>
            <a:outerShdw blurRad="304800" dist="25400" sx="101000" sy="101000" algn="ctr" rotWithShape="0">
              <a:schemeClr val="bg1">
                <a:lumMod val="75000"/>
                <a:alpha val="8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pc="600">
              <a:solidFill>
                <a:srgbClr val="03458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3"/>
          <a:stretch>
            <a:fillRect/>
          </a:stretch>
        </p:blipFill>
        <p:spPr>
          <a:xfrm>
            <a:off x="2015251" y="1095607"/>
            <a:ext cx="8161258" cy="43353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183130" y="2121535"/>
            <a:ext cx="7578725" cy="2614930"/>
          </a:xfrm>
          <a:prstGeom prst="rect">
            <a:avLst/>
          </a:prstGeom>
          <a:noFill/>
        </p:spPr>
        <p:txBody>
          <a:bodyPr vert="horz" wrap="square" rtlCol="0">
            <a:spAutoFit/>
          </a:bodyPr>
          <a:lstStyle/>
          <a:p>
            <a:pPr algn="just">
              <a:spcAft>
                <a:spcPts val="0"/>
              </a:spcAft>
            </a:pPr>
            <a:r>
              <a:rPr lang="zh-CN" altLang="zh-CN" sz="36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版本控制系统</a:t>
            </a:r>
            <a:r>
              <a:rPr lang="zh-CN" altLang="zh-CN" sz="3200" dirty="0">
                <a:solidFill>
                  <a:schemeClr val="bg2">
                    <a:lumMod val="25000"/>
                  </a:schemeClr>
                </a:solidFill>
                <a:latin typeface="幼圆" panose="02010509060101010101" pitchFamily="49" charset="-122"/>
                <a:ea typeface="幼圆" panose="02010509060101010101" pitchFamily="49" charset="-122"/>
                <a:sym typeface="+mn-ea"/>
              </a:rPr>
              <a:t>，是指能随时间的推进记录一系列文件以便于开发者以后想要回退到某个版本的系统，主要分为三类：本地版本控制系统、集中版本控制系统和分布式版本控制系统。</a:t>
            </a:r>
            <a:endParaRPr lang="zh-CN" altLang="zh-CN" sz="3200" dirty="0">
              <a:solidFill>
                <a:schemeClr val="bg2">
                  <a:lumMod val="25000"/>
                </a:schemeClr>
              </a:solidFill>
              <a:latin typeface="幼圆" panose="02010509060101010101" pitchFamily="49" charset="-122"/>
              <a:ea typeface="幼圆" panose="020105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795270" y="2322195"/>
            <a:ext cx="6342380" cy="2435860"/>
          </a:xfrm>
          <a:prstGeom prst="rect">
            <a:avLst/>
          </a:prstGeom>
        </p:spPr>
      </p:pic>
      <p:sp>
        <p:nvSpPr>
          <p:cNvPr id="5" name="矩形 4"/>
          <p:cNvSpPr/>
          <p:nvPr/>
        </p:nvSpPr>
        <p:spPr>
          <a:xfrm>
            <a:off x="2257425" y="914400"/>
            <a:ext cx="7677150" cy="1014730"/>
          </a:xfrm>
          <a:prstGeom prst="rect">
            <a:avLst/>
          </a:prstGeom>
          <a:noFill/>
        </p:spPr>
        <p:txBody>
          <a:bodyPr vert="horz" wrap="square" rtlCol="0">
            <a:spAutoFit/>
          </a:bodyPr>
          <a:lstStyle/>
          <a:p>
            <a:pPr algn="just">
              <a:spcAft>
                <a:spcPts val="0"/>
              </a:spcAft>
            </a:pPr>
            <a:r>
              <a:rPr sz="3200" dirty="0">
                <a:solidFill>
                  <a:schemeClr val="accent1"/>
                </a:solidFill>
                <a:effectLst>
                  <a:outerShdw blurRad="38100" dist="25400" dir="5400000" algn="ctr" rotWithShape="0">
                    <a:srgbClr val="6E747A">
                      <a:alpha val="43000"/>
                    </a:srgbClr>
                  </a:outerShdw>
                </a:effectLst>
                <a:latin typeface="幼圆" panose="02010509060101010101" pitchFamily="49" charset="-122"/>
                <a:ea typeface="幼圆" panose="02010509060101010101" pitchFamily="49" charset="-122"/>
                <a:sym typeface="+mn-ea"/>
              </a:rPr>
              <a:t>https://www.git-scm.com/download/</a:t>
            </a:r>
          </a:p>
          <a:p>
            <a:pPr algn="just">
              <a:spcAft>
                <a:spcPts val="0"/>
              </a:spcAft>
            </a:pP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下载安装包进行</a:t>
            </a:r>
            <a:r>
              <a:rPr lang="en-US" altLang="zh-CN" sz="2800" dirty="0">
                <a:solidFill>
                  <a:schemeClr val="bg2">
                    <a:lumMod val="25000"/>
                  </a:schemeClr>
                </a:solidFill>
                <a:latin typeface="幼圆" panose="02010509060101010101" pitchFamily="49" charset="-122"/>
                <a:ea typeface="幼圆" panose="02010509060101010101" pitchFamily="49" charset="-122"/>
                <a:sym typeface="+mn-ea"/>
              </a:rPr>
              <a:t>Git GUI</a:t>
            </a:r>
            <a:r>
              <a:rPr lang="zh-CN" altLang="en-US" sz="2800" dirty="0">
                <a:solidFill>
                  <a:schemeClr val="bg2">
                    <a:lumMod val="25000"/>
                  </a:schemeClr>
                </a:solidFill>
                <a:latin typeface="幼圆" panose="02010509060101010101" pitchFamily="49" charset="-122"/>
                <a:ea typeface="幼圆" panose="02010509060101010101" pitchFamily="49" charset="-122"/>
                <a:sym typeface="+mn-ea"/>
              </a:rPr>
              <a:t>的安装</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409575" y="608965"/>
            <a:ext cx="5404043" cy="584775"/>
          </a:xfrm>
          <a:prstGeom prst="rect">
            <a:avLst/>
          </a:prstGeom>
          <a:noFill/>
        </p:spPr>
        <p:txBody>
          <a:bodyPr wrap="none" rtlCol="0">
            <a:spAutoFit/>
          </a:bodyPr>
          <a:lstStyle/>
          <a:p>
            <a:r>
              <a:rPr lang="zh-CN" altLang="en-US" sz="3200" dirty="0">
                <a:solidFill>
                  <a:schemeClr val="tx1"/>
                </a:solidFill>
                <a:effectLst>
                  <a:outerShdw blurRad="38100" dist="19050" dir="2700000" algn="tl" rotWithShape="0">
                    <a:schemeClr val="dk1">
                      <a:alpha val="40000"/>
                    </a:schemeClr>
                  </a:outerShdw>
                </a:effectLst>
              </a:rPr>
              <a:t>我们已经有了一个</a:t>
            </a:r>
            <a:r>
              <a:rPr lang="en-US" altLang="zh-CN" sz="3200" dirty="0" err="1">
                <a:solidFill>
                  <a:schemeClr val="tx1"/>
                </a:solidFill>
                <a:effectLst>
                  <a:outerShdw blurRad="38100" dist="19050" dir="2700000" algn="tl" rotWithShape="0">
                    <a:schemeClr val="dk1">
                      <a:alpha val="40000"/>
                    </a:schemeClr>
                  </a:outerShdw>
                </a:effectLst>
              </a:rPr>
              <a:t>github</a:t>
            </a:r>
            <a:r>
              <a:rPr lang="zh-CN" altLang="en-US" sz="3200" dirty="0">
                <a:solidFill>
                  <a:schemeClr val="tx1"/>
                </a:solidFill>
                <a:effectLst>
                  <a:outerShdw blurRad="38100" dist="19050" dir="2700000" algn="tl" rotWithShape="0">
                    <a:schemeClr val="dk1">
                      <a:alpha val="40000"/>
                    </a:schemeClr>
                  </a:outerShdw>
                </a:effectLst>
              </a:rPr>
              <a:t>项目</a:t>
            </a:r>
          </a:p>
        </p:txBody>
      </p:sp>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493981" y="647730"/>
            <a:ext cx="2954655"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在本地找一个文件夹</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effectLst>
                  <a:outerShdw blurRad="38100" dist="19050" dir="2700000" algn="tl" rotWithShape="0">
                    <a:schemeClr val="dk1">
                      <a:alpha val="40000"/>
                    </a:schemeClr>
                  </a:outerShdw>
                </a:effectLst>
              </a:rPr>
              <a:t>右键，</a:t>
            </a:r>
            <a:r>
              <a:rPr lang="en-US" altLang="zh-CN" sz="2400" dirty="0">
                <a:effectLst>
                  <a:outerShdw blurRad="38100" dist="19050" dir="2700000" algn="tl" rotWithShape="0">
                    <a:schemeClr val="dk1">
                      <a:alpha val="40000"/>
                    </a:schemeClr>
                  </a:outerShdw>
                </a:effectLst>
              </a:rPr>
              <a:t>git bash here</a:t>
            </a:r>
            <a:endParaRPr lang="zh-CN" altLang="en-US" sz="2400" dirty="0">
              <a:solidFill>
                <a:schemeClr val="tx1"/>
              </a:solidFill>
              <a:effectLst>
                <a:outerShdw blurRad="38100" dist="19050" dir="2700000" algn="tl" rotWithShape="0">
                  <a:schemeClr val="dk1">
                    <a:alpha val="40000"/>
                  </a:schemeClr>
                </a:outerShdw>
              </a:effectLst>
            </a:endParaRPr>
          </a:p>
        </p:txBody>
      </p:sp>
      <p:sp>
        <p:nvSpPr>
          <p:cNvPr id="8" name="文本框 7">
            <a:extLst>
              <a:ext uri="{FF2B5EF4-FFF2-40B4-BE49-F238E27FC236}">
                <a16:creationId xmlns:a16="http://schemas.microsoft.com/office/drawing/2014/main" id="{29F96AED-07D1-46EE-91DE-594F7EEA25D1}"/>
              </a:ext>
            </a:extLst>
          </p:cNvPr>
          <p:cNvSpPr txBox="1"/>
          <p:nvPr/>
        </p:nvSpPr>
        <p:spPr>
          <a:xfrm>
            <a:off x="5216506" y="495275"/>
            <a:ext cx="4185761" cy="461665"/>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然后找到云端的地址复制下来</a:t>
            </a:r>
          </a:p>
        </p:txBody>
      </p:sp>
      <p:pic>
        <p:nvPicPr>
          <p:cNvPr id="9" name="图片 8">
            <a:extLst>
              <a:ext uri="{FF2B5EF4-FFF2-40B4-BE49-F238E27FC236}">
                <a16:creationId xmlns:a16="http://schemas.microsoft.com/office/drawing/2014/main" id="{7677999E-568C-427F-8FFA-73070E58C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510" y="1351459"/>
            <a:ext cx="5957864" cy="1836363"/>
          </a:xfrm>
          <a:prstGeom prst="rect">
            <a:avLst/>
          </a:prstGeom>
        </p:spPr>
      </p:pic>
      <p:sp>
        <p:nvSpPr>
          <p:cNvPr id="10" name="文本框 9">
            <a:extLst>
              <a:ext uri="{FF2B5EF4-FFF2-40B4-BE49-F238E27FC236}">
                <a16:creationId xmlns:a16="http://schemas.microsoft.com/office/drawing/2014/main" id="{04CC5973-0282-41E6-BBEC-30C6BA97C1FA}"/>
              </a:ext>
            </a:extLst>
          </p:cNvPr>
          <p:cNvSpPr txBox="1"/>
          <p:nvPr/>
        </p:nvSpPr>
        <p:spPr>
          <a:xfrm>
            <a:off x="4925510" y="3582341"/>
            <a:ext cx="4802918"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然后输入“</a:t>
            </a:r>
            <a:r>
              <a:rPr lang="en-US" altLang="zh-CN" sz="2400" dirty="0">
                <a:solidFill>
                  <a:schemeClr val="tx1"/>
                </a:solidFill>
                <a:effectLst>
                  <a:outerShdw blurRad="38100" dist="19050" dir="2700000" algn="tl" rotWithShape="0">
                    <a:schemeClr val="dk1">
                      <a:alpha val="40000"/>
                    </a:schemeClr>
                  </a:outerShdw>
                </a:effectLst>
              </a:rPr>
              <a:t>git clone </a:t>
            </a:r>
            <a:r>
              <a:rPr lang="zh-CN" altLang="en-US" sz="2400" dirty="0">
                <a:solidFill>
                  <a:schemeClr val="tx1"/>
                </a:solidFill>
                <a:effectLst>
                  <a:outerShdw blurRad="38100" dist="19050" dir="2700000" algn="tl" rotWithShape="0">
                    <a:schemeClr val="dk1">
                      <a:alpha val="40000"/>
                    </a:schemeClr>
                  </a:outerShdw>
                </a:effectLst>
              </a:rPr>
              <a:t>项目地址”，</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按</a:t>
            </a:r>
            <a:r>
              <a:rPr lang="en-US" altLang="zh-CN" sz="2400" dirty="0">
                <a:solidFill>
                  <a:schemeClr val="tx1"/>
                </a:solidFill>
                <a:effectLst>
                  <a:outerShdw blurRad="38100" dist="19050" dir="2700000" algn="tl" rotWithShape="0">
                    <a:schemeClr val="dk1">
                      <a:alpha val="40000"/>
                    </a:schemeClr>
                  </a:outerShdw>
                </a:effectLst>
              </a:rPr>
              <a:t>enter</a:t>
            </a:r>
            <a:r>
              <a:rPr lang="zh-CN" altLang="en-US" sz="2400" dirty="0">
                <a:solidFill>
                  <a:schemeClr val="tx1"/>
                </a:solidFill>
                <a:effectLst>
                  <a:outerShdw blurRad="38100" dist="19050" dir="2700000" algn="tl" rotWithShape="0">
                    <a:schemeClr val="dk1">
                      <a:alpha val="40000"/>
                    </a:schemeClr>
                  </a:outerShdw>
                </a:effectLst>
              </a:rPr>
              <a:t>开始创建本地仓库</a:t>
            </a:r>
          </a:p>
        </p:txBody>
      </p:sp>
      <p:pic>
        <p:nvPicPr>
          <p:cNvPr id="11" name="图片 10">
            <a:extLst>
              <a:ext uri="{FF2B5EF4-FFF2-40B4-BE49-F238E27FC236}">
                <a16:creationId xmlns:a16="http://schemas.microsoft.com/office/drawing/2014/main" id="{08ED242D-AFB8-48ED-A4CB-535478D004E9}"/>
              </a:ext>
            </a:extLst>
          </p:cNvPr>
          <p:cNvPicPr>
            <a:picLocks noChangeAspect="1"/>
          </p:cNvPicPr>
          <p:nvPr/>
        </p:nvPicPr>
        <p:blipFill>
          <a:blip r:embed="rId4"/>
          <a:stretch>
            <a:fillRect/>
          </a:stretch>
        </p:blipFill>
        <p:spPr>
          <a:xfrm>
            <a:off x="4925510" y="4743249"/>
            <a:ext cx="5430008" cy="1619476"/>
          </a:xfrm>
          <a:prstGeom prst="rect">
            <a:avLst/>
          </a:prstGeom>
        </p:spPr>
      </p:pic>
      <p:pic>
        <p:nvPicPr>
          <p:cNvPr id="12" name="图片 11">
            <a:extLst>
              <a:ext uri="{FF2B5EF4-FFF2-40B4-BE49-F238E27FC236}">
                <a16:creationId xmlns:a16="http://schemas.microsoft.com/office/drawing/2014/main" id="{8A36B6F2-24DF-4FEB-921C-8CB73D8698CB}"/>
              </a:ext>
            </a:extLst>
          </p:cNvPr>
          <p:cNvPicPr>
            <a:picLocks noChangeAspect="1"/>
          </p:cNvPicPr>
          <p:nvPr/>
        </p:nvPicPr>
        <p:blipFill>
          <a:blip r:embed="rId5"/>
          <a:stretch>
            <a:fillRect/>
          </a:stretch>
        </p:blipFill>
        <p:spPr>
          <a:xfrm>
            <a:off x="762221" y="1969675"/>
            <a:ext cx="2614342" cy="4393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1504845" y="685722"/>
            <a:ext cx="3262432" cy="830997"/>
          </a:xfrm>
          <a:prstGeom prst="rect">
            <a:avLst/>
          </a:prstGeom>
          <a:noFill/>
        </p:spPr>
        <p:txBody>
          <a:bodyPr wrap="none" rtlCol="0">
            <a:spAutoFit/>
          </a:bodyPr>
          <a:lstStyle/>
          <a:p>
            <a:r>
              <a:rPr lang="zh-CN" altLang="en-US" sz="2400" dirty="0">
                <a:solidFill>
                  <a:schemeClr val="tx1"/>
                </a:solidFill>
                <a:effectLst>
                  <a:outerShdw blurRad="38100" dist="19050" dir="2700000" algn="tl" rotWithShape="0">
                    <a:schemeClr val="dk1">
                      <a:alpha val="40000"/>
                    </a:schemeClr>
                  </a:outerShdw>
                </a:effectLst>
              </a:rPr>
              <a:t>这就是你的本地仓库，</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可以放在任何地方：</a:t>
            </a:r>
          </a:p>
        </p:txBody>
      </p:sp>
      <p:pic>
        <p:nvPicPr>
          <p:cNvPr id="2" name="图片 1">
            <a:extLst>
              <a:ext uri="{FF2B5EF4-FFF2-40B4-BE49-F238E27FC236}">
                <a16:creationId xmlns:a16="http://schemas.microsoft.com/office/drawing/2014/main" id="{AE702223-966C-46F5-A910-C06D615E1F51}"/>
              </a:ext>
            </a:extLst>
          </p:cNvPr>
          <p:cNvPicPr>
            <a:picLocks noChangeAspect="1"/>
          </p:cNvPicPr>
          <p:nvPr/>
        </p:nvPicPr>
        <p:blipFill>
          <a:blip r:embed="rId3"/>
          <a:stretch>
            <a:fillRect/>
          </a:stretch>
        </p:blipFill>
        <p:spPr>
          <a:xfrm>
            <a:off x="5412454" y="240650"/>
            <a:ext cx="5525869" cy="1321403"/>
          </a:xfrm>
          <a:prstGeom prst="rect">
            <a:avLst/>
          </a:prstGeom>
        </p:spPr>
      </p:pic>
      <p:sp>
        <p:nvSpPr>
          <p:cNvPr id="12" name="文本框 11">
            <a:extLst>
              <a:ext uri="{FF2B5EF4-FFF2-40B4-BE49-F238E27FC236}">
                <a16:creationId xmlns:a16="http://schemas.microsoft.com/office/drawing/2014/main" id="{1F3431E6-24AC-4715-8229-FDF714EDD6AE}"/>
              </a:ext>
            </a:extLst>
          </p:cNvPr>
          <p:cNvSpPr txBox="1"/>
          <p:nvPr/>
        </p:nvSpPr>
        <p:spPr>
          <a:xfrm>
            <a:off x="1044110" y="2261341"/>
            <a:ext cx="8736687" cy="830997"/>
          </a:xfrm>
          <a:prstGeom prst="rect">
            <a:avLst/>
          </a:prstGeom>
          <a:noFill/>
        </p:spPr>
        <p:txBody>
          <a:bodyPr wrap="none" rtlCol="0">
            <a:spAutoFit/>
          </a:bodyPr>
          <a:lstStyle/>
          <a:p>
            <a:r>
              <a:rPr lang="zh-CN" altLang="en-US" sz="2400" b="1" dirty="0">
                <a:solidFill>
                  <a:schemeClr val="tx1"/>
                </a:solidFill>
                <a:effectLst>
                  <a:outerShdw blurRad="38100" dist="19050" dir="2700000" algn="tl" rotWithShape="0">
                    <a:schemeClr val="dk1">
                      <a:alpha val="40000"/>
                    </a:schemeClr>
                  </a:outerShdw>
                </a:effectLst>
              </a:rPr>
              <a:t>进入这个文件夹（一定要进去！）</a:t>
            </a:r>
            <a:r>
              <a:rPr lang="zh-CN" altLang="en-US" sz="2400" dirty="0">
                <a:solidFill>
                  <a:schemeClr val="tx1"/>
                </a:solidFill>
                <a:effectLst>
                  <a:outerShdw blurRad="38100" dist="19050" dir="2700000" algn="tl" rotWithShape="0">
                    <a:schemeClr val="dk1">
                      <a:alpha val="40000"/>
                    </a:schemeClr>
                  </a:outerShdw>
                </a:effectLst>
              </a:rPr>
              <a:t>，同样右键，</a:t>
            </a:r>
            <a:r>
              <a:rPr lang="en-US" altLang="zh-CN" sz="2400" dirty="0">
                <a:solidFill>
                  <a:schemeClr val="tx1"/>
                </a:solidFill>
                <a:effectLst>
                  <a:outerShdw blurRad="38100" dist="19050" dir="2700000" algn="tl" rotWithShape="0">
                    <a:schemeClr val="dk1">
                      <a:alpha val="40000"/>
                    </a:schemeClr>
                  </a:outerShdw>
                </a:effectLst>
              </a:rPr>
              <a:t>git bash here</a:t>
            </a:r>
            <a:r>
              <a:rPr lang="zh-CN" altLang="en-US" sz="2400" dirty="0">
                <a:solidFill>
                  <a:schemeClr val="tx1"/>
                </a:solidFill>
                <a:effectLst>
                  <a:outerShdw blurRad="38100" dist="19050" dir="2700000" algn="tl" rotWithShape="0">
                    <a:schemeClr val="dk1">
                      <a:alpha val="40000"/>
                    </a:schemeClr>
                  </a:outerShdw>
                </a:effectLst>
              </a:rPr>
              <a:t>，</a:t>
            </a:r>
            <a:endParaRPr lang="en-US" altLang="zh-CN" sz="2400" dirty="0">
              <a:solidFill>
                <a:schemeClr val="tx1"/>
              </a:solidFill>
              <a:effectLst>
                <a:outerShdw blurRad="38100" dist="19050" dir="2700000" algn="tl" rotWithShape="0">
                  <a:schemeClr val="dk1">
                    <a:alpha val="40000"/>
                  </a:schemeClr>
                </a:outerShdw>
              </a:effectLst>
            </a:endParaRPr>
          </a:p>
          <a:p>
            <a:r>
              <a:rPr lang="zh-CN" altLang="en-US" sz="2400" dirty="0">
                <a:solidFill>
                  <a:schemeClr val="tx1"/>
                </a:solidFill>
                <a:effectLst>
                  <a:outerShdw blurRad="38100" dist="19050" dir="2700000" algn="tl" rotWithShape="0">
                    <a:schemeClr val="dk1">
                      <a:alpha val="40000"/>
                    </a:schemeClr>
                  </a:outerShdw>
                </a:effectLst>
              </a:rPr>
              <a:t>输入</a:t>
            </a:r>
            <a:r>
              <a:rPr lang="zh-CN" altLang="en-US" sz="2400" dirty="0">
                <a:effectLst>
                  <a:outerShdw blurRad="38100" dist="19050" dir="2700000" algn="tl" rotWithShape="0">
                    <a:schemeClr val="dk1">
                      <a:alpha val="40000"/>
                    </a:schemeClr>
                  </a:outerShdw>
                </a:effectLst>
              </a:rPr>
              <a:t>“</a:t>
            </a:r>
            <a:r>
              <a:rPr lang="en-US" altLang="zh-CN" sz="2400" dirty="0">
                <a:effectLst>
                  <a:outerShdw blurRad="38100" dist="19050" dir="2700000" algn="tl" rotWithShape="0">
                    <a:schemeClr val="dk1">
                      <a:alpha val="40000"/>
                    </a:schemeClr>
                  </a:outerShdw>
                </a:effectLst>
              </a:rPr>
              <a:t>git status</a:t>
            </a:r>
            <a:r>
              <a:rPr lang="zh-CN" altLang="en-US" sz="2400" dirty="0">
                <a:effectLst>
                  <a:outerShdw blurRad="38100" dist="19050" dir="2700000" algn="tl" rotWithShape="0">
                    <a:schemeClr val="dk1">
                      <a:alpha val="40000"/>
                    </a:schemeClr>
                  </a:outerShdw>
                </a:effectLst>
              </a:rPr>
              <a:t>”查看状态</a:t>
            </a:r>
            <a:endParaRPr lang="zh-CN" altLang="en-US" sz="2400" dirty="0">
              <a:solidFill>
                <a:schemeClr val="tx1"/>
              </a:solidFill>
              <a:effectLst>
                <a:outerShdw blurRad="38100" dist="19050" dir="2700000" algn="tl" rotWithShape="0">
                  <a:schemeClr val="dk1">
                    <a:alpha val="40000"/>
                  </a:schemeClr>
                </a:outerShdw>
              </a:effectLst>
            </a:endParaRPr>
          </a:p>
        </p:txBody>
      </p:sp>
      <p:pic>
        <p:nvPicPr>
          <p:cNvPr id="4" name="图片 3">
            <a:extLst>
              <a:ext uri="{FF2B5EF4-FFF2-40B4-BE49-F238E27FC236}">
                <a16:creationId xmlns:a16="http://schemas.microsoft.com/office/drawing/2014/main" id="{AC0B753B-4685-4EFA-9C9D-4DB0AC1FB734}"/>
              </a:ext>
            </a:extLst>
          </p:cNvPr>
          <p:cNvPicPr>
            <a:picLocks noChangeAspect="1"/>
          </p:cNvPicPr>
          <p:nvPr/>
        </p:nvPicPr>
        <p:blipFill>
          <a:blip r:embed="rId4"/>
          <a:stretch>
            <a:fillRect/>
          </a:stretch>
        </p:blipFill>
        <p:spPr>
          <a:xfrm>
            <a:off x="1358483" y="3669534"/>
            <a:ext cx="8693658" cy="1560012"/>
          </a:xfrm>
          <a:prstGeom prst="rect">
            <a:avLst/>
          </a:prstGeom>
        </p:spPr>
      </p:pic>
      <p:sp>
        <p:nvSpPr>
          <p:cNvPr id="13" name="文本框 12">
            <a:extLst>
              <a:ext uri="{FF2B5EF4-FFF2-40B4-BE49-F238E27FC236}">
                <a16:creationId xmlns:a16="http://schemas.microsoft.com/office/drawing/2014/main" id="{CA00B9A8-C0DA-4E24-A6BE-58B83A7AF628}"/>
              </a:ext>
            </a:extLst>
          </p:cNvPr>
          <p:cNvSpPr txBox="1"/>
          <p:nvPr/>
        </p:nvSpPr>
        <p:spPr>
          <a:xfrm>
            <a:off x="2019719" y="5710613"/>
            <a:ext cx="9606224" cy="461665"/>
          </a:xfrm>
          <a:prstGeom prst="rect">
            <a:avLst/>
          </a:prstGeom>
          <a:noFill/>
        </p:spPr>
        <p:txBody>
          <a:bodyPr wrap="square" rtlCol="0">
            <a:spAutoFit/>
          </a:bodyPr>
          <a:lstStyle/>
          <a:p>
            <a:r>
              <a:rPr lang="zh-CN" altLang="en-US" sz="2400" dirty="0">
                <a:solidFill>
                  <a:schemeClr val="tx1"/>
                </a:solidFill>
                <a:effectLst>
                  <a:outerShdw blurRad="38100" dist="19050" dir="2700000" algn="tl" rotWithShape="0">
                    <a:schemeClr val="dk1">
                      <a:alpha val="40000"/>
                    </a:schemeClr>
                  </a:outerShdw>
                </a:effectLst>
              </a:rPr>
              <a:t>显示这个就正常了，文件夹内应该有正常的所有文件</a:t>
            </a:r>
          </a:p>
        </p:txBody>
      </p:sp>
    </p:spTree>
    <p:extLst>
      <p:ext uri="{BB962C8B-B14F-4D97-AF65-F5344CB8AC3E}">
        <p14:creationId xmlns:p14="http://schemas.microsoft.com/office/powerpoint/2010/main" val="1963594923"/>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3FBE750-1A65-4244-992A-C97EA7243136}"/>
              </a:ext>
            </a:extLst>
          </p:cNvPr>
          <p:cNvSpPr txBox="1"/>
          <p:nvPr/>
        </p:nvSpPr>
        <p:spPr>
          <a:xfrm>
            <a:off x="3266388" y="210778"/>
            <a:ext cx="5635770" cy="1815882"/>
          </a:xfrm>
          <a:prstGeom prst="rect">
            <a:avLst/>
          </a:prstGeom>
          <a:noFill/>
        </p:spPr>
        <p:txBody>
          <a:bodyPr wrap="square" rtlCol="0">
            <a:spAutoFit/>
          </a:bodyPr>
          <a:lstStyle/>
          <a:p>
            <a:r>
              <a:rPr lang="zh-CN" altLang="en-US" sz="2800" dirty="0">
                <a:solidFill>
                  <a:schemeClr val="tx1"/>
                </a:solidFill>
                <a:effectLst>
                  <a:outerShdw blurRad="38100" dist="19050" dir="2700000" algn="tl" rotWithShape="0">
                    <a:schemeClr val="dk1">
                      <a:alpha val="40000"/>
                    </a:schemeClr>
                  </a:outerShdw>
                </a:effectLst>
              </a:rPr>
              <a:t>同步远程开发分支</a:t>
            </a:r>
            <a:r>
              <a:rPr lang="zh-CN" altLang="en-US" sz="2800" dirty="0">
                <a:effectLst>
                  <a:outerShdw blurRad="38100" dist="19050" dir="2700000" algn="tl" rotWithShape="0">
                    <a:schemeClr val="dk1">
                      <a:alpha val="40000"/>
                    </a:schemeClr>
                  </a:outerShdw>
                </a:effectLst>
              </a:rPr>
              <a:t>：</a:t>
            </a:r>
            <a:endParaRPr lang="en-US" altLang="zh-CN" sz="2800" dirty="0">
              <a:effectLst>
                <a:outerShdw blurRad="38100" dist="19050" dir="2700000" algn="tl" rotWithShape="0">
                  <a:schemeClr val="dk1">
                    <a:alpha val="40000"/>
                  </a:schemeClr>
                </a:outerShdw>
              </a:effectLst>
            </a:endParaRPr>
          </a:p>
          <a:p>
            <a:r>
              <a:rPr lang="en-US" altLang="zh-CN" sz="2800" dirty="0">
                <a:solidFill>
                  <a:schemeClr val="tx1"/>
                </a:solidFill>
                <a:effectLst>
                  <a:outerShdw blurRad="38100" dist="19050" dir="2700000" algn="tl" rotWithShape="0">
                    <a:schemeClr val="dk1">
                      <a:alpha val="40000"/>
                    </a:schemeClr>
                  </a:outerShdw>
                </a:effectLst>
              </a:rPr>
              <a:t>git checkout –b </a:t>
            </a:r>
            <a:r>
              <a:rPr lang="zh-CN" altLang="en-US" sz="2800" dirty="0">
                <a:solidFill>
                  <a:schemeClr val="tx1"/>
                </a:solidFill>
                <a:effectLst>
                  <a:outerShdw blurRad="38100" dist="19050" dir="2700000" algn="tl" rotWithShape="0">
                    <a:schemeClr val="dk1">
                      <a:alpha val="40000"/>
                    </a:schemeClr>
                  </a:outerShdw>
                </a:effectLst>
              </a:rPr>
              <a:t>本地分支名 </a:t>
            </a:r>
            <a:r>
              <a:rPr lang="en-US" altLang="zh-CN" sz="2800" dirty="0">
                <a:solidFill>
                  <a:schemeClr val="tx1"/>
                </a:solidFill>
                <a:effectLst>
                  <a:outerShdw blurRad="38100" dist="19050" dir="2700000" algn="tl" rotWithShape="0">
                    <a:schemeClr val="dk1">
                      <a:alpha val="40000"/>
                    </a:schemeClr>
                  </a:outerShdw>
                </a:effectLst>
              </a:rPr>
              <a:t>origin/</a:t>
            </a:r>
            <a:r>
              <a:rPr lang="zh-CN" altLang="en-US" sz="2800" dirty="0">
                <a:solidFill>
                  <a:schemeClr val="tx1"/>
                </a:solidFill>
                <a:effectLst>
                  <a:outerShdw blurRad="38100" dist="19050" dir="2700000" algn="tl" rotWithShape="0">
                    <a:schemeClr val="dk1">
                      <a:alpha val="40000"/>
                    </a:schemeClr>
                  </a:outerShdw>
                </a:effectLst>
              </a:rPr>
              <a:t>远程分支名</a:t>
            </a:r>
            <a:endParaRPr lang="en-US" altLang="zh-CN" sz="2800" dirty="0">
              <a:solidFill>
                <a:schemeClr val="tx1"/>
              </a:solidFill>
              <a:effectLst>
                <a:outerShdw blurRad="38100" dist="19050" dir="2700000" algn="tl" rotWithShape="0">
                  <a:schemeClr val="dk1">
                    <a:alpha val="40000"/>
                  </a:schemeClr>
                </a:outerShdw>
              </a:effectLst>
            </a:endParaRPr>
          </a:p>
          <a:p>
            <a:r>
              <a:rPr lang="zh-CN" altLang="en-US" sz="2800" dirty="0">
                <a:effectLst>
                  <a:outerShdw blurRad="38100" dist="19050" dir="2700000" algn="tl" rotWithShape="0">
                    <a:schemeClr val="dk1">
                      <a:alpha val="40000"/>
                    </a:schemeClr>
                  </a:outerShdw>
                </a:effectLst>
              </a:rPr>
              <a:t>建议本地分支和原地分支同名</a:t>
            </a:r>
            <a:endParaRPr lang="zh-CN" altLang="en-US" sz="2800" dirty="0">
              <a:solidFill>
                <a:schemeClr val="tx1"/>
              </a:solidFill>
              <a:effectLst>
                <a:outerShdw blurRad="38100" dist="19050" dir="2700000" algn="tl" rotWithShape="0">
                  <a:schemeClr val="dk1">
                    <a:alpha val="40000"/>
                  </a:schemeClr>
                </a:outerShdw>
              </a:effectLst>
            </a:endParaRPr>
          </a:p>
        </p:txBody>
      </p:sp>
      <p:pic>
        <p:nvPicPr>
          <p:cNvPr id="2" name="图片 1">
            <a:extLst>
              <a:ext uri="{FF2B5EF4-FFF2-40B4-BE49-F238E27FC236}">
                <a16:creationId xmlns:a16="http://schemas.microsoft.com/office/drawing/2014/main" id="{C94D36FC-BE51-45C3-8EC7-16E714D09643}"/>
              </a:ext>
            </a:extLst>
          </p:cNvPr>
          <p:cNvPicPr>
            <a:picLocks noChangeAspect="1"/>
          </p:cNvPicPr>
          <p:nvPr/>
        </p:nvPicPr>
        <p:blipFill>
          <a:blip r:embed="rId3"/>
          <a:stretch>
            <a:fillRect/>
          </a:stretch>
        </p:blipFill>
        <p:spPr>
          <a:xfrm>
            <a:off x="1474806" y="2026660"/>
            <a:ext cx="8904863" cy="1402340"/>
          </a:xfrm>
          <a:prstGeom prst="rect">
            <a:avLst/>
          </a:prstGeom>
        </p:spPr>
      </p:pic>
      <p:sp>
        <p:nvSpPr>
          <p:cNvPr id="9" name="文本框 8">
            <a:extLst>
              <a:ext uri="{FF2B5EF4-FFF2-40B4-BE49-F238E27FC236}">
                <a16:creationId xmlns:a16="http://schemas.microsoft.com/office/drawing/2014/main" id="{D5047417-0A92-49D4-91EC-B1D31169A069}"/>
              </a:ext>
            </a:extLst>
          </p:cNvPr>
          <p:cNvSpPr txBox="1"/>
          <p:nvPr/>
        </p:nvSpPr>
        <p:spPr>
          <a:xfrm>
            <a:off x="164891" y="4336901"/>
            <a:ext cx="5635770" cy="1631216"/>
          </a:xfrm>
          <a:prstGeom prst="rect">
            <a:avLst/>
          </a:prstGeom>
          <a:noFill/>
        </p:spPr>
        <p:txBody>
          <a:bodyPr wrap="square" rtlCol="0">
            <a:spAutoFit/>
          </a:bodyPr>
          <a:lstStyle/>
          <a:p>
            <a:r>
              <a:rPr lang="zh-CN" altLang="en-US" sz="2000" dirty="0">
                <a:solidFill>
                  <a:schemeClr val="tx1"/>
                </a:solidFill>
                <a:effectLst>
                  <a:outerShdw blurRad="38100" dist="19050" dir="2700000" algn="tl" rotWithShape="0">
                    <a:schemeClr val="dk1">
                      <a:alpha val="40000"/>
                    </a:schemeClr>
                  </a:outerShdw>
                </a:effectLst>
              </a:rPr>
              <a:t>此时本地部署完毕。</a:t>
            </a:r>
            <a:endParaRPr lang="en-US" altLang="zh-CN" sz="2000" dirty="0">
              <a:solidFill>
                <a:schemeClr val="tx1"/>
              </a:solidFill>
              <a:effectLst>
                <a:outerShdw blurRad="38100" dist="19050" dir="2700000" algn="tl" rotWithShape="0">
                  <a:schemeClr val="dk1">
                    <a:alpha val="40000"/>
                  </a:schemeClr>
                </a:outerShdw>
              </a:effectLst>
            </a:endParaRPr>
          </a:p>
          <a:p>
            <a:r>
              <a:rPr lang="zh-CN" altLang="en-US" sz="2000" dirty="0">
                <a:effectLst>
                  <a:outerShdw blurRad="38100" dist="19050" dir="2700000" algn="tl" rotWithShape="0">
                    <a:schemeClr val="dk1">
                      <a:alpha val="40000"/>
                    </a:schemeClr>
                  </a:outerShdw>
                </a:effectLst>
              </a:rPr>
              <a:t>下面介绍常用操作：</a:t>
            </a:r>
            <a:endParaRPr lang="en-US" altLang="zh-CN" sz="2000" dirty="0">
              <a:effectLst>
                <a:outerShdw blurRad="38100" dist="19050" dir="2700000" algn="tl" rotWithShape="0">
                  <a:schemeClr val="dk1">
                    <a:alpha val="40000"/>
                  </a:schemeClr>
                </a:outerShdw>
              </a:effectLst>
            </a:endParaRPr>
          </a:p>
          <a:p>
            <a:r>
              <a:rPr lang="en-US" altLang="zh-CN" sz="2000" dirty="0">
                <a:solidFill>
                  <a:schemeClr val="tx1"/>
                </a:solidFill>
                <a:effectLst>
                  <a:outerShdw blurRad="38100" dist="19050" dir="2700000" algn="tl" rotWithShape="0">
                    <a:schemeClr val="dk1">
                      <a:alpha val="40000"/>
                    </a:schemeClr>
                  </a:outerShdw>
                </a:effectLst>
              </a:rPr>
              <a:t>git branch </a:t>
            </a:r>
            <a:r>
              <a:rPr lang="zh-CN" altLang="en-US" sz="2000" dirty="0">
                <a:solidFill>
                  <a:schemeClr val="tx1"/>
                </a:solidFill>
                <a:effectLst>
                  <a:outerShdw blurRad="38100" dist="19050" dir="2700000" algn="tl" rotWithShape="0">
                    <a:schemeClr val="dk1">
                      <a:alpha val="40000"/>
                    </a:schemeClr>
                  </a:outerShdw>
                </a:effectLst>
              </a:rPr>
              <a:t>（查看本地分支，以及所在的分支）</a:t>
            </a:r>
            <a:endParaRPr lang="en-US" altLang="zh-CN" sz="2000" dirty="0">
              <a:solidFill>
                <a:schemeClr val="tx1"/>
              </a:solidFill>
              <a:effectLst>
                <a:outerShdw blurRad="38100" dist="19050" dir="2700000" algn="tl" rotWithShape="0">
                  <a:schemeClr val="dk1">
                    <a:alpha val="40000"/>
                  </a:schemeClr>
                </a:outerShdw>
              </a:effectLst>
            </a:endParaRPr>
          </a:p>
          <a:p>
            <a:r>
              <a:rPr lang="en-US" altLang="zh-CN" sz="2000" dirty="0">
                <a:effectLst>
                  <a:outerShdw blurRad="38100" dist="19050" dir="2700000" algn="tl" rotWithShape="0">
                    <a:schemeClr val="dk1">
                      <a:alpha val="40000"/>
                    </a:schemeClr>
                  </a:outerShdw>
                </a:effectLst>
              </a:rPr>
              <a:t>git checkout </a:t>
            </a:r>
            <a:r>
              <a:rPr lang="zh-CN" altLang="en-US" sz="2000" dirty="0">
                <a:effectLst>
                  <a:outerShdw blurRad="38100" dist="19050" dir="2700000" algn="tl" rotWithShape="0">
                    <a:schemeClr val="dk1">
                      <a:alpha val="40000"/>
                    </a:schemeClr>
                  </a:outerShdw>
                </a:effectLst>
              </a:rPr>
              <a:t>分支名  （分支跳转）</a:t>
            </a:r>
            <a:endParaRPr lang="en-US" altLang="zh-CN" sz="2000" dirty="0">
              <a:effectLst>
                <a:outerShdw blurRad="38100" dist="19050" dir="2700000" algn="tl" rotWithShape="0">
                  <a:schemeClr val="dk1">
                    <a:alpha val="40000"/>
                  </a:schemeClr>
                </a:outerShdw>
              </a:effectLst>
            </a:endParaRPr>
          </a:p>
          <a:p>
            <a:r>
              <a:rPr lang="en-US" altLang="zh-CN" sz="2000" dirty="0">
                <a:solidFill>
                  <a:schemeClr val="tx1"/>
                </a:solidFill>
                <a:effectLst>
                  <a:outerShdw blurRad="38100" dist="19050" dir="2700000" algn="tl" rotWithShape="0">
                    <a:schemeClr val="dk1">
                      <a:alpha val="40000"/>
                    </a:schemeClr>
                  </a:outerShdw>
                </a:effectLst>
              </a:rPr>
              <a:t>git switch –c </a:t>
            </a:r>
            <a:r>
              <a:rPr lang="zh-CN" altLang="en-US" sz="2000" dirty="0">
                <a:solidFill>
                  <a:schemeClr val="tx1"/>
                </a:solidFill>
                <a:effectLst>
                  <a:outerShdw blurRad="38100" dist="19050" dir="2700000" algn="tl" rotWithShape="0">
                    <a:schemeClr val="dk1">
                      <a:alpha val="40000"/>
                    </a:schemeClr>
                  </a:outerShdw>
                </a:effectLst>
              </a:rPr>
              <a:t>分支名  （创建新分支并跳转）</a:t>
            </a:r>
          </a:p>
        </p:txBody>
      </p:sp>
      <p:pic>
        <p:nvPicPr>
          <p:cNvPr id="4" name="图片 3">
            <a:extLst>
              <a:ext uri="{FF2B5EF4-FFF2-40B4-BE49-F238E27FC236}">
                <a16:creationId xmlns:a16="http://schemas.microsoft.com/office/drawing/2014/main" id="{DFFDE56C-C6A8-47E1-AC9E-6C5E27C8B3E8}"/>
              </a:ext>
            </a:extLst>
          </p:cNvPr>
          <p:cNvPicPr>
            <a:picLocks noChangeAspect="1"/>
          </p:cNvPicPr>
          <p:nvPr/>
        </p:nvPicPr>
        <p:blipFill>
          <a:blip r:embed="rId4"/>
          <a:stretch>
            <a:fillRect/>
          </a:stretch>
        </p:blipFill>
        <p:spPr>
          <a:xfrm>
            <a:off x="5777207" y="3892165"/>
            <a:ext cx="6249902" cy="2512716"/>
          </a:xfrm>
          <a:prstGeom prst="rect">
            <a:avLst/>
          </a:prstGeom>
        </p:spPr>
      </p:pic>
    </p:spTree>
    <p:extLst>
      <p:ext uri="{BB962C8B-B14F-4D97-AF65-F5344CB8AC3E}">
        <p14:creationId xmlns:p14="http://schemas.microsoft.com/office/powerpoint/2010/main" val="3904406041"/>
      </p:ext>
    </p:extLst>
  </p:cSld>
  <p:clrMapOvr>
    <a:masterClrMapping/>
  </p:clrMapOvr>
  <mc:AlternateContent xmlns:mc="http://schemas.openxmlformats.org/markup-compatibility/2006" xmlns:p14="http://schemas.microsoft.com/office/powerpoint/2010/main">
    <mc:Choice Requires="p14">
      <p:transition spd="slow" p14:dur="35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REFSHAPE" val="677538052"/>
  <p:tag name="KSO_WM_UNIT_PLACING_PICTURE_USER_VIEWPORT" val="{&quot;height&quot;:6827.2677165354326,&quot;width&quot;:12852.374803149605}"/>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kqzetcpu">
      <a:majorFont>
        <a:latin typeface=""/>
        <a:ea typeface="微软雅黑"/>
        <a:cs typeface=""/>
      </a:majorFont>
      <a:minorFont>
        <a:latin typeface=""/>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477</TotalTime>
  <Words>1453</Words>
  <Application>Microsoft Office PowerPoint</Application>
  <PresentationFormat>宽屏</PresentationFormat>
  <Paragraphs>106</Paragraphs>
  <Slides>16</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等线</vt:lpstr>
      <vt:lpstr>黑体</vt:lpstr>
      <vt:lpstr>宋体-简</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dc:title>
  <dc:creator>user</dc:creator>
  <cp:keywords>user</cp:keywords>
  <dc:description>——</dc:description>
  <cp:lastModifiedBy> </cp:lastModifiedBy>
  <cp:revision>393</cp:revision>
  <dcterms:created xsi:type="dcterms:W3CDTF">2017-08-18T03:02:00Z</dcterms:created>
  <dcterms:modified xsi:type="dcterms:W3CDTF">2020-04-10T07:36:11Z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