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handoutMasterIdLst>
    <p:handoutMasterId r:id="rId17"/>
  </p:handoutMasterIdLst>
  <p:sldIdLst>
    <p:sldId id="258" r:id="rId2"/>
    <p:sldId id="261" r:id="rId3"/>
    <p:sldId id="320" r:id="rId4"/>
    <p:sldId id="291" r:id="rId5"/>
    <p:sldId id="325" r:id="rId6"/>
    <p:sldId id="327" r:id="rId7"/>
    <p:sldId id="328" r:id="rId8"/>
    <p:sldId id="346" r:id="rId9"/>
    <p:sldId id="347" r:id="rId10"/>
    <p:sldId id="323" r:id="rId11"/>
    <p:sldId id="350" r:id="rId12"/>
    <p:sldId id="351" r:id="rId13"/>
    <p:sldId id="326" r:id="rId14"/>
    <p:sldId id="345" r:id="rId15"/>
  </p:sldIdLst>
  <p:sldSz cx="12192000" cy="6858000"/>
  <p:notesSz cx="6858000" cy="9144000"/>
  <p:custDataLst>
    <p:tags r:id="rId18"/>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6">
          <p15:clr>
            <a:srgbClr val="A4A3A4"/>
          </p15:clr>
        </p15:guide>
        <p15:guide id="2" pos="38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5574"/>
    <a:srgbClr val="F2D4AA"/>
    <a:srgbClr val="F4F4F4"/>
    <a:srgbClr val="FF94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20" autoAdjust="0"/>
    <p:restoredTop sz="96318" autoAdjust="0"/>
  </p:normalViewPr>
  <p:slideViewPr>
    <p:cSldViewPr snapToGrid="0">
      <p:cViewPr varScale="1">
        <p:scale>
          <a:sx n="61" d="100"/>
          <a:sy n="61" d="100"/>
        </p:scale>
        <p:origin x="42" y="1104"/>
      </p:cViewPr>
      <p:guideLst>
        <p:guide orient="horz" pos="2166"/>
        <p:guide pos="3872"/>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2021/1/23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098DBA-ED62-42D1-AB73-66D64966019A}" type="datetimeFigureOut">
              <a:rPr lang="zh-CN" altLang="en-US" smtClean="0"/>
              <a:t>2021/1/23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BA966C-C914-4B89-ADB0-BC6EB017704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BA966C-C914-4B89-ADB0-BC6EB0177048}"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BA966C-C914-4B89-ADB0-BC6EB0177048}"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从上图可以看出邮件收发的整个过程大致如下：</a:t>
            </a:r>
          </a:p>
          <a:p>
            <a:r>
              <a:rPr lang="zh-CN" altLang="en-US"/>
              <a:t>       （1）发件人调用用户代理编辑要发送的邮件。</a:t>
            </a:r>
          </a:p>
          <a:p>
            <a:r>
              <a:rPr lang="zh-CN" altLang="en-US"/>
              <a:t>       （2）发件人点击屏幕上的”发送邮件“按钮，把发送邮件的 工作全部交给用户代理来完成。用户代理通过SMTP协议将邮件发送给发送方的邮件服务器（在这个过程中，用户代理充当SMTP客户，而发送方的邮件服务器则充当SMTP服务器）。</a:t>
            </a:r>
          </a:p>
          <a:p>
            <a:endParaRPr lang="zh-CN" altLang="en-US"/>
          </a:p>
          <a:p>
            <a:r>
              <a:rPr lang="zh-CN" altLang="en-US"/>
              <a:t>       （3）发送方的邮件服务器收到用户代理发来的邮件后，就把收到的邮件临时存放在邮件缓存队列中，等待时间成熟的时候再发送到接收方的邮件服务器（等待时间的长短取决于邮件服务器的处理能力和队列中待发送的信件的数量 ）。</a:t>
            </a:r>
          </a:p>
          <a:p>
            <a:endParaRPr lang="zh-CN" altLang="en-US"/>
          </a:p>
          <a:p>
            <a:r>
              <a:rPr lang="zh-CN" altLang="en-US"/>
              <a:t>       （4）若现在时机成熟了，发送方的邮件服务器则向接收方的邮件服务器发送邮件缓存中的邮件。在发送邮件之前，发送方的邮件服务器的SMTP客户与接收方的邮件服务器的SMTP服务器需要事先建立TCP连接，之后再将队列中 的邮件发送出去。值得注意的是，邮件不会在因特网中的某个中间邮件服务器落地 。</a:t>
            </a:r>
          </a:p>
          <a:p>
            <a:endParaRPr lang="zh-CN" altLang="en-US"/>
          </a:p>
          <a:p>
            <a:r>
              <a:rPr lang="zh-CN" altLang="en-US"/>
              <a:t>       （5）接收邮件服务器中的SMTP服务器进程在收到邮件后，把邮件放入收件人的用户邮箱中，等待收件人进行读取。</a:t>
            </a:r>
          </a:p>
          <a:p>
            <a:endParaRPr lang="zh-CN" altLang="en-US"/>
          </a:p>
          <a:p>
            <a:r>
              <a:rPr lang="zh-CN" altLang="en-US"/>
              <a:t>       （6）收件人在打算收信时，就运行PC机中的用户代理，使用POP3（或IMAP）协议读取发送给自己的邮件。 注意，在这个过程中，收件人是POP3客户，而接收邮件服务器则是POP3客户，箭头的方向是从邮件服务器指向接收用户，因为这是一个“拉 ”的操作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7</a:t>
            </a:fld>
            <a:endParaRPr lang="zh-CN" altLang="en-US"/>
          </a:p>
        </p:txBody>
      </p:sp>
    </p:spTree>
    <p:extLst>
      <p:ext uri="{BB962C8B-B14F-4D97-AF65-F5344CB8AC3E}">
        <p14:creationId xmlns:p14="http://schemas.microsoft.com/office/powerpoint/2010/main" val="35211964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8</a:t>
            </a:fld>
            <a:endParaRPr lang="zh-CN" altLang="en-US"/>
          </a:p>
        </p:txBody>
      </p:sp>
    </p:spTree>
    <p:extLst>
      <p:ext uri="{BB962C8B-B14F-4D97-AF65-F5344CB8AC3E}">
        <p14:creationId xmlns:p14="http://schemas.microsoft.com/office/powerpoint/2010/main" val="3846084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从上图可以看出邮件收发的整个过程大致如下：</a:t>
            </a:r>
          </a:p>
          <a:p>
            <a:r>
              <a:rPr lang="zh-CN" altLang="en-US"/>
              <a:t>       （1）发件人调用用户代理编辑要发送的邮件。</a:t>
            </a:r>
          </a:p>
          <a:p>
            <a:r>
              <a:rPr lang="zh-CN" altLang="en-US"/>
              <a:t>       （2）发件人点击屏幕上的”发送邮件“按钮，把发送邮件的 工作全部交给用户代理来完成。用户代理通过SMTP协议将邮件发送给发送方的邮件服务器（在这个过程中，用户代理充当SMTP客户，而发送方的邮件服务器则充当SMTP服务器）。</a:t>
            </a:r>
          </a:p>
          <a:p>
            <a:endParaRPr lang="zh-CN" altLang="en-US"/>
          </a:p>
          <a:p>
            <a:r>
              <a:rPr lang="zh-CN" altLang="en-US"/>
              <a:t>       （3）发送方的邮件服务器收到用户代理发来的邮件后，就把收到的邮件临时存放在邮件缓存队列中，等待时间成熟的时候再发送到接收方的邮件服务器（等待时间的长短取决于邮件服务器的处理能力和队列中待发送的信件的数量 ）。</a:t>
            </a:r>
          </a:p>
          <a:p>
            <a:endParaRPr lang="zh-CN" altLang="en-US"/>
          </a:p>
          <a:p>
            <a:r>
              <a:rPr lang="zh-CN" altLang="en-US"/>
              <a:t>       （4）若现在时机成熟了，发送方的邮件服务器则向接收方的邮件服务器发送邮件缓存中的邮件。在发送邮件之前，发送方的邮件服务器的SMTP客户与接收方的邮件服务器的SMTP服务器需要事先建立TCP连接，之后再将队列中 的邮件发送出去。值得注意的是，邮件不会在因特网中的某个中间邮件服务器落地 。</a:t>
            </a:r>
          </a:p>
          <a:p>
            <a:endParaRPr lang="zh-CN" altLang="en-US"/>
          </a:p>
          <a:p>
            <a:r>
              <a:rPr lang="zh-CN" altLang="en-US"/>
              <a:t>       （5）接收邮件服务器中的SMTP服务器进程在收到邮件后，把邮件放入收件人的用户邮箱中，等待收件人进行读取。</a:t>
            </a:r>
          </a:p>
          <a:p>
            <a:endParaRPr lang="zh-CN" altLang="en-US"/>
          </a:p>
          <a:p>
            <a:r>
              <a:rPr lang="zh-CN" altLang="en-US"/>
              <a:t>       （6）收件人在打算收信时，就运行PC机中的用户代理，使用POP3（或IMAP）协议读取发送给自己的邮件。 注意，在这个过程中，收件人是POP3客户，而接收邮件服务器则是POP3客户，箭头的方向是从邮件服务器指向接收用户，因为这是一个“拉 ”的操作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11</a:t>
            </a:fld>
            <a:endParaRPr lang="zh-CN" altLang="en-US"/>
          </a:p>
        </p:txBody>
      </p:sp>
    </p:spTree>
    <p:extLst>
      <p:ext uri="{BB962C8B-B14F-4D97-AF65-F5344CB8AC3E}">
        <p14:creationId xmlns:p14="http://schemas.microsoft.com/office/powerpoint/2010/main" val="22219687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12</a:t>
            </a:fld>
            <a:endParaRPr lang="zh-CN" altLang="en-US"/>
          </a:p>
        </p:txBody>
      </p:sp>
    </p:spTree>
    <p:extLst>
      <p:ext uri="{BB962C8B-B14F-4D97-AF65-F5344CB8AC3E}">
        <p14:creationId xmlns:p14="http://schemas.microsoft.com/office/powerpoint/2010/main" val="2072585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grpSp>
        <p:nvGrpSpPr>
          <p:cNvPr id="2" name="组合 1"/>
          <p:cNvGrpSpPr/>
          <p:nvPr userDrawn="1"/>
        </p:nvGrpSpPr>
        <p:grpSpPr>
          <a:xfrm>
            <a:off x="0" y="0"/>
            <a:ext cx="12192000" cy="6858000"/>
            <a:chOff x="0" y="0"/>
            <a:chExt cx="12192000" cy="6858000"/>
          </a:xfrm>
        </p:grpSpPr>
        <p:grpSp>
          <p:nvGrpSpPr>
            <p:cNvPr id="3" name="组合 2"/>
            <p:cNvGrpSpPr/>
            <p:nvPr/>
          </p:nvGrpSpPr>
          <p:grpSpPr>
            <a:xfrm>
              <a:off x="0" y="0"/>
              <a:ext cx="12192000" cy="6858000"/>
              <a:chOff x="349955" y="1137356"/>
              <a:chExt cx="12192000" cy="6858000"/>
            </a:xfrm>
          </p:grpSpPr>
          <p:grpSp>
            <p:nvGrpSpPr>
              <p:cNvPr id="10" name="组合 9"/>
              <p:cNvGrpSpPr/>
              <p:nvPr/>
            </p:nvGrpSpPr>
            <p:grpSpPr>
              <a:xfrm>
                <a:off x="349955" y="1137356"/>
                <a:ext cx="12192000" cy="3429000"/>
                <a:chOff x="349955" y="1137356"/>
                <a:chExt cx="12192000" cy="3429000"/>
              </a:xfrm>
            </p:grpSpPr>
            <p:pic>
              <p:nvPicPr>
                <p:cNvPr id="13" name="图片 12"/>
                <p:cNvPicPr>
                  <a:picLocks noChangeAspect="1"/>
                </p:cNvPicPr>
                <p:nvPr/>
              </p:nvPicPr>
              <p:blipFill rotWithShape="1">
                <a:blip r:embed="rId14" cstate="screen"/>
                <a:srcRect l="4925" r="7517"/>
                <a:stretch>
                  <a:fillRect/>
                </a:stretch>
              </p:blipFill>
              <p:spPr>
                <a:xfrm>
                  <a:off x="349955" y="1137356"/>
                  <a:ext cx="6096000" cy="3429000"/>
                </a:xfrm>
                <a:prstGeom prst="rect">
                  <a:avLst/>
                </a:prstGeom>
              </p:spPr>
            </p:pic>
            <p:pic>
              <p:nvPicPr>
                <p:cNvPr id="14" name="图片 13"/>
                <p:cNvPicPr>
                  <a:picLocks noChangeAspect="1"/>
                </p:cNvPicPr>
                <p:nvPr/>
              </p:nvPicPr>
              <p:blipFill rotWithShape="1">
                <a:blip r:embed="rId14" cstate="screen"/>
                <a:srcRect l="4925" r="7517"/>
                <a:stretch>
                  <a:fillRect/>
                </a:stretch>
              </p:blipFill>
              <p:spPr>
                <a:xfrm>
                  <a:off x="6445955" y="1137356"/>
                  <a:ext cx="6096000" cy="3429000"/>
                </a:xfrm>
                <a:prstGeom prst="rect">
                  <a:avLst/>
                </a:prstGeom>
              </p:spPr>
            </p:pic>
          </p:grpSp>
          <p:pic>
            <p:nvPicPr>
              <p:cNvPr id="11" name="图片 10"/>
              <p:cNvPicPr>
                <a:picLocks noChangeAspect="1"/>
              </p:cNvPicPr>
              <p:nvPr/>
            </p:nvPicPr>
            <p:blipFill rotWithShape="1">
              <a:blip r:embed="rId14" cstate="screen"/>
              <a:srcRect l="4925" r="7517"/>
              <a:stretch>
                <a:fillRect/>
              </a:stretch>
            </p:blipFill>
            <p:spPr>
              <a:xfrm>
                <a:off x="349955" y="4566356"/>
                <a:ext cx="6096000" cy="3429000"/>
              </a:xfrm>
              <a:prstGeom prst="rect">
                <a:avLst/>
              </a:prstGeom>
            </p:spPr>
          </p:pic>
          <p:pic>
            <p:nvPicPr>
              <p:cNvPr id="12" name="图片 11"/>
              <p:cNvPicPr>
                <a:picLocks noChangeAspect="1"/>
              </p:cNvPicPr>
              <p:nvPr/>
            </p:nvPicPr>
            <p:blipFill rotWithShape="1">
              <a:blip r:embed="rId14" cstate="screen"/>
              <a:srcRect l="4925" r="7517"/>
              <a:stretch>
                <a:fillRect/>
              </a:stretch>
            </p:blipFill>
            <p:spPr>
              <a:xfrm>
                <a:off x="6445955" y="4566356"/>
                <a:ext cx="6096000" cy="3429000"/>
              </a:xfrm>
              <a:prstGeom prst="rect">
                <a:avLst/>
              </a:prstGeom>
            </p:spPr>
          </p:pic>
        </p:grpSp>
        <p:grpSp>
          <p:nvGrpSpPr>
            <p:cNvPr id="4" name="组合 3"/>
            <p:cNvGrpSpPr/>
            <p:nvPr/>
          </p:nvGrpSpPr>
          <p:grpSpPr>
            <a:xfrm>
              <a:off x="600362" y="420346"/>
              <a:ext cx="3458680" cy="717080"/>
              <a:chOff x="1358646" y="1055965"/>
              <a:chExt cx="3458680" cy="717080"/>
            </a:xfrm>
          </p:grpSpPr>
          <p:grpSp>
            <p:nvGrpSpPr>
              <p:cNvPr id="6" name="组合 5"/>
              <p:cNvGrpSpPr/>
              <p:nvPr/>
            </p:nvGrpSpPr>
            <p:grpSpPr>
              <a:xfrm>
                <a:off x="1577550" y="1214503"/>
                <a:ext cx="3239776" cy="558542"/>
                <a:chOff x="1577550" y="1214503"/>
                <a:chExt cx="3239776" cy="558542"/>
              </a:xfrm>
            </p:grpSpPr>
            <p:sp>
              <p:nvSpPr>
                <p:cNvPr id="8" name="矩形: 圆角 7"/>
                <p:cNvSpPr/>
                <p:nvPr/>
              </p:nvSpPr>
              <p:spPr>
                <a:xfrm>
                  <a:off x="1577550" y="1214503"/>
                  <a:ext cx="3239776" cy="558542"/>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dirty="0">
                    <a:solidFill>
                      <a:srgbClr val="034581"/>
                    </a:solidFill>
                    <a:latin typeface="黑体" panose="02010609060101010101" charset="-122"/>
                    <a:ea typeface="黑体" panose="02010609060101010101" charset="-122"/>
                  </a:endParaRPr>
                </a:p>
              </p:txBody>
            </p:sp>
            <p:sp>
              <p:nvSpPr>
                <p:cNvPr id="9" name="矩形 8"/>
                <p:cNvSpPr/>
                <p:nvPr/>
              </p:nvSpPr>
              <p:spPr>
                <a:xfrm>
                  <a:off x="1705631" y="1262941"/>
                  <a:ext cx="3018775" cy="461665"/>
                </a:xfrm>
                <a:prstGeom prst="rect">
                  <a:avLst/>
                </a:prstGeom>
              </p:spPr>
              <p:txBody>
                <a:bodyPr wrap="none">
                  <a:spAutoFit/>
                </a:bodyPr>
                <a:lstStyle/>
                <a:p>
                  <a:pPr algn="ctr"/>
                  <a:r>
                    <a:rPr lang="zh-CN" altLang="en-US" sz="2400" b="1" spc="300" dirty="0">
                      <a:solidFill>
                        <a:srgbClr val="475574"/>
                      </a:solidFill>
                      <a:latin typeface="黑体" panose="02010609060101010101" charset="-122"/>
                      <a:ea typeface="黑体" panose="02010609060101010101" charset="-122"/>
                    </a:rPr>
                    <a:t>企业管理基础知识</a:t>
                  </a:r>
                </a:p>
              </p:txBody>
            </p:sp>
          </p:grpSp>
          <p:sp>
            <p:nvSpPr>
              <p:cNvPr id="7" name="椭圆 6"/>
              <p:cNvSpPr/>
              <p:nvPr/>
            </p:nvSpPr>
            <p:spPr>
              <a:xfrm flipV="1">
                <a:off x="1358646" y="1055965"/>
                <a:ext cx="437808" cy="437808"/>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latin typeface="黑体" panose="02010609060101010101" charset="-122"/>
                  <a:ea typeface="黑体" panose="02010609060101010101" charset="-122"/>
                </a:endParaRPr>
              </a:p>
            </p:txBody>
          </p:sp>
        </p:gr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bilibili.com/video/BV1op411o7jY?p=19" TargetMode="External"/><Relationship Id="rId2" Type="http://schemas.openxmlformats.org/officeDocument/2006/relationships/hyperlink" Target="https://lufficc.com/blog/the-core-conception-of-gi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矩形: 圆角 8"/>
          <p:cNvSpPr/>
          <p:nvPr/>
        </p:nvSpPr>
        <p:spPr>
          <a:xfrm>
            <a:off x="1650190" y="1047234"/>
            <a:ext cx="8891619" cy="4763531"/>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28" name="椭圆 27"/>
          <p:cNvSpPr/>
          <p:nvPr/>
        </p:nvSpPr>
        <p:spPr>
          <a:xfrm flipV="1">
            <a:off x="8282446" y="1963076"/>
            <a:ext cx="539178" cy="539178"/>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19" name="矩形 18"/>
          <p:cNvSpPr/>
          <p:nvPr/>
        </p:nvSpPr>
        <p:spPr>
          <a:xfrm>
            <a:off x="2006600" y="2452370"/>
            <a:ext cx="8178800" cy="1198880"/>
          </a:xfrm>
          <a:prstGeom prst="rect">
            <a:avLst/>
          </a:prstGeom>
        </p:spPr>
        <p:txBody>
          <a:bodyPr wrap="square">
            <a:spAutoFit/>
          </a:bodyPr>
          <a:lstStyle/>
          <a:p>
            <a:pPr algn="ctr"/>
            <a:r>
              <a:rPr lang="zh-CN" altLang="en-US" sz="7200" spc="600" dirty="0">
                <a:solidFill>
                  <a:srgbClr val="475574"/>
                </a:solidFill>
                <a:cs typeface="+mn-ea"/>
                <a:sym typeface="+mn-lt"/>
              </a:rPr>
              <a:t>软件工程实验</a:t>
            </a:r>
          </a:p>
        </p:txBody>
      </p:sp>
      <p:sp>
        <p:nvSpPr>
          <p:cNvPr id="34" name="椭圆 33"/>
          <p:cNvSpPr/>
          <p:nvPr/>
        </p:nvSpPr>
        <p:spPr>
          <a:xfrm flipV="1">
            <a:off x="3275004" y="2182532"/>
            <a:ext cx="270106" cy="270106"/>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37" name="椭圆 36"/>
          <p:cNvSpPr/>
          <p:nvPr/>
        </p:nvSpPr>
        <p:spPr>
          <a:xfrm flipV="1">
            <a:off x="7431270" y="3560517"/>
            <a:ext cx="135053" cy="135053"/>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grpSp>
        <p:nvGrpSpPr>
          <p:cNvPr id="40" name="组合 39"/>
          <p:cNvGrpSpPr/>
          <p:nvPr/>
        </p:nvGrpSpPr>
        <p:grpSpPr>
          <a:xfrm>
            <a:off x="4206669" y="3926656"/>
            <a:ext cx="3763199" cy="486698"/>
            <a:chOff x="4064896" y="4176518"/>
            <a:chExt cx="3763199" cy="486698"/>
          </a:xfrm>
        </p:grpSpPr>
        <p:sp>
          <p:nvSpPr>
            <p:cNvPr id="38" name="矩形: 圆角 37"/>
            <p:cNvSpPr/>
            <p:nvPr/>
          </p:nvSpPr>
          <p:spPr>
            <a:xfrm>
              <a:off x="4064896" y="4176518"/>
              <a:ext cx="3763199" cy="486698"/>
            </a:xfrm>
            <a:prstGeom prst="roundRect">
              <a:avLst>
                <a:gd name="adj" fmla="val 5000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35" name="矩形 34"/>
            <p:cNvSpPr/>
            <p:nvPr/>
          </p:nvSpPr>
          <p:spPr>
            <a:xfrm>
              <a:off x="5342160" y="4176649"/>
              <a:ext cx="1223412" cy="461665"/>
            </a:xfrm>
            <a:prstGeom prst="rect">
              <a:avLst/>
            </a:prstGeom>
          </p:spPr>
          <p:txBody>
            <a:bodyPr wrap="none">
              <a:spAutoFit/>
            </a:bodyPr>
            <a:lstStyle/>
            <a:p>
              <a:pPr algn="ctr"/>
              <a:r>
                <a:rPr lang="zh-CN" altLang="en-US" sz="2400" b="1" spc="300" dirty="0">
                  <a:solidFill>
                    <a:schemeClr val="bg1"/>
                  </a:solidFill>
                  <a:cs typeface="+mn-ea"/>
                  <a:sym typeface="+mn-lt"/>
                </a:rPr>
                <a:t>魔改版</a:t>
              </a:r>
            </a:p>
          </p:txBody>
        </p:sp>
      </p:grpSp>
      <p:sp>
        <p:nvSpPr>
          <p:cNvPr id="93" name="矩形: 圆角 92"/>
          <p:cNvSpPr/>
          <p:nvPr/>
        </p:nvSpPr>
        <p:spPr>
          <a:xfrm>
            <a:off x="1224570" y="-773"/>
            <a:ext cx="888523" cy="2024781"/>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96" name="椭圆 95"/>
          <p:cNvSpPr/>
          <p:nvPr/>
        </p:nvSpPr>
        <p:spPr>
          <a:xfrm flipV="1">
            <a:off x="3926134" y="4476234"/>
            <a:ext cx="192079" cy="192079"/>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98" name="矩形: 圆角 97"/>
          <p:cNvSpPr/>
          <p:nvPr/>
        </p:nvSpPr>
        <p:spPr>
          <a:xfrm>
            <a:off x="10112784" y="4822666"/>
            <a:ext cx="888523" cy="2024781"/>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3" name="文本框 2"/>
          <p:cNvSpPr txBox="1"/>
          <p:nvPr/>
        </p:nvSpPr>
        <p:spPr>
          <a:xfrm>
            <a:off x="8177639" y="5231584"/>
            <a:ext cx="1935145" cy="338554"/>
          </a:xfrm>
          <a:prstGeom prst="rect">
            <a:avLst/>
          </a:prstGeom>
          <a:noFill/>
        </p:spPr>
        <p:txBody>
          <a:bodyPr wrap="none" rtlCol="0">
            <a:spAutoFit/>
          </a:bodyPr>
          <a:lstStyle/>
          <a:p>
            <a:r>
              <a:rPr lang="zh-CN" altLang="en-US" sz="1600" spc="600" dirty="0">
                <a:solidFill>
                  <a:srgbClr val="475574"/>
                </a:solidFill>
                <a:cs typeface="+mn-ea"/>
              </a:rPr>
              <a:t>2020.</a:t>
            </a:r>
            <a:r>
              <a:rPr lang="en-US" altLang="zh-CN" sz="1600" spc="600" dirty="0">
                <a:solidFill>
                  <a:srgbClr val="475574"/>
                </a:solidFill>
                <a:cs typeface="+mn-ea"/>
              </a:rPr>
              <a:t>xx</a:t>
            </a:r>
            <a:r>
              <a:rPr lang="zh-CN" altLang="en-US" sz="1600" spc="600" dirty="0">
                <a:solidFill>
                  <a:srgbClr val="475574"/>
                </a:solidFill>
                <a:cs typeface="+mn-ea"/>
              </a:rPr>
              <a:t>.</a:t>
            </a:r>
            <a:r>
              <a:rPr lang="en-US" altLang="zh-CN" sz="1600" spc="600" dirty="0">
                <a:solidFill>
                  <a:srgbClr val="475574"/>
                </a:solidFill>
                <a:cs typeface="+mn-ea"/>
              </a:rPr>
              <a:t>xx</a:t>
            </a:r>
            <a:endParaRPr lang="zh-CN" altLang="en-US" sz="1600" spc="600" dirty="0">
              <a:solidFill>
                <a:srgbClr val="475574"/>
              </a:solidFill>
              <a:cs typeface="+mn-ea"/>
            </a:endParaRP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97585" y="716280"/>
            <a:ext cx="10717530" cy="2739211"/>
          </a:xfrm>
          <a:prstGeom prst="rect">
            <a:avLst/>
          </a:prstGeom>
          <a:noFill/>
        </p:spPr>
        <p:txBody>
          <a:bodyPr vert="horz" wrap="square" rtlCol="0">
            <a:spAutoFit/>
          </a:bodyPr>
          <a:lstStyle/>
          <a:p>
            <a:pPr algn="just">
              <a:spcAft>
                <a:spcPts val="0"/>
              </a:spcAft>
            </a:pPr>
            <a:r>
              <a:rPr lang="en-US" altLang="zh-CN" sz="2800" dirty="0">
                <a:solidFill>
                  <a:schemeClr val="bg2">
                    <a:lumMod val="25000"/>
                  </a:schemeClr>
                </a:solidFill>
                <a:latin typeface="幼圆" panose="02010509060101010101" pitchFamily="49" charset="-122"/>
                <a:ea typeface="幼圆" panose="02010509060101010101" pitchFamily="49" charset="-122"/>
                <a:sym typeface="+mn-ea"/>
              </a:rPr>
              <a:t>Git</a:t>
            </a:r>
            <a:r>
              <a:rPr lang="zh-CN" altLang="en-US" sz="2800" dirty="0">
                <a:solidFill>
                  <a:schemeClr val="bg2">
                    <a:lumMod val="25000"/>
                  </a:schemeClr>
                </a:solidFill>
                <a:latin typeface="幼圆" panose="02010509060101010101" pitchFamily="49" charset="-122"/>
                <a:ea typeface="幼圆" panose="02010509060101010101" pitchFamily="49" charset="-122"/>
                <a:sym typeface="+mn-ea"/>
              </a:rPr>
              <a:t>有三个工作区域，分别是工作目录、暂存区域和本地仓库。</a:t>
            </a:r>
          </a:p>
          <a:p>
            <a:pPr algn="just">
              <a:spcAft>
                <a:spcPts val="0"/>
              </a:spcAft>
            </a:pPr>
            <a:r>
              <a:rPr lang="zh-CN" altLang="en-US" sz="2400" b="1" dirty="0">
                <a:solidFill>
                  <a:schemeClr val="bg2">
                    <a:lumMod val="25000"/>
                  </a:schemeClr>
                </a:solidFill>
                <a:latin typeface="幼圆" panose="02010509060101010101" pitchFamily="49" charset="-122"/>
                <a:ea typeface="幼圆" panose="02010509060101010101" pitchFamily="49" charset="-122"/>
                <a:sym typeface="+mn-ea"/>
              </a:rPr>
              <a:t>工作目录</a:t>
            </a:r>
            <a:r>
              <a:rPr lang="zh-CN" altLang="en-US" sz="2400" dirty="0">
                <a:solidFill>
                  <a:schemeClr val="bg2">
                    <a:lumMod val="25000"/>
                  </a:schemeClr>
                </a:solidFill>
                <a:latin typeface="幼圆" panose="02010509060101010101" pitchFamily="49" charset="-122"/>
                <a:ea typeface="幼圆" panose="02010509060101010101" pitchFamily="49" charset="-122"/>
                <a:sym typeface="+mn-ea"/>
              </a:rPr>
              <a:t>是当前进行工作的区域，文件修改但未提交，处于已修改状态（</a:t>
            </a:r>
            <a:r>
              <a:rPr lang="en-US" altLang="zh-CN" sz="2400" dirty="0">
                <a:solidFill>
                  <a:schemeClr val="bg2">
                    <a:lumMod val="25000"/>
                  </a:schemeClr>
                </a:solidFill>
                <a:latin typeface="幼圆" panose="02010509060101010101" pitchFamily="49" charset="-122"/>
                <a:ea typeface="幼圆" panose="02010509060101010101" pitchFamily="49" charset="-122"/>
                <a:sym typeface="+mn-ea"/>
              </a:rPr>
              <a:t>modified</a:t>
            </a:r>
            <a:r>
              <a:rPr lang="zh-CN" altLang="en-US" sz="2400" dirty="0">
                <a:solidFill>
                  <a:schemeClr val="bg2">
                    <a:lumMod val="25000"/>
                  </a:schemeClr>
                </a:solidFill>
                <a:latin typeface="幼圆" panose="02010509060101010101" pitchFamily="49" charset="-122"/>
                <a:ea typeface="幼圆" panose="02010509060101010101" pitchFamily="49" charset="-122"/>
                <a:sym typeface="+mn-ea"/>
              </a:rPr>
              <a:t>）；</a:t>
            </a:r>
            <a:endParaRPr lang="en-US" altLang="zh-CN" sz="2400" dirty="0">
              <a:solidFill>
                <a:schemeClr val="bg2">
                  <a:lumMod val="25000"/>
                </a:schemeClr>
              </a:solidFill>
              <a:latin typeface="幼圆" panose="02010509060101010101" pitchFamily="49" charset="-122"/>
              <a:ea typeface="幼圆" panose="02010509060101010101" pitchFamily="49" charset="-122"/>
              <a:sym typeface="+mn-ea"/>
            </a:endParaRPr>
          </a:p>
          <a:p>
            <a:pPr algn="just">
              <a:spcAft>
                <a:spcPts val="0"/>
              </a:spcAft>
            </a:pPr>
            <a:r>
              <a:rPr lang="zh-CN" altLang="en-US" sz="2400" b="1" dirty="0">
                <a:solidFill>
                  <a:schemeClr val="bg2">
                    <a:lumMod val="25000"/>
                  </a:schemeClr>
                </a:solidFill>
                <a:latin typeface="幼圆" panose="02010509060101010101" pitchFamily="49" charset="-122"/>
                <a:ea typeface="幼圆" panose="02010509060101010101" pitchFamily="49" charset="-122"/>
                <a:sym typeface="+mn-ea"/>
              </a:rPr>
              <a:t>暂存区域</a:t>
            </a:r>
            <a:r>
              <a:rPr lang="zh-CN" altLang="en-US" sz="2400" dirty="0">
                <a:solidFill>
                  <a:schemeClr val="bg2">
                    <a:lumMod val="25000"/>
                  </a:schemeClr>
                </a:solidFill>
                <a:latin typeface="幼圆" panose="02010509060101010101" pitchFamily="49" charset="-122"/>
                <a:ea typeface="幼圆" panose="02010509060101010101" pitchFamily="49" charset="-122"/>
                <a:sym typeface="+mn-ea"/>
              </a:rPr>
              <a:t>是运行</a:t>
            </a:r>
            <a:r>
              <a:rPr lang="en-US" altLang="zh-CN" sz="2400" dirty="0">
                <a:solidFill>
                  <a:schemeClr val="bg2">
                    <a:lumMod val="25000"/>
                  </a:schemeClr>
                </a:solidFill>
                <a:latin typeface="幼圆" panose="02010509060101010101" pitchFamily="49" charset="-122"/>
                <a:ea typeface="幼圆" panose="02010509060101010101" pitchFamily="49" charset="-122"/>
                <a:sym typeface="+mn-ea"/>
              </a:rPr>
              <a:t>git add</a:t>
            </a:r>
            <a:r>
              <a:rPr lang="zh-CN" altLang="en-US" sz="2400" dirty="0">
                <a:solidFill>
                  <a:schemeClr val="bg2">
                    <a:lumMod val="25000"/>
                  </a:schemeClr>
                </a:solidFill>
                <a:latin typeface="幼圆" panose="02010509060101010101" pitchFamily="49" charset="-122"/>
                <a:ea typeface="幼圆" panose="02010509060101010101" pitchFamily="49" charset="-122"/>
                <a:sym typeface="+mn-ea"/>
              </a:rPr>
              <a:t>命令后文件保存的区域，也就是下次提交要保存的文件，文件处于已暂存状态（</a:t>
            </a:r>
            <a:r>
              <a:rPr lang="en-US" altLang="zh-CN" sz="2400" dirty="0">
                <a:solidFill>
                  <a:schemeClr val="bg2">
                    <a:lumMod val="25000"/>
                  </a:schemeClr>
                </a:solidFill>
                <a:latin typeface="幼圆" panose="02010509060101010101" pitchFamily="49" charset="-122"/>
                <a:ea typeface="幼圆" panose="02010509060101010101" pitchFamily="49" charset="-122"/>
                <a:sym typeface="+mn-ea"/>
              </a:rPr>
              <a:t>staged</a:t>
            </a:r>
            <a:r>
              <a:rPr lang="zh-CN" altLang="en-US" sz="2400" dirty="0">
                <a:solidFill>
                  <a:schemeClr val="bg2">
                    <a:lumMod val="25000"/>
                  </a:schemeClr>
                </a:solidFill>
                <a:latin typeface="幼圆" panose="02010509060101010101" pitchFamily="49" charset="-122"/>
                <a:ea typeface="幼圆" panose="02010509060101010101" pitchFamily="49" charset="-122"/>
                <a:sym typeface="+mn-ea"/>
              </a:rPr>
              <a:t>）；</a:t>
            </a:r>
            <a:endParaRPr lang="en-US" altLang="zh-CN" sz="2400" dirty="0">
              <a:solidFill>
                <a:schemeClr val="bg2">
                  <a:lumMod val="25000"/>
                </a:schemeClr>
              </a:solidFill>
              <a:latin typeface="幼圆" panose="02010509060101010101" pitchFamily="49" charset="-122"/>
              <a:ea typeface="幼圆" panose="02010509060101010101" pitchFamily="49" charset="-122"/>
              <a:sym typeface="+mn-ea"/>
            </a:endParaRPr>
          </a:p>
          <a:p>
            <a:pPr algn="just">
              <a:spcAft>
                <a:spcPts val="0"/>
              </a:spcAft>
            </a:pPr>
            <a:r>
              <a:rPr lang="zh-CN" altLang="en-US" sz="2400" dirty="0">
                <a:solidFill>
                  <a:schemeClr val="bg2">
                    <a:lumMod val="25000"/>
                  </a:schemeClr>
                </a:solidFill>
                <a:latin typeface="幼圆" panose="02010509060101010101" pitchFamily="49" charset="-122"/>
                <a:ea typeface="幼圆" panose="02010509060101010101" pitchFamily="49" charset="-122"/>
                <a:sym typeface="+mn-ea"/>
              </a:rPr>
              <a:t>本地仓库即版本库，记录了工程提交的完整状态和内容，文件处于已提交状态（</a:t>
            </a:r>
            <a:r>
              <a:rPr lang="en-US" altLang="zh-CN" sz="2400" dirty="0">
                <a:solidFill>
                  <a:schemeClr val="bg2">
                    <a:lumMod val="25000"/>
                  </a:schemeClr>
                </a:solidFill>
                <a:latin typeface="幼圆" panose="02010509060101010101" pitchFamily="49" charset="-122"/>
                <a:ea typeface="幼圆" panose="02010509060101010101" pitchFamily="49" charset="-122"/>
                <a:sym typeface="+mn-ea"/>
              </a:rPr>
              <a:t>committed</a:t>
            </a:r>
            <a:r>
              <a:rPr lang="zh-CN" altLang="en-US" sz="2400" dirty="0">
                <a:solidFill>
                  <a:schemeClr val="bg2">
                    <a:lumMod val="25000"/>
                  </a:schemeClr>
                </a:solidFill>
                <a:latin typeface="幼圆" panose="02010509060101010101" pitchFamily="49" charset="-122"/>
                <a:ea typeface="幼圆" panose="02010509060101010101" pitchFamily="49" charset="-122"/>
                <a:sym typeface="+mn-ea"/>
              </a:rPr>
              <a:t>）。</a:t>
            </a:r>
          </a:p>
        </p:txBody>
      </p:sp>
      <p:pic>
        <p:nvPicPr>
          <p:cNvPr id="3" name="图片 2"/>
          <p:cNvPicPr/>
          <p:nvPr/>
        </p:nvPicPr>
        <p:blipFill>
          <a:blip r:embed="rId3"/>
          <a:stretch>
            <a:fillRect/>
          </a:stretch>
        </p:blipFill>
        <p:spPr>
          <a:xfrm>
            <a:off x="2628164" y="3352800"/>
            <a:ext cx="7325734" cy="386689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937BDA70-D97A-41AA-818A-67C8F4454221}"/>
              </a:ext>
            </a:extLst>
          </p:cNvPr>
          <p:cNvSpPr txBox="1"/>
          <p:nvPr/>
        </p:nvSpPr>
        <p:spPr>
          <a:xfrm>
            <a:off x="599462" y="1434662"/>
            <a:ext cx="5906442" cy="2805320"/>
          </a:xfrm>
          <a:prstGeom prst="rect">
            <a:avLst/>
          </a:prstGeom>
          <a:noFill/>
        </p:spPr>
        <p:txBody>
          <a:bodyPr wrap="square" rtlCol="0">
            <a:spAutoFit/>
          </a:bodyPr>
          <a:lstStyle/>
          <a:p>
            <a:pPr>
              <a:lnSpc>
                <a:spcPct val="150000"/>
              </a:lnSpc>
            </a:pPr>
            <a:r>
              <a:rPr lang="en-US" altLang="zh-CN" sz="2000" dirty="0">
                <a:effectLst>
                  <a:outerShdw blurRad="38100" dist="19050" dir="2700000" algn="tl" rotWithShape="0">
                    <a:schemeClr val="dk1">
                      <a:alpha val="40000"/>
                    </a:schemeClr>
                  </a:outerShdw>
                </a:effectLst>
              </a:rPr>
              <a:t>1.</a:t>
            </a:r>
            <a:r>
              <a:rPr lang="zh-CN" altLang="en-US" sz="2000" dirty="0">
                <a:effectLst>
                  <a:outerShdw blurRad="38100" dist="19050" dir="2700000" algn="tl" rotWithShape="0">
                    <a:schemeClr val="dk1">
                      <a:alpha val="40000"/>
                    </a:schemeClr>
                  </a:outerShdw>
                </a:effectLst>
              </a:rPr>
              <a:t>将项目下所有文件加入暂存区：</a:t>
            </a:r>
            <a:endParaRPr lang="en-US" altLang="zh-CN" sz="2000" dirty="0">
              <a:effectLst>
                <a:outerShdw blurRad="38100" dist="19050" dir="2700000" algn="tl" rotWithShape="0">
                  <a:schemeClr val="dk1">
                    <a:alpha val="40000"/>
                  </a:schemeClr>
                </a:outerShdw>
              </a:effectLst>
            </a:endParaRPr>
          </a:p>
          <a:p>
            <a:pPr>
              <a:lnSpc>
                <a:spcPct val="150000"/>
              </a:lnSpc>
            </a:pPr>
            <a:r>
              <a:rPr lang="en-US" altLang="zh-CN" sz="2000" b="1" dirty="0">
                <a:effectLst>
                  <a:outerShdw blurRad="38100" dist="19050" dir="2700000" algn="tl" rotWithShape="0">
                    <a:schemeClr val="dk1">
                      <a:alpha val="40000"/>
                    </a:schemeClr>
                  </a:outerShdw>
                </a:effectLst>
              </a:rPr>
              <a:t>git add .</a:t>
            </a:r>
          </a:p>
          <a:p>
            <a:pPr>
              <a:lnSpc>
                <a:spcPct val="150000"/>
              </a:lnSpc>
            </a:pPr>
            <a:r>
              <a:rPr lang="en-US" altLang="zh-CN" sz="2000" dirty="0">
                <a:effectLst>
                  <a:outerShdw blurRad="38100" dist="19050" dir="2700000" algn="tl" rotWithShape="0">
                    <a:schemeClr val="dk1">
                      <a:alpha val="40000"/>
                    </a:schemeClr>
                  </a:outerShdw>
                </a:effectLst>
              </a:rPr>
              <a:t>2.</a:t>
            </a:r>
            <a:r>
              <a:rPr lang="zh-CN" altLang="en-US" sz="2000" dirty="0">
                <a:effectLst>
                  <a:outerShdw blurRad="38100" dist="19050" dir="2700000" algn="tl" rotWithShape="0">
                    <a:schemeClr val="dk1">
                      <a:alpha val="40000"/>
                    </a:schemeClr>
                  </a:outerShdw>
                </a:effectLst>
              </a:rPr>
              <a:t>将暂存区的内容打包成</a:t>
            </a:r>
            <a:r>
              <a:rPr lang="en-US" altLang="zh-CN" sz="2000" dirty="0">
                <a:effectLst>
                  <a:outerShdw blurRad="38100" dist="19050" dir="2700000" algn="tl" rotWithShape="0">
                    <a:schemeClr val="dk1">
                      <a:alpha val="40000"/>
                    </a:schemeClr>
                  </a:outerShdw>
                </a:effectLst>
              </a:rPr>
              <a:t>commit</a:t>
            </a:r>
            <a:r>
              <a:rPr lang="zh-CN" altLang="en-US" sz="2000" dirty="0">
                <a:effectLst>
                  <a:outerShdw blurRad="38100" dist="19050" dir="2700000" algn="tl" rotWithShape="0">
                    <a:schemeClr val="dk1">
                      <a:alpha val="40000"/>
                    </a:schemeClr>
                  </a:outerShdw>
                </a:effectLst>
              </a:rPr>
              <a:t>，提交到本地仓库：</a:t>
            </a:r>
            <a:endParaRPr lang="en-US" altLang="zh-CN" sz="2000" dirty="0">
              <a:effectLst>
                <a:outerShdw blurRad="38100" dist="19050" dir="2700000" algn="tl" rotWithShape="0">
                  <a:schemeClr val="dk1">
                    <a:alpha val="40000"/>
                  </a:schemeClr>
                </a:outerShdw>
              </a:effectLst>
            </a:endParaRPr>
          </a:p>
          <a:p>
            <a:pPr>
              <a:lnSpc>
                <a:spcPct val="150000"/>
              </a:lnSpc>
            </a:pPr>
            <a:r>
              <a:rPr lang="en-US" altLang="zh-CN" sz="2000" b="1" dirty="0">
                <a:effectLst>
                  <a:outerShdw blurRad="38100" dist="19050" dir="2700000" algn="tl" rotWithShape="0">
                    <a:schemeClr val="dk1">
                      <a:alpha val="40000"/>
                    </a:schemeClr>
                  </a:outerShdw>
                </a:effectLst>
              </a:rPr>
              <a:t>git commit -m "[</a:t>
            </a:r>
            <a:r>
              <a:rPr lang="zh-CN" altLang="en-US" sz="2000" b="1" dirty="0">
                <a:effectLst>
                  <a:outerShdw blurRad="38100" dist="19050" dir="2700000" algn="tl" rotWithShape="0">
                    <a:schemeClr val="dk1">
                      <a:alpha val="40000"/>
                    </a:schemeClr>
                  </a:outerShdw>
                </a:effectLst>
              </a:rPr>
              <a:t>提交理由</a:t>
            </a:r>
            <a:r>
              <a:rPr lang="en-US" altLang="zh-CN" sz="2000" b="1" dirty="0">
                <a:effectLst>
                  <a:outerShdw blurRad="38100" dist="19050" dir="2700000" algn="tl" rotWithShape="0">
                    <a:schemeClr val="dk1">
                      <a:alpha val="40000"/>
                    </a:schemeClr>
                  </a:outerShdw>
                </a:effectLst>
              </a:rPr>
              <a:t>]"</a:t>
            </a:r>
          </a:p>
          <a:p>
            <a:pPr>
              <a:lnSpc>
                <a:spcPct val="150000"/>
              </a:lnSpc>
            </a:pPr>
            <a:r>
              <a:rPr lang="en-US" altLang="zh-CN" sz="2000" dirty="0">
                <a:effectLst>
                  <a:outerShdw blurRad="38100" dist="19050" dir="2700000" algn="tl" rotWithShape="0">
                    <a:schemeClr val="dk1">
                      <a:alpha val="40000"/>
                    </a:schemeClr>
                  </a:outerShdw>
                </a:effectLst>
              </a:rPr>
              <a:t>3.</a:t>
            </a:r>
            <a:r>
              <a:rPr lang="zh-CN" altLang="en-US" sz="2000" dirty="0">
                <a:effectLst>
                  <a:outerShdw blurRad="38100" dist="19050" dir="2700000" algn="tl" rotWithShape="0">
                    <a:schemeClr val="dk1">
                      <a:alpha val="40000"/>
                    </a:schemeClr>
                  </a:outerShdw>
                </a:effectLst>
              </a:rPr>
              <a:t>将本地仓库的内容提交到远程仓库：</a:t>
            </a:r>
            <a:endParaRPr lang="en-US" altLang="zh-CN" sz="2000" dirty="0">
              <a:effectLst>
                <a:outerShdw blurRad="38100" dist="19050" dir="2700000" algn="tl" rotWithShape="0">
                  <a:schemeClr val="dk1">
                    <a:alpha val="40000"/>
                  </a:schemeClr>
                </a:outerShdw>
              </a:effectLst>
            </a:endParaRPr>
          </a:p>
          <a:p>
            <a:pPr>
              <a:lnSpc>
                <a:spcPct val="150000"/>
              </a:lnSpc>
            </a:pPr>
            <a:r>
              <a:rPr lang="en-US" altLang="zh-CN" sz="2000" b="1" dirty="0">
                <a:effectLst>
                  <a:outerShdw blurRad="38100" dist="19050" dir="2700000" algn="tl" rotWithShape="0">
                    <a:schemeClr val="dk1">
                      <a:alpha val="40000"/>
                    </a:schemeClr>
                  </a:outerShdw>
                </a:effectLst>
              </a:rPr>
              <a:t>git push</a:t>
            </a:r>
            <a:endParaRPr lang="zh-CN" altLang="en-US" sz="2000" b="1" dirty="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200901338"/>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53FBE750-1A65-4244-992A-C97EA7243136}"/>
              </a:ext>
            </a:extLst>
          </p:cNvPr>
          <p:cNvSpPr txBox="1"/>
          <p:nvPr/>
        </p:nvSpPr>
        <p:spPr>
          <a:xfrm>
            <a:off x="317642" y="357246"/>
            <a:ext cx="5635770" cy="6036974"/>
          </a:xfrm>
          <a:prstGeom prst="rect">
            <a:avLst/>
          </a:prstGeom>
          <a:noFill/>
        </p:spPr>
        <p:txBody>
          <a:bodyPr wrap="square" rtlCol="0">
            <a:spAutoFit/>
          </a:bodyPr>
          <a:lstStyle/>
          <a:p>
            <a:pPr>
              <a:lnSpc>
                <a:spcPct val="150000"/>
              </a:lnSpc>
            </a:pPr>
            <a:r>
              <a:rPr lang="zh-CN" altLang="en-US" sz="2000" dirty="0">
                <a:effectLst>
                  <a:outerShdw blurRad="38100" dist="19050" dir="2700000" algn="tl" rotWithShape="0">
                    <a:schemeClr val="dk1">
                      <a:alpha val="40000"/>
                    </a:schemeClr>
                  </a:outerShdw>
                </a:effectLst>
              </a:rPr>
              <a:t>最后：</a:t>
            </a:r>
            <a:endParaRPr lang="en-US" altLang="zh-CN" sz="2000" dirty="0">
              <a:effectLst>
                <a:outerShdw blurRad="38100" dist="19050" dir="2700000" algn="tl" rotWithShape="0">
                  <a:schemeClr val="dk1">
                    <a:alpha val="40000"/>
                  </a:schemeClr>
                </a:outerShdw>
              </a:effectLst>
            </a:endParaRPr>
          </a:p>
          <a:p>
            <a:pPr>
              <a:lnSpc>
                <a:spcPct val="150000"/>
              </a:lnSpc>
            </a:pPr>
            <a:r>
              <a:rPr lang="zh-CN" altLang="en-US" sz="2000" dirty="0">
                <a:effectLst>
                  <a:outerShdw blurRad="38100" dist="19050" dir="2700000" algn="tl" rotWithShape="0">
                    <a:schemeClr val="dk1">
                      <a:alpha val="40000"/>
                    </a:schemeClr>
                  </a:outerShdw>
                </a:effectLst>
              </a:rPr>
              <a:t>使用指令</a:t>
            </a:r>
            <a:endParaRPr lang="en-US" altLang="zh-CN" sz="2000" dirty="0">
              <a:effectLst>
                <a:outerShdw blurRad="38100" dist="19050" dir="2700000" algn="tl" rotWithShape="0">
                  <a:schemeClr val="dk1">
                    <a:alpha val="40000"/>
                  </a:schemeClr>
                </a:outerShdw>
              </a:effectLst>
            </a:endParaRPr>
          </a:p>
          <a:p>
            <a:pPr>
              <a:lnSpc>
                <a:spcPct val="150000"/>
              </a:lnSpc>
            </a:pPr>
            <a:r>
              <a:rPr lang="en-US" altLang="zh-CN" sz="2000" dirty="0">
                <a:solidFill>
                  <a:schemeClr val="tx1"/>
                </a:solidFill>
                <a:effectLst>
                  <a:outerShdw blurRad="38100" dist="19050" dir="2700000" algn="tl" rotWithShape="0">
                    <a:schemeClr val="dk1">
                      <a:alpha val="40000"/>
                    </a:schemeClr>
                  </a:outerShdw>
                </a:effectLst>
              </a:rPr>
              <a:t>git push</a:t>
            </a:r>
            <a:r>
              <a:rPr lang="zh-CN" altLang="en-US" sz="2000" dirty="0">
                <a:solidFill>
                  <a:schemeClr val="tx1"/>
                </a:solidFill>
                <a:effectLst>
                  <a:outerShdw blurRad="38100" dist="19050" dir="2700000" algn="tl" rotWithShape="0">
                    <a:schemeClr val="dk1">
                      <a:alpha val="40000"/>
                    </a:schemeClr>
                  </a:outerShdw>
                </a:effectLst>
              </a:rPr>
              <a:t>：</a:t>
            </a:r>
            <a:endParaRPr lang="en-US" altLang="zh-CN" sz="2000" dirty="0">
              <a:solidFill>
                <a:schemeClr val="tx1"/>
              </a:solidFill>
              <a:effectLst>
                <a:outerShdw blurRad="38100" dist="19050" dir="2700000" algn="tl" rotWithShape="0">
                  <a:schemeClr val="dk1">
                    <a:alpha val="40000"/>
                  </a:schemeClr>
                </a:outerShdw>
              </a:effectLst>
            </a:endParaRPr>
          </a:p>
          <a:p>
            <a:pPr>
              <a:lnSpc>
                <a:spcPct val="150000"/>
              </a:lnSpc>
            </a:pPr>
            <a:r>
              <a:rPr lang="zh-CN" altLang="en-US" sz="2000" dirty="0">
                <a:effectLst>
                  <a:outerShdw blurRad="38100" dist="19050" dir="2700000" algn="tl" rotWithShape="0">
                    <a:schemeClr val="dk1">
                      <a:alpha val="40000"/>
                    </a:schemeClr>
                  </a:outerShdw>
                </a:effectLst>
              </a:rPr>
              <a:t>最后一行显示，本地分支合并到了远程分支</a:t>
            </a:r>
            <a:endParaRPr lang="en-US" altLang="zh-CN" sz="2000" dirty="0">
              <a:solidFill>
                <a:schemeClr val="tx1"/>
              </a:solidFill>
              <a:effectLst>
                <a:outerShdw blurRad="38100" dist="19050" dir="2700000" algn="tl" rotWithShape="0">
                  <a:schemeClr val="dk1">
                    <a:alpha val="40000"/>
                  </a:schemeClr>
                </a:outerShdw>
              </a:effectLst>
            </a:endParaRPr>
          </a:p>
          <a:p>
            <a:pPr>
              <a:lnSpc>
                <a:spcPct val="150000"/>
              </a:lnSpc>
            </a:pPr>
            <a:r>
              <a:rPr lang="zh-CN" altLang="en-US" sz="2000" dirty="0">
                <a:effectLst>
                  <a:outerShdw blurRad="38100" dist="19050" dir="2700000" algn="tl" rotWithShape="0">
                    <a:schemeClr val="dk1">
                      <a:alpha val="40000"/>
                    </a:schemeClr>
                  </a:outerShdw>
                </a:effectLst>
              </a:rPr>
              <a:t>有可能让你输入用户名密码，无所谓输就行了</a:t>
            </a:r>
            <a:endParaRPr lang="en-US" altLang="zh-CN" sz="2000" dirty="0">
              <a:effectLst>
                <a:outerShdw blurRad="38100" dist="19050" dir="2700000" algn="tl" rotWithShape="0">
                  <a:schemeClr val="dk1">
                    <a:alpha val="40000"/>
                  </a:schemeClr>
                </a:outerShdw>
              </a:effectLst>
            </a:endParaRPr>
          </a:p>
          <a:p>
            <a:pPr>
              <a:lnSpc>
                <a:spcPct val="150000"/>
              </a:lnSpc>
            </a:pPr>
            <a:endParaRPr lang="en-US" altLang="zh-CN" sz="2000" dirty="0">
              <a:effectLst>
                <a:outerShdw blurRad="38100" dist="19050" dir="2700000" algn="tl" rotWithShape="0">
                  <a:schemeClr val="dk1">
                    <a:alpha val="40000"/>
                  </a:schemeClr>
                </a:outerShdw>
              </a:effectLst>
            </a:endParaRPr>
          </a:p>
          <a:p>
            <a:pPr>
              <a:lnSpc>
                <a:spcPct val="150000"/>
              </a:lnSpc>
            </a:pPr>
            <a:endParaRPr lang="en-US" altLang="zh-CN" sz="2000" dirty="0">
              <a:effectLst>
                <a:outerShdw blurRad="38100" dist="19050" dir="2700000" algn="tl" rotWithShape="0">
                  <a:schemeClr val="dk1">
                    <a:alpha val="40000"/>
                  </a:schemeClr>
                </a:outerShdw>
              </a:effectLst>
            </a:endParaRPr>
          </a:p>
          <a:p>
            <a:pPr>
              <a:lnSpc>
                <a:spcPct val="150000"/>
              </a:lnSpc>
            </a:pPr>
            <a:endParaRPr lang="en-US" altLang="zh-CN" sz="2000" dirty="0">
              <a:effectLst>
                <a:outerShdw blurRad="38100" dist="19050" dir="2700000" algn="tl" rotWithShape="0">
                  <a:schemeClr val="dk1">
                    <a:alpha val="40000"/>
                  </a:schemeClr>
                </a:outerShdw>
              </a:effectLst>
            </a:endParaRPr>
          </a:p>
          <a:p>
            <a:pPr>
              <a:lnSpc>
                <a:spcPct val="150000"/>
              </a:lnSpc>
            </a:pPr>
            <a:endParaRPr lang="en-US" altLang="zh-CN" sz="2000" dirty="0">
              <a:effectLst>
                <a:outerShdw blurRad="38100" dist="19050" dir="2700000" algn="tl" rotWithShape="0">
                  <a:schemeClr val="dk1">
                    <a:alpha val="40000"/>
                  </a:schemeClr>
                </a:outerShdw>
              </a:effectLst>
            </a:endParaRPr>
          </a:p>
          <a:p>
            <a:pPr>
              <a:lnSpc>
                <a:spcPct val="150000"/>
              </a:lnSpc>
            </a:pPr>
            <a:r>
              <a:rPr lang="zh-CN" altLang="en-US" sz="2000" dirty="0">
                <a:effectLst>
                  <a:outerShdw blurRad="38100" dist="19050" dir="2700000" algn="tl" rotWithShape="0">
                    <a:schemeClr val="dk1">
                      <a:alpha val="40000"/>
                    </a:schemeClr>
                  </a:outerShdw>
                </a:effectLst>
              </a:rPr>
              <a:t>另外：在每次培训后该项目（即</a:t>
            </a:r>
            <a:r>
              <a:rPr lang="en-US" altLang="zh-CN" sz="2000" dirty="0" err="1">
                <a:effectLst>
                  <a:outerShdw blurRad="38100" dist="19050" dir="2700000" algn="tl" rotWithShape="0">
                    <a:schemeClr val="dk1">
                      <a:alpha val="40000"/>
                    </a:schemeClr>
                  </a:outerShdw>
                </a:effectLst>
              </a:rPr>
              <a:t>BUAAVolunteer</a:t>
            </a:r>
            <a:r>
              <a:rPr lang="en-US" altLang="zh-CN" sz="2000" dirty="0">
                <a:effectLst>
                  <a:outerShdw blurRad="38100" dist="19050" dir="2700000" algn="tl" rotWithShape="0">
                    <a:schemeClr val="dk1">
                      <a:alpha val="40000"/>
                    </a:schemeClr>
                  </a:outerShdw>
                </a:effectLst>
              </a:rPr>
              <a:t>-Teach</a:t>
            </a:r>
            <a:r>
              <a:rPr lang="zh-CN" altLang="en-US" sz="2000" dirty="0">
                <a:effectLst>
                  <a:outerShdw blurRad="38100" dist="19050" dir="2700000" algn="tl" rotWithShape="0">
                    <a:schemeClr val="dk1">
                      <a:alpha val="40000"/>
                    </a:schemeClr>
                  </a:outerShdw>
                </a:effectLst>
              </a:rPr>
              <a:t>）都会</a:t>
            </a:r>
            <a:r>
              <a:rPr lang="en-US" altLang="zh-CN" sz="2000" dirty="0">
                <a:effectLst>
                  <a:outerShdw blurRad="38100" dist="19050" dir="2700000" algn="tl" rotWithShape="0">
                    <a:schemeClr val="dk1">
                      <a:alpha val="40000"/>
                    </a:schemeClr>
                  </a:outerShdw>
                </a:effectLst>
              </a:rPr>
              <a:t>push</a:t>
            </a:r>
            <a:r>
              <a:rPr lang="zh-CN" altLang="en-US" sz="2000" dirty="0">
                <a:effectLst>
                  <a:outerShdw blurRad="38100" dist="19050" dir="2700000" algn="tl" rotWithShape="0">
                    <a:schemeClr val="dk1">
                      <a:alpha val="40000"/>
                    </a:schemeClr>
                  </a:outerShdw>
                </a:effectLst>
              </a:rPr>
              <a:t>新的</a:t>
            </a:r>
            <a:r>
              <a:rPr lang="en-US" altLang="zh-CN" sz="2000" dirty="0">
                <a:effectLst>
                  <a:outerShdw blurRad="38100" dist="19050" dir="2700000" algn="tl" rotWithShape="0">
                    <a:schemeClr val="dk1">
                      <a:alpha val="40000"/>
                    </a:schemeClr>
                  </a:outerShdw>
                </a:effectLst>
              </a:rPr>
              <a:t>tag</a:t>
            </a:r>
            <a:r>
              <a:rPr lang="zh-CN" altLang="en-US" sz="2000" dirty="0">
                <a:effectLst>
                  <a:outerShdw blurRad="38100" dist="19050" dir="2700000" algn="tl" rotWithShape="0">
                    <a:schemeClr val="dk1">
                      <a:alpha val="40000"/>
                    </a:schemeClr>
                  </a:outerShdw>
                </a:effectLst>
              </a:rPr>
              <a:t>，请记得即时使用</a:t>
            </a:r>
            <a:endParaRPr lang="en-US" altLang="zh-CN" sz="2000" dirty="0">
              <a:effectLst>
                <a:outerShdw blurRad="38100" dist="19050" dir="2700000" algn="tl" rotWithShape="0">
                  <a:schemeClr val="dk1">
                    <a:alpha val="40000"/>
                  </a:schemeClr>
                </a:outerShdw>
              </a:effectLst>
            </a:endParaRPr>
          </a:p>
          <a:p>
            <a:pPr>
              <a:lnSpc>
                <a:spcPct val="150000"/>
              </a:lnSpc>
            </a:pPr>
            <a:r>
              <a:rPr lang="en-US" altLang="zh-CN" sz="2000" dirty="0">
                <a:effectLst>
                  <a:outerShdw blurRad="38100" dist="19050" dir="2700000" algn="tl" rotWithShape="0">
                    <a:schemeClr val="dk1">
                      <a:alpha val="40000"/>
                    </a:schemeClr>
                  </a:outerShdw>
                </a:effectLst>
              </a:rPr>
              <a:t>git pull</a:t>
            </a:r>
            <a:r>
              <a:rPr lang="zh-CN" altLang="en-US" sz="2000" dirty="0">
                <a:effectLst>
                  <a:outerShdw blurRad="38100" dist="19050" dir="2700000" algn="tl" rotWithShape="0">
                    <a:schemeClr val="dk1">
                      <a:alpha val="40000"/>
                    </a:schemeClr>
                  </a:outerShdw>
                </a:effectLst>
              </a:rPr>
              <a:t>：同步远程更改到本地</a:t>
            </a:r>
            <a:endParaRPr lang="en-US" altLang="zh-CN" sz="2000" dirty="0">
              <a:effectLst>
                <a:outerShdw blurRad="38100" dist="19050" dir="2700000" algn="tl" rotWithShape="0">
                  <a:schemeClr val="dk1">
                    <a:alpha val="40000"/>
                  </a:schemeClr>
                </a:outerShdw>
              </a:effectLst>
            </a:endParaRPr>
          </a:p>
          <a:p>
            <a:pPr>
              <a:lnSpc>
                <a:spcPct val="150000"/>
              </a:lnSpc>
            </a:pPr>
            <a:endParaRPr lang="en-US" altLang="zh-CN" sz="2000" dirty="0">
              <a:effectLst>
                <a:outerShdw blurRad="38100" dist="19050" dir="2700000" algn="tl" rotWithShape="0">
                  <a:schemeClr val="dk1">
                    <a:alpha val="40000"/>
                  </a:schemeClr>
                </a:outerShdw>
              </a:effectLst>
            </a:endParaRPr>
          </a:p>
        </p:txBody>
      </p:sp>
      <p:pic>
        <p:nvPicPr>
          <p:cNvPr id="3" name="图片 2">
            <a:extLst>
              <a:ext uri="{FF2B5EF4-FFF2-40B4-BE49-F238E27FC236}">
                <a16:creationId xmlns:a16="http://schemas.microsoft.com/office/drawing/2014/main" id="{8B0C5C79-34D5-439A-A90E-11260416E792}"/>
              </a:ext>
            </a:extLst>
          </p:cNvPr>
          <p:cNvPicPr>
            <a:picLocks noChangeAspect="1"/>
          </p:cNvPicPr>
          <p:nvPr/>
        </p:nvPicPr>
        <p:blipFill>
          <a:blip r:embed="rId3"/>
          <a:stretch>
            <a:fillRect/>
          </a:stretch>
        </p:blipFill>
        <p:spPr>
          <a:xfrm>
            <a:off x="6768245" y="4725666"/>
            <a:ext cx="5382376" cy="685896"/>
          </a:xfrm>
          <a:prstGeom prst="rect">
            <a:avLst/>
          </a:prstGeom>
        </p:spPr>
      </p:pic>
    </p:spTree>
    <p:extLst>
      <p:ext uri="{BB962C8B-B14F-4D97-AF65-F5344CB8AC3E}">
        <p14:creationId xmlns:p14="http://schemas.microsoft.com/office/powerpoint/2010/main" val="1908309625"/>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744211" y="1653990"/>
            <a:ext cx="8870449" cy="4259949"/>
          </a:xfrm>
          <a:prstGeom prst="rect">
            <a:avLst/>
          </a:prstGeom>
        </p:spPr>
      </p:pic>
      <p:sp>
        <p:nvSpPr>
          <p:cNvPr id="6" name="矩形 5"/>
          <p:cNvSpPr/>
          <p:nvPr/>
        </p:nvSpPr>
        <p:spPr>
          <a:xfrm>
            <a:off x="2352549" y="827904"/>
            <a:ext cx="7829549" cy="400110"/>
          </a:xfrm>
          <a:prstGeom prst="rect">
            <a:avLst/>
          </a:prstGeom>
        </p:spPr>
        <p:txBody>
          <a:bodyPr wrap="square">
            <a:spAutoFit/>
          </a:bodyPr>
          <a:lstStyle/>
          <a:p>
            <a:pPr algn="just">
              <a:spcAft>
                <a:spcPts val="0"/>
              </a:spcAft>
            </a:pPr>
            <a:r>
              <a:rPr lang="zh-CN" altLang="en-US" sz="2000" dirty="0">
                <a:solidFill>
                  <a:schemeClr val="bg2">
                    <a:lumMod val="25000"/>
                  </a:schemeClr>
                </a:solidFill>
                <a:latin typeface="幼圆" panose="02010509060101010101" pitchFamily="49" charset="-122"/>
                <a:ea typeface="幼圆" panose="02010509060101010101" pitchFamily="49" charset="-122"/>
              </a:rPr>
              <a:t>附：常见</a:t>
            </a:r>
            <a:r>
              <a:rPr lang="en-US" altLang="zh-CN" sz="2000" dirty="0">
                <a:solidFill>
                  <a:schemeClr val="bg2">
                    <a:lumMod val="25000"/>
                  </a:schemeClr>
                </a:solidFill>
                <a:latin typeface="幼圆" panose="02010509060101010101" pitchFamily="49" charset="-122"/>
                <a:ea typeface="幼圆" panose="02010509060101010101" pitchFamily="49" charset="-122"/>
              </a:rPr>
              <a:t>Git</a:t>
            </a:r>
            <a:r>
              <a:rPr lang="zh-CN" altLang="en-US" sz="2000" dirty="0">
                <a:solidFill>
                  <a:schemeClr val="bg2">
                    <a:lumMod val="25000"/>
                  </a:schemeClr>
                </a:solidFill>
                <a:latin typeface="幼圆" panose="02010509060101010101" pitchFamily="49" charset="-122"/>
                <a:ea typeface="幼圆" panose="02010509060101010101" pitchFamily="49" charset="-122"/>
              </a:rPr>
              <a:t>指令清单如下，注意</a:t>
            </a:r>
            <a:r>
              <a:rPr lang="en-US" altLang="zh-CN" sz="2000" dirty="0">
                <a:solidFill>
                  <a:schemeClr val="accent1"/>
                </a:solidFill>
                <a:effectLst>
                  <a:outerShdw blurRad="38100" dist="25400" dir="5400000" algn="ctr" rotWithShape="0">
                    <a:srgbClr val="6E747A">
                      <a:alpha val="43000"/>
                    </a:srgbClr>
                  </a:outerShdw>
                </a:effectLst>
                <a:latin typeface="幼圆" panose="02010509060101010101" pitchFamily="49" charset="-122"/>
                <a:ea typeface="幼圆" panose="02010509060101010101" pitchFamily="49" charset="-122"/>
              </a:rPr>
              <a:t>git</a:t>
            </a:r>
            <a:r>
              <a:rPr lang="zh-CN" altLang="en-US" sz="2000" dirty="0">
                <a:solidFill>
                  <a:schemeClr val="accent1"/>
                </a:solidFill>
                <a:effectLst>
                  <a:outerShdw blurRad="38100" dist="25400" dir="5400000" algn="ctr" rotWithShape="0">
                    <a:srgbClr val="6E747A">
                      <a:alpha val="43000"/>
                    </a:srgbClr>
                  </a:outerShdw>
                </a:effectLst>
                <a:latin typeface="幼圆" panose="02010509060101010101" pitchFamily="49" charset="-122"/>
                <a:ea typeface="幼圆" panose="02010509060101010101" pitchFamily="49" charset="-122"/>
              </a:rPr>
              <a:t>指令是大小写敏感的</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425065" y="2023745"/>
            <a:ext cx="7865110" cy="4401205"/>
          </a:xfrm>
          <a:prstGeom prst="rect">
            <a:avLst/>
          </a:prstGeom>
          <a:noFill/>
        </p:spPr>
        <p:txBody>
          <a:bodyPr wrap="square" rtlCol="0" anchor="t">
            <a:spAutoFit/>
          </a:bodyPr>
          <a:lstStyle/>
          <a:p>
            <a:pPr algn="ctr"/>
            <a:r>
              <a:rPr lang="zh-CN" altLang="en-US" sz="2800" b="1" dirty="0">
                <a:solidFill>
                  <a:schemeClr val="bg2">
                    <a:lumMod val="25000"/>
                  </a:schemeClr>
                </a:solidFill>
                <a:latin typeface="幼圆" panose="02010509060101010101" pitchFamily="49" charset="-122"/>
                <a:ea typeface="幼圆" panose="02010509060101010101" pitchFamily="49" charset="-122"/>
                <a:sym typeface="+mn-ea"/>
              </a:rPr>
              <a:t>学习参考</a:t>
            </a:r>
            <a:endParaRPr lang="en-US" altLang="zh-CN" sz="2800" b="1" dirty="0">
              <a:solidFill>
                <a:schemeClr val="bg2">
                  <a:lumMod val="25000"/>
                </a:schemeClr>
              </a:solidFill>
              <a:latin typeface="幼圆" panose="02010509060101010101" pitchFamily="49" charset="-122"/>
              <a:ea typeface="幼圆" panose="02010509060101010101" pitchFamily="49" charset="-122"/>
            </a:endParaRPr>
          </a:p>
          <a:p>
            <a:pPr marL="342900" indent="-342900">
              <a:buFont typeface="Arial" panose="020B0604020202020204" pitchFamily="34" charset="0"/>
              <a:buChar char="•"/>
            </a:pPr>
            <a:r>
              <a:rPr kumimoji="1" lang="en-US" altLang="zh-CN" sz="2800" dirty="0">
                <a:latin typeface="宋体-简" panose="02010800040101010101" pitchFamily="2" charset="-122"/>
                <a:ea typeface="宋体-简" panose="02010800040101010101" pitchFamily="2" charset="-122"/>
                <a:sym typeface="+mn-ea"/>
              </a:rPr>
              <a:t>Git</a:t>
            </a:r>
            <a:r>
              <a:rPr kumimoji="1" lang="zh-CN" altLang="en-US" sz="2800" dirty="0">
                <a:latin typeface="宋体-简" panose="02010800040101010101" pitchFamily="2" charset="-122"/>
                <a:ea typeface="宋体-简" panose="02010800040101010101" pitchFamily="2" charset="-122"/>
                <a:sym typeface="+mn-ea"/>
              </a:rPr>
              <a:t>的核心概念</a:t>
            </a:r>
            <a:r>
              <a:rPr kumimoji="1" lang="en-US" altLang="zh-CN" sz="2800" dirty="0">
                <a:latin typeface="宋体-简" panose="02010800040101010101" pitchFamily="2" charset="-122"/>
                <a:ea typeface="宋体-简" panose="02010800040101010101" pitchFamily="2" charset="-122"/>
                <a:sym typeface="+mn-ea"/>
                <a:hlinkClick r:id="rId2"/>
              </a:rPr>
              <a:t>https://lufficc.com/blog/the-core-conception-of-git</a:t>
            </a:r>
            <a:endParaRPr kumimoji="1" lang="en-US" altLang="zh-CN" sz="2800" dirty="0">
              <a:latin typeface="宋体-简" panose="02010800040101010101" pitchFamily="2" charset="-122"/>
              <a:ea typeface="宋体-简" panose="02010800040101010101" pitchFamily="2" charset="-122"/>
              <a:sym typeface="+mn-ea"/>
            </a:endParaRPr>
          </a:p>
          <a:p>
            <a:pPr marL="342900" indent="-342900">
              <a:buFont typeface="Arial" panose="020B0604020202020204" pitchFamily="34" charset="0"/>
              <a:buChar char="•"/>
            </a:pPr>
            <a:r>
              <a:rPr kumimoji="1" lang="zh-CN" altLang="en-US" sz="2800" dirty="0">
                <a:latin typeface="宋体-简" panose="02010800040101010101" pitchFamily="2" charset="-122"/>
                <a:ea typeface="宋体-简" panose="02010800040101010101" pitchFamily="2" charset="-122"/>
              </a:rPr>
              <a:t>有哪里没听懂直接去看这个视频，找相应的章节，虽然它没有远程仓库，但本地操作应有尽有</a:t>
            </a:r>
            <a:endParaRPr kumimoji="1" lang="en-US" altLang="zh-CN" sz="2800" dirty="0">
              <a:latin typeface="宋体-简" panose="02010800040101010101" pitchFamily="2" charset="-122"/>
              <a:ea typeface="宋体-简" panose="02010800040101010101" pitchFamily="2" charset="-122"/>
            </a:endParaRPr>
          </a:p>
          <a:p>
            <a:pPr marL="342900" indent="-342900">
              <a:buFont typeface="Arial" panose="020B0604020202020204" pitchFamily="34" charset="0"/>
              <a:buChar char="•"/>
            </a:pPr>
            <a:r>
              <a:rPr kumimoji="1" lang="en-US" altLang="zh-CN" sz="2800" dirty="0">
                <a:latin typeface="宋体-简" panose="02010800040101010101" pitchFamily="2" charset="-122"/>
                <a:ea typeface="宋体-简" panose="02010800040101010101" pitchFamily="2" charset="-122"/>
                <a:hlinkClick r:id="rId3"/>
              </a:rPr>
              <a:t>https://www.bilibili.com/video/BV1op411o7jY?p=19</a:t>
            </a:r>
            <a:endParaRPr kumimoji="1" lang="en-US" altLang="zh-CN" sz="2800" dirty="0">
              <a:latin typeface="宋体-简" panose="02010800040101010101" pitchFamily="2" charset="-122"/>
              <a:ea typeface="宋体-简" panose="02010800040101010101" pitchFamily="2" charset="-122"/>
            </a:endParaRPr>
          </a:p>
          <a:p>
            <a:pPr marL="342900" indent="-342900">
              <a:buFont typeface="Arial" panose="020B0604020202020204" pitchFamily="34" charset="0"/>
              <a:buChar char="•"/>
            </a:pPr>
            <a:endParaRPr kumimoji="1" lang="en-US" altLang="zh-CN" sz="2800" dirty="0">
              <a:latin typeface="宋体-简" panose="02010800040101010101" pitchFamily="2" charset="-122"/>
              <a:ea typeface="宋体-简" panose="020108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 name="组合 9"/>
          <p:cNvGrpSpPr/>
          <p:nvPr/>
        </p:nvGrpSpPr>
        <p:grpSpPr>
          <a:xfrm>
            <a:off x="1434302" y="793451"/>
            <a:ext cx="1972090" cy="2645659"/>
            <a:chOff x="1404892" y="1201756"/>
            <a:chExt cx="3448463" cy="4626288"/>
          </a:xfrm>
        </p:grpSpPr>
        <p:sp>
          <p:nvSpPr>
            <p:cNvPr id="8" name="矩形: 圆角 7"/>
            <p:cNvSpPr/>
            <p:nvPr/>
          </p:nvSpPr>
          <p:spPr>
            <a:xfrm>
              <a:off x="1404892" y="1780764"/>
              <a:ext cx="3448463" cy="404728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dirty="0">
                <a:solidFill>
                  <a:srgbClr val="034581"/>
                </a:solidFill>
                <a:cs typeface="+mn-ea"/>
                <a:sym typeface="+mn-lt"/>
              </a:endParaRPr>
            </a:p>
          </p:txBody>
        </p:sp>
        <p:sp>
          <p:nvSpPr>
            <p:cNvPr id="9" name="矩形: 圆角 8"/>
            <p:cNvSpPr/>
            <p:nvPr/>
          </p:nvSpPr>
          <p:spPr>
            <a:xfrm>
              <a:off x="1404892" y="1201756"/>
              <a:ext cx="3448463" cy="70896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grpSp>
      <p:sp>
        <p:nvSpPr>
          <p:cNvPr id="11" name="矩形: 圆角 10"/>
          <p:cNvSpPr/>
          <p:nvPr/>
        </p:nvSpPr>
        <p:spPr>
          <a:xfrm>
            <a:off x="4133956" y="2281840"/>
            <a:ext cx="6623742" cy="2625438"/>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dirty="0">
              <a:solidFill>
                <a:srgbClr val="034581"/>
              </a:solidFill>
              <a:cs typeface="+mn-ea"/>
              <a:sym typeface="+mn-lt"/>
            </a:endParaRPr>
          </a:p>
        </p:txBody>
      </p:sp>
      <p:sp>
        <p:nvSpPr>
          <p:cNvPr id="12" name="文本框 11"/>
          <p:cNvSpPr txBox="1"/>
          <p:nvPr/>
        </p:nvSpPr>
        <p:spPr>
          <a:xfrm>
            <a:off x="1918039" y="1727842"/>
            <a:ext cx="1355475" cy="1107996"/>
          </a:xfrm>
          <a:prstGeom prst="rect">
            <a:avLst/>
          </a:prstGeom>
          <a:noFill/>
        </p:spPr>
        <p:txBody>
          <a:bodyPr wrap="square" rtlCol="0">
            <a:spAutoFit/>
          </a:bodyPr>
          <a:lstStyle/>
          <a:p>
            <a:r>
              <a:rPr lang="en-US" altLang="zh-CN" sz="6600" b="1" dirty="0">
                <a:solidFill>
                  <a:srgbClr val="475574"/>
                </a:solidFill>
                <a:cs typeface="+mn-ea"/>
                <a:sym typeface="+mn-lt"/>
              </a:rPr>
              <a:t>01.</a:t>
            </a:r>
            <a:endParaRPr lang="zh-CN" altLang="en-US" sz="6600" b="1" dirty="0">
              <a:solidFill>
                <a:srgbClr val="475574"/>
              </a:solidFill>
              <a:cs typeface="+mn-ea"/>
              <a:sym typeface="+mn-lt"/>
            </a:endParaRPr>
          </a:p>
        </p:txBody>
      </p:sp>
      <p:sp>
        <p:nvSpPr>
          <p:cNvPr id="13" name="矩形 12"/>
          <p:cNvSpPr/>
          <p:nvPr/>
        </p:nvSpPr>
        <p:spPr>
          <a:xfrm>
            <a:off x="6131071" y="3179695"/>
            <a:ext cx="2630170" cy="829945"/>
          </a:xfrm>
          <a:prstGeom prst="rect">
            <a:avLst/>
          </a:prstGeom>
        </p:spPr>
        <p:txBody>
          <a:bodyPr wrap="none">
            <a:spAutoFit/>
          </a:bodyPr>
          <a:lstStyle/>
          <a:p>
            <a:r>
              <a:rPr lang="en-US" sz="4800" b="1" spc="600" dirty="0">
                <a:solidFill>
                  <a:srgbClr val="475574"/>
                </a:solidFill>
                <a:cs typeface="+mn-ea"/>
                <a:sym typeface="+mn-lt"/>
              </a:rPr>
              <a:t>Git</a:t>
            </a:r>
            <a:r>
              <a:rPr lang="zh-CN" altLang="en-US" sz="4800" b="1" spc="600" dirty="0">
                <a:solidFill>
                  <a:srgbClr val="475574"/>
                </a:solidFill>
                <a:cs typeface="+mn-ea"/>
                <a:sym typeface="+mn-lt"/>
              </a:rPr>
              <a:t>简介</a:t>
            </a:r>
          </a:p>
        </p:txBody>
      </p:sp>
      <p:sp>
        <p:nvSpPr>
          <p:cNvPr id="14" name="椭圆 13"/>
          <p:cNvSpPr/>
          <p:nvPr/>
        </p:nvSpPr>
        <p:spPr>
          <a:xfrm flipV="1">
            <a:off x="10513692" y="1714500"/>
            <a:ext cx="787540" cy="787540"/>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17" name="椭圆 16"/>
          <p:cNvSpPr/>
          <p:nvPr/>
        </p:nvSpPr>
        <p:spPr>
          <a:xfrm flipV="1">
            <a:off x="3665420" y="5227057"/>
            <a:ext cx="343873" cy="343873"/>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custDataLst>
              <p:tags r:id="rId1"/>
            </p:custDataLst>
          </p:nvPr>
        </p:nvPicPr>
        <p:blipFill>
          <a:blip r:embed="rId3"/>
          <a:stretch>
            <a:fillRect/>
          </a:stretch>
        </p:blipFill>
        <p:spPr>
          <a:xfrm>
            <a:off x="2015251" y="1095607"/>
            <a:ext cx="8161258" cy="433531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矩形 4"/>
          <p:cNvSpPr/>
          <p:nvPr/>
        </p:nvSpPr>
        <p:spPr>
          <a:xfrm>
            <a:off x="2183130" y="2121535"/>
            <a:ext cx="7578725" cy="2614930"/>
          </a:xfrm>
          <a:prstGeom prst="rect">
            <a:avLst/>
          </a:prstGeom>
          <a:noFill/>
        </p:spPr>
        <p:txBody>
          <a:bodyPr vert="horz" wrap="square" rtlCol="0">
            <a:spAutoFit/>
          </a:bodyPr>
          <a:lstStyle/>
          <a:p>
            <a:pPr algn="just">
              <a:spcAft>
                <a:spcPts val="0"/>
              </a:spcAft>
            </a:pPr>
            <a:r>
              <a:rPr lang="zh-CN" altLang="zh-CN" sz="3600" dirty="0">
                <a:solidFill>
                  <a:schemeClr val="accent1"/>
                </a:solidFill>
                <a:effectLst>
                  <a:outerShdw blurRad="38100" dist="25400" dir="5400000" algn="ctr" rotWithShape="0">
                    <a:srgbClr val="6E747A">
                      <a:alpha val="43000"/>
                    </a:srgbClr>
                  </a:outerShdw>
                </a:effectLst>
                <a:latin typeface="幼圆" panose="02010509060101010101" pitchFamily="49" charset="-122"/>
                <a:ea typeface="幼圆" panose="02010509060101010101" pitchFamily="49" charset="-122"/>
                <a:sym typeface="+mn-ea"/>
              </a:rPr>
              <a:t>版本控制系统</a:t>
            </a:r>
            <a:r>
              <a:rPr lang="zh-CN" altLang="zh-CN" sz="3200" dirty="0">
                <a:solidFill>
                  <a:schemeClr val="bg2">
                    <a:lumMod val="25000"/>
                  </a:schemeClr>
                </a:solidFill>
                <a:latin typeface="幼圆" panose="02010509060101010101" pitchFamily="49" charset="-122"/>
                <a:ea typeface="幼圆" panose="02010509060101010101" pitchFamily="49" charset="-122"/>
                <a:sym typeface="+mn-ea"/>
              </a:rPr>
              <a:t>，是指能随时间的推进记录一系列文件以便于开发者以后想要回退到某个版本的系统，主要分为三类：本地版本控制系统、集中版本控制系统和分布式版本控制系统。</a:t>
            </a:r>
            <a:endParaRPr lang="zh-CN" altLang="zh-CN" sz="3200" dirty="0">
              <a:solidFill>
                <a:schemeClr val="bg2">
                  <a:lumMod val="25000"/>
                </a:schemeClr>
              </a:solidFill>
              <a:latin typeface="幼圆" panose="02010509060101010101" pitchFamily="49" charset="-122"/>
              <a:ea typeface="幼圆" panose="02010509060101010101" pitchFamily="49" charset="-122"/>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2795270" y="2322195"/>
            <a:ext cx="6342380" cy="2435860"/>
          </a:xfrm>
          <a:prstGeom prst="rect">
            <a:avLst/>
          </a:prstGeom>
        </p:spPr>
      </p:pic>
      <p:sp>
        <p:nvSpPr>
          <p:cNvPr id="5" name="矩形 4"/>
          <p:cNvSpPr/>
          <p:nvPr/>
        </p:nvSpPr>
        <p:spPr>
          <a:xfrm>
            <a:off x="2257425" y="914400"/>
            <a:ext cx="7677150" cy="1014730"/>
          </a:xfrm>
          <a:prstGeom prst="rect">
            <a:avLst/>
          </a:prstGeom>
          <a:noFill/>
        </p:spPr>
        <p:txBody>
          <a:bodyPr vert="horz" wrap="square" rtlCol="0">
            <a:spAutoFit/>
          </a:bodyPr>
          <a:lstStyle/>
          <a:p>
            <a:pPr algn="just">
              <a:spcAft>
                <a:spcPts val="0"/>
              </a:spcAft>
            </a:pPr>
            <a:r>
              <a:rPr sz="3200" dirty="0">
                <a:solidFill>
                  <a:schemeClr val="accent1"/>
                </a:solidFill>
                <a:effectLst>
                  <a:outerShdw blurRad="38100" dist="25400" dir="5400000" algn="ctr" rotWithShape="0">
                    <a:srgbClr val="6E747A">
                      <a:alpha val="43000"/>
                    </a:srgbClr>
                  </a:outerShdw>
                </a:effectLst>
                <a:latin typeface="幼圆" panose="02010509060101010101" pitchFamily="49" charset="-122"/>
                <a:ea typeface="幼圆" panose="02010509060101010101" pitchFamily="49" charset="-122"/>
                <a:sym typeface="+mn-ea"/>
              </a:rPr>
              <a:t>https://www.git-scm.com/download/</a:t>
            </a:r>
          </a:p>
          <a:p>
            <a:pPr algn="just">
              <a:spcAft>
                <a:spcPts val="0"/>
              </a:spcAft>
            </a:pPr>
            <a:r>
              <a:rPr lang="zh-CN" altLang="en-US" sz="2800" dirty="0">
                <a:solidFill>
                  <a:schemeClr val="bg2">
                    <a:lumMod val="25000"/>
                  </a:schemeClr>
                </a:solidFill>
                <a:latin typeface="幼圆" panose="02010509060101010101" pitchFamily="49" charset="-122"/>
                <a:ea typeface="幼圆" panose="02010509060101010101" pitchFamily="49" charset="-122"/>
                <a:sym typeface="+mn-ea"/>
              </a:rPr>
              <a:t>下载安装包进行</a:t>
            </a:r>
            <a:r>
              <a:rPr lang="en-US" altLang="zh-CN" sz="2800" dirty="0">
                <a:solidFill>
                  <a:schemeClr val="bg2">
                    <a:lumMod val="25000"/>
                  </a:schemeClr>
                </a:solidFill>
                <a:latin typeface="幼圆" panose="02010509060101010101" pitchFamily="49" charset="-122"/>
                <a:ea typeface="幼圆" panose="02010509060101010101" pitchFamily="49" charset="-122"/>
                <a:sym typeface="+mn-ea"/>
              </a:rPr>
              <a:t>Git GUI</a:t>
            </a:r>
            <a:r>
              <a:rPr lang="zh-CN" altLang="en-US" sz="2800" dirty="0">
                <a:solidFill>
                  <a:schemeClr val="bg2">
                    <a:lumMod val="25000"/>
                  </a:schemeClr>
                </a:solidFill>
                <a:latin typeface="幼圆" panose="02010509060101010101" pitchFamily="49" charset="-122"/>
                <a:ea typeface="幼圆" panose="02010509060101010101" pitchFamily="49" charset="-122"/>
                <a:sym typeface="+mn-ea"/>
              </a:rPr>
              <a:t>的安装</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6" name="文本框 5"/>
          <p:cNvSpPr txBox="1"/>
          <p:nvPr/>
        </p:nvSpPr>
        <p:spPr>
          <a:xfrm>
            <a:off x="409575" y="608965"/>
            <a:ext cx="5404043" cy="584775"/>
          </a:xfrm>
          <a:prstGeom prst="rect">
            <a:avLst/>
          </a:prstGeom>
          <a:noFill/>
        </p:spPr>
        <p:txBody>
          <a:bodyPr wrap="none" rtlCol="0">
            <a:spAutoFit/>
          </a:bodyPr>
          <a:lstStyle/>
          <a:p>
            <a:r>
              <a:rPr lang="zh-CN" altLang="en-US" sz="3200" dirty="0">
                <a:solidFill>
                  <a:schemeClr val="tx1"/>
                </a:solidFill>
                <a:effectLst>
                  <a:outerShdw blurRad="38100" dist="19050" dir="2700000" algn="tl" rotWithShape="0">
                    <a:schemeClr val="dk1">
                      <a:alpha val="40000"/>
                    </a:schemeClr>
                  </a:outerShdw>
                </a:effectLst>
              </a:rPr>
              <a:t>我们已经有了一个</a:t>
            </a:r>
            <a:r>
              <a:rPr lang="en-US" altLang="zh-CN" sz="3200" dirty="0" err="1">
                <a:solidFill>
                  <a:schemeClr val="tx1"/>
                </a:solidFill>
                <a:effectLst>
                  <a:outerShdw blurRad="38100" dist="19050" dir="2700000" algn="tl" rotWithShape="0">
                    <a:schemeClr val="dk1">
                      <a:alpha val="40000"/>
                    </a:schemeClr>
                  </a:outerShdw>
                </a:effectLst>
              </a:rPr>
              <a:t>github</a:t>
            </a:r>
            <a:r>
              <a:rPr lang="zh-CN" altLang="en-US" sz="3200" dirty="0">
                <a:solidFill>
                  <a:schemeClr val="tx1"/>
                </a:solidFill>
                <a:effectLst>
                  <a:outerShdw blurRad="38100" dist="19050" dir="2700000" algn="tl" rotWithShape="0">
                    <a:schemeClr val="dk1">
                      <a:alpha val="40000"/>
                    </a:schemeClr>
                  </a:outerShdw>
                </a:effectLst>
              </a:rPr>
              <a:t>项目</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53FBE750-1A65-4244-992A-C97EA7243136}"/>
              </a:ext>
            </a:extLst>
          </p:cNvPr>
          <p:cNvSpPr txBox="1"/>
          <p:nvPr/>
        </p:nvSpPr>
        <p:spPr>
          <a:xfrm>
            <a:off x="493981" y="647730"/>
            <a:ext cx="2954655" cy="830997"/>
          </a:xfrm>
          <a:prstGeom prst="rect">
            <a:avLst/>
          </a:prstGeom>
          <a:noFill/>
        </p:spPr>
        <p:txBody>
          <a:bodyPr wrap="none" rtlCol="0">
            <a:spAutoFit/>
          </a:bodyPr>
          <a:lstStyle/>
          <a:p>
            <a:r>
              <a:rPr lang="zh-CN" altLang="en-US" sz="2400" dirty="0">
                <a:solidFill>
                  <a:schemeClr val="tx1"/>
                </a:solidFill>
                <a:effectLst>
                  <a:outerShdw blurRad="38100" dist="19050" dir="2700000" algn="tl" rotWithShape="0">
                    <a:schemeClr val="dk1">
                      <a:alpha val="40000"/>
                    </a:schemeClr>
                  </a:outerShdw>
                </a:effectLst>
              </a:rPr>
              <a:t>在本地找一个文件夹</a:t>
            </a:r>
            <a:endParaRPr lang="en-US" altLang="zh-CN" sz="2400" dirty="0">
              <a:solidFill>
                <a:schemeClr val="tx1"/>
              </a:solidFill>
              <a:effectLst>
                <a:outerShdw blurRad="38100" dist="19050" dir="2700000" algn="tl" rotWithShape="0">
                  <a:schemeClr val="dk1">
                    <a:alpha val="40000"/>
                  </a:schemeClr>
                </a:outerShdw>
              </a:effectLst>
            </a:endParaRPr>
          </a:p>
          <a:p>
            <a:r>
              <a:rPr lang="zh-CN" altLang="en-US" sz="2400" dirty="0">
                <a:effectLst>
                  <a:outerShdw blurRad="38100" dist="19050" dir="2700000" algn="tl" rotWithShape="0">
                    <a:schemeClr val="dk1">
                      <a:alpha val="40000"/>
                    </a:schemeClr>
                  </a:outerShdw>
                </a:effectLst>
              </a:rPr>
              <a:t>右键，</a:t>
            </a:r>
            <a:r>
              <a:rPr lang="en-US" altLang="zh-CN" sz="2400" dirty="0">
                <a:effectLst>
                  <a:outerShdw blurRad="38100" dist="19050" dir="2700000" algn="tl" rotWithShape="0">
                    <a:schemeClr val="dk1">
                      <a:alpha val="40000"/>
                    </a:schemeClr>
                  </a:outerShdw>
                </a:effectLst>
              </a:rPr>
              <a:t>git bash here</a:t>
            </a:r>
            <a:endParaRPr lang="zh-CN" altLang="en-US" sz="2400" dirty="0">
              <a:solidFill>
                <a:schemeClr val="tx1"/>
              </a:solidFill>
              <a:effectLst>
                <a:outerShdw blurRad="38100" dist="19050" dir="2700000" algn="tl" rotWithShape="0">
                  <a:schemeClr val="dk1">
                    <a:alpha val="40000"/>
                  </a:schemeClr>
                </a:outerShdw>
              </a:effectLst>
            </a:endParaRPr>
          </a:p>
        </p:txBody>
      </p:sp>
      <p:sp>
        <p:nvSpPr>
          <p:cNvPr id="8" name="文本框 7">
            <a:extLst>
              <a:ext uri="{FF2B5EF4-FFF2-40B4-BE49-F238E27FC236}">
                <a16:creationId xmlns:a16="http://schemas.microsoft.com/office/drawing/2014/main" id="{29F96AED-07D1-46EE-91DE-594F7EEA25D1}"/>
              </a:ext>
            </a:extLst>
          </p:cNvPr>
          <p:cNvSpPr txBox="1"/>
          <p:nvPr/>
        </p:nvSpPr>
        <p:spPr>
          <a:xfrm>
            <a:off x="5216506" y="495275"/>
            <a:ext cx="4185761" cy="461665"/>
          </a:xfrm>
          <a:prstGeom prst="rect">
            <a:avLst/>
          </a:prstGeom>
          <a:noFill/>
        </p:spPr>
        <p:txBody>
          <a:bodyPr wrap="none" rtlCol="0">
            <a:spAutoFit/>
          </a:bodyPr>
          <a:lstStyle/>
          <a:p>
            <a:r>
              <a:rPr lang="zh-CN" altLang="en-US" sz="2400" dirty="0">
                <a:solidFill>
                  <a:schemeClr val="tx1"/>
                </a:solidFill>
                <a:effectLst>
                  <a:outerShdw blurRad="38100" dist="19050" dir="2700000" algn="tl" rotWithShape="0">
                    <a:schemeClr val="dk1">
                      <a:alpha val="40000"/>
                    </a:schemeClr>
                  </a:outerShdw>
                </a:effectLst>
              </a:rPr>
              <a:t>然后找到云端的地址复制下来</a:t>
            </a:r>
          </a:p>
        </p:txBody>
      </p:sp>
      <p:pic>
        <p:nvPicPr>
          <p:cNvPr id="9" name="图片 8">
            <a:extLst>
              <a:ext uri="{FF2B5EF4-FFF2-40B4-BE49-F238E27FC236}">
                <a16:creationId xmlns:a16="http://schemas.microsoft.com/office/drawing/2014/main" id="{7677999E-568C-427F-8FFA-73070E58CE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5510" y="1351459"/>
            <a:ext cx="5957864" cy="1836363"/>
          </a:xfrm>
          <a:prstGeom prst="rect">
            <a:avLst/>
          </a:prstGeom>
        </p:spPr>
      </p:pic>
      <p:sp>
        <p:nvSpPr>
          <p:cNvPr id="10" name="文本框 9">
            <a:extLst>
              <a:ext uri="{FF2B5EF4-FFF2-40B4-BE49-F238E27FC236}">
                <a16:creationId xmlns:a16="http://schemas.microsoft.com/office/drawing/2014/main" id="{04CC5973-0282-41E6-BBEC-30C6BA97C1FA}"/>
              </a:ext>
            </a:extLst>
          </p:cNvPr>
          <p:cNvSpPr txBox="1"/>
          <p:nvPr/>
        </p:nvSpPr>
        <p:spPr>
          <a:xfrm>
            <a:off x="4925510" y="3582341"/>
            <a:ext cx="4802918" cy="830997"/>
          </a:xfrm>
          <a:prstGeom prst="rect">
            <a:avLst/>
          </a:prstGeom>
          <a:noFill/>
        </p:spPr>
        <p:txBody>
          <a:bodyPr wrap="none" rtlCol="0">
            <a:spAutoFit/>
          </a:bodyPr>
          <a:lstStyle/>
          <a:p>
            <a:r>
              <a:rPr lang="zh-CN" altLang="en-US" sz="2400" dirty="0">
                <a:solidFill>
                  <a:schemeClr val="tx1"/>
                </a:solidFill>
                <a:effectLst>
                  <a:outerShdw blurRad="38100" dist="19050" dir="2700000" algn="tl" rotWithShape="0">
                    <a:schemeClr val="dk1">
                      <a:alpha val="40000"/>
                    </a:schemeClr>
                  </a:outerShdw>
                </a:effectLst>
              </a:rPr>
              <a:t>然后输入“</a:t>
            </a:r>
            <a:r>
              <a:rPr lang="en-US" altLang="zh-CN" sz="2400" dirty="0">
                <a:solidFill>
                  <a:schemeClr val="tx1"/>
                </a:solidFill>
                <a:effectLst>
                  <a:outerShdw blurRad="38100" dist="19050" dir="2700000" algn="tl" rotWithShape="0">
                    <a:schemeClr val="dk1">
                      <a:alpha val="40000"/>
                    </a:schemeClr>
                  </a:outerShdw>
                </a:effectLst>
              </a:rPr>
              <a:t>git clone </a:t>
            </a:r>
            <a:r>
              <a:rPr lang="zh-CN" altLang="en-US" sz="2400" dirty="0">
                <a:solidFill>
                  <a:schemeClr val="tx1"/>
                </a:solidFill>
                <a:effectLst>
                  <a:outerShdw blurRad="38100" dist="19050" dir="2700000" algn="tl" rotWithShape="0">
                    <a:schemeClr val="dk1">
                      <a:alpha val="40000"/>
                    </a:schemeClr>
                  </a:outerShdw>
                </a:effectLst>
              </a:rPr>
              <a:t>项目地址”，</a:t>
            </a:r>
            <a:endParaRPr lang="en-US" altLang="zh-CN" sz="2400" dirty="0">
              <a:solidFill>
                <a:schemeClr val="tx1"/>
              </a:solidFill>
              <a:effectLst>
                <a:outerShdw blurRad="38100" dist="19050" dir="2700000" algn="tl" rotWithShape="0">
                  <a:schemeClr val="dk1">
                    <a:alpha val="40000"/>
                  </a:schemeClr>
                </a:outerShdw>
              </a:effectLst>
            </a:endParaRPr>
          </a:p>
          <a:p>
            <a:r>
              <a:rPr lang="zh-CN" altLang="en-US" sz="2400" dirty="0">
                <a:solidFill>
                  <a:schemeClr val="tx1"/>
                </a:solidFill>
                <a:effectLst>
                  <a:outerShdw blurRad="38100" dist="19050" dir="2700000" algn="tl" rotWithShape="0">
                    <a:schemeClr val="dk1">
                      <a:alpha val="40000"/>
                    </a:schemeClr>
                  </a:outerShdw>
                </a:effectLst>
              </a:rPr>
              <a:t>按</a:t>
            </a:r>
            <a:r>
              <a:rPr lang="en-US" altLang="zh-CN" sz="2400" dirty="0">
                <a:solidFill>
                  <a:schemeClr val="tx1"/>
                </a:solidFill>
                <a:effectLst>
                  <a:outerShdw blurRad="38100" dist="19050" dir="2700000" algn="tl" rotWithShape="0">
                    <a:schemeClr val="dk1">
                      <a:alpha val="40000"/>
                    </a:schemeClr>
                  </a:outerShdw>
                </a:effectLst>
              </a:rPr>
              <a:t>enter</a:t>
            </a:r>
            <a:r>
              <a:rPr lang="zh-CN" altLang="en-US" sz="2400" dirty="0">
                <a:solidFill>
                  <a:schemeClr val="tx1"/>
                </a:solidFill>
                <a:effectLst>
                  <a:outerShdw blurRad="38100" dist="19050" dir="2700000" algn="tl" rotWithShape="0">
                    <a:schemeClr val="dk1">
                      <a:alpha val="40000"/>
                    </a:schemeClr>
                  </a:outerShdw>
                </a:effectLst>
              </a:rPr>
              <a:t>开始创建本地仓库</a:t>
            </a:r>
          </a:p>
        </p:txBody>
      </p:sp>
      <p:pic>
        <p:nvPicPr>
          <p:cNvPr id="11" name="图片 10">
            <a:extLst>
              <a:ext uri="{FF2B5EF4-FFF2-40B4-BE49-F238E27FC236}">
                <a16:creationId xmlns:a16="http://schemas.microsoft.com/office/drawing/2014/main" id="{08ED242D-AFB8-48ED-A4CB-535478D004E9}"/>
              </a:ext>
            </a:extLst>
          </p:cNvPr>
          <p:cNvPicPr>
            <a:picLocks noChangeAspect="1"/>
          </p:cNvPicPr>
          <p:nvPr/>
        </p:nvPicPr>
        <p:blipFill>
          <a:blip r:embed="rId4"/>
          <a:stretch>
            <a:fillRect/>
          </a:stretch>
        </p:blipFill>
        <p:spPr>
          <a:xfrm>
            <a:off x="4925510" y="4743249"/>
            <a:ext cx="5430008" cy="1619476"/>
          </a:xfrm>
          <a:prstGeom prst="rect">
            <a:avLst/>
          </a:prstGeom>
        </p:spPr>
      </p:pic>
      <p:pic>
        <p:nvPicPr>
          <p:cNvPr id="12" name="图片 11">
            <a:extLst>
              <a:ext uri="{FF2B5EF4-FFF2-40B4-BE49-F238E27FC236}">
                <a16:creationId xmlns:a16="http://schemas.microsoft.com/office/drawing/2014/main" id="{8A36B6F2-24DF-4FEB-921C-8CB73D8698CB}"/>
              </a:ext>
            </a:extLst>
          </p:cNvPr>
          <p:cNvPicPr>
            <a:picLocks noChangeAspect="1"/>
          </p:cNvPicPr>
          <p:nvPr/>
        </p:nvPicPr>
        <p:blipFill>
          <a:blip r:embed="rId5"/>
          <a:stretch>
            <a:fillRect/>
          </a:stretch>
        </p:blipFill>
        <p:spPr>
          <a:xfrm>
            <a:off x="762221" y="1969675"/>
            <a:ext cx="2614342" cy="43930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53FBE750-1A65-4244-992A-C97EA7243136}"/>
              </a:ext>
            </a:extLst>
          </p:cNvPr>
          <p:cNvSpPr txBox="1"/>
          <p:nvPr/>
        </p:nvSpPr>
        <p:spPr>
          <a:xfrm>
            <a:off x="1504845" y="685722"/>
            <a:ext cx="3262432" cy="830997"/>
          </a:xfrm>
          <a:prstGeom prst="rect">
            <a:avLst/>
          </a:prstGeom>
          <a:noFill/>
        </p:spPr>
        <p:txBody>
          <a:bodyPr wrap="none" rtlCol="0">
            <a:spAutoFit/>
          </a:bodyPr>
          <a:lstStyle/>
          <a:p>
            <a:r>
              <a:rPr lang="zh-CN" altLang="en-US" sz="2400" dirty="0">
                <a:solidFill>
                  <a:schemeClr val="tx1"/>
                </a:solidFill>
                <a:effectLst>
                  <a:outerShdw blurRad="38100" dist="19050" dir="2700000" algn="tl" rotWithShape="0">
                    <a:schemeClr val="dk1">
                      <a:alpha val="40000"/>
                    </a:schemeClr>
                  </a:outerShdw>
                </a:effectLst>
              </a:rPr>
              <a:t>这就是你的本地仓库，</a:t>
            </a:r>
            <a:endParaRPr lang="en-US" altLang="zh-CN" sz="2400" dirty="0">
              <a:solidFill>
                <a:schemeClr val="tx1"/>
              </a:solidFill>
              <a:effectLst>
                <a:outerShdw blurRad="38100" dist="19050" dir="2700000" algn="tl" rotWithShape="0">
                  <a:schemeClr val="dk1">
                    <a:alpha val="40000"/>
                  </a:schemeClr>
                </a:outerShdw>
              </a:effectLst>
            </a:endParaRPr>
          </a:p>
          <a:p>
            <a:r>
              <a:rPr lang="zh-CN" altLang="en-US" sz="2400" dirty="0">
                <a:solidFill>
                  <a:schemeClr val="tx1"/>
                </a:solidFill>
                <a:effectLst>
                  <a:outerShdw blurRad="38100" dist="19050" dir="2700000" algn="tl" rotWithShape="0">
                    <a:schemeClr val="dk1">
                      <a:alpha val="40000"/>
                    </a:schemeClr>
                  </a:outerShdw>
                </a:effectLst>
              </a:rPr>
              <a:t>可以放在任何地方：</a:t>
            </a:r>
          </a:p>
        </p:txBody>
      </p:sp>
      <p:sp>
        <p:nvSpPr>
          <p:cNvPr id="12" name="文本框 11">
            <a:extLst>
              <a:ext uri="{FF2B5EF4-FFF2-40B4-BE49-F238E27FC236}">
                <a16:creationId xmlns:a16="http://schemas.microsoft.com/office/drawing/2014/main" id="{1F3431E6-24AC-4715-8229-FDF714EDD6AE}"/>
              </a:ext>
            </a:extLst>
          </p:cNvPr>
          <p:cNvSpPr txBox="1"/>
          <p:nvPr/>
        </p:nvSpPr>
        <p:spPr>
          <a:xfrm>
            <a:off x="1044110" y="2261341"/>
            <a:ext cx="8736687" cy="830997"/>
          </a:xfrm>
          <a:prstGeom prst="rect">
            <a:avLst/>
          </a:prstGeom>
          <a:noFill/>
        </p:spPr>
        <p:txBody>
          <a:bodyPr wrap="none" rtlCol="0">
            <a:spAutoFit/>
          </a:bodyPr>
          <a:lstStyle/>
          <a:p>
            <a:r>
              <a:rPr lang="zh-CN" altLang="en-US" sz="2400" b="1" dirty="0">
                <a:solidFill>
                  <a:schemeClr val="tx1"/>
                </a:solidFill>
                <a:effectLst>
                  <a:outerShdw blurRad="38100" dist="19050" dir="2700000" algn="tl" rotWithShape="0">
                    <a:schemeClr val="dk1">
                      <a:alpha val="40000"/>
                    </a:schemeClr>
                  </a:outerShdw>
                </a:effectLst>
              </a:rPr>
              <a:t>进入这个文件夹（一定要进去！）</a:t>
            </a:r>
            <a:r>
              <a:rPr lang="zh-CN" altLang="en-US" sz="2400" dirty="0">
                <a:solidFill>
                  <a:schemeClr val="tx1"/>
                </a:solidFill>
                <a:effectLst>
                  <a:outerShdw blurRad="38100" dist="19050" dir="2700000" algn="tl" rotWithShape="0">
                    <a:schemeClr val="dk1">
                      <a:alpha val="40000"/>
                    </a:schemeClr>
                  </a:outerShdw>
                </a:effectLst>
              </a:rPr>
              <a:t>，同样右键，</a:t>
            </a:r>
            <a:r>
              <a:rPr lang="en-US" altLang="zh-CN" sz="2400" dirty="0">
                <a:solidFill>
                  <a:schemeClr val="tx1"/>
                </a:solidFill>
                <a:effectLst>
                  <a:outerShdw blurRad="38100" dist="19050" dir="2700000" algn="tl" rotWithShape="0">
                    <a:schemeClr val="dk1">
                      <a:alpha val="40000"/>
                    </a:schemeClr>
                  </a:outerShdw>
                </a:effectLst>
              </a:rPr>
              <a:t>git bash here</a:t>
            </a:r>
            <a:r>
              <a:rPr lang="zh-CN" altLang="en-US" sz="2400" dirty="0">
                <a:solidFill>
                  <a:schemeClr val="tx1"/>
                </a:solidFill>
                <a:effectLst>
                  <a:outerShdw blurRad="38100" dist="19050" dir="2700000" algn="tl" rotWithShape="0">
                    <a:schemeClr val="dk1">
                      <a:alpha val="40000"/>
                    </a:schemeClr>
                  </a:outerShdw>
                </a:effectLst>
              </a:rPr>
              <a:t>，</a:t>
            </a:r>
            <a:endParaRPr lang="en-US" altLang="zh-CN" sz="2400" dirty="0">
              <a:solidFill>
                <a:schemeClr val="tx1"/>
              </a:solidFill>
              <a:effectLst>
                <a:outerShdw blurRad="38100" dist="19050" dir="2700000" algn="tl" rotWithShape="0">
                  <a:schemeClr val="dk1">
                    <a:alpha val="40000"/>
                  </a:schemeClr>
                </a:outerShdw>
              </a:effectLst>
            </a:endParaRPr>
          </a:p>
          <a:p>
            <a:r>
              <a:rPr lang="zh-CN" altLang="en-US" sz="2400" dirty="0">
                <a:solidFill>
                  <a:schemeClr val="tx1"/>
                </a:solidFill>
                <a:effectLst>
                  <a:outerShdw blurRad="38100" dist="19050" dir="2700000" algn="tl" rotWithShape="0">
                    <a:schemeClr val="dk1">
                      <a:alpha val="40000"/>
                    </a:schemeClr>
                  </a:outerShdw>
                </a:effectLst>
              </a:rPr>
              <a:t>输入</a:t>
            </a:r>
            <a:r>
              <a:rPr lang="zh-CN" altLang="en-US" sz="2400" dirty="0">
                <a:effectLst>
                  <a:outerShdw blurRad="38100" dist="19050" dir="2700000" algn="tl" rotWithShape="0">
                    <a:schemeClr val="dk1">
                      <a:alpha val="40000"/>
                    </a:schemeClr>
                  </a:outerShdw>
                </a:effectLst>
              </a:rPr>
              <a:t>“</a:t>
            </a:r>
            <a:r>
              <a:rPr lang="en-US" altLang="zh-CN" sz="2400" dirty="0">
                <a:effectLst>
                  <a:outerShdw blurRad="38100" dist="19050" dir="2700000" algn="tl" rotWithShape="0">
                    <a:schemeClr val="dk1">
                      <a:alpha val="40000"/>
                    </a:schemeClr>
                  </a:outerShdw>
                </a:effectLst>
              </a:rPr>
              <a:t>git status</a:t>
            </a:r>
            <a:r>
              <a:rPr lang="zh-CN" altLang="en-US" sz="2400" dirty="0">
                <a:effectLst>
                  <a:outerShdw blurRad="38100" dist="19050" dir="2700000" algn="tl" rotWithShape="0">
                    <a:schemeClr val="dk1">
                      <a:alpha val="40000"/>
                    </a:schemeClr>
                  </a:outerShdw>
                </a:effectLst>
              </a:rPr>
              <a:t>”查看状态</a:t>
            </a:r>
            <a:endParaRPr lang="zh-CN" altLang="en-US" sz="2400" dirty="0">
              <a:solidFill>
                <a:schemeClr val="tx1"/>
              </a:solidFill>
              <a:effectLst>
                <a:outerShdw blurRad="38100" dist="19050" dir="2700000" algn="tl" rotWithShape="0">
                  <a:schemeClr val="dk1">
                    <a:alpha val="40000"/>
                  </a:schemeClr>
                </a:outerShdw>
              </a:effectLst>
            </a:endParaRPr>
          </a:p>
        </p:txBody>
      </p:sp>
      <p:pic>
        <p:nvPicPr>
          <p:cNvPr id="4" name="图片 3">
            <a:extLst>
              <a:ext uri="{FF2B5EF4-FFF2-40B4-BE49-F238E27FC236}">
                <a16:creationId xmlns:a16="http://schemas.microsoft.com/office/drawing/2014/main" id="{AC0B753B-4685-4EFA-9C9D-4DB0AC1FB734}"/>
              </a:ext>
            </a:extLst>
          </p:cNvPr>
          <p:cNvPicPr>
            <a:picLocks noChangeAspect="1"/>
          </p:cNvPicPr>
          <p:nvPr/>
        </p:nvPicPr>
        <p:blipFill>
          <a:blip r:embed="rId3"/>
          <a:stretch>
            <a:fillRect/>
          </a:stretch>
        </p:blipFill>
        <p:spPr>
          <a:xfrm>
            <a:off x="1358483" y="3669534"/>
            <a:ext cx="8693658" cy="1560012"/>
          </a:xfrm>
          <a:prstGeom prst="rect">
            <a:avLst/>
          </a:prstGeom>
        </p:spPr>
      </p:pic>
      <p:sp>
        <p:nvSpPr>
          <p:cNvPr id="13" name="文本框 12">
            <a:extLst>
              <a:ext uri="{FF2B5EF4-FFF2-40B4-BE49-F238E27FC236}">
                <a16:creationId xmlns:a16="http://schemas.microsoft.com/office/drawing/2014/main" id="{CA00B9A8-C0DA-4E24-A6BE-58B83A7AF628}"/>
              </a:ext>
            </a:extLst>
          </p:cNvPr>
          <p:cNvSpPr txBox="1"/>
          <p:nvPr/>
        </p:nvSpPr>
        <p:spPr>
          <a:xfrm>
            <a:off x="2019719" y="5710613"/>
            <a:ext cx="9606224" cy="461665"/>
          </a:xfrm>
          <a:prstGeom prst="rect">
            <a:avLst/>
          </a:prstGeom>
          <a:noFill/>
        </p:spPr>
        <p:txBody>
          <a:bodyPr wrap="square" rtlCol="0">
            <a:spAutoFit/>
          </a:bodyPr>
          <a:lstStyle/>
          <a:p>
            <a:r>
              <a:rPr lang="zh-CN" altLang="en-US" sz="2400" dirty="0">
                <a:solidFill>
                  <a:schemeClr val="tx1"/>
                </a:solidFill>
                <a:effectLst>
                  <a:outerShdw blurRad="38100" dist="19050" dir="2700000" algn="tl" rotWithShape="0">
                    <a:schemeClr val="dk1">
                      <a:alpha val="40000"/>
                    </a:schemeClr>
                  </a:outerShdw>
                </a:effectLst>
              </a:rPr>
              <a:t>显示这个就正常了，文件夹内应该有正常的所有文件</a:t>
            </a:r>
          </a:p>
        </p:txBody>
      </p:sp>
      <p:pic>
        <p:nvPicPr>
          <p:cNvPr id="5" name="图片 4">
            <a:extLst>
              <a:ext uri="{FF2B5EF4-FFF2-40B4-BE49-F238E27FC236}">
                <a16:creationId xmlns:a16="http://schemas.microsoft.com/office/drawing/2014/main" id="{3DE63E44-D797-4897-AE71-AA1C04D1BDF2}"/>
              </a:ext>
            </a:extLst>
          </p:cNvPr>
          <p:cNvPicPr>
            <a:picLocks noChangeAspect="1"/>
          </p:cNvPicPr>
          <p:nvPr/>
        </p:nvPicPr>
        <p:blipFill>
          <a:blip r:embed="rId4"/>
          <a:stretch>
            <a:fillRect/>
          </a:stretch>
        </p:blipFill>
        <p:spPr>
          <a:xfrm>
            <a:off x="6366012" y="0"/>
            <a:ext cx="1816292" cy="2097889"/>
          </a:xfrm>
          <a:prstGeom prst="rect">
            <a:avLst/>
          </a:prstGeom>
        </p:spPr>
      </p:pic>
      <p:pic>
        <p:nvPicPr>
          <p:cNvPr id="8" name="图片 7">
            <a:extLst>
              <a:ext uri="{FF2B5EF4-FFF2-40B4-BE49-F238E27FC236}">
                <a16:creationId xmlns:a16="http://schemas.microsoft.com/office/drawing/2014/main" id="{7233AD10-B8BF-47EC-9241-359D9C3351F1}"/>
              </a:ext>
            </a:extLst>
          </p:cNvPr>
          <p:cNvPicPr>
            <a:picLocks noChangeAspect="1"/>
          </p:cNvPicPr>
          <p:nvPr/>
        </p:nvPicPr>
        <p:blipFill>
          <a:blip r:embed="rId5"/>
          <a:stretch>
            <a:fillRect/>
          </a:stretch>
        </p:blipFill>
        <p:spPr>
          <a:xfrm>
            <a:off x="8357449" y="0"/>
            <a:ext cx="1816291" cy="2101493"/>
          </a:xfrm>
          <a:prstGeom prst="rect">
            <a:avLst/>
          </a:prstGeom>
        </p:spPr>
      </p:pic>
    </p:spTree>
    <p:extLst>
      <p:ext uri="{BB962C8B-B14F-4D97-AF65-F5344CB8AC3E}">
        <p14:creationId xmlns:p14="http://schemas.microsoft.com/office/powerpoint/2010/main" val="1963594923"/>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02C466-9575-4FE1-A644-4AF8DC4D1201}"/>
              </a:ext>
            </a:extLst>
          </p:cNvPr>
          <p:cNvSpPr>
            <a:spLocks noGrp="1"/>
          </p:cNvSpPr>
          <p:nvPr>
            <p:ph type="title"/>
          </p:nvPr>
        </p:nvSpPr>
        <p:spPr/>
        <p:txBody>
          <a:bodyPr/>
          <a:lstStyle/>
          <a:p>
            <a:r>
              <a:rPr lang="zh-CN" altLang="en-US" dirty="0"/>
              <a:t>分支切换</a:t>
            </a:r>
          </a:p>
        </p:txBody>
      </p:sp>
      <p:pic>
        <p:nvPicPr>
          <p:cNvPr id="4" name="图片 3">
            <a:extLst>
              <a:ext uri="{FF2B5EF4-FFF2-40B4-BE49-F238E27FC236}">
                <a16:creationId xmlns:a16="http://schemas.microsoft.com/office/drawing/2014/main" id="{926F3D65-581B-4D10-A039-3483ABE9CFE3}"/>
              </a:ext>
            </a:extLst>
          </p:cNvPr>
          <p:cNvPicPr>
            <a:picLocks noChangeAspect="1"/>
          </p:cNvPicPr>
          <p:nvPr/>
        </p:nvPicPr>
        <p:blipFill>
          <a:blip r:embed="rId2"/>
          <a:stretch>
            <a:fillRect/>
          </a:stretch>
        </p:blipFill>
        <p:spPr>
          <a:xfrm>
            <a:off x="5531951" y="274638"/>
            <a:ext cx="8563610" cy="5590134"/>
          </a:xfrm>
          <a:prstGeom prst="rect">
            <a:avLst/>
          </a:prstGeom>
        </p:spPr>
      </p:pic>
      <p:sp>
        <p:nvSpPr>
          <p:cNvPr id="5" name="文本框 4">
            <a:extLst>
              <a:ext uri="{FF2B5EF4-FFF2-40B4-BE49-F238E27FC236}">
                <a16:creationId xmlns:a16="http://schemas.microsoft.com/office/drawing/2014/main" id="{171425C2-44F0-4E9A-8A8A-D1123FD1CFC8}"/>
              </a:ext>
            </a:extLst>
          </p:cNvPr>
          <p:cNvSpPr txBox="1"/>
          <p:nvPr/>
        </p:nvSpPr>
        <p:spPr>
          <a:xfrm>
            <a:off x="436179" y="1340457"/>
            <a:ext cx="4656083" cy="4893647"/>
          </a:xfrm>
          <a:prstGeom prst="rect">
            <a:avLst/>
          </a:prstGeom>
          <a:noFill/>
        </p:spPr>
        <p:txBody>
          <a:bodyPr wrap="square" rtlCol="0">
            <a:spAutoFit/>
          </a:bodyPr>
          <a:lstStyle/>
          <a:p>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1.</a:t>
            </a:r>
            <a:r>
              <a:rPr lang="zh-CN" altLang="en-US"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查看该项目的所有</a:t>
            </a:r>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tag</a:t>
            </a:r>
          </a:p>
          <a:p>
            <a:r>
              <a:rPr lang="en-US" altLang="zh-CN"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git tag</a:t>
            </a:r>
          </a:p>
          <a:p>
            <a:endPar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endParaRPr>
          </a:p>
          <a:p>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2.</a:t>
            </a:r>
            <a:r>
              <a:rPr lang="zh-CN" altLang="en-US"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切换到</a:t>
            </a:r>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tag</a:t>
            </a:r>
            <a:r>
              <a:rPr lang="zh-CN" altLang="en-US"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名为</a:t>
            </a:r>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[tag</a:t>
            </a:r>
            <a:r>
              <a:rPr lang="zh-CN" altLang="en-US"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名</a:t>
            </a:r>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a:t>
            </a:r>
            <a:r>
              <a:rPr lang="zh-CN" altLang="en-US"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的标签下（如图为切换到</a:t>
            </a:r>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tag</a:t>
            </a:r>
            <a:r>
              <a:rPr lang="zh-CN" altLang="en-US"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名</a:t>
            </a:r>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01_</a:t>
            </a:r>
            <a:r>
              <a:rPr lang="zh-CN" altLang="en-US"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作业下）</a:t>
            </a:r>
            <a:endPar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endParaRPr>
          </a:p>
          <a:p>
            <a:r>
              <a:rPr lang="en-US" altLang="zh-CN"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git checkout [tag</a:t>
            </a:r>
            <a:r>
              <a:rPr lang="zh-CN" altLang="en-US"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名</a:t>
            </a:r>
            <a:r>
              <a:rPr lang="en-US" altLang="zh-CN"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a:t>
            </a:r>
            <a:r>
              <a:rPr lang="zh-CN" altLang="en-US"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：切换到</a:t>
            </a:r>
            <a:r>
              <a:rPr lang="en-US" altLang="zh-CN"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tag</a:t>
            </a:r>
          </a:p>
          <a:p>
            <a:endPar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endParaRPr>
          </a:p>
          <a:p>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3.</a:t>
            </a:r>
            <a:r>
              <a:rPr lang="zh-CN" altLang="en-US"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切换到名为</a:t>
            </a:r>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a:t>
            </a:r>
            <a:r>
              <a:rPr lang="zh-CN" altLang="en-US"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分支名</a:t>
            </a:r>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a:t>
            </a:r>
            <a:r>
              <a:rPr lang="zh-CN" altLang="en-US"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分支（如图为从“</a:t>
            </a:r>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01_</a:t>
            </a:r>
            <a:r>
              <a:rPr lang="zh-CN" altLang="en-US"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作业”切换回</a:t>
            </a:r>
            <a:endPar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endParaRPr>
          </a:p>
          <a:p>
            <a:r>
              <a:rPr lang="zh-CN" altLang="en-US"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分支</a:t>
            </a:r>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main</a:t>
            </a:r>
            <a:r>
              <a:rPr lang="zh-CN" altLang="en-US"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a:t>
            </a:r>
            <a:endPar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endParaRPr>
          </a:p>
          <a:p>
            <a:r>
              <a:rPr lang="en-US" altLang="zh-CN"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git checkout [</a:t>
            </a:r>
            <a:r>
              <a:rPr lang="zh-CN" altLang="en-US"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分支名</a:t>
            </a:r>
            <a:r>
              <a:rPr lang="en-US" altLang="zh-CN"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a:t>
            </a:r>
            <a:endParaRPr lang="zh-CN" altLang="en-US"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075589896"/>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2.xml><?xml version="1.0" encoding="utf-8"?>
<p:tagLst xmlns:a="http://schemas.openxmlformats.org/drawingml/2006/main" xmlns:r="http://schemas.openxmlformats.org/officeDocument/2006/relationships" xmlns:p="http://schemas.openxmlformats.org/presentationml/2006/main">
  <p:tag name="REFSHAPE" val="677538052"/>
  <p:tag name="KSO_WM_UNIT_PLACING_PICTURE_USER_VIEWPORT" val="{&quot;height&quot;:6827.2677165354326,&quot;width&quot;:12852.374803149605}"/>
</p:tagLst>
</file>

<file path=ppt/theme/theme1.xml><?xml version="1.0" encoding="utf-8"?>
<a:theme xmlns:a="http://schemas.openxmlformats.org/drawingml/2006/main" name="第一PPT，www.1ppt.com">
  <a:themeElements>
    <a:clrScheme name="自定义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F79646"/>
      </a:folHlink>
    </a:clrScheme>
    <a:fontScheme name="kqzetcpu">
      <a:majorFont>
        <a:latin typeface=""/>
        <a:ea typeface="微软雅黑"/>
        <a:cs typeface=""/>
      </a:majorFont>
      <a:minorFont>
        <a:latin typeface=""/>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490</TotalTime>
  <Words>1234</Words>
  <Application>Microsoft Office PowerPoint</Application>
  <PresentationFormat>宽屏</PresentationFormat>
  <Paragraphs>83</Paragraphs>
  <Slides>14</Slides>
  <Notes>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等线</vt:lpstr>
      <vt:lpstr>仿宋</vt:lpstr>
      <vt:lpstr>黑体</vt:lpstr>
      <vt:lpstr>宋体-简</vt:lpstr>
      <vt:lpstr>幼圆</vt:lpstr>
      <vt:lpstr>Arial</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分支切换</vt:lpstr>
      <vt:lpstr>PowerPoint 演示文稿</vt:lpstr>
      <vt:lpstr>PowerPoint 演示文稿</vt:lpstr>
      <vt:lpstr>PowerPoint 演示文稿</vt:lpstr>
      <vt:lpstr>PowerPoint 演示文稿</vt:lpstr>
      <vt:lpstr>PowerPoint 演示文稿</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dc:title>
  <dc:creator>user</dc:creator>
  <cp:keywords>user</cp:keywords>
  <dc:description>——</dc:description>
  <cp:lastModifiedBy> </cp:lastModifiedBy>
  <cp:revision>404</cp:revision>
  <dcterms:created xsi:type="dcterms:W3CDTF">2017-08-18T03:02:00Z</dcterms:created>
  <dcterms:modified xsi:type="dcterms:W3CDTF">2021-01-23T04:02:08Z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2052-11.1.0.9440</vt:lpwstr>
  </property>
</Properties>
</file>