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9" r:id="rId3"/>
    <p:sldId id="261" r:id="rId4"/>
    <p:sldId id="264" r:id="rId5"/>
    <p:sldId id="263"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43"/>
    <p:restoredTop sz="96405"/>
  </p:normalViewPr>
  <p:slideViewPr>
    <p:cSldViewPr snapToGrid="0" snapToObjects="1">
      <p:cViewPr>
        <p:scale>
          <a:sx n="100" d="100"/>
          <a:sy n="100" d="100"/>
        </p:scale>
        <p:origin x="160" y="7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6520B-8436-B346-BCC9-5930C902E2D2}" type="datetimeFigureOut">
              <a:rPr lang="en-US" smtClean="0"/>
              <a:t>7/11/21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2E082-DA22-DB4A-AEA0-8E271E86FD0A}" type="slidenum">
              <a:rPr lang="en-US" smtClean="0"/>
              <a:t>‹#›</a:t>
            </a:fld>
            <a:endParaRPr lang="en-US"/>
          </a:p>
        </p:txBody>
      </p:sp>
    </p:spTree>
    <p:extLst>
      <p:ext uri="{BB962C8B-B14F-4D97-AF65-F5344CB8AC3E}">
        <p14:creationId xmlns:p14="http://schemas.microsoft.com/office/powerpoint/2010/main" val="15536099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2295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034E-D2CF-7646-A7E4-FFD8157760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C14A7A-9FC7-314B-91D6-753CD78400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DDD386-CC58-A840-AD55-44F5B089E854}"/>
              </a:ext>
            </a:extLst>
          </p:cNvPr>
          <p:cNvSpPr>
            <a:spLocks noGrp="1"/>
          </p:cNvSpPr>
          <p:nvPr>
            <p:ph type="dt" sz="half" idx="10"/>
          </p:nvPr>
        </p:nvSpPr>
        <p:spPr/>
        <p:txBody>
          <a:bodyPr/>
          <a:lstStyle/>
          <a:p>
            <a:fld id="{48908EAA-2921-BB4A-9DF8-B8EC65BE3AA3}" type="datetimeFigureOut">
              <a:rPr lang="en-US" smtClean="0"/>
              <a:t>7/11/21</a:t>
            </a:fld>
            <a:endParaRPr lang="en-US"/>
          </a:p>
        </p:txBody>
      </p:sp>
      <p:sp>
        <p:nvSpPr>
          <p:cNvPr id="5" name="Footer Placeholder 4">
            <a:extLst>
              <a:ext uri="{FF2B5EF4-FFF2-40B4-BE49-F238E27FC236}">
                <a16:creationId xmlns:a16="http://schemas.microsoft.com/office/drawing/2014/main" id="{E78D8F71-A659-0C48-92B2-3C157A6FA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697FB1-3DEF-F041-BD19-17128AAC6C4A}"/>
              </a:ext>
            </a:extLst>
          </p:cNvPr>
          <p:cNvSpPr>
            <a:spLocks noGrp="1"/>
          </p:cNvSpPr>
          <p:nvPr>
            <p:ph type="sldNum" sz="quarter" idx="12"/>
          </p:nvPr>
        </p:nvSpPr>
        <p:spPr/>
        <p:txBody>
          <a:bodyPr/>
          <a:lstStyle/>
          <a:p>
            <a:fld id="{6227A967-7B65-A240-AD2C-259EEFDBD970}" type="slidenum">
              <a:rPr lang="en-US" smtClean="0"/>
              <a:t>‹#›</a:t>
            </a:fld>
            <a:endParaRPr lang="en-US"/>
          </a:p>
        </p:txBody>
      </p:sp>
    </p:spTree>
    <p:extLst>
      <p:ext uri="{BB962C8B-B14F-4D97-AF65-F5344CB8AC3E}">
        <p14:creationId xmlns:p14="http://schemas.microsoft.com/office/powerpoint/2010/main" val="2528048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A5A5-31A2-0943-953D-E21D83D339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119072-BFB1-4C44-80E9-E9149FD8BB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E1AE53-830D-BE40-AD37-02BA8CBB0A76}"/>
              </a:ext>
            </a:extLst>
          </p:cNvPr>
          <p:cNvSpPr>
            <a:spLocks noGrp="1"/>
          </p:cNvSpPr>
          <p:nvPr>
            <p:ph type="dt" sz="half" idx="10"/>
          </p:nvPr>
        </p:nvSpPr>
        <p:spPr/>
        <p:txBody>
          <a:bodyPr/>
          <a:lstStyle/>
          <a:p>
            <a:fld id="{48908EAA-2921-BB4A-9DF8-B8EC65BE3AA3}" type="datetimeFigureOut">
              <a:rPr lang="en-US" smtClean="0"/>
              <a:t>7/11/21</a:t>
            </a:fld>
            <a:endParaRPr lang="en-US"/>
          </a:p>
        </p:txBody>
      </p:sp>
      <p:sp>
        <p:nvSpPr>
          <p:cNvPr id="5" name="Footer Placeholder 4">
            <a:extLst>
              <a:ext uri="{FF2B5EF4-FFF2-40B4-BE49-F238E27FC236}">
                <a16:creationId xmlns:a16="http://schemas.microsoft.com/office/drawing/2014/main" id="{D6273670-881C-0749-8786-F76F32768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9A460-843A-C043-B625-3B199597403A}"/>
              </a:ext>
            </a:extLst>
          </p:cNvPr>
          <p:cNvSpPr>
            <a:spLocks noGrp="1"/>
          </p:cNvSpPr>
          <p:nvPr>
            <p:ph type="sldNum" sz="quarter" idx="12"/>
          </p:nvPr>
        </p:nvSpPr>
        <p:spPr/>
        <p:txBody>
          <a:bodyPr/>
          <a:lstStyle/>
          <a:p>
            <a:fld id="{6227A967-7B65-A240-AD2C-259EEFDBD970}" type="slidenum">
              <a:rPr lang="en-US" smtClean="0"/>
              <a:t>‹#›</a:t>
            </a:fld>
            <a:endParaRPr lang="en-US"/>
          </a:p>
        </p:txBody>
      </p:sp>
    </p:spTree>
    <p:extLst>
      <p:ext uri="{BB962C8B-B14F-4D97-AF65-F5344CB8AC3E}">
        <p14:creationId xmlns:p14="http://schemas.microsoft.com/office/powerpoint/2010/main" val="2286413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7B322-C919-FF40-92D0-0DA399BEC4A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0A0931-9974-7C44-A6F6-66996AF2E4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7B1EE9-6E43-E147-974A-D8E05E081688}"/>
              </a:ext>
            </a:extLst>
          </p:cNvPr>
          <p:cNvSpPr>
            <a:spLocks noGrp="1"/>
          </p:cNvSpPr>
          <p:nvPr>
            <p:ph type="dt" sz="half" idx="10"/>
          </p:nvPr>
        </p:nvSpPr>
        <p:spPr/>
        <p:txBody>
          <a:bodyPr/>
          <a:lstStyle/>
          <a:p>
            <a:fld id="{48908EAA-2921-BB4A-9DF8-B8EC65BE3AA3}" type="datetimeFigureOut">
              <a:rPr lang="en-US" smtClean="0"/>
              <a:t>7/11/21</a:t>
            </a:fld>
            <a:endParaRPr lang="en-US"/>
          </a:p>
        </p:txBody>
      </p:sp>
      <p:sp>
        <p:nvSpPr>
          <p:cNvPr id="5" name="Footer Placeholder 4">
            <a:extLst>
              <a:ext uri="{FF2B5EF4-FFF2-40B4-BE49-F238E27FC236}">
                <a16:creationId xmlns:a16="http://schemas.microsoft.com/office/drawing/2014/main" id="{EED99012-1A95-F340-97C1-62FDD712A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88432-BB30-C044-B254-B1CEC9EF518F}"/>
              </a:ext>
            </a:extLst>
          </p:cNvPr>
          <p:cNvSpPr>
            <a:spLocks noGrp="1"/>
          </p:cNvSpPr>
          <p:nvPr>
            <p:ph type="sldNum" sz="quarter" idx="12"/>
          </p:nvPr>
        </p:nvSpPr>
        <p:spPr/>
        <p:txBody>
          <a:bodyPr/>
          <a:lstStyle/>
          <a:p>
            <a:fld id="{6227A967-7B65-A240-AD2C-259EEFDBD970}" type="slidenum">
              <a:rPr lang="en-US" smtClean="0"/>
              <a:t>‹#›</a:t>
            </a:fld>
            <a:endParaRPr lang="en-US"/>
          </a:p>
        </p:txBody>
      </p:sp>
    </p:spTree>
    <p:extLst>
      <p:ext uri="{BB962C8B-B14F-4D97-AF65-F5344CB8AC3E}">
        <p14:creationId xmlns:p14="http://schemas.microsoft.com/office/powerpoint/2010/main" val="33709183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tx">
  <p:cSld name="1_Blank">
    <p:spTree>
      <p:nvGrpSpPr>
        <p:cNvPr id="1" name="Shape 9"/>
        <p:cNvGrpSpPr/>
        <p:nvPr/>
      </p:nvGrpSpPr>
      <p:grpSpPr>
        <a:xfrm>
          <a:off x="0" y="0"/>
          <a:ext cx="0" cy="0"/>
          <a:chOff x="0" y="0"/>
          <a:chExt cx="0" cy="0"/>
        </a:xfrm>
      </p:grpSpPr>
      <p:sp>
        <p:nvSpPr>
          <p:cNvPr id="10" name="Google Shape;10;p2"/>
          <p:cNvSpPr txBox="1">
            <a:spLocks noGrp="1"/>
          </p:cNvSpPr>
          <p:nvPr>
            <p:ph type="sldNum" idx="12"/>
          </p:nvPr>
        </p:nvSpPr>
        <p:spPr>
          <a:xfrm>
            <a:off x="5933329" y="6536531"/>
            <a:ext cx="318993" cy="228028"/>
          </a:xfrm>
          <a:prstGeom prst="rect">
            <a:avLst/>
          </a:prstGeom>
          <a:noFill/>
          <a:ln>
            <a:noFill/>
          </a:ln>
        </p:spPr>
        <p:txBody>
          <a:bodyPr spcFirstLastPara="1" wrap="square" lIns="50800" tIns="50800" rIns="50800" bIns="50800" anchor="t" anchorCtr="0">
            <a:noAutofit/>
          </a:bodyPr>
          <a:lstStyle>
            <a:lvl1pPr marL="0" lvl="0"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1pPr>
            <a:lvl2pPr marL="0" lvl="1"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2pPr>
            <a:lvl3pPr marL="0" lvl="2"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3pPr>
            <a:lvl4pPr marL="0" lvl="3"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4pPr>
            <a:lvl5pPr marL="0" lvl="4"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5pPr>
            <a:lvl6pPr marL="0" lvl="5"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6pPr>
            <a:lvl7pPr marL="0" lvl="6"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7pPr>
            <a:lvl8pPr marL="0" lvl="7"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8pPr>
            <a:lvl9pPr marL="0" lvl="8" indent="0" algn="ctr">
              <a:lnSpc>
                <a:spcPct val="100000"/>
              </a:lnSpc>
              <a:spcBef>
                <a:spcPts val="0"/>
              </a:spcBef>
              <a:spcAft>
                <a:spcPts val="0"/>
              </a:spcAft>
              <a:buClr>
                <a:srgbClr val="000000"/>
              </a:buClr>
              <a:buSzPts val="1600"/>
              <a:buFont typeface="Helvetica Neue Light"/>
              <a:buNone/>
              <a:defRPr sz="1125" b="0">
                <a:latin typeface="Helvetica Neue Light"/>
                <a:ea typeface="Helvetica Neue Light"/>
                <a:cs typeface="Helvetica Neue Light"/>
                <a:sym typeface="Helvetica Neue Light"/>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84990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D570-CA31-DC47-801F-CCC61C2AA8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5CC8C-F078-B543-BAE6-94B5CF845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ECA15-678D-A84C-ADCC-6ECA9C8F259E}"/>
              </a:ext>
            </a:extLst>
          </p:cNvPr>
          <p:cNvSpPr>
            <a:spLocks noGrp="1"/>
          </p:cNvSpPr>
          <p:nvPr>
            <p:ph type="dt" sz="half" idx="10"/>
          </p:nvPr>
        </p:nvSpPr>
        <p:spPr/>
        <p:txBody>
          <a:bodyPr/>
          <a:lstStyle/>
          <a:p>
            <a:fld id="{48908EAA-2921-BB4A-9DF8-B8EC65BE3AA3}" type="datetimeFigureOut">
              <a:rPr lang="en-US" smtClean="0"/>
              <a:t>7/11/21</a:t>
            </a:fld>
            <a:endParaRPr lang="en-US"/>
          </a:p>
        </p:txBody>
      </p:sp>
      <p:sp>
        <p:nvSpPr>
          <p:cNvPr id="5" name="Footer Placeholder 4">
            <a:extLst>
              <a:ext uri="{FF2B5EF4-FFF2-40B4-BE49-F238E27FC236}">
                <a16:creationId xmlns:a16="http://schemas.microsoft.com/office/drawing/2014/main" id="{6C85D1B2-3ADD-544F-A384-8F5E81F42E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3C612F-8A26-F24E-9AF0-4C554E609C82}"/>
              </a:ext>
            </a:extLst>
          </p:cNvPr>
          <p:cNvSpPr>
            <a:spLocks noGrp="1"/>
          </p:cNvSpPr>
          <p:nvPr>
            <p:ph type="sldNum" sz="quarter" idx="12"/>
          </p:nvPr>
        </p:nvSpPr>
        <p:spPr/>
        <p:txBody>
          <a:bodyPr/>
          <a:lstStyle/>
          <a:p>
            <a:fld id="{6227A967-7B65-A240-AD2C-259EEFDBD970}" type="slidenum">
              <a:rPr lang="en-US" smtClean="0"/>
              <a:t>‹#›</a:t>
            </a:fld>
            <a:endParaRPr lang="en-US"/>
          </a:p>
        </p:txBody>
      </p:sp>
    </p:spTree>
    <p:extLst>
      <p:ext uri="{BB962C8B-B14F-4D97-AF65-F5344CB8AC3E}">
        <p14:creationId xmlns:p14="http://schemas.microsoft.com/office/powerpoint/2010/main" val="15917842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2D65-BFB5-1C40-BB57-1A3086B6C3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A25015-4662-2648-BB13-F1C56387AC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E39E9E-C106-6F4B-8BF6-B4E608A61B5C}"/>
              </a:ext>
            </a:extLst>
          </p:cNvPr>
          <p:cNvSpPr>
            <a:spLocks noGrp="1"/>
          </p:cNvSpPr>
          <p:nvPr>
            <p:ph type="dt" sz="half" idx="10"/>
          </p:nvPr>
        </p:nvSpPr>
        <p:spPr/>
        <p:txBody>
          <a:bodyPr/>
          <a:lstStyle/>
          <a:p>
            <a:fld id="{48908EAA-2921-BB4A-9DF8-B8EC65BE3AA3}" type="datetimeFigureOut">
              <a:rPr lang="en-US" smtClean="0"/>
              <a:t>7/11/21</a:t>
            </a:fld>
            <a:endParaRPr lang="en-US"/>
          </a:p>
        </p:txBody>
      </p:sp>
      <p:sp>
        <p:nvSpPr>
          <p:cNvPr id="5" name="Footer Placeholder 4">
            <a:extLst>
              <a:ext uri="{FF2B5EF4-FFF2-40B4-BE49-F238E27FC236}">
                <a16:creationId xmlns:a16="http://schemas.microsoft.com/office/drawing/2014/main" id="{41035DE3-4F10-8042-8D61-0171890B09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3761B-3044-4D46-9585-63D5C201DB7E}"/>
              </a:ext>
            </a:extLst>
          </p:cNvPr>
          <p:cNvSpPr>
            <a:spLocks noGrp="1"/>
          </p:cNvSpPr>
          <p:nvPr>
            <p:ph type="sldNum" sz="quarter" idx="12"/>
          </p:nvPr>
        </p:nvSpPr>
        <p:spPr/>
        <p:txBody>
          <a:bodyPr/>
          <a:lstStyle/>
          <a:p>
            <a:fld id="{6227A967-7B65-A240-AD2C-259EEFDBD970}" type="slidenum">
              <a:rPr lang="en-US" smtClean="0"/>
              <a:t>‹#›</a:t>
            </a:fld>
            <a:endParaRPr lang="en-US"/>
          </a:p>
        </p:txBody>
      </p:sp>
    </p:spTree>
    <p:extLst>
      <p:ext uri="{BB962C8B-B14F-4D97-AF65-F5344CB8AC3E}">
        <p14:creationId xmlns:p14="http://schemas.microsoft.com/office/powerpoint/2010/main" val="1130895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2F91-A540-264D-88C1-282D88C43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B38DEF-E803-304A-80E9-E62114A1E8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2CAE55-B183-684A-9D95-3EE6AB0D3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2B3441-C62B-1541-82B6-8108D389C5B8}"/>
              </a:ext>
            </a:extLst>
          </p:cNvPr>
          <p:cNvSpPr>
            <a:spLocks noGrp="1"/>
          </p:cNvSpPr>
          <p:nvPr>
            <p:ph type="dt" sz="half" idx="10"/>
          </p:nvPr>
        </p:nvSpPr>
        <p:spPr/>
        <p:txBody>
          <a:bodyPr/>
          <a:lstStyle/>
          <a:p>
            <a:fld id="{48908EAA-2921-BB4A-9DF8-B8EC65BE3AA3}" type="datetimeFigureOut">
              <a:rPr lang="en-US" smtClean="0"/>
              <a:t>7/11/21</a:t>
            </a:fld>
            <a:endParaRPr lang="en-US"/>
          </a:p>
        </p:txBody>
      </p:sp>
      <p:sp>
        <p:nvSpPr>
          <p:cNvPr id="6" name="Footer Placeholder 5">
            <a:extLst>
              <a:ext uri="{FF2B5EF4-FFF2-40B4-BE49-F238E27FC236}">
                <a16:creationId xmlns:a16="http://schemas.microsoft.com/office/drawing/2014/main" id="{762D3D2F-EBB5-1A44-92DF-6D6C74EA5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0D49E7-5D87-8E4E-8CFD-497DD2821480}"/>
              </a:ext>
            </a:extLst>
          </p:cNvPr>
          <p:cNvSpPr>
            <a:spLocks noGrp="1"/>
          </p:cNvSpPr>
          <p:nvPr>
            <p:ph type="sldNum" sz="quarter" idx="12"/>
          </p:nvPr>
        </p:nvSpPr>
        <p:spPr/>
        <p:txBody>
          <a:bodyPr/>
          <a:lstStyle/>
          <a:p>
            <a:fld id="{6227A967-7B65-A240-AD2C-259EEFDBD970}" type="slidenum">
              <a:rPr lang="en-US" smtClean="0"/>
              <a:t>‹#›</a:t>
            </a:fld>
            <a:endParaRPr lang="en-US"/>
          </a:p>
        </p:txBody>
      </p:sp>
    </p:spTree>
    <p:extLst>
      <p:ext uri="{BB962C8B-B14F-4D97-AF65-F5344CB8AC3E}">
        <p14:creationId xmlns:p14="http://schemas.microsoft.com/office/powerpoint/2010/main" val="95554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F5F3-6C5C-0544-BC7B-DA5C7F8DDD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0585B7-5955-DA42-A49E-6CE3F55B0C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796B5A-E97B-5C49-B95D-F03FE554C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BCC872-136F-EB4B-AD3A-B55B1BC5A1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6E5530-F15E-A044-943B-1A269D675B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56B6DD-7BBB-7842-9066-AA7727DE1423}"/>
              </a:ext>
            </a:extLst>
          </p:cNvPr>
          <p:cNvSpPr>
            <a:spLocks noGrp="1"/>
          </p:cNvSpPr>
          <p:nvPr>
            <p:ph type="dt" sz="half" idx="10"/>
          </p:nvPr>
        </p:nvSpPr>
        <p:spPr/>
        <p:txBody>
          <a:bodyPr/>
          <a:lstStyle/>
          <a:p>
            <a:fld id="{48908EAA-2921-BB4A-9DF8-B8EC65BE3AA3}" type="datetimeFigureOut">
              <a:rPr lang="en-US" smtClean="0"/>
              <a:t>7/11/21</a:t>
            </a:fld>
            <a:endParaRPr lang="en-US"/>
          </a:p>
        </p:txBody>
      </p:sp>
      <p:sp>
        <p:nvSpPr>
          <p:cNvPr id="8" name="Footer Placeholder 7">
            <a:extLst>
              <a:ext uri="{FF2B5EF4-FFF2-40B4-BE49-F238E27FC236}">
                <a16:creationId xmlns:a16="http://schemas.microsoft.com/office/drawing/2014/main" id="{B96FD3DB-763F-1342-A1EC-49C66891E80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9F450F-4C62-0F48-980D-4D16653A3E05}"/>
              </a:ext>
            </a:extLst>
          </p:cNvPr>
          <p:cNvSpPr>
            <a:spLocks noGrp="1"/>
          </p:cNvSpPr>
          <p:nvPr>
            <p:ph type="sldNum" sz="quarter" idx="12"/>
          </p:nvPr>
        </p:nvSpPr>
        <p:spPr/>
        <p:txBody>
          <a:bodyPr/>
          <a:lstStyle/>
          <a:p>
            <a:fld id="{6227A967-7B65-A240-AD2C-259EEFDBD970}" type="slidenum">
              <a:rPr lang="en-US" smtClean="0"/>
              <a:t>‹#›</a:t>
            </a:fld>
            <a:endParaRPr lang="en-US"/>
          </a:p>
        </p:txBody>
      </p:sp>
    </p:spTree>
    <p:extLst>
      <p:ext uri="{BB962C8B-B14F-4D97-AF65-F5344CB8AC3E}">
        <p14:creationId xmlns:p14="http://schemas.microsoft.com/office/powerpoint/2010/main" val="1772263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A2A64-C74B-264B-93CF-5EE093A822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9A5CC11-B011-2242-AB4B-C93E0E4D4E99}"/>
              </a:ext>
            </a:extLst>
          </p:cNvPr>
          <p:cNvSpPr>
            <a:spLocks noGrp="1"/>
          </p:cNvSpPr>
          <p:nvPr>
            <p:ph type="dt" sz="half" idx="10"/>
          </p:nvPr>
        </p:nvSpPr>
        <p:spPr/>
        <p:txBody>
          <a:bodyPr/>
          <a:lstStyle/>
          <a:p>
            <a:fld id="{48908EAA-2921-BB4A-9DF8-B8EC65BE3AA3}" type="datetimeFigureOut">
              <a:rPr lang="en-US" smtClean="0"/>
              <a:t>7/11/21</a:t>
            </a:fld>
            <a:endParaRPr lang="en-US"/>
          </a:p>
        </p:txBody>
      </p:sp>
      <p:sp>
        <p:nvSpPr>
          <p:cNvPr id="4" name="Footer Placeholder 3">
            <a:extLst>
              <a:ext uri="{FF2B5EF4-FFF2-40B4-BE49-F238E27FC236}">
                <a16:creationId xmlns:a16="http://schemas.microsoft.com/office/drawing/2014/main" id="{07834BE4-0851-E640-A400-7F7B7F52CD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15CA12-096C-CE4C-AE22-B571D6561A03}"/>
              </a:ext>
            </a:extLst>
          </p:cNvPr>
          <p:cNvSpPr>
            <a:spLocks noGrp="1"/>
          </p:cNvSpPr>
          <p:nvPr>
            <p:ph type="sldNum" sz="quarter" idx="12"/>
          </p:nvPr>
        </p:nvSpPr>
        <p:spPr/>
        <p:txBody>
          <a:bodyPr/>
          <a:lstStyle/>
          <a:p>
            <a:fld id="{6227A967-7B65-A240-AD2C-259EEFDBD970}" type="slidenum">
              <a:rPr lang="en-US" smtClean="0"/>
              <a:t>‹#›</a:t>
            </a:fld>
            <a:endParaRPr lang="en-US"/>
          </a:p>
        </p:txBody>
      </p:sp>
    </p:spTree>
    <p:extLst>
      <p:ext uri="{BB962C8B-B14F-4D97-AF65-F5344CB8AC3E}">
        <p14:creationId xmlns:p14="http://schemas.microsoft.com/office/powerpoint/2010/main" val="390279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446138-04EC-D34B-B199-9E4DBB31A205}"/>
              </a:ext>
            </a:extLst>
          </p:cNvPr>
          <p:cNvSpPr>
            <a:spLocks noGrp="1"/>
          </p:cNvSpPr>
          <p:nvPr>
            <p:ph type="dt" sz="half" idx="10"/>
          </p:nvPr>
        </p:nvSpPr>
        <p:spPr/>
        <p:txBody>
          <a:bodyPr/>
          <a:lstStyle/>
          <a:p>
            <a:fld id="{48908EAA-2921-BB4A-9DF8-B8EC65BE3AA3}" type="datetimeFigureOut">
              <a:rPr lang="en-US" smtClean="0"/>
              <a:t>7/11/21</a:t>
            </a:fld>
            <a:endParaRPr lang="en-US"/>
          </a:p>
        </p:txBody>
      </p:sp>
      <p:sp>
        <p:nvSpPr>
          <p:cNvPr id="3" name="Footer Placeholder 2">
            <a:extLst>
              <a:ext uri="{FF2B5EF4-FFF2-40B4-BE49-F238E27FC236}">
                <a16:creationId xmlns:a16="http://schemas.microsoft.com/office/drawing/2014/main" id="{E36B51FA-F811-B846-B0FF-BDD53E63F4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22746C-5CCE-854D-B4FD-D77D38E13231}"/>
              </a:ext>
            </a:extLst>
          </p:cNvPr>
          <p:cNvSpPr>
            <a:spLocks noGrp="1"/>
          </p:cNvSpPr>
          <p:nvPr>
            <p:ph type="sldNum" sz="quarter" idx="12"/>
          </p:nvPr>
        </p:nvSpPr>
        <p:spPr/>
        <p:txBody>
          <a:bodyPr/>
          <a:lstStyle/>
          <a:p>
            <a:fld id="{6227A967-7B65-A240-AD2C-259EEFDBD970}" type="slidenum">
              <a:rPr lang="en-US" smtClean="0"/>
              <a:t>‹#›</a:t>
            </a:fld>
            <a:endParaRPr lang="en-US"/>
          </a:p>
        </p:txBody>
      </p:sp>
    </p:spTree>
    <p:extLst>
      <p:ext uri="{BB962C8B-B14F-4D97-AF65-F5344CB8AC3E}">
        <p14:creationId xmlns:p14="http://schemas.microsoft.com/office/powerpoint/2010/main" val="595356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D7B5-30AD-7742-B728-3658D2E77D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538FA-1BC3-414D-B0ED-3B6D3A3CA9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21A9C3-C703-D140-A44A-AB195A765E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A7274-3E99-9340-8D27-FCE565BC9597}"/>
              </a:ext>
            </a:extLst>
          </p:cNvPr>
          <p:cNvSpPr>
            <a:spLocks noGrp="1"/>
          </p:cNvSpPr>
          <p:nvPr>
            <p:ph type="dt" sz="half" idx="10"/>
          </p:nvPr>
        </p:nvSpPr>
        <p:spPr/>
        <p:txBody>
          <a:bodyPr/>
          <a:lstStyle/>
          <a:p>
            <a:fld id="{48908EAA-2921-BB4A-9DF8-B8EC65BE3AA3}" type="datetimeFigureOut">
              <a:rPr lang="en-US" smtClean="0"/>
              <a:t>7/11/21</a:t>
            </a:fld>
            <a:endParaRPr lang="en-US"/>
          </a:p>
        </p:txBody>
      </p:sp>
      <p:sp>
        <p:nvSpPr>
          <p:cNvPr id="6" name="Footer Placeholder 5">
            <a:extLst>
              <a:ext uri="{FF2B5EF4-FFF2-40B4-BE49-F238E27FC236}">
                <a16:creationId xmlns:a16="http://schemas.microsoft.com/office/drawing/2014/main" id="{2EF767A6-E25B-F443-A359-66620EC7D8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564ADC-F306-634E-800A-0BB8C6E629F1}"/>
              </a:ext>
            </a:extLst>
          </p:cNvPr>
          <p:cNvSpPr>
            <a:spLocks noGrp="1"/>
          </p:cNvSpPr>
          <p:nvPr>
            <p:ph type="sldNum" sz="quarter" idx="12"/>
          </p:nvPr>
        </p:nvSpPr>
        <p:spPr/>
        <p:txBody>
          <a:bodyPr/>
          <a:lstStyle/>
          <a:p>
            <a:fld id="{6227A967-7B65-A240-AD2C-259EEFDBD970}" type="slidenum">
              <a:rPr lang="en-US" smtClean="0"/>
              <a:t>‹#›</a:t>
            </a:fld>
            <a:endParaRPr lang="en-US"/>
          </a:p>
        </p:txBody>
      </p:sp>
    </p:spTree>
    <p:extLst>
      <p:ext uri="{BB962C8B-B14F-4D97-AF65-F5344CB8AC3E}">
        <p14:creationId xmlns:p14="http://schemas.microsoft.com/office/powerpoint/2010/main" val="1896004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596E-8B34-354E-BE09-88872D6FD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C3D8EC-F160-CC44-A0BD-A225FCCE9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94D79C-5EDD-5044-9BC3-0A92B56CE5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C6100-D79C-9C4F-B917-61B50558DCE7}"/>
              </a:ext>
            </a:extLst>
          </p:cNvPr>
          <p:cNvSpPr>
            <a:spLocks noGrp="1"/>
          </p:cNvSpPr>
          <p:nvPr>
            <p:ph type="dt" sz="half" idx="10"/>
          </p:nvPr>
        </p:nvSpPr>
        <p:spPr/>
        <p:txBody>
          <a:bodyPr/>
          <a:lstStyle/>
          <a:p>
            <a:fld id="{48908EAA-2921-BB4A-9DF8-B8EC65BE3AA3}" type="datetimeFigureOut">
              <a:rPr lang="en-US" smtClean="0"/>
              <a:t>7/11/21</a:t>
            </a:fld>
            <a:endParaRPr lang="en-US"/>
          </a:p>
        </p:txBody>
      </p:sp>
      <p:sp>
        <p:nvSpPr>
          <p:cNvPr id="6" name="Footer Placeholder 5">
            <a:extLst>
              <a:ext uri="{FF2B5EF4-FFF2-40B4-BE49-F238E27FC236}">
                <a16:creationId xmlns:a16="http://schemas.microsoft.com/office/drawing/2014/main" id="{0BA22B5B-26EA-2F4D-916B-9AFB9622EA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89221-8B31-9D4B-9243-7B062521682F}"/>
              </a:ext>
            </a:extLst>
          </p:cNvPr>
          <p:cNvSpPr>
            <a:spLocks noGrp="1"/>
          </p:cNvSpPr>
          <p:nvPr>
            <p:ph type="sldNum" sz="quarter" idx="12"/>
          </p:nvPr>
        </p:nvSpPr>
        <p:spPr/>
        <p:txBody>
          <a:bodyPr/>
          <a:lstStyle/>
          <a:p>
            <a:fld id="{6227A967-7B65-A240-AD2C-259EEFDBD970}" type="slidenum">
              <a:rPr lang="en-US" smtClean="0"/>
              <a:t>‹#›</a:t>
            </a:fld>
            <a:endParaRPr lang="en-US"/>
          </a:p>
        </p:txBody>
      </p:sp>
    </p:spTree>
    <p:extLst>
      <p:ext uri="{BB962C8B-B14F-4D97-AF65-F5344CB8AC3E}">
        <p14:creationId xmlns:p14="http://schemas.microsoft.com/office/powerpoint/2010/main" val="2617265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C65273-1577-C645-B2AE-3B8403D2D1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55C84F-3C18-6B41-B6AB-3E63D6C716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5963A-357F-134F-9B6E-DCED455F19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908EAA-2921-BB4A-9DF8-B8EC65BE3AA3}" type="datetimeFigureOut">
              <a:rPr lang="en-US" smtClean="0"/>
              <a:t>7/11/21</a:t>
            </a:fld>
            <a:endParaRPr lang="en-US"/>
          </a:p>
        </p:txBody>
      </p:sp>
      <p:sp>
        <p:nvSpPr>
          <p:cNvPr id="5" name="Footer Placeholder 4">
            <a:extLst>
              <a:ext uri="{FF2B5EF4-FFF2-40B4-BE49-F238E27FC236}">
                <a16:creationId xmlns:a16="http://schemas.microsoft.com/office/drawing/2014/main" id="{3342D827-3A08-054F-BE1F-C9D9702BAB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768955-B827-704B-BD1A-6264FDE79F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27A967-7B65-A240-AD2C-259EEFDBD970}" type="slidenum">
              <a:rPr lang="en-US" smtClean="0"/>
              <a:t>‹#›</a:t>
            </a:fld>
            <a:endParaRPr lang="en-US"/>
          </a:p>
        </p:txBody>
      </p:sp>
    </p:spTree>
    <p:extLst>
      <p:ext uri="{BB962C8B-B14F-4D97-AF65-F5344CB8AC3E}">
        <p14:creationId xmlns:p14="http://schemas.microsoft.com/office/powerpoint/2010/main" val="1086544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9.tiff"/><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906C-9B87-174E-948B-F31F02397EA7}"/>
              </a:ext>
            </a:extLst>
          </p:cNvPr>
          <p:cNvSpPr>
            <a:spLocks noGrp="1"/>
          </p:cNvSpPr>
          <p:nvPr>
            <p:ph type="ctrTitle"/>
          </p:nvPr>
        </p:nvSpPr>
        <p:spPr/>
        <p:txBody>
          <a:bodyPr>
            <a:normAutofit fontScale="90000"/>
          </a:bodyPr>
          <a:lstStyle/>
          <a:p>
            <a:r>
              <a:rPr lang="en-US" dirty="0"/>
              <a:t>Team 4 – Aspect Based Sentiment Analysis of Airline Tweets</a:t>
            </a:r>
          </a:p>
        </p:txBody>
      </p:sp>
      <p:sp>
        <p:nvSpPr>
          <p:cNvPr id="3" name="Subtitle 2">
            <a:extLst>
              <a:ext uri="{FF2B5EF4-FFF2-40B4-BE49-F238E27FC236}">
                <a16:creationId xmlns:a16="http://schemas.microsoft.com/office/drawing/2014/main" id="{2540A162-764C-584A-9F26-475E64FC3F8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361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14"/>
          <p:cNvGrpSpPr/>
          <p:nvPr/>
        </p:nvGrpSpPr>
        <p:grpSpPr>
          <a:xfrm>
            <a:off x="3902453" y="1409533"/>
            <a:ext cx="2125267" cy="1838886"/>
            <a:chOff x="-1" y="-1"/>
            <a:chExt cx="3022601" cy="2615303"/>
          </a:xfrm>
        </p:grpSpPr>
        <p:sp>
          <p:nvSpPr>
            <p:cNvPr id="60" name="Google Shape;60;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61" name="Google Shape;61;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62" name="Google Shape;62;p14"/>
            <p:cNvSpPr txBox="1"/>
            <p:nvPr/>
          </p:nvSpPr>
          <p:spPr>
            <a:xfrm>
              <a:off x="40241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Judgment</a:t>
              </a:r>
              <a:endParaRPr sz="1266"/>
            </a:p>
          </p:txBody>
        </p:sp>
      </p:grpSp>
      <p:sp>
        <p:nvSpPr>
          <p:cNvPr id="63" name="Google Shape;63;p14"/>
          <p:cNvSpPr txBox="1"/>
          <p:nvPr/>
        </p:nvSpPr>
        <p:spPr>
          <a:xfrm>
            <a:off x="3923070" y="1754745"/>
            <a:ext cx="2029504" cy="1494818"/>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ym typeface="Helvetica Neue"/>
              </a:rPr>
              <a:t>Identifying a truly negative tweet can give the company insight on where their efforts should be placed and quickly resolved. Falsely identifying a negative tweet as positive could leave the company with more unsatisfied customers. </a:t>
            </a:r>
            <a:endParaRPr sz="1266" dirty="0"/>
          </a:p>
        </p:txBody>
      </p:sp>
      <p:grpSp>
        <p:nvGrpSpPr>
          <p:cNvPr id="64" name="Google Shape;64;p14"/>
          <p:cNvGrpSpPr/>
          <p:nvPr/>
        </p:nvGrpSpPr>
        <p:grpSpPr>
          <a:xfrm>
            <a:off x="1702872" y="1409533"/>
            <a:ext cx="2125267" cy="1838886"/>
            <a:chOff x="-1" y="-1"/>
            <a:chExt cx="3022601" cy="2615303"/>
          </a:xfrm>
        </p:grpSpPr>
        <p:sp>
          <p:nvSpPr>
            <p:cNvPr id="65" name="Google Shape;65;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66" name="Google Shape;66;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67" name="Google Shape;67;p14"/>
            <p:cNvSpPr txBox="1"/>
            <p:nvPr/>
          </p:nvSpPr>
          <p:spPr>
            <a:xfrm>
              <a:off x="415299"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Prediction</a:t>
              </a:r>
              <a:endParaRPr sz="1266"/>
            </a:p>
          </p:txBody>
        </p:sp>
      </p:grpSp>
      <p:sp>
        <p:nvSpPr>
          <p:cNvPr id="68" name="Google Shape;68;p14"/>
          <p:cNvSpPr txBox="1"/>
          <p:nvPr/>
        </p:nvSpPr>
        <p:spPr>
          <a:xfrm>
            <a:off x="1765102" y="1779008"/>
            <a:ext cx="2029505" cy="1001185"/>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ea typeface="Helvetica Neue"/>
                <a:cs typeface="Helvetica Neue"/>
                <a:sym typeface="Helvetica Neue"/>
              </a:rPr>
              <a:t>Predict whether a tweet towards an airline has positive or negative sentiment, and what aspect caused that.</a:t>
            </a:r>
            <a:endParaRPr sz="1266" dirty="0"/>
          </a:p>
        </p:txBody>
      </p:sp>
      <p:pic>
        <p:nvPicPr>
          <p:cNvPr id="69" name="Google Shape;69;p14" descr="prediction.png"/>
          <p:cNvPicPr preferRelativeResize="0"/>
          <p:nvPr/>
        </p:nvPicPr>
        <p:blipFill rotWithShape="1">
          <a:blip r:embed="rId3">
            <a:alphaModFix/>
          </a:blip>
          <a:srcRect/>
          <a:stretch/>
        </p:blipFill>
        <p:spPr>
          <a:xfrm>
            <a:off x="1717436" y="1436709"/>
            <a:ext cx="253688" cy="253688"/>
          </a:xfrm>
          <a:prstGeom prst="rect">
            <a:avLst/>
          </a:prstGeom>
          <a:noFill/>
          <a:ln>
            <a:noFill/>
          </a:ln>
        </p:spPr>
      </p:pic>
      <p:grpSp>
        <p:nvGrpSpPr>
          <p:cNvPr id="70" name="Google Shape;70;p14"/>
          <p:cNvGrpSpPr/>
          <p:nvPr/>
        </p:nvGrpSpPr>
        <p:grpSpPr>
          <a:xfrm>
            <a:off x="8295563" y="1409533"/>
            <a:ext cx="2125267" cy="1838886"/>
            <a:chOff x="-1" y="-1"/>
            <a:chExt cx="3022601" cy="2615303"/>
          </a:xfrm>
        </p:grpSpPr>
        <p:sp>
          <p:nvSpPr>
            <p:cNvPr id="71" name="Google Shape;71;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72" name="Google Shape;72;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73" name="Google Shape;73;p14"/>
            <p:cNvSpPr txBox="1"/>
            <p:nvPr/>
          </p:nvSpPr>
          <p:spPr>
            <a:xfrm>
              <a:off x="338021" y="-1"/>
              <a:ext cx="1632592" cy="461060"/>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Outcome</a:t>
              </a:r>
              <a:endParaRPr sz="1266"/>
            </a:p>
          </p:txBody>
        </p:sp>
      </p:grpSp>
      <p:sp>
        <p:nvSpPr>
          <p:cNvPr id="74" name="Google Shape;74;p14"/>
          <p:cNvSpPr txBox="1"/>
          <p:nvPr/>
        </p:nvSpPr>
        <p:spPr>
          <a:xfrm>
            <a:off x="8343445" y="1779007"/>
            <a:ext cx="2029505" cy="1451066"/>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ea typeface="Helvetica Neue"/>
                <a:cs typeface="Helvetica Neue"/>
                <a:sym typeface="Helvetica Neue"/>
              </a:rPr>
              <a:t>When an airline acts on the aspect presented that was negative, we expect to see if in a different timeframe the negative sentiment towards the aspect go down</a:t>
            </a:r>
            <a:r>
              <a:rPr lang="en-US" sz="844" dirty="0">
                <a:solidFill>
                  <a:srgbClr val="000000"/>
                </a:solidFill>
                <a:ea typeface="Helvetica Neue"/>
                <a:cs typeface="Helvetica Neue"/>
                <a:sym typeface="Helvetica Neue"/>
              </a:rPr>
              <a:t>. (example: 100 people hate the food during 2021, they change the food in 2022, then we only see 20 people hate the food)</a:t>
            </a:r>
            <a:endParaRPr sz="844" dirty="0"/>
          </a:p>
        </p:txBody>
      </p:sp>
      <p:grpSp>
        <p:nvGrpSpPr>
          <p:cNvPr id="75" name="Google Shape;75;p14"/>
          <p:cNvGrpSpPr/>
          <p:nvPr/>
        </p:nvGrpSpPr>
        <p:grpSpPr>
          <a:xfrm>
            <a:off x="6102034" y="1409533"/>
            <a:ext cx="2125267" cy="1838886"/>
            <a:chOff x="-1" y="0"/>
            <a:chExt cx="3022601" cy="2615302"/>
          </a:xfrm>
        </p:grpSpPr>
        <p:sp>
          <p:nvSpPr>
            <p:cNvPr id="76" name="Google Shape;76;p14"/>
            <p:cNvSpPr/>
            <p:nvPr/>
          </p:nvSpPr>
          <p:spPr>
            <a:xfrm>
              <a:off x="0" y="1929"/>
              <a:ext cx="3022600" cy="2613373"/>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77" name="Google Shape;77;p14"/>
            <p:cNvSpPr/>
            <p:nvPr/>
          </p:nvSpPr>
          <p:spPr>
            <a:xfrm>
              <a:off x="-1" y="1929"/>
              <a:ext cx="3021954" cy="457201"/>
            </a:xfrm>
            <a:prstGeom prst="rect">
              <a:avLst/>
            </a:prstGeom>
            <a:solidFill>
              <a:srgbClr val="52B289"/>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78" name="Google Shape;78;p14"/>
            <p:cNvSpPr txBox="1"/>
            <p:nvPr/>
          </p:nvSpPr>
          <p:spPr>
            <a:xfrm>
              <a:off x="119066" y="0"/>
              <a:ext cx="1632592" cy="461059"/>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Action</a:t>
              </a:r>
              <a:endParaRPr sz="1266"/>
            </a:p>
          </p:txBody>
        </p:sp>
      </p:grpSp>
      <p:sp>
        <p:nvSpPr>
          <p:cNvPr id="79" name="Google Shape;79;p14"/>
          <p:cNvSpPr txBox="1"/>
          <p:nvPr/>
        </p:nvSpPr>
        <p:spPr>
          <a:xfrm>
            <a:off x="6128703" y="1779007"/>
            <a:ext cx="2029505" cy="1469412"/>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ym typeface="Helvetica Neue"/>
              </a:rPr>
              <a:t>The airline can then identify the source of many of their negative tweets and work to resolve it, as well as improve their brand’s standing on social media </a:t>
            </a:r>
            <a:r>
              <a:rPr lang="en-US" sz="844" dirty="0">
                <a:sym typeface="Helvetica Neue"/>
              </a:rPr>
              <a:t>(restart a service, address a delay, etc.)</a:t>
            </a:r>
            <a:endParaRPr sz="844" dirty="0"/>
          </a:p>
        </p:txBody>
      </p:sp>
      <p:pic>
        <p:nvPicPr>
          <p:cNvPr id="80" name="Google Shape;80;p14" descr="judgment.png"/>
          <p:cNvPicPr preferRelativeResize="0"/>
          <p:nvPr/>
        </p:nvPicPr>
        <p:blipFill rotWithShape="1">
          <a:blip r:embed="rId4">
            <a:alphaModFix/>
          </a:blip>
          <a:srcRect/>
          <a:stretch/>
        </p:blipFill>
        <p:spPr>
          <a:xfrm>
            <a:off x="3923069" y="1436709"/>
            <a:ext cx="253688" cy="253688"/>
          </a:xfrm>
          <a:prstGeom prst="rect">
            <a:avLst/>
          </a:prstGeom>
          <a:noFill/>
          <a:ln>
            <a:noFill/>
          </a:ln>
        </p:spPr>
      </p:pic>
      <p:pic>
        <p:nvPicPr>
          <p:cNvPr id="81" name="Google Shape;81;p14" descr="action.png"/>
          <p:cNvPicPr preferRelativeResize="0"/>
          <p:nvPr/>
        </p:nvPicPr>
        <p:blipFill rotWithShape="1">
          <a:blip r:embed="rId5">
            <a:alphaModFix/>
          </a:blip>
          <a:srcRect/>
          <a:stretch/>
        </p:blipFill>
        <p:spPr>
          <a:xfrm>
            <a:off x="6137812" y="1438538"/>
            <a:ext cx="250032" cy="250032"/>
          </a:xfrm>
          <a:prstGeom prst="rect">
            <a:avLst/>
          </a:prstGeom>
          <a:noFill/>
          <a:ln>
            <a:noFill/>
          </a:ln>
        </p:spPr>
      </p:pic>
      <p:pic>
        <p:nvPicPr>
          <p:cNvPr id="82" name="Google Shape;82;p14" descr="outcome.png"/>
          <p:cNvPicPr preferRelativeResize="0"/>
          <p:nvPr/>
        </p:nvPicPr>
        <p:blipFill rotWithShape="1">
          <a:blip r:embed="rId6">
            <a:alphaModFix/>
          </a:blip>
          <a:srcRect/>
          <a:stretch/>
        </p:blipFill>
        <p:spPr>
          <a:xfrm>
            <a:off x="8348899" y="1438538"/>
            <a:ext cx="250032" cy="250032"/>
          </a:xfrm>
          <a:prstGeom prst="rect">
            <a:avLst/>
          </a:prstGeom>
          <a:noFill/>
          <a:ln>
            <a:noFill/>
          </a:ln>
        </p:spPr>
      </p:pic>
      <p:grpSp>
        <p:nvGrpSpPr>
          <p:cNvPr id="83" name="Google Shape;83;p14"/>
          <p:cNvGrpSpPr/>
          <p:nvPr/>
        </p:nvGrpSpPr>
        <p:grpSpPr>
          <a:xfrm>
            <a:off x="1711522" y="3329114"/>
            <a:ext cx="2857501" cy="1839518"/>
            <a:chOff x="-1" y="37"/>
            <a:chExt cx="4064001" cy="2616201"/>
          </a:xfrm>
        </p:grpSpPr>
        <p:sp>
          <p:nvSpPr>
            <p:cNvPr id="84" name="Google Shape;84;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85" name="Google Shape;85;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86" name="Google Shape;86;p14"/>
            <p:cNvSpPr txBox="1"/>
            <p:nvPr/>
          </p:nvSpPr>
          <p:spPr>
            <a:xfrm>
              <a:off x="393285" y="37"/>
              <a:ext cx="1386995"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Training</a:t>
              </a:r>
              <a:endParaRPr sz="1266"/>
            </a:p>
          </p:txBody>
        </p:sp>
      </p:grpSp>
      <p:grpSp>
        <p:nvGrpSpPr>
          <p:cNvPr id="87" name="Google Shape;87;p14"/>
          <p:cNvGrpSpPr/>
          <p:nvPr/>
        </p:nvGrpSpPr>
        <p:grpSpPr>
          <a:xfrm>
            <a:off x="4640460" y="3329114"/>
            <a:ext cx="2857501" cy="1839518"/>
            <a:chOff x="-1" y="37"/>
            <a:chExt cx="4064001" cy="2616201"/>
          </a:xfrm>
        </p:grpSpPr>
        <p:sp>
          <p:nvSpPr>
            <p:cNvPr id="88" name="Google Shape;88;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89" name="Google Shape;89;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90" name="Google Shape;90;p14"/>
            <p:cNvSpPr txBox="1"/>
            <p:nvPr/>
          </p:nvSpPr>
          <p:spPr>
            <a:xfrm>
              <a:off x="329785" y="37"/>
              <a:ext cx="101085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Input</a:t>
              </a:r>
              <a:endParaRPr sz="1266"/>
            </a:p>
          </p:txBody>
        </p:sp>
      </p:grpSp>
      <p:grpSp>
        <p:nvGrpSpPr>
          <p:cNvPr id="91" name="Google Shape;91;p14"/>
          <p:cNvGrpSpPr/>
          <p:nvPr/>
        </p:nvGrpSpPr>
        <p:grpSpPr>
          <a:xfrm>
            <a:off x="7569397" y="3329114"/>
            <a:ext cx="2857501" cy="1839518"/>
            <a:chOff x="-1" y="37"/>
            <a:chExt cx="4064001" cy="2616201"/>
          </a:xfrm>
        </p:grpSpPr>
        <p:sp>
          <p:nvSpPr>
            <p:cNvPr id="92" name="Google Shape;92;p14"/>
            <p:cNvSpPr/>
            <p:nvPr/>
          </p:nvSpPr>
          <p:spPr>
            <a:xfrm>
              <a:off x="0" y="1967"/>
              <a:ext cx="4064000" cy="2614271"/>
            </a:xfrm>
            <a:prstGeom prst="rect">
              <a:avLst/>
            </a:prstGeom>
            <a:solidFill>
              <a:srgbClr val="D6D5D5"/>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93" name="Google Shape;93;p14"/>
            <p:cNvSpPr/>
            <p:nvPr/>
          </p:nvSpPr>
          <p:spPr>
            <a:xfrm>
              <a:off x="-1" y="1967"/>
              <a:ext cx="4063130" cy="457358"/>
            </a:xfrm>
            <a:prstGeom prst="rect">
              <a:avLst/>
            </a:prstGeom>
            <a:solidFill>
              <a:srgbClr val="66B890"/>
            </a:solidFill>
            <a:ln>
              <a:noFill/>
            </a:ln>
          </p:spPr>
          <p:txBody>
            <a:bodyPr spcFirstLastPara="1" wrap="square" lIns="35719" tIns="35719" rIns="35719" bIns="35719" anchor="ctr" anchorCtr="0">
              <a:noAutofit/>
            </a:bodyPr>
            <a:lstStyle/>
            <a:p>
              <a:pPr algn="ctr">
                <a:buClr>
                  <a:srgbClr val="FFFFFF"/>
                </a:buClr>
                <a:buSzPts val="2200"/>
              </a:pPr>
              <a:endParaRPr sz="1547">
                <a:solidFill>
                  <a:srgbClr val="FFFFFF"/>
                </a:solidFill>
                <a:latin typeface="Helvetica Neue"/>
                <a:ea typeface="Helvetica Neue"/>
                <a:cs typeface="Helvetica Neue"/>
                <a:sym typeface="Helvetica Neue"/>
              </a:endParaRPr>
            </a:p>
          </p:txBody>
        </p:sp>
        <p:sp>
          <p:nvSpPr>
            <p:cNvPr id="94" name="Google Shape;94;p14"/>
            <p:cNvSpPr txBox="1"/>
            <p:nvPr/>
          </p:nvSpPr>
          <p:spPr>
            <a:xfrm>
              <a:off x="355185" y="37"/>
              <a:ext cx="1593816" cy="461218"/>
            </a:xfrm>
            <a:prstGeom prst="rect">
              <a:avLst/>
            </a:prstGeom>
            <a:noFill/>
            <a:ln>
              <a:noFill/>
            </a:ln>
          </p:spPr>
          <p:txBody>
            <a:bodyPr spcFirstLastPara="1" wrap="square" lIns="35719" tIns="35719" rIns="35719" bIns="35719" anchor="ctr" anchorCtr="0">
              <a:noAutofit/>
            </a:bodyPr>
            <a:lstStyle/>
            <a:p>
              <a:pPr algn="ctr">
                <a:buClr>
                  <a:srgbClr val="FFFFFF"/>
                </a:buClr>
                <a:buSzPts val="2400"/>
              </a:pPr>
              <a:r>
                <a:rPr lang="en-US" sz="1687" b="1">
                  <a:solidFill>
                    <a:srgbClr val="FFFFFF"/>
                  </a:solidFill>
                  <a:latin typeface="Helvetica Neue"/>
                  <a:ea typeface="Helvetica Neue"/>
                  <a:cs typeface="Helvetica Neue"/>
                  <a:sym typeface="Helvetica Neue"/>
                </a:rPr>
                <a:t>Feedback</a:t>
              </a:r>
              <a:endParaRPr sz="1266"/>
            </a:p>
          </p:txBody>
        </p:sp>
      </p:grpSp>
      <p:sp>
        <p:nvSpPr>
          <p:cNvPr id="95" name="Google Shape;95;p14"/>
          <p:cNvSpPr/>
          <p:nvPr/>
        </p:nvSpPr>
        <p:spPr>
          <a:xfrm>
            <a:off x="1720452" y="5249299"/>
            <a:ext cx="8706447" cy="1356739"/>
          </a:xfrm>
          <a:prstGeom prst="rect">
            <a:avLst/>
          </a:prstGeom>
          <a:solidFill>
            <a:srgbClr val="D6D5D5"/>
          </a:solidFill>
          <a:ln>
            <a:noFill/>
          </a:ln>
        </p:spPr>
        <p:txBody>
          <a:bodyPr spcFirstLastPara="1" wrap="square" lIns="35719" tIns="35719" rIns="35719" bIns="35719" anchor="t" anchorCtr="0">
            <a:noAutofit/>
          </a:bodyPr>
          <a:lstStyle/>
          <a:p>
            <a:pPr>
              <a:buClr>
                <a:srgbClr val="000000"/>
              </a:buClr>
              <a:buSzPts val="2000"/>
            </a:pPr>
            <a:r>
              <a:rPr lang="en-US" sz="1406" dirty="0">
                <a:solidFill>
                  <a:srgbClr val="000000"/>
                </a:solidFill>
                <a:latin typeface="Helvetica Neue"/>
                <a:ea typeface="Helvetica Neue"/>
                <a:cs typeface="Helvetica Neue"/>
                <a:sym typeface="Helvetica Neue"/>
              </a:rPr>
              <a:t>How will this AI impact on the overall workflow?</a:t>
            </a:r>
            <a:endParaRPr sz="1266" dirty="0"/>
          </a:p>
          <a:p>
            <a:pPr>
              <a:buClr>
                <a:srgbClr val="000000"/>
              </a:buClr>
              <a:buSzPts val="1600"/>
            </a:pPr>
            <a:endParaRPr lang="en-US" sz="1125" dirty="0">
              <a:latin typeface="Helvetica Neue"/>
              <a:sym typeface="Helvetica Neue"/>
            </a:endParaRPr>
          </a:p>
          <a:p>
            <a:pPr>
              <a:buClr>
                <a:srgbClr val="000000"/>
              </a:buClr>
              <a:buSzPts val="1600"/>
            </a:pPr>
            <a:r>
              <a:rPr lang="en-US" sz="1125" dirty="0">
                <a:sym typeface="Helvetica Neue"/>
              </a:rPr>
              <a:t>The goal of this AI is reducing the workload of social listening for a company. Customer service representatives will need to be retrained to identify the aspects and which ones require escalation or remediation. This AI will give airline companies a more efficient and effective method of finding the issues their company is causing for the customers. Usually customer surveys go unanswered, but tweets are more easily accessible making it a better identifier of a company’s standing on social media, and what issues need their attention. </a:t>
            </a:r>
            <a:endParaRPr sz="1266" dirty="0"/>
          </a:p>
        </p:txBody>
      </p:sp>
      <p:pic>
        <p:nvPicPr>
          <p:cNvPr id="96" name="Google Shape;96;p14" descr="Picture 11"/>
          <p:cNvPicPr preferRelativeResize="0"/>
          <p:nvPr/>
        </p:nvPicPr>
        <p:blipFill rotWithShape="1">
          <a:blip r:embed="rId7">
            <a:alphaModFix/>
          </a:blip>
          <a:srcRect/>
          <a:stretch/>
        </p:blipFill>
        <p:spPr>
          <a:xfrm>
            <a:off x="4658320" y="3355877"/>
            <a:ext cx="250031" cy="250032"/>
          </a:xfrm>
          <a:prstGeom prst="rect">
            <a:avLst/>
          </a:prstGeom>
          <a:noFill/>
          <a:ln>
            <a:noFill/>
          </a:ln>
        </p:spPr>
      </p:pic>
      <p:pic>
        <p:nvPicPr>
          <p:cNvPr id="97" name="Google Shape;97;p14" descr="Picture 51"/>
          <p:cNvPicPr preferRelativeResize="0"/>
          <p:nvPr/>
        </p:nvPicPr>
        <p:blipFill rotWithShape="1">
          <a:blip r:embed="rId8">
            <a:alphaModFix/>
          </a:blip>
          <a:srcRect/>
          <a:stretch/>
        </p:blipFill>
        <p:spPr>
          <a:xfrm>
            <a:off x="1747243" y="3360577"/>
            <a:ext cx="250032" cy="250032"/>
          </a:xfrm>
          <a:prstGeom prst="rect">
            <a:avLst/>
          </a:prstGeom>
          <a:noFill/>
          <a:ln>
            <a:noFill/>
          </a:ln>
        </p:spPr>
      </p:pic>
      <p:pic>
        <p:nvPicPr>
          <p:cNvPr id="98" name="Google Shape;98;p14" descr="Picture 48"/>
          <p:cNvPicPr preferRelativeResize="0"/>
          <p:nvPr/>
        </p:nvPicPr>
        <p:blipFill rotWithShape="1">
          <a:blip r:embed="rId9">
            <a:alphaModFix/>
          </a:blip>
          <a:srcRect/>
          <a:stretch/>
        </p:blipFill>
        <p:spPr>
          <a:xfrm>
            <a:off x="7578328" y="3360577"/>
            <a:ext cx="250031" cy="250032"/>
          </a:xfrm>
          <a:prstGeom prst="rect">
            <a:avLst/>
          </a:prstGeom>
          <a:noFill/>
          <a:ln>
            <a:noFill/>
          </a:ln>
        </p:spPr>
      </p:pic>
      <p:sp>
        <p:nvSpPr>
          <p:cNvPr id="99" name="Google Shape;99;p14"/>
          <p:cNvSpPr txBox="1"/>
          <p:nvPr/>
        </p:nvSpPr>
        <p:spPr>
          <a:xfrm>
            <a:off x="1765102" y="3651331"/>
            <a:ext cx="2750344" cy="1517301"/>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ea typeface="Helvetica Neue"/>
                <a:cs typeface="Helvetica Neue"/>
                <a:sym typeface="Helvetica Neue"/>
              </a:rPr>
              <a:t>Our sentiment model will stay the same, but our aspect identifying model will stay trained on a historical record of the tweets before hand with generic clusters setup. As the prediction machine is deployed, we will receive more data from the newer tweets that come in, and have it adjusted to the whims of the public over time.</a:t>
            </a:r>
            <a:endParaRPr sz="1266" dirty="0"/>
          </a:p>
        </p:txBody>
      </p:sp>
      <p:sp>
        <p:nvSpPr>
          <p:cNvPr id="100" name="Google Shape;100;p14"/>
          <p:cNvSpPr txBox="1"/>
          <p:nvPr/>
        </p:nvSpPr>
        <p:spPr>
          <a:xfrm>
            <a:off x="4694040" y="3651331"/>
            <a:ext cx="2750344" cy="1517301"/>
          </a:xfrm>
          <a:prstGeom prst="rect">
            <a:avLst/>
          </a:prstGeom>
          <a:noFill/>
          <a:ln>
            <a:noFill/>
          </a:ln>
        </p:spPr>
        <p:txBody>
          <a:bodyPr spcFirstLastPara="1" wrap="square" lIns="35719" tIns="35719" rIns="35719" bIns="35719" anchor="ctr" anchorCtr="0">
            <a:noAutofit/>
          </a:bodyPr>
          <a:lstStyle/>
          <a:p>
            <a:pPr>
              <a:buClr>
                <a:srgbClr val="000000"/>
              </a:buClr>
              <a:buSzPts val="1600"/>
            </a:pPr>
            <a:r>
              <a:rPr lang="en-US" sz="1125" dirty="0">
                <a:solidFill>
                  <a:srgbClr val="000000"/>
                </a:solidFill>
                <a:ea typeface="Helvetica Neue"/>
                <a:cs typeface="Helvetica Neue"/>
                <a:sym typeface="Helvetica Neue"/>
              </a:rPr>
              <a:t>A steady stream of tweets about the airline will generate our aspects and sentiment analysis for the model to work from. Gaps in knowledge from the tweets can be supplemented with flight records and other public data relating to the time perio</a:t>
            </a:r>
            <a:r>
              <a:rPr lang="en-US" sz="1125" dirty="0">
                <a:ea typeface="Helvetica Neue"/>
                <a:cs typeface="Helvetica Neue"/>
                <a:sym typeface="Helvetica Neue"/>
              </a:rPr>
              <a:t>d.</a:t>
            </a:r>
            <a:r>
              <a:rPr lang="en-US" sz="1125" dirty="0">
                <a:solidFill>
                  <a:srgbClr val="000000"/>
                </a:solidFill>
                <a:ea typeface="Helvetica Neue"/>
                <a:cs typeface="Helvetica Neue"/>
                <a:sym typeface="Helvetica Neue"/>
              </a:rPr>
              <a:t> </a:t>
            </a:r>
            <a:r>
              <a:rPr lang="en-US" sz="844" dirty="0">
                <a:solidFill>
                  <a:srgbClr val="000000"/>
                </a:solidFill>
                <a:ea typeface="Helvetica Neue"/>
                <a:cs typeface="Helvetica Neue"/>
                <a:sym typeface="Helvetica Neue"/>
              </a:rPr>
              <a:t>(holidays, other social media, etc.)</a:t>
            </a:r>
            <a:endParaRPr sz="844" dirty="0"/>
          </a:p>
        </p:txBody>
      </p:sp>
      <p:sp>
        <p:nvSpPr>
          <p:cNvPr id="101" name="Google Shape;101;p14"/>
          <p:cNvSpPr txBox="1"/>
          <p:nvPr/>
        </p:nvSpPr>
        <p:spPr>
          <a:xfrm>
            <a:off x="7614911" y="3683842"/>
            <a:ext cx="2883424" cy="1465923"/>
          </a:xfrm>
          <a:prstGeom prst="rect">
            <a:avLst/>
          </a:prstGeom>
          <a:noFill/>
          <a:ln>
            <a:noFill/>
          </a:ln>
        </p:spPr>
        <p:txBody>
          <a:bodyPr spcFirstLastPara="1" wrap="square" lIns="35719" tIns="35719" rIns="35719" bIns="35719" anchor="ctr" anchorCtr="0">
            <a:noAutofit/>
          </a:bodyPr>
          <a:lstStyle/>
          <a:p>
            <a:pPr lvl="0">
              <a:buSzPts val="1600"/>
            </a:pPr>
            <a:r>
              <a:rPr lang="en-US" sz="1266" dirty="0"/>
              <a:t>On a monthly cycle we will package all the tweets run through our model with their respective sentiment prediction and aspect identified and outsource the validity of models predictions. If we are happy with our positive rate we will let the model continue as is, if not we will have to retune our model with the new data</a:t>
            </a:r>
            <a:endParaRPr sz="1266" dirty="0"/>
          </a:p>
        </p:txBody>
      </p:sp>
      <p:sp>
        <p:nvSpPr>
          <p:cNvPr id="102" name="Google Shape;102;p14"/>
          <p:cNvSpPr/>
          <p:nvPr/>
        </p:nvSpPr>
        <p:spPr>
          <a:xfrm>
            <a:off x="1715988" y="504274"/>
            <a:ext cx="8706445" cy="824564"/>
          </a:xfrm>
          <a:prstGeom prst="rect">
            <a:avLst/>
          </a:prstGeom>
          <a:solidFill>
            <a:srgbClr val="D6D5D5"/>
          </a:solidFill>
          <a:ln>
            <a:noFill/>
          </a:ln>
        </p:spPr>
        <p:txBody>
          <a:bodyPr spcFirstLastPara="1" wrap="square" lIns="35719" tIns="35719" rIns="35719" bIns="35719" anchor="t" anchorCtr="0">
            <a:noAutofit/>
          </a:bodyPr>
          <a:lstStyle/>
          <a:p>
            <a:pPr>
              <a:buClr>
                <a:srgbClr val="000000"/>
              </a:buClr>
              <a:buSzPts val="2000"/>
            </a:pPr>
            <a:r>
              <a:rPr lang="en-US" sz="1406" dirty="0">
                <a:solidFill>
                  <a:srgbClr val="000000"/>
                </a:solidFill>
                <a:latin typeface="Helvetica Neue"/>
                <a:ea typeface="Helvetica Neue"/>
                <a:cs typeface="Helvetica Neue"/>
                <a:sym typeface="Helvetica Neue"/>
              </a:rPr>
              <a:t>What task/decision are you examining?</a:t>
            </a:r>
            <a:endParaRPr sz="1266" dirty="0"/>
          </a:p>
          <a:p>
            <a:pPr>
              <a:buClr>
                <a:srgbClr val="000000"/>
              </a:buClr>
              <a:buSzPts val="1600"/>
            </a:pPr>
            <a:endParaRPr lang="en-US" sz="1125" dirty="0">
              <a:solidFill>
                <a:srgbClr val="000000"/>
              </a:solidFill>
              <a:ea typeface="Helvetica Neue"/>
              <a:cs typeface="Helvetica Neue"/>
              <a:sym typeface="Helvetica Neue"/>
            </a:endParaRPr>
          </a:p>
          <a:p>
            <a:pPr>
              <a:buClr>
                <a:srgbClr val="000000"/>
              </a:buClr>
              <a:buSzPts val="1600"/>
            </a:pPr>
            <a:r>
              <a:rPr lang="en-US" sz="1125" dirty="0">
                <a:solidFill>
                  <a:srgbClr val="000000"/>
                </a:solidFill>
                <a:ea typeface="Helvetica Neue"/>
                <a:cs typeface="Helvetica Neue"/>
                <a:sym typeface="Helvetica Neue"/>
              </a:rPr>
              <a:t>We are examining tweets and deciding how to analyze the aspect or topic </a:t>
            </a:r>
            <a:r>
              <a:rPr lang="en-US" sz="1125" dirty="0">
                <a:ea typeface="Helvetica Neue"/>
                <a:cs typeface="Helvetica Neue"/>
                <a:sym typeface="Helvetica Neue"/>
              </a:rPr>
              <a:t>of that tweet as well as the customer’s sentiment towards it. </a:t>
            </a:r>
          </a:p>
          <a:p>
            <a:pPr>
              <a:buClr>
                <a:srgbClr val="000000"/>
              </a:buClr>
              <a:buSzPts val="1600"/>
            </a:pPr>
            <a:r>
              <a:rPr lang="en-US" sz="1125" dirty="0">
                <a:ea typeface="Helvetica Neue"/>
                <a:cs typeface="Helvetica Neue"/>
                <a:sym typeface="Helvetica Neue"/>
              </a:rPr>
              <a:t>We want to give the company an evaluation of the topic, so they can task out whether it requires remediation. </a:t>
            </a:r>
            <a:endParaRPr sz="1266" dirty="0"/>
          </a:p>
        </p:txBody>
      </p:sp>
      <p:sp>
        <p:nvSpPr>
          <p:cNvPr id="103" name="Google Shape;103;p14"/>
          <p:cNvSpPr txBox="1"/>
          <p:nvPr/>
        </p:nvSpPr>
        <p:spPr>
          <a:xfrm>
            <a:off x="5019307" y="84196"/>
            <a:ext cx="2099808" cy="420079"/>
          </a:xfrm>
          <a:prstGeom prst="rect">
            <a:avLst/>
          </a:prstGeom>
          <a:noFill/>
          <a:ln>
            <a:noFill/>
          </a:ln>
        </p:spPr>
        <p:txBody>
          <a:bodyPr spcFirstLastPara="1" wrap="square" lIns="35719" tIns="35719" rIns="35719" bIns="35719" anchor="ctr" anchorCtr="0">
            <a:noAutofit/>
          </a:bodyPr>
          <a:lstStyle/>
          <a:p>
            <a:pPr algn="ctr">
              <a:buClr>
                <a:srgbClr val="FFFFFF"/>
              </a:buClr>
              <a:buSzPts val="3300"/>
            </a:pPr>
            <a:r>
              <a:rPr lang="en-US" sz="2320" b="1">
                <a:solidFill>
                  <a:srgbClr val="FFFFFF"/>
                </a:solidFill>
                <a:latin typeface="Helvetica Neue"/>
                <a:ea typeface="Helvetica Neue"/>
                <a:cs typeface="Helvetica Neue"/>
                <a:sym typeface="Helvetica Neue"/>
              </a:rPr>
              <a:t>The AI Canvas</a:t>
            </a:r>
            <a:endParaRPr sz="1266"/>
          </a:p>
        </p:txBody>
      </p:sp>
      <p:sp>
        <p:nvSpPr>
          <p:cNvPr id="104" name="Google Shape;104;p14"/>
          <p:cNvSpPr txBox="1"/>
          <p:nvPr/>
        </p:nvSpPr>
        <p:spPr>
          <a:xfrm>
            <a:off x="9215801" y="6666346"/>
            <a:ext cx="1893797" cy="157570"/>
          </a:xfrm>
          <a:prstGeom prst="rect">
            <a:avLst/>
          </a:prstGeom>
          <a:noFill/>
          <a:ln>
            <a:noFill/>
          </a:ln>
        </p:spPr>
        <p:txBody>
          <a:bodyPr spcFirstLastPara="1" wrap="square" lIns="64283" tIns="64283" rIns="64283" bIns="64283" anchor="t" anchorCtr="0">
            <a:noAutofit/>
          </a:bodyPr>
          <a:lstStyle/>
          <a:p>
            <a:r>
              <a:rPr lang="en-US" sz="703">
                <a:latin typeface="Helvetica Neue"/>
                <a:ea typeface="Helvetica Neue"/>
                <a:cs typeface="Helvetica Neue"/>
                <a:sym typeface="Helvetica Neue"/>
              </a:rPr>
              <a:t>© Agrawal, Gans, Goldfarb 2019</a:t>
            </a:r>
            <a:endParaRPr sz="703">
              <a:latin typeface="Helvetica Neue"/>
              <a:ea typeface="Helvetica Neue"/>
              <a:cs typeface="Helvetica Neue"/>
              <a:sym typeface="Helvetica Neue"/>
            </a:endParaRPr>
          </a:p>
        </p:txBody>
      </p:sp>
    </p:spTree>
    <p:extLst>
      <p:ext uri="{BB962C8B-B14F-4D97-AF65-F5344CB8AC3E}">
        <p14:creationId xmlns:p14="http://schemas.microsoft.com/office/powerpoint/2010/main" val="277135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83615A2-72B0-8F48-A456-83EBB91ACF38}"/>
              </a:ext>
            </a:extLst>
          </p:cNvPr>
          <p:cNvSpPr>
            <a:spLocks noGrp="1"/>
          </p:cNvSpPr>
          <p:nvPr>
            <p:ph sz="half" idx="2"/>
          </p:nvPr>
        </p:nvSpPr>
        <p:spPr>
          <a:xfrm>
            <a:off x="1375023" y="1455511"/>
            <a:ext cx="4083844" cy="905566"/>
          </a:xfrm>
        </p:spPr>
        <p:txBody>
          <a:bodyPr>
            <a:normAutofit fontScale="70000" lnSpcReduction="20000"/>
          </a:bodyPr>
          <a:lstStyle/>
          <a:p>
            <a:pPr marL="0" indent="0">
              <a:buNone/>
            </a:pPr>
            <a:r>
              <a:rPr lang="en-US" dirty="0"/>
              <a:t>Twitter is a social network where users can post “tweets”, tweets are short post of up 140 characters.</a:t>
            </a:r>
          </a:p>
        </p:txBody>
      </p:sp>
      <p:sp>
        <p:nvSpPr>
          <p:cNvPr id="5" name="Text Placeholder 4">
            <a:extLst>
              <a:ext uri="{FF2B5EF4-FFF2-40B4-BE49-F238E27FC236}">
                <a16:creationId xmlns:a16="http://schemas.microsoft.com/office/drawing/2014/main" id="{DFD503C0-26F9-F648-98B6-9A191F893300}"/>
              </a:ext>
            </a:extLst>
          </p:cNvPr>
          <p:cNvSpPr>
            <a:spLocks noGrp="1"/>
          </p:cNvSpPr>
          <p:nvPr>
            <p:ph type="body" sz="quarter" idx="3"/>
          </p:nvPr>
        </p:nvSpPr>
        <p:spPr>
          <a:xfrm>
            <a:off x="481054" y="40727"/>
            <a:ext cx="2295939" cy="823912"/>
          </a:xfrm>
        </p:spPr>
        <p:txBody>
          <a:bodyPr>
            <a:normAutofit/>
          </a:bodyPr>
          <a:lstStyle/>
          <a:p>
            <a:pPr algn="ctr"/>
            <a:r>
              <a:rPr lang="en-US" sz="3200" dirty="0"/>
              <a:t>Our Data</a:t>
            </a:r>
          </a:p>
        </p:txBody>
      </p:sp>
      <p:pic>
        <p:nvPicPr>
          <p:cNvPr id="1026" name="Picture 2">
            <a:extLst>
              <a:ext uri="{FF2B5EF4-FFF2-40B4-BE49-F238E27FC236}">
                <a16:creationId xmlns:a16="http://schemas.microsoft.com/office/drawing/2014/main" id="{2134D28D-C2D1-CA4C-9684-0E5A6C83EC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04" y="1455511"/>
            <a:ext cx="799064" cy="663223"/>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3">
            <a:extLst>
              <a:ext uri="{FF2B5EF4-FFF2-40B4-BE49-F238E27FC236}">
                <a16:creationId xmlns:a16="http://schemas.microsoft.com/office/drawing/2014/main" id="{E2B6C327-97F3-3A4D-B16B-C6883B66FE90}"/>
              </a:ext>
            </a:extLst>
          </p:cNvPr>
          <p:cNvSpPr txBox="1">
            <a:spLocks/>
          </p:cNvSpPr>
          <p:nvPr/>
        </p:nvSpPr>
        <p:spPr>
          <a:xfrm>
            <a:off x="6126177" y="1455511"/>
            <a:ext cx="5080691" cy="8883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The data set that we used consistent of approximately 15,000 tweets from users that have an @airline in their text. Airlines consist of United, Southwest, Delta, US Airways, American, and Virgin America</a:t>
            </a:r>
          </a:p>
        </p:txBody>
      </p:sp>
      <p:graphicFrame>
        <p:nvGraphicFramePr>
          <p:cNvPr id="12" name="Table 12">
            <a:extLst>
              <a:ext uri="{FF2B5EF4-FFF2-40B4-BE49-F238E27FC236}">
                <a16:creationId xmlns:a16="http://schemas.microsoft.com/office/drawing/2014/main" id="{155F41A3-B02A-5143-9E25-F12156EF40DB}"/>
              </a:ext>
            </a:extLst>
          </p:cNvPr>
          <p:cNvGraphicFramePr>
            <a:graphicFrameLocks noGrp="1"/>
          </p:cNvGraphicFramePr>
          <p:nvPr>
            <p:extLst>
              <p:ext uri="{D42A27DB-BD31-4B8C-83A1-F6EECF244321}">
                <p14:modId xmlns:p14="http://schemas.microsoft.com/office/powerpoint/2010/main" val="2797485620"/>
              </p:ext>
            </p:extLst>
          </p:nvPr>
        </p:nvGraphicFramePr>
        <p:xfrm>
          <a:off x="6126841" y="4494253"/>
          <a:ext cx="5461516" cy="1249680"/>
        </p:xfrm>
        <a:graphic>
          <a:graphicData uri="http://schemas.openxmlformats.org/drawingml/2006/table">
            <a:tbl>
              <a:tblPr firstRow="1" bandRow="1">
                <a:tableStyleId>{5C22544A-7EE6-4342-B048-85BDC9FD1C3A}</a:tableStyleId>
              </a:tblPr>
              <a:tblGrid>
                <a:gridCol w="1365379">
                  <a:extLst>
                    <a:ext uri="{9D8B030D-6E8A-4147-A177-3AD203B41FA5}">
                      <a16:colId xmlns:a16="http://schemas.microsoft.com/office/drawing/2014/main" val="2013113133"/>
                    </a:ext>
                  </a:extLst>
                </a:gridCol>
                <a:gridCol w="1365379">
                  <a:extLst>
                    <a:ext uri="{9D8B030D-6E8A-4147-A177-3AD203B41FA5}">
                      <a16:colId xmlns:a16="http://schemas.microsoft.com/office/drawing/2014/main" val="732280905"/>
                    </a:ext>
                  </a:extLst>
                </a:gridCol>
                <a:gridCol w="1365379">
                  <a:extLst>
                    <a:ext uri="{9D8B030D-6E8A-4147-A177-3AD203B41FA5}">
                      <a16:colId xmlns:a16="http://schemas.microsoft.com/office/drawing/2014/main" val="2762847827"/>
                    </a:ext>
                  </a:extLst>
                </a:gridCol>
                <a:gridCol w="1365379">
                  <a:extLst>
                    <a:ext uri="{9D8B030D-6E8A-4147-A177-3AD203B41FA5}">
                      <a16:colId xmlns:a16="http://schemas.microsoft.com/office/drawing/2014/main" val="3432136059"/>
                    </a:ext>
                  </a:extLst>
                </a:gridCol>
              </a:tblGrid>
              <a:tr h="282045">
                <a:tc>
                  <a:txBody>
                    <a:bodyPr/>
                    <a:lstStyle/>
                    <a:p>
                      <a:r>
                        <a:rPr lang="en-US" dirty="0"/>
                        <a:t>Airline</a:t>
                      </a:r>
                    </a:p>
                  </a:txBody>
                  <a:tcPr/>
                </a:tc>
                <a:tc>
                  <a:txBody>
                    <a:bodyPr/>
                    <a:lstStyle/>
                    <a:p>
                      <a:r>
                        <a:rPr lang="en-US" dirty="0"/>
                        <a:t>Tweet</a:t>
                      </a:r>
                    </a:p>
                  </a:txBody>
                  <a:tcPr/>
                </a:tc>
                <a:tc>
                  <a:txBody>
                    <a:bodyPr/>
                    <a:lstStyle/>
                    <a:p>
                      <a:r>
                        <a:rPr lang="en-US" dirty="0"/>
                        <a:t>Sentiment</a:t>
                      </a:r>
                    </a:p>
                  </a:txBody>
                  <a:tcPr/>
                </a:tc>
                <a:tc>
                  <a:txBody>
                    <a:bodyPr/>
                    <a:lstStyle/>
                    <a:p>
                      <a:r>
                        <a:rPr lang="en-US" sz="1100" dirty="0"/>
                        <a:t>Other Cols. But not used</a:t>
                      </a:r>
                    </a:p>
                  </a:txBody>
                  <a:tcPr/>
                </a:tc>
                <a:extLst>
                  <a:ext uri="{0D108BD9-81ED-4DB2-BD59-A6C34878D82A}">
                    <a16:rowId xmlns:a16="http://schemas.microsoft.com/office/drawing/2014/main" val="1525774842"/>
                  </a:ext>
                </a:extLst>
              </a:tr>
              <a:tr h="664821">
                <a:tc>
                  <a:txBody>
                    <a:bodyPr/>
                    <a:lstStyle/>
                    <a:p>
                      <a:r>
                        <a:rPr lang="en-US" dirty="0"/>
                        <a:t>United</a:t>
                      </a:r>
                    </a:p>
                  </a:txBody>
                  <a:tcPr/>
                </a:tc>
                <a:tc>
                  <a:txBody>
                    <a:bodyPr/>
                    <a:lstStyle/>
                    <a:p>
                      <a:r>
                        <a:rPr lang="en-US" sz="600" dirty="0"/>
                        <a:t>@</a:t>
                      </a:r>
                      <a:r>
                        <a:rPr lang="en-US" sz="600" dirty="0" err="1"/>
                        <a:t>UnitedAirlines_Direct</a:t>
                      </a:r>
                      <a:r>
                        <a:rPr lang="en-US" sz="600" dirty="0"/>
                        <a:t> flight booked was changed no notification with lay over. I purchases seats, not honored. Now in the last seat on both legs. NOT what I purchased!! After an hour on hold a they fixed it, only to when I arrived they </a:t>
                      </a:r>
                      <a:r>
                        <a:rPr lang="en-US" sz="600" dirty="0" err="1"/>
                        <a:t>did’nt</a:t>
                      </a:r>
                      <a:r>
                        <a:rPr lang="en-US" sz="600" dirty="0"/>
                        <a:t> #frustrated #</a:t>
                      </a:r>
                      <a:r>
                        <a:rPr lang="en-US" sz="600" dirty="0" err="1"/>
                        <a:t>unitedsucks</a:t>
                      </a:r>
                      <a:endParaRPr lang="en-US" sz="600" dirty="0"/>
                    </a:p>
                  </a:txBody>
                  <a:tcPr/>
                </a:tc>
                <a:tc>
                  <a:txBody>
                    <a:bodyPr/>
                    <a:lstStyle/>
                    <a:p>
                      <a:r>
                        <a:rPr lang="en-US" sz="1800" dirty="0"/>
                        <a:t>Negative</a:t>
                      </a:r>
                      <a:endParaRPr lang="en-US" sz="700" dirty="0"/>
                    </a:p>
                  </a:txBody>
                  <a:tcPr/>
                </a:tc>
                <a:tc>
                  <a:txBody>
                    <a:bodyPr/>
                    <a:lstStyle/>
                    <a:p>
                      <a:r>
                        <a:rPr lang="en-US" sz="1800" dirty="0"/>
                        <a:t>………</a:t>
                      </a:r>
                    </a:p>
                  </a:txBody>
                  <a:tcPr/>
                </a:tc>
                <a:extLst>
                  <a:ext uri="{0D108BD9-81ED-4DB2-BD59-A6C34878D82A}">
                    <a16:rowId xmlns:a16="http://schemas.microsoft.com/office/drawing/2014/main" val="3094183628"/>
                  </a:ext>
                </a:extLst>
              </a:tr>
            </a:tbl>
          </a:graphicData>
        </a:graphic>
      </p:graphicFrame>
      <p:sp>
        <p:nvSpPr>
          <p:cNvPr id="16" name="Rectangle 15">
            <a:extLst>
              <a:ext uri="{FF2B5EF4-FFF2-40B4-BE49-F238E27FC236}">
                <a16:creationId xmlns:a16="http://schemas.microsoft.com/office/drawing/2014/main" id="{5158CB6B-B295-5246-BDA8-5CCAFFBD7354}"/>
              </a:ext>
            </a:extLst>
          </p:cNvPr>
          <p:cNvSpPr/>
          <p:nvPr/>
        </p:nvSpPr>
        <p:spPr>
          <a:xfrm>
            <a:off x="3961884" y="7248454"/>
            <a:ext cx="6096000" cy="369332"/>
          </a:xfrm>
          <a:prstGeom prst="rect">
            <a:avLst/>
          </a:prstGeom>
        </p:spPr>
        <p:txBody>
          <a:bodyPr>
            <a:spAutoFit/>
          </a:bodyPr>
          <a:lstStyle/>
          <a:p>
            <a:r>
              <a:rPr lang="en-US" dirty="0"/>
              <a:t>Example</a:t>
            </a:r>
            <a:endParaRPr lang="en-US" sz="1100" dirty="0"/>
          </a:p>
        </p:txBody>
      </p:sp>
      <p:grpSp>
        <p:nvGrpSpPr>
          <p:cNvPr id="34" name="Group 33">
            <a:extLst>
              <a:ext uri="{FF2B5EF4-FFF2-40B4-BE49-F238E27FC236}">
                <a16:creationId xmlns:a16="http://schemas.microsoft.com/office/drawing/2014/main" id="{9559046F-76CC-394A-822C-045A66CB4D2D}"/>
              </a:ext>
            </a:extLst>
          </p:cNvPr>
          <p:cNvGrpSpPr/>
          <p:nvPr/>
        </p:nvGrpSpPr>
        <p:grpSpPr>
          <a:xfrm>
            <a:off x="468354" y="4473185"/>
            <a:ext cx="4432300" cy="1249680"/>
            <a:chOff x="1598301" y="3750508"/>
            <a:chExt cx="3505818" cy="949910"/>
          </a:xfrm>
        </p:grpSpPr>
        <p:grpSp>
          <p:nvGrpSpPr>
            <p:cNvPr id="33" name="Group 32">
              <a:extLst>
                <a:ext uri="{FF2B5EF4-FFF2-40B4-BE49-F238E27FC236}">
                  <a16:creationId xmlns:a16="http://schemas.microsoft.com/office/drawing/2014/main" id="{779CE5C4-8462-2C41-BEC9-B79A5118C398}"/>
                </a:ext>
              </a:extLst>
            </p:cNvPr>
            <p:cNvGrpSpPr/>
            <p:nvPr/>
          </p:nvGrpSpPr>
          <p:grpSpPr>
            <a:xfrm>
              <a:off x="1598301" y="3750508"/>
              <a:ext cx="3505818" cy="946867"/>
              <a:chOff x="324777" y="3978272"/>
              <a:chExt cx="3505818" cy="946867"/>
            </a:xfrm>
          </p:grpSpPr>
          <p:pic>
            <p:nvPicPr>
              <p:cNvPr id="7" name="Picture 6">
                <a:extLst>
                  <a:ext uri="{FF2B5EF4-FFF2-40B4-BE49-F238E27FC236}">
                    <a16:creationId xmlns:a16="http://schemas.microsoft.com/office/drawing/2014/main" id="{0393AC74-9177-C749-A88B-071A677B63C2}"/>
                  </a:ext>
                </a:extLst>
              </p:cNvPr>
              <p:cNvPicPr>
                <a:picLocks noChangeAspect="1"/>
              </p:cNvPicPr>
              <p:nvPr/>
            </p:nvPicPr>
            <p:blipFill>
              <a:blip r:embed="rId3"/>
              <a:stretch>
                <a:fillRect/>
              </a:stretch>
            </p:blipFill>
            <p:spPr>
              <a:xfrm>
                <a:off x="426622" y="4019574"/>
                <a:ext cx="2920447" cy="905565"/>
              </a:xfrm>
              <a:prstGeom prst="rect">
                <a:avLst/>
              </a:prstGeom>
            </p:spPr>
          </p:pic>
          <p:cxnSp>
            <p:nvCxnSpPr>
              <p:cNvPr id="22" name="Straight Connector 21">
                <a:extLst>
                  <a:ext uri="{FF2B5EF4-FFF2-40B4-BE49-F238E27FC236}">
                    <a16:creationId xmlns:a16="http://schemas.microsoft.com/office/drawing/2014/main" id="{73EE5471-EC87-4044-99AF-B231BAF15E8D}"/>
                  </a:ext>
                </a:extLst>
              </p:cNvPr>
              <p:cNvCxnSpPr>
                <a:cxnSpLocks/>
              </p:cNvCxnSpPr>
              <p:nvPr/>
            </p:nvCxnSpPr>
            <p:spPr>
              <a:xfrm>
                <a:off x="324777" y="3978272"/>
                <a:ext cx="3505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0121F6-ABCD-0748-B3D3-0FA3D2401617}"/>
                  </a:ext>
                </a:extLst>
              </p:cNvPr>
              <p:cNvCxnSpPr>
                <a:cxnSpLocks/>
              </p:cNvCxnSpPr>
              <p:nvPr/>
            </p:nvCxnSpPr>
            <p:spPr>
              <a:xfrm>
                <a:off x="3830595" y="3978272"/>
                <a:ext cx="0" cy="9468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F857B9B-B365-D84D-88CF-684B4D8174AB}"/>
                  </a:ext>
                </a:extLst>
              </p:cNvPr>
              <p:cNvCxnSpPr>
                <a:cxnSpLocks/>
              </p:cNvCxnSpPr>
              <p:nvPr/>
            </p:nvCxnSpPr>
            <p:spPr>
              <a:xfrm>
                <a:off x="324777" y="4925139"/>
                <a:ext cx="3505817"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28" name="Straight Connector 27">
              <a:extLst>
                <a:ext uri="{FF2B5EF4-FFF2-40B4-BE49-F238E27FC236}">
                  <a16:creationId xmlns:a16="http://schemas.microsoft.com/office/drawing/2014/main" id="{610B7E92-53AD-C44F-B008-30F8DA32AA57}"/>
                </a:ext>
              </a:extLst>
            </p:cNvPr>
            <p:cNvCxnSpPr>
              <a:cxnSpLocks/>
            </p:cNvCxnSpPr>
            <p:nvPr/>
          </p:nvCxnSpPr>
          <p:spPr>
            <a:xfrm>
              <a:off x="1598301" y="3750508"/>
              <a:ext cx="0" cy="94991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6" name="Straight Connector 35">
            <a:extLst>
              <a:ext uri="{FF2B5EF4-FFF2-40B4-BE49-F238E27FC236}">
                <a16:creationId xmlns:a16="http://schemas.microsoft.com/office/drawing/2014/main" id="{12386EE5-EC2B-F64A-A500-9CB773174535}"/>
              </a:ext>
            </a:extLst>
          </p:cNvPr>
          <p:cNvCxnSpPr>
            <a:cxnSpLocks/>
          </p:cNvCxnSpPr>
          <p:nvPr/>
        </p:nvCxnSpPr>
        <p:spPr>
          <a:xfrm>
            <a:off x="70457" y="857691"/>
            <a:ext cx="10965843" cy="0"/>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
        <p:nvSpPr>
          <p:cNvPr id="43" name="TextBox 42">
            <a:extLst>
              <a:ext uri="{FF2B5EF4-FFF2-40B4-BE49-F238E27FC236}">
                <a16:creationId xmlns:a16="http://schemas.microsoft.com/office/drawing/2014/main" id="{B85798DC-4765-7540-88CB-7C5D7DF7E3FC}"/>
              </a:ext>
            </a:extLst>
          </p:cNvPr>
          <p:cNvSpPr txBox="1"/>
          <p:nvPr/>
        </p:nvSpPr>
        <p:spPr>
          <a:xfrm>
            <a:off x="1113911" y="3219090"/>
            <a:ext cx="3413089" cy="523220"/>
          </a:xfrm>
          <a:prstGeom prst="rect">
            <a:avLst/>
          </a:prstGeom>
          <a:noFill/>
        </p:spPr>
        <p:txBody>
          <a:bodyPr wrap="square" rtlCol="0">
            <a:spAutoFit/>
          </a:bodyPr>
          <a:lstStyle/>
          <a:p>
            <a:pPr algn="ctr"/>
            <a:r>
              <a:rPr lang="en-US" sz="2800" dirty="0"/>
              <a:t>Tweet</a:t>
            </a:r>
          </a:p>
        </p:txBody>
      </p:sp>
      <p:sp>
        <p:nvSpPr>
          <p:cNvPr id="46" name="TextBox 45">
            <a:extLst>
              <a:ext uri="{FF2B5EF4-FFF2-40B4-BE49-F238E27FC236}">
                <a16:creationId xmlns:a16="http://schemas.microsoft.com/office/drawing/2014/main" id="{60FF321F-4D29-7842-A421-7994A508A718}"/>
              </a:ext>
            </a:extLst>
          </p:cNvPr>
          <p:cNvSpPr txBox="1"/>
          <p:nvPr/>
        </p:nvSpPr>
        <p:spPr>
          <a:xfrm>
            <a:off x="7151054" y="3167390"/>
            <a:ext cx="3413089" cy="523220"/>
          </a:xfrm>
          <a:prstGeom prst="rect">
            <a:avLst/>
          </a:prstGeom>
          <a:noFill/>
        </p:spPr>
        <p:txBody>
          <a:bodyPr wrap="square" rtlCol="0">
            <a:spAutoFit/>
          </a:bodyPr>
          <a:lstStyle/>
          <a:p>
            <a:pPr algn="ctr"/>
            <a:r>
              <a:rPr lang="en-US" sz="2800" dirty="0"/>
              <a:t>Datapoint</a:t>
            </a:r>
          </a:p>
        </p:txBody>
      </p:sp>
      <p:cxnSp>
        <p:nvCxnSpPr>
          <p:cNvPr id="45" name="Straight Arrow Connector 44">
            <a:extLst>
              <a:ext uri="{FF2B5EF4-FFF2-40B4-BE49-F238E27FC236}">
                <a16:creationId xmlns:a16="http://schemas.microsoft.com/office/drawing/2014/main" id="{2E9B8B29-82FD-9447-BEBF-2ABA71640981}"/>
              </a:ext>
            </a:extLst>
          </p:cNvPr>
          <p:cNvCxnSpPr/>
          <p:nvPr/>
        </p:nvCxnSpPr>
        <p:spPr>
          <a:xfrm>
            <a:off x="4267200" y="3480383"/>
            <a:ext cx="21463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5743AA0-C62E-4748-B1E7-ED6D08134EA3}"/>
              </a:ext>
            </a:extLst>
          </p:cNvPr>
          <p:cNvCxnSpPr>
            <a:cxnSpLocks/>
          </p:cNvCxnSpPr>
          <p:nvPr/>
        </p:nvCxnSpPr>
        <p:spPr>
          <a:xfrm>
            <a:off x="5140628" y="5096023"/>
            <a:ext cx="825500" cy="0"/>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92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crubbing Brush Cartoon Vector Images (over 600)">
            <a:extLst>
              <a:ext uri="{FF2B5EF4-FFF2-40B4-BE49-F238E27FC236}">
                <a16:creationId xmlns:a16="http://schemas.microsoft.com/office/drawing/2014/main" id="{E50C9DC4-B8FA-EE48-A22E-30FA2E25F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908" y="46279"/>
            <a:ext cx="1239551" cy="1301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DFD503C0-26F9-F648-98B6-9A191F893300}"/>
              </a:ext>
            </a:extLst>
          </p:cNvPr>
          <p:cNvSpPr>
            <a:spLocks noGrp="1"/>
          </p:cNvSpPr>
          <p:nvPr>
            <p:ph type="body" sz="quarter" idx="3"/>
          </p:nvPr>
        </p:nvSpPr>
        <p:spPr>
          <a:xfrm>
            <a:off x="324805" y="168122"/>
            <a:ext cx="3433975" cy="823912"/>
          </a:xfrm>
        </p:spPr>
        <p:txBody>
          <a:bodyPr>
            <a:normAutofit/>
          </a:bodyPr>
          <a:lstStyle/>
          <a:p>
            <a:pPr algn="ctr"/>
            <a:r>
              <a:rPr lang="en-US" sz="3200" dirty="0"/>
              <a:t>Data Scrubbing</a:t>
            </a:r>
          </a:p>
        </p:txBody>
      </p:sp>
      <p:sp>
        <p:nvSpPr>
          <p:cNvPr id="15" name="Text Placeholder 4">
            <a:extLst>
              <a:ext uri="{FF2B5EF4-FFF2-40B4-BE49-F238E27FC236}">
                <a16:creationId xmlns:a16="http://schemas.microsoft.com/office/drawing/2014/main" id="{7A2C7DD4-693F-8541-B9F9-BA31CD98CF6B}"/>
              </a:ext>
            </a:extLst>
          </p:cNvPr>
          <p:cNvSpPr txBox="1">
            <a:spLocks/>
          </p:cNvSpPr>
          <p:nvPr/>
        </p:nvSpPr>
        <p:spPr>
          <a:xfrm>
            <a:off x="42831" y="1500050"/>
            <a:ext cx="5608669" cy="924787"/>
          </a:xfrm>
          <a:prstGeom prst="rect">
            <a:avLst/>
          </a:prstGeom>
        </p:spPr>
        <p:txBody>
          <a:bodyPr vert="horz" lIns="91440" tIns="45720" rIns="91440" bIns="45720" rtlCol="0" anchor="b">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Tweets contain portions of text that aren’t related to the sentiment or aspect and have to removed</a:t>
            </a:r>
          </a:p>
        </p:txBody>
      </p:sp>
      <p:cxnSp>
        <p:nvCxnSpPr>
          <p:cNvPr id="36" name="Straight Connector 35">
            <a:extLst>
              <a:ext uri="{FF2B5EF4-FFF2-40B4-BE49-F238E27FC236}">
                <a16:creationId xmlns:a16="http://schemas.microsoft.com/office/drawing/2014/main" id="{12386EE5-EC2B-F64A-A500-9CB773174535}"/>
              </a:ext>
            </a:extLst>
          </p:cNvPr>
          <p:cNvCxnSpPr>
            <a:cxnSpLocks/>
          </p:cNvCxnSpPr>
          <p:nvPr/>
        </p:nvCxnSpPr>
        <p:spPr>
          <a:xfrm>
            <a:off x="347631" y="1108741"/>
            <a:ext cx="5037169" cy="0"/>
          </a:xfrm>
          <a:prstGeom prst="line">
            <a:avLst/>
          </a:prstGeom>
          <a:ln w="19050">
            <a:solidFill>
              <a:srgbClr val="0070C0"/>
            </a:solidFill>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2949EE73-0519-B645-AA9C-D01D230E2F3C}"/>
              </a:ext>
            </a:extLst>
          </p:cNvPr>
          <p:cNvSpPr txBox="1"/>
          <p:nvPr/>
        </p:nvSpPr>
        <p:spPr>
          <a:xfrm>
            <a:off x="42831" y="2576796"/>
            <a:ext cx="6096000" cy="3682226"/>
          </a:xfrm>
          <a:prstGeom prst="rect">
            <a:avLst/>
          </a:prstGeom>
          <a:noFill/>
        </p:spPr>
        <p:txBody>
          <a:bodyPr wrap="square" rtlCol="0">
            <a:spAutoFit/>
          </a:bodyPr>
          <a:lstStyle/>
          <a:p>
            <a:pPr marL="342900" indent="-342900">
              <a:lnSpc>
                <a:spcPct val="200000"/>
              </a:lnSpc>
              <a:buAutoNum type="arabicPeriod"/>
            </a:pPr>
            <a:r>
              <a:rPr lang="en-US" sz="2400" dirty="0">
                <a:highlight>
                  <a:srgbClr val="00FFFF"/>
                </a:highlight>
              </a:rPr>
              <a:t>Remove Tagged Users </a:t>
            </a:r>
          </a:p>
          <a:p>
            <a:pPr marL="342900" indent="-342900">
              <a:lnSpc>
                <a:spcPct val="200000"/>
              </a:lnSpc>
              <a:buAutoNum type="arabicPeriod"/>
            </a:pPr>
            <a:r>
              <a:rPr lang="en-US" sz="2400" dirty="0">
                <a:highlight>
                  <a:srgbClr val="FF00FF"/>
                </a:highlight>
              </a:rPr>
              <a:t>HTML Decoding</a:t>
            </a:r>
          </a:p>
          <a:p>
            <a:pPr marL="342900" indent="-342900">
              <a:lnSpc>
                <a:spcPct val="200000"/>
              </a:lnSpc>
              <a:buAutoNum type="arabicPeriod"/>
            </a:pPr>
            <a:r>
              <a:rPr lang="en-US" sz="2400" dirty="0">
                <a:highlight>
                  <a:srgbClr val="00FF00"/>
                </a:highlight>
              </a:rPr>
              <a:t>Remove any links</a:t>
            </a:r>
          </a:p>
          <a:p>
            <a:pPr marL="342900" indent="-342900">
              <a:lnSpc>
                <a:spcPct val="200000"/>
              </a:lnSpc>
              <a:buAutoNum type="arabicPeriod"/>
            </a:pPr>
            <a:r>
              <a:rPr lang="en-US" sz="2400" dirty="0">
                <a:highlight>
                  <a:srgbClr val="FF0000"/>
                </a:highlight>
              </a:rPr>
              <a:t>Remove any characters that aren’t letters</a:t>
            </a:r>
          </a:p>
          <a:p>
            <a:pPr marL="342900" indent="-342900">
              <a:lnSpc>
                <a:spcPct val="200000"/>
              </a:lnSpc>
              <a:buAutoNum type="arabicPeriod"/>
            </a:pPr>
            <a:r>
              <a:rPr lang="en-US" sz="2400" dirty="0">
                <a:highlight>
                  <a:srgbClr val="808000"/>
                </a:highlight>
              </a:rPr>
              <a:t>Remove Stop Words</a:t>
            </a:r>
          </a:p>
        </p:txBody>
      </p:sp>
      <p:pic>
        <p:nvPicPr>
          <p:cNvPr id="10" name="Picture 9">
            <a:extLst>
              <a:ext uri="{FF2B5EF4-FFF2-40B4-BE49-F238E27FC236}">
                <a16:creationId xmlns:a16="http://schemas.microsoft.com/office/drawing/2014/main" id="{F919942F-9D40-C645-AF20-13ED9A649024}"/>
              </a:ext>
            </a:extLst>
          </p:cNvPr>
          <p:cNvPicPr>
            <a:picLocks noChangeAspect="1"/>
          </p:cNvPicPr>
          <p:nvPr/>
        </p:nvPicPr>
        <p:blipFill>
          <a:blip r:embed="rId3"/>
          <a:stretch>
            <a:fillRect/>
          </a:stretch>
        </p:blipFill>
        <p:spPr>
          <a:xfrm>
            <a:off x="7442200" y="434078"/>
            <a:ext cx="3621494" cy="1707404"/>
          </a:xfrm>
          <a:prstGeom prst="rect">
            <a:avLst/>
          </a:prstGeom>
        </p:spPr>
      </p:pic>
      <p:sp>
        <p:nvSpPr>
          <p:cNvPr id="14" name="TextBox 13">
            <a:extLst>
              <a:ext uri="{FF2B5EF4-FFF2-40B4-BE49-F238E27FC236}">
                <a16:creationId xmlns:a16="http://schemas.microsoft.com/office/drawing/2014/main" id="{7B002815-4D91-DB46-8FD4-0DFD78CD8F23}"/>
              </a:ext>
            </a:extLst>
          </p:cNvPr>
          <p:cNvSpPr txBox="1"/>
          <p:nvPr/>
        </p:nvSpPr>
        <p:spPr>
          <a:xfrm>
            <a:off x="6909981" y="3115010"/>
            <a:ext cx="4910544" cy="1323439"/>
          </a:xfrm>
          <a:prstGeom prst="rect">
            <a:avLst/>
          </a:prstGeom>
          <a:noFill/>
        </p:spPr>
        <p:txBody>
          <a:bodyPr wrap="square" rtlCol="0">
            <a:spAutoFit/>
          </a:bodyPr>
          <a:lstStyle/>
          <a:p>
            <a:r>
              <a:rPr lang="en-US" sz="1600" dirty="0"/>
              <a:t>Two </a:t>
            </a:r>
            <a:r>
              <a:rPr lang="en-US" sz="1600" dirty="0">
                <a:highlight>
                  <a:srgbClr val="808000"/>
                </a:highlight>
              </a:rPr>
              <a:t>for</a:t>
            </a:r>
            <a:r>
              <a:rPr lang="en-US" sz="1600" dirty="0"/>
              <a:t> One Southwest Airlines Commercials </a:t>
            </a:r>
            <a:r>
              <a:rPr lang="en-US" sz="1600" dirty="0" err="1">
                <a:highlight>
                  <a:srgbClr val="00FF00"/>
                </a:highlight>
              </a:rPr>
              <a:t>youtu.be</a:t>
            </a:r>
            <a:r>
              <a:rPr lang="en-US" sz="1600" dirty="0">
                <a:highlight>
                  <a:srgbClr val="00FF00"/>
                </a:highlight>
              </a:rPr>
              <a:t>/Tw7HlhXBn20 </a:t>
            </a:r>
            <a:r>
              <a:rPr lang="en-US" sz="1600" dirty="0"/>
              <a:t>Carrots </a:t>
            </a:r>
            <a:r>
              <a:rPr lang="en-US" sz="1600" dirty="0">
                <a:highlight>
                  <a:srgbClr val="808000"/>
                </a:highlight>
              </a:rPr>
              <a:t>and the </a:t>
            </a:r>
            <a:r>
              <a:rPr lang="en-US" sz="1600" dirty="0"/>
              <a:t>Company Club Card</a:t>
            </a:r>
            <a:r>
              <a:rPr lang="en-US" sz="1600" dirty="0">
                <a:highlight>
                  <a:srgbClr val="FF0000"/>
                </a:highlight>
              </a:rPr>
              <a:t>.</a:t>
            </a:r>
            <a:r>
              <a:rPr lang="en-US" sz="1600" dirty="0"/>
              <a:t> Alarm Clock </a:t>
            </a:r>
            <a:r>
              <a:rPr lang="en-US" sz="1600" dirty="0">
                <a:highlight>
                  <a:srgbClr val="808000"/>
                </a:highlight>
              </a:rPr>
              <a:t>and</a:t>
            </a:r>
            <a:r>
              <a:rPr lang="en-US" sz="1600" dirty="0"/>
              <a:t> Snooze</a:t>
            </a:r>
            <a:r>
              <a:rPr lang="en-US" sz="1600" dirty="0">
                <a:highlight>
                  <a:srgbClr val="FF0000"/>
                </a:highlight>
              </a:rPr>
              <a:t>…</a:t>
            </a:r>
            <a:r>
              <a:rPr lang="en-US" sz="1600" dirty="0"/>
              <a:t> </a:t>
            </a:r>
            <a:r>
              <a:rPr lang="en-US" sz="1600" dirty="0">
                <a:highlight>
                  <a:srgbClr val="FF0000"/>
                </a:highlight>
              </a:rPr>
              <a:t>#</a:t>
            </a:r>
            <a:r>
              <a:rPr lang="en-US" sz="1600" dirty="0"/>
              <a:t>airplane </a:t>
            </a:r>
            <a:r>
              <a:rPr lang="en-US" sz="1600" dirty="0">
                <a:highlight>
                  <a:srgbClr val="FF0000"/>
                </a:highlight>
              </a:rPr>
              <a:t>#</a:t>
            </a:r>
            <a:r>
              <a:rPr lang="en-US" sz="1600" dirty="0" err="1"/>
              <a:t>avgeek</a:t>
            </a:r>
            <a:r>
              <a:rPr lang="en-US" sz="1600" dirty="0"/>
              <a:t> </a:t>
            </a:r>
            <a:r>
              <a:rPr lang="en-US" sz="1600" dirty="0">
                <a:highlight>
                  <a:srgbClr val="FF0000"/>
                </a:highlight>
              </a:rPr>
              <a:t>#</a:t>
            </a:r>
            <a:r>
              <a:rPr lang="en-US" sz="1600" dirty="0" err="1"/>
              <a:t>avgeeks</a:t>
            </a:r>
            <a:r>
              <a:rPr lang="en-US" sz="1600" dirty="0"/>
              <a:t> </a:t>
            </a:r>
            <a:r>
              <a:rPr lang="en-US" sz="1600" dirty="0">
                <a:highlight>
                  <a:srgbClr val="FF0000"/>
                </a:highlight>
              </a:rPr>
              <a:t>#</a:t>
            </a:r>
            <a:r>
              <a:rPr lang="en-US" sz="1600" dirty="0" err="1"/>
              <a:t>aviation</a:t>
            </a:r>
            <a:r>
              <a:rPr lang="en-US" sz="1600" dirty="0" err="1">
                <a:highlight>
                  <a:srgbClr val="FF0000"/>
                </a:highlight>
              </a:rPr>
              <a:t>#</a:t>
            </a:r>
            <a:r>
              <a:rPr lang="en-US" sz="1600" dirty="0" err="1"/>
              <a:t>travel</a:t>
            </a:r>
            <a:r>
              <a:rPr lang="en-US" sz="1600" dirty="0"/>
              <a:t> </a:t>
            </a:r>
            <a:r>
              <a:rPr lang="en-US" sz="1600" dirty="0">
                <a:highlight>
                  <a:srgbClr val="FF0000"/>
                </a:highlight>
              </a:rPr>
              <a:t>#</a:t>
            </a:r>
            <a:r>
              <a:rPr lang="en-US" sz="1600" dirty="0" err="1"/>
              <a:t>youtube</a:t>
            </a:r>
            <a:r>
              <a:rPr lang="en-US" sz="1600" dirty="0"/>
              <a:t> </a:t>
            </a:r>
            <a:r>
              <a:rPr lang="en-US" sz="1600" dirty="0">
                <a:highlight>
                  <a:srgbClr val="00FFFF"/>
                </a:highlight>
              </a:rPr>
              <a:t>@AusterityAirli1 @</a:t>
            </a:r>
            <a:r>
              <a:rPr lang="en-US" sz="1600" dirty="0" err="1">
                <a:highlight>
                  <a:srgbClr val="00FFFF"/>
                </a:highlight>
              </a:rPr>
              <a:t>airlineguys</a:t>
            </a:r>
            <a:r>
              <a:rPr lang="en-US" sz="1600" dirty="0">
                <a:highlight>
                  <a:srgbClr val="00FFFF"/>
                </a:highlight>
              </a:rPr>
              <a:t> </a:t>
            </a:r>
            <a:r>
              <a:rPr lang="en-US" sz="1600" dirty="0">
                <a:highlight>
                  <a:srgbClr val="FF0000"/>
                </a:highlight>
              </a:rPr>
              <a:t>#</a:t>
            </a:r>
            <a:r>
              <a:rPr lang="en-US" sz="1600" dirty="0" err="1"/>
              <a:t>SouthwestAirlines</a:t>
            </a:r>
            <a:r>
              <a:rPr lang="en-US" sz="1600" dirty="0"/>
              <a:t> </a:t>
            </a:r>
            <a:r>
              <a:rPr lang="en-US" sz="1600" dirty="0">
                <a:highlight>
                  <a:srgbClr val="FF0000"/>
                </a:highlight>
              </a:rPr>
              <a:t>#</a:t>
            </a:r>
            <a:r>
              <a:rPr lang="en-US" sz="1600" dirty="0"/>
              <a:t>b</a:t>
            </a:r>
            <a:r>
              <a:rPr lang="en-US" sz="1600" dirty="0">
                <a:highlight>
                  <a:srgbClr val="FF0000"/>
                </a:highlight>
              </a:rPr>
              <a:t>737</a:t>
            </a:r>
          </a:p>
        </p:txBody>
      </p:sp>
      <p:sp>
        <p:nvSpPr>
          <p:cNvPr id="35" name="TextBox 34">
            <a:extLst>
              <a:ext uri="{FF2B5EF4-FFF2-40B4-BE49-F238E27FC236}">
                <a16:creationId xmlns:a16="http://schemas.microsoft.com/office/drawing/2014/main" id="{4801B7EC-69A7-7B43-8BA7-E799FC10C431}"/>
              </a:ext>
            </a:extLst>
          </p:cNvPr>
          <p:cNvSpPr txBox="1"/>
          <p:nvPr/>
        </p:nvSpPr>
        <p:spPr>
          <a:xfrm>
            <a:off x="6909981" y="5586266"/>
            <a:ext cx="4910544" cy="830997"/>
          </a:xfrm>
          <a:prstGeom prst="rect">
            <a:avLst/>
          </a:prstGeom>
          <a:noFill/>
        </p:spPr>
        <p:txBody>
          <a:bodyPr wrap="square" rtlCol="0">
            <a:spAutoFit/>
          </a:bodyPr>
          <a:lstStyle/>
          <a:p>
            <a:r>
              <a:rPr lang="en-US" sz="1600" dirty="0"/>
              <a:t>Two One Southwest Airlines Commercials Carrots Company Club Card Alarm Clock Snooze airplane </a:t>
            </a:r>
            <a:r>
              <a:rPr lang="en-US" sz="1600" dirty="0" err="1"/>
              <a:t>avgeek</a:t>
            </a:r>
            <a:r>
              <a:rPr lang="en-US" sz="1600" dirty="0"/>
              <a:t> </a:t>
            </a:r>
            <a:r>
              <a:rPr lang="en-US" sz="1600" dirty="0" err="1"/>
              <a:t>avgeeks</a:t>
            </a:r>
            <a:r>
              <a:rPr lang="en-US" sz="1600" dirty="0"/>
              <a:t> aviation travel </a:t>
            </a:r>
            <a:r>
              <a:rPr lang="en-US" sz="1600" dirty="0" err="1"/>
              <a:t>youtube</a:t>
            </a:r>
            <a:r>
              <a:rPr lang="en-US" sz="1600" dirty="0"/>
              <a:t> </a:t>
            </a:r>
            <a:r>
              <a:rPr lang="en-US" sz="1600" dirty="0" err="1"/>
              <a:t>SouthwestAirlines</a:t>
            </a:r>
            <a:r>
              <a:rPr lang="en-US" sz="1600" dirty="0"/>
              <a:t> b</a:t>
            </a:r>
            <a:endParaRPr lang="en-US" sz="1600" dirty="0">
              <a:highlight>
                <a:srgbClr val="FF0000"/>
              </a:highlight>
            </a:endParaRPr>
          </a:p>
        </p:txBody>
      </p:sp>
      <p:sp>
        <p:nvSpPr>
          <p:cNvPr id="20" name="TextBox 19">
            <a:extLst>
              <a:ext uri="{FF2B5EF4-FFF2-40B4-BE49-F238E27FC236}">
                <a16:creationId xmlns:a16="http://schemas.microsoft.com/office/drawing/2014/main" id="{10CE2343-E539-2845-A89F-4FA7307FCEF5}"/>
              </a:ext>
            </a:extLst>
          </p:cNvPr>
          <p:cNvSpPr txBox="1"/>
          <p:nvPr/>
        </p:nvSpPr>
        <p:spPr>
          <a:xfrm>
            <a:off x="7588434" y="2480067"/>
            <a:ext cx="3149600" cy="523220"/>
          </a:xfrm>
          <a:prstGeom prst="rect">
            <a:avLst/>
          </a:prstGeom>
          <a:noFill/>
        </p:spPr>
        <p:txBody>
          <a:bodyPr wrap="square" rtlCol="0">
            <a:spAutoFit/>
          </a:bodyPr>
          <a:lstStyle/>
          <a:p>
            <a:pPr algn="ctr"/>
            <a:r>
              <a:rPr lang="en-US" sz="2800" dirty="0"/>
              <a:t>Pre</a:t>
            </a:r>
          </a:p>
        </p:txBody>
      </p:sp>
      <p:sp>
        <p:nvSpPr>
          <p:cNvPr id="37" name="TextBox 36">
            <a:extLst>
              <a:ext uri="{FF2B5EF4-FFF2-40B4-BE49-F238E27FC236}">
                <a16:creationId xmlns:a16="http://schemas.microsoft.com/office/drawing/2014/main" id="{EA0C7B36-C8F7-8943-8DB7-162135F59C26}"/>
              </a:ext>
            </a:extLst>
          </p:cNvPr>
          <p:cNvSpPr txBox="1"/>
          <p:nvPr/>
        </p:nvSpPr>
        <p:spPr>
          <a:xfrm>
            <a:off x="7588434" y="4881584"/>
            <a:ext cx="3149600" cy="523220"/>
          </a:xfrm>
          <a:prstGeom prst="rect">
            <a:avLst/>
          </a:prstGeom>
          <a:noFill/>
        </p:spPr>
        <p:txBody>
          <a:bodyPr wrap="square" rtlCol="0">
            <a:spAutoFit/>
          </a:bodyPr>
          <a:lstStyle/>
          <a:p>
            <a:pPr algn="ctr"/>
            <a:r>
              <a:rPr lang="en-US" sz="2800" dirty="0"/>
              <a:t>Post</a:t>
            </a:r>
          </a:p>
        </p:txBody>
      </p:sp>
      <p:cxnSp>
        <p:nvCxnSpPr>
          <p:cNvPr id="38" name="Straight Connector 37">
            <a:extLst>
              <a:ext uri="{FF2B5EF4-FFF2-40B4-BE49-F238E27FC236}">
                <a16:creationId xmlns:a16="http://schemas.microsoft.com/office/drawing/2014/main" id="{8644E70A-59D7-1446-BD0D-B29E09CE6568}"/>
              </a:ext>
            </a:extLst>
          </p:cNvPr>
          <p:cNvCxnSpPr>
            <a:cxnSpLocks/>
          </p:cNvCxnSpPr>
          <p:nvPr/>
        </p:nvCxnSpPr>
        <p:spPr>
          <a:xfrm>
            <a:off x="6346479" y="255039"/>
            <a:ext cx="0" cy="6190423"/>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9B152FA-1F57-D84D-BF88-28F5C0DE398B}"/>
              </a:ext>
            </a:extLst>
          </p:cNvPr>
          <p:cNvCxnSpPr>
            <a:cxnSpLocks/>
          </p:cNvCxnSpPr>
          <p:nvPr/>
        </p:nvCxnSpPr>
        <p:spPr>
          <a:xfrm flipH="1">
            <a:off x="6737534" y="4661896"/>
            <a:ext cx="4851400" cy="0"/>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B38E44B0-20F2-594B-8DD1-272885542BA5}"/>
              </a:ext>
            </a:extLst>
          </p:cNvPr>
          <p:cNvCxnSpPr>
            <a:cxnSpLocks/>
          </p:cNvCxnSpPr>
          <p:nvPr/>
        </p:nvCxnSpPr>
        <p:spPr>
          <a:xfrm flipH="1">
            <a:off x="6737534" y="2314426"/>
            <a:ext cx="4851400" cy="0"/>
          </a:xfrm>
          <a:prstGeom prst="line">
            <a:avLst/>
          </a:prstGeom>
          <a:ln w="19050">
            <a:solidFill>
              <a:srgbClr val="0070C0"/>
            </a:solidFill>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264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8AFC-BF9A-2C45-BCFC-374E0E606418}"/>
              </a:ext>
            </a:extLst>
          </p:cNvPr>
          <p:cNvSpPr>
            <a:spLocks noGrp="1"/>
          </p:cNvSpPr>
          <p:nvPr>
            <p:ph type="title"/>
          </p:nvPr>
        </p:nvSpPr>
        <p:spPr>
          <a:xfrm>
            <a:off x="444500" y="0"/>
            <a:ext cx="10515600" cy="1325563"/>
          </a:xfrm>
        </p:spPr>
        <p:txBody>
          <a:bodyPr/>
          <a:lstStyle/>
          <a:p>
            <a:r>
              <a:rPr lang="en-US" dirty="0"/>
              <a:t>Model Training</a:t>
            </a:r>
          </a:p>
        </p:txBody>
      </p:sp>
      <p:sp>
        <p:nvSpPr>
          <p:cNvPr id="4" name="Content Placeholder 3">
            <a:extLst>
              <a:ext uri="{FF2B5EF4-FFF2-40B4-BE49-F238E27FC236}">
                <a16:creationId xmlns:a16="http://schemas.microsoft.com/office/drawing/2014/main" id="{D9B7486B-23C2-2147-8BC9-59991824C519}"/>
              </a:ext>
            </a:extLst>
          </p:cNvPr>
          <p:cNvSpPr>
            <a:spLocks noGrp="1"/>
          </p:cNvSpPr>
          <p:nvPr>
            <p:ph sz="half" idx="2"/>
          </p:nvPr>
        </p:nvSpPr>
        <p:spPr>
          <a:xfrm>
            <a:off x="6781800" y="1825625"/>
            <a:ext cx="5181600" cy="4351338"/>
          </a:xfrm>
        </p:spPr>
        <p:txBody>
          <a:bodyPr/>
          <a:lstStyle/>
          <a:p>
            <a:r>
              <a:rPr lang="en-US" sz="2000" dirty="0"/>
              <a:t>aspect portion is unsupervised we needed to create clusters from all our tweets</a:t>
            </a:r>
          </a:p>
          <a:p>
            <a:r>
              <a:rPr lang="en-US" sz="2000" dirty="0"/>
              <a:t>The number of clusters was decided with an elbow curve, six clusters was the best number</a:t>
            </a:r>
          </a:p>
          <a:p>
            <a:endParaRPr lang="en-US" sz="2000" dirty="0"/>
          </a:p>
          <a:p>
            <a:pPr marL="0" indent="0">
              <a:buNone/>
            </a:pPr>
            <a:endParaRPr lang="en-US" sz="2000" dirty="0"/>
          </a:p>
          <a:p>
            <a:pPr marL="0" indent="0">
              <a:buNone/>
            </a:pPr>
            <a:endParaRPr lang="en-US" sz="2000" dirty="0"/>
          </a:p>
          <a:p>
            <a:pPr marL="0" indent="0">
              <a:buNone/>
            </a:pPr>
            <a:endParaRPr lang="en-US" sz="2000" dirty="0"/>
          </a:p>
          <a:p>
            <a:r>
              <a:rPr lang="en-US" sz="2000" dirty="0"/>
              <a:t>After six clusters were created we looked at the top 10 words to give each cluster an appropriate name</a:t>
            </a:r>
          </a:p>
          <a:p>
            <a:endParaRPr lang="en-US" dirty="0"/>
          </a:p>
        </p:txBody>
      </p:sp>
      <p:sp>
        <p:nvSpPr>
          <p:cNvPr id="5" name="Content Placeholder 2">
            <a:extLst>
              <a:ext uri="{FF2B5EF4-FFF2-40B4-BE49-F238E27FC236}">
                <a16:creationId xmlns:a16="http://schemas.microsoft.com/office/drawing/2014/main" id="{CC13C7DA-FAD2-3846-9B95-78DBAAEBBDCD}"/>
              </a:ext>
            </a:extLst>
          </p:cNvPr>
          <p:cNvSpPr txBox="1">
            <a:spLocks/>
          </p:cNvSpPr>
          <p:nvPr/>
        </p:nvSpPr>
        <p:spPr>
          <a:xfrm>
            <a:off x="215900" y="1587174"/>
            <a:ext cx="6400800" cy="5168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Sentiment portion  is supervised </a:t>
            </a:r>
          </a:p>
          <a:p>
            <a:r>
              <a:rPr lang="en-US" sz="2000" dirty="0"/>
              <a:t>We compare our sentiment prediction to the sentiment given to us in our dataset </a:t>
            </a:r>
          </a:p>
          <a:p>
            <a:r>
              <a:rPr lang="en-US" sz="2000" dirty="0" err="1"/>
              <a:t>TextBlob</a:t>
            </a:r>
            <a:r>
              <a:rPr lang="en-US" sz="2000" dirty="0"/>
              <a:t> and Naïve Bayes combined voting </a:t>
            </a:r>
          </a:p>
          <a:p>
            <a:pPr lvl="1"/>
            <a:r>
              <a:rPr lang="en-US" sz="1200" dirty="0"/>
              <a:t>These are general sentiment tools can be used on anything</a:t>
            </a:r>
          </a:p>
          <a:p>
            <a:pPr marL="457200" lvl="1" indent="0">
              <a:buNone/>
            </a:pPr>
            <a:endParaRPr lang="en-US" sz="1600" dirty="0"/>
          </a:p>
          <a:p>
            <a:pPr marL="457200" lvl="1" indent="0">
              <a:buNone/>
            </a:pPr>
            <a:endParaRPr lang="en-US" sz="1600" dirty="0"/>
          </a:p>
          <a:p>
            <a:pPr marL="457200" lvl="1" indent="0">
              <a:buNone/>
            </a:pPr>
            <a:endParaRPr lang="en-US" sz="1600" dirty="0"/>
          </a:p>
          <a:p>
            <a:pPr marL="457200" lvl="1" indent="0">
              <a:buNone/>
            </a:pPr>
            <a:endParaRPr lang="en-US" sz="1600" dirty="0"/>
          </a:p>
          <a:p>
            <a:pPr marL="457200" lvl="1" indent="0">
              <a:buNone/>
            </a:pPr>
            <a:endParaRPr lang="en-US" sz="1600" dirty="0"/>
          </a:p>
          <a:p>
            <a:r>
              <a:rPr lang="en-US" sz="2000" dirty="0"/>
              <a:t>Hugging Face</a:t>
            </a:r>
          </a:p>
          <a:p>
            <a:pPr lvl="1"/>
            <a:r>
              <a:rPr lang="en-US" sz="1200" dirty="0"/>
              <a:t>This was originally trained with over 50mm tweets</a:t>
            </a:r>
          </a:p>
          <a:p>
            <a:endParaRPr lang="en-US" sz="2000" dirty="0"/>
          </a:p>
        </p:txBody>
      </p:sp>
      <p:sp>
        <p:nvSpPr>
          <p:cNvPr id="6" name="Rectangle 5">
            <a:extLst>
              <a:ext uri="{FF2B5EF4-FFF2-40B4-BE49-F238E27FC236}">
                <a16:creationId xmlns:a16="http://schemas.microsoft.com/office/drawing/2014/main" id="{8291C87D-6838-B54D-9AB0-E0CD4958A8B3}"/>
              </a:ext>
            </a:extLst>
          </p:cNvPr>
          <p:cNvSpPr/>
          <p:nvPr/>
        </p:nvSpPr>
        <p:spPr>
          <a:xfrm>
            <a:off x="7112000" y="3340894"/>
            <a:ext cx="4254500" cy="132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Add Elbow Curve Picture here</a:t>
            </a:r>
          </a:p>
        </p:txBody>
      </p:sp>
      <p:sp>
        <p:nvSpPr>
          <p:cNvPr id="9" name="TextBox 8">
            <a:extLst>
              <a:ext uri="{FF2B5EF4-FFF2-40B4-BE49-F238E27FC236}">
                <a16:creationId xmlns:a16="http://schemas.microsoft.com/office/drawing/2014/main" id="{80123CFE-3338-B14A-8774-927F7A35DA2F}"/>
              </a:ext>
            </a:extLst>
          </p:cNvPr>
          <p:cNvSpPr txBox="1"/>
          <p:nvPr/>
        </p:nvSpPr>
        <p:spPr>
          <a:xfrm>
            <a:off x="571501" y="1063953"/>
            <a:ext cx="4940300" cy="523220"/>
          </a:xfrm>
          <a:prstGeom prst="rect">
            <a:avLst/>
          </a:prstGeom>
          <a:noFill/>
        </p:spPr>
        <p:txBody>
          <a:bodyPr wrap="square" rtlCol="0">
            <a:spAutoFit/>
          </a:bodyPr>
          <a:lstStyle/>
          <a:p>
            <a:pPr algn="ctr"/>
            <a:r>
              <a:rPr lang="en-US" sz="2800" dirty="0"/>
              <a:t>Sentiment</a:t>
            </a:r>
          </a:p>
        </p:txBody>
      </p:sp>
      <p:sp>
        <p:nvSpPr>
          <p:cNvPr id="10" name="TextBox 9">
            <a:extLst>
              <a:ext uri="{FF2B5EF4-FFF2-40B4-BE49-F238E27FC236}">
                <a16:creationId xmlns:a16="http://schemas.microsoft.com/office/drawing/2014/main" id="{9EE6E0C4-E0E4-5641-81A2-B20A3237D296}"/>
              </a:ext>
            </a:extLst>
          </p:cNvPr>
          <p:cNvSpPr txBox="1"/>
          <p:nvPr/>
        </p:nvSpPr>
        <p:spPr>
          <a:xfrm>
            <a:off x="6686550" y="1063953"/>
            <a:ext cx="4940300" cy="523220"/>
          </a:xfrm>
          <a:prstGeom prst="rect">
            <a:avLst/>
          </a:prstGeom>
          <a:noFill/>
        </p:spPr>
        <p:txBody>
          <a:bodyPr wrap="square" rtlCol="0">
            <a:spAutoFit/>
          </a:bodyPr>
          <a:lstStyle/>
          <a:p>
            <a:pPr algn="ctr"/>
            <a:r>
              <a:rPr lang="en-US" sz="2800" dirty="0"/>
              <a:t>Aspect</a:t>
            </a:r>
          </a:p>
        </p:txBody>
      </p:sp>
      <p:pic>
        <p:nvPicPr>
          <p:cNvPr id="12" name="Picture 11">
            <a:extLst>
              <a:ext uri="{FF2B5EF4-FFF2-40B4-BE49-F238E27FC236}">
                <a16:creationId xmlns:a16="http://schemas.microsoft.com/office/drawing/2014/main" id="{98A31CFE-997B-9C44-BED0-EB51E68E05F7}"/>
              </a:ext>
            </a:extLst>
          </p:cNvPr>
          <p:cNvPicPr>
            <a:picLocks noChangeAspect="1"/>
          </p:cNvPicPr>
          <p:nvPr/>
        </p:nvPicPr>
        <p:blipFill>
          <a:blip r:embed="rId2"/>
          <a:stretch>
            <a:fillRect/>
          </a:stretch>
        </p:blipFill>
        <p:spPr>
          <a:xfrm>
            <a:off x="215900" y="5344160"/>
            <a:ext cx="2946399" cy="1412240"/>
          </a:xfrm>
          <a:prstGeom prst="rect">
            <a:avLst/>
          </a:prstGeom>
        </p:spPr>
      </p:pic>
      <p:pic>
        <p:nvPicPr>
          <p:cNvPr id="14" name="Picture 13">
            <a:extLst>
              <a:ext uri="{FF2B5EF4-FFF2-40B4-BE49-F238E27FC236}">
                <a16:creationId xmlns:a16="http://schemas.microsoft.com/office/drawing/2014/main" id="{D5882660-442E-A349-AA03-CAF1434ADDCC}"/>
              </a:ext>
            </a:extLst>
          </p:cNvPr>
          <p:cNvPicPr>
            <a:picLocks noChangeAspect="1"/>
          </p:cNvPicPr>
          <p:nvPr/>
        </p:nvPicPr>
        <p:blipFill>
          <a:blip r:embed="rId3"/>
          <a:stretch>
            <a:fillRect/>
          </a:stretch>
        </p:blipFill>
        <p:spPr>
          <a:xfrm>
            <a:off x="146050" y="3249454"/>
            <a:ext cx="3049154" cy="1412240"/>
          </a:xfrm>
          <a:prstGeom prst="rect">
            <a:avLst/>
          </a:prstGeom>
        </p:spPr>
      </p:pic>
      <p:sp>
        <p:nvSpPr>
          <p:cNvPr id="22" name="TextBox 21">
            <a:extLst>
              <a:ext uri="{FF2B5EF4-FFF2-40B4-BE49-F238E27FC236}">
                <a16:creationId xmlns:a16="http://schemas.microsoft.com/office/drawing/2014/main" id="{06DCEC95-D90C-A24E-AD01-A2ACC7FF9F82}"/>
              </a:ext>
            </a:extLst>
          </p:cNvPr>
          <p:cNvSpPr txBox="1"/>
          <p:nvPr/>
        </p:nvSpPr>
        <p:spPr>
          <a:xfrm>
            <a:off x="3265054" y="4151216"/>
            <a:ext cx="1803400" cy="600164"/>
          </a:xfrm>
          <a:prstGeom prst="rect">
            <a:avLst/>
          </a:prstGeom>
          <a:noFill/>
        </p:spPr>
        <p:txBody>
          <a:bodyPr wrap="square" rtlCol="0">
            <a:spAutoFit/>
          </a:bodyPr>
          <a:lstStyle/>
          <a:p>
            <a:r>
              <a:rPr lang="en-US" sz="1100" dirty="0"/>
              <a:t>Positive Recall - 70%</a:t>
            </a:r>
            <a:br>
              <a:rPr lang="en-US" sz="1100" dirty="0"/>
            </a:br>
            <a:r>
              <a:rPr lang="en-US" sz="1100" dirty="0"/>
              <a:t>Neutral Recall - 26%</a:t>
            </a:r>
            <a:br>
              <a:rPr lang="en-US" sz="1100" dirty="0"/>
            </a:br>
            <a:r>
              <a:rPr lang="en-US" sz="1100" dirty="0"/>
              <a:t>Negative Recall - 71%</a:t>
            </a:r>
          </a:p>
        </p:txBody>
      </p:sp>
      <p:sp>
        <p:nvSpPr>
          <p:cNvPr id="23" name="TextBox 22">
            <a:extLst>
              <a:ext uri="{FF2B5EF4-FFF2-40B4-BE49-F238E27FC236}">
                <a16:creationId xmlns:a16="http://schemas.microsoft.com/office/drawing/2014/main" id="{33F1AA2C-F41E-0F4B-86C8-77B8D927AD5C}"/>
              </a:ext>
            </a:extLst>
          </p:cNvPr>
          <p:cNvSpPr txBox="1"/>
          <p:nvPr/>
        </p:nvSpPr>
        <p:spPr>
          <a:xfrm>
            <a:off x="4834658" y="4151216"/>
            <a:ext cx="2819400" cy="600164"/>
          </a:xfrm>
          <a:prstGeom prst="rect">
            <a:avLst/>
          </a:prstGeom>
          <a:noFill/>
        </p:spPr>
        <p:txBody>
          <a:bodyPr wrap="square" rtlCol="0">
            <a:spAutoFit/>
          </a:bodyPr>
          <a:lstStyle/>
          <a:p>
            <a:r>
              <a:rPr lang="en-US" sz="1100" dirty="0"/>
              <a:t>Positive Precision - 44%</a:t>
            </a:r>
            <a:br>
              <a:rPr lang="en-US" sz="1100" dirty="0"/>
            </a:br>
            <a:r>
              <a:rPr lang="en-US" sz="1100" dirty="0"/>
              <a:t>Neutral Precision - 33%</a:t>
            </a:r>
            <a:br>
              <a:rPr lang="en-US" sz="1100" dirty="0"/>
            </a:br>
            <a:r>
              <a:rPr lang="en-US" sz="1100" dirty="0"/>
              <a:t>Negative Precision - 77%</a:t>
            </a:r>
          </a:p>
        </p:txBody>
      </p:sp>
      <p:sp>
        <p:nvSpPr>
          <p:cNvPr id="24" name="TextBox 23">
            <a:extLst>
              <a:ext uri="{FF2B5EF4-FFF2-40B4-BE49-F238E27FC236}">
                <a16:creationId xmlns:a16="http://schemas.microsoft.com/office/drawing/2014/main" id="{5F2AB148-AD4F-FA40-99F1-27EA6E0FCEA0}"/>
              </a:ext>
            </a:extLst>
          </p:cNvPr>
          <p:cNvSpPr txBox="1"/>
          <p:nvPr/>
        </p:nvSpPr>
        <p:spPr>
          <a:xfrm>
            <a:off x="3233304" y="6034351"/>
            <a:ext cx="1803400" cy="600164"/>
          </a:xfrm>
          <a:prstGeom prst="rect">
            <a:avLst/>
          </a:prstGeom>
          <a:noFill/>
        </p:spPr>
        <p:txBody>
          <a:bodyPr wrap="square" rtlCol="0">
            <a:spAutoFit/>
          </a:bodyPr>
          <a:lstStyle/>
          <a:p>
            <a:r>
              <a:rPr lang="en-US" sz="1100" dirty="0"/>
              <a:t>Positive Recall - 86%</a:t>
            </a:r>
            <a:br>
              <a:rPr lang="en-US" sz="1100" dirty="0"/>
            </a:br>
            <a:r>
              <a:rPr lang="en-US" sz="1100" dirty="0"/>
              <a:t>Neutral Recall - 71%</a:t>
            </a:r>
            <a:br>
              <a:rPr lang="en-US" sz="1100" dirty="0"/>
            </a:br>
            <a:r>
              <a:rPr lang="en-US" sz="1100" dirty="0"/>
              <a:t>Negative Recall - 69%</a:t>
            </a:r>
          </a:p>
        </p:txBody>
      </p:sp>
      <p:sp>
        <p:nvSpPr>
          <p:cNvPr id="25" name="TextBox 24">
            <a:extLst>
              <a:ext uri="{FF2B5EF4-FFF2-40B4-BE49-F238E27FC236}">
                <a16:creationId xmlns:a16="http://schemas.microsoft.com/office/drawing/2014/main" id="{D4ED0B59-0DB5-1B43-8C07-CE225B6EA68F}"/>
              </a:ext>
            </a:extLst>
          </p:cNvPr>
          <p:cNvSpPr txBox="1"/>
          <p:nvPr/>
        </p:nvSpPr>
        <p:spPr>
          <a:xfrm>
            <a:off x="4802908" y="6034351"/>
            <a:ext cx="2819400" cy="600164"/>
          </a:xfrm>
          <a:prstGeom prst="rect">
            <a:avLst/>
          </a:prstGeom>
          <a:noFill/>
        </p:spPr>
        <p:txBody>
          <a:bodyPr wrap="square" rtlCol="0">
            <a:spAutoFit/>
          </a:bodyPr>
          <a:lstStyle/>
          <a:p>
            <a:r>
              <a:rPr lang="en-US" sz="1100" dirty="0"/>
              <a:t>Positive Precision - 66%</a:t>
            </a:r>
            <a:br>
              <a:rPr lang="en-US" sz="1100" dirty="0"/>
            </a:br>
            <a:r>
              <a:rPr lang="en-US" sz="1100" dirty="0"/>
              <a:t>Neutral Precision - 45%</a:t>
            </a:r>
            <a:br>
              <a:rPr lang="en-US" sz="1100" dirty="0"/>
            </a:br>
            <a:r>
              <a:rPr lang="en-US" sz="1100" dirty="0"/>
              <a:t>Negative Precision - 94%</a:t>
            </a:r>
          </a:p>
        </p:txBody>
      </p:sp>
      <p:sp>
        <p:nvSpPr>
          <p:cNvPr id="26" name="TextBox 25">
            <a:extLst>
              <a:ext uri="{FF2B5EF4-FFF2-40B4-BE49-F238E27FC236}">
                <a16:creationId xmlns:a16="http://schemas.microsoft.com/office/drawing/2014/main" id="{B8953E38-B17B-3047-9188-393C3B262F9A}"/>
              </a:ext>
            </a:extLst>
          </p:cNvPr>
          <p:cNvSpPr txBox="1"/>
          <p:nvPr/>
        </p:nvSpPr>
        <p:spPr>
          <a:xfrm>
            <a:off x="3635383" y="3526136"/>
            <a:ext cx="2178047" cy="369332"/>
          </a:xfrm>
          <a:prstGeom prst="rect">
            <a:avLst/>
          </a:prstGeom>
          <a:noFill/>
        </p:spPr>
        <p:txBody>
          <a:bodyPr wrap="square" rtlCol="0">
            <a:spAutoFit/>
          </a:bodyPr>
          <a:lstStyle/>
          <a:p>
            <a:pPr algn="ctr"/>
            <a:r>
              <a:rPr lang="en-US" dirty="0"/>
              <a:t>Accuracy – 61%</a:t>
            </a:r>
          </a:p>
        </p:txBody>
      </p:sp>
      <p:sp>
        <p:nvSpPr>
          <p:cNvPr id="27" name="TextBox 26">
            <a:extLst>
              <a:ext uri="{FF2B5EF4-FFF2-40B4-BE49-F238E27FC236}">
                <a16:creationId xmlns:a16="http://schemas.microsoft.com/office/drawing/2014/main" id="{1766D205-6665-2F4E-BAB3-BCC3BF3D2C7F}"/>
              </a:ext>
            </a:extLst>
          </p:cNvPr>
          <p:cNvSpPr txBox="1"/>
          <p:nvPr/>
        </p:nvSpPr>
        <p:spPr>
          <a:xfrm>
            <a:off x="3635383" y="5405569"/>
            <a:ext cx="2178047" cy="369332"/>
          </a:xfrm>
          <a:prstGeom prst="rect">
            <a:avLst/>
          </a:prstGeom>
          <a:noFill/>
        </p:spPr>
        <p:txBody>
          <a:bodyPr wrap="square" rtlCol="0">
            <a:spAutoFit/>
          </a:bodyPr>
          <a:lstStyle/>
          <a:p>
            <a:pPr algn="ctr"/>
            <a:r>
              <a:rPr lang="en-US" dirty="0"/>
              <a:t>Accuracy – 72%</a:t>
            </a:r>
          </a:p>
        </p:txBody>
      </p:sp>
    </p:spTree>
    <p:extLst>
      <p:ext uri="{BB962C8B-B14F-4D97-AF65-F5344CB8AC3E}">
        <p14:creationId xmlns:p14="http://schemas.microsoft.com/office/powerpoint/2010/main" val="83608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6C99B-7094-C344-837E-FC9DDC5945FC}"/>
              </a:ext>
            </a:extLst>
          </p:cNvPr>
          <p:cNvSpPr>
            <a:spLocks noGrp="1"/>
          </p:cNvSpPr>
          <p:nvPr>
            <p:ph type="title"/>
          </p:nvPr>
        </p:nvSpPr>
        <p:spPr/>
        <p:txBody>
          <a:bodyPr/>
          <a:lstStyle/>
          <a:p>
            <a:r>
              <a:rPr lang="en-US" dirty="0"/>
              <a:t>What else could we do</a:t>
            </a:r>
          </a:p>
        </p:txBody>
      </p:sp>
      <p:sp>
        <p:nvSpPr>
          <p:cNvPr id="4" name="Content Placeholder 3">
            <a:extLst>
              <a:ext uri="{FF2B5EF4-FFF2-40B4-BE49-F238E27FC236}">
                <a16:creationId xmlns:a16="http://schemas.microsoft.com/office/drawing/2014/main" id="{69F8D818-2D13-AE46-96D9-4CE5BB51320E}"/>
              </a:ext>
            </a:extLst>
          </p:cNvPr>
          <p:cNvSpPr>
            <a:spLocks noGrp="1"/>
          </p:cNvSpPr>
          <p:nvPr>
            <p:ph sz="half" idx="2"/>
          </p:nvPr>
        </p:nvSpPr>
        <p:spPr>
          <a:xfrm>
            <a:off x="839788" y="2098675"/>
            <a:ext cx="8913812" cy="3684588"/>
          </a:xfrm>
        </p:spPr>
        <p:txBody>
          <a:bodyPr/>
          <a:lstStyle/>
          <a:p>
            <a:r>
              <a:rPr lang="en-US" dirty="0"/>
              <a:t>Each tweet being put to more than one cluster, multi-aspect analysis</a:t>
            </a:r>
          </a:p>
          <a:p>
            <a:r>
              <a:rPr lang="en-US" dirty="0"/>
              <a:t>When more data is added, incorporate a seasonality affect </a:t>
            </a:r>
          </a:p>
          <a:p>
            <a:r>
              <a:rPr lang="en-US" dirty="0"/>
              <a:t>Dynamic Clusters</a:t>
            </a:r>
          </a:p>
          <a:p>
            <a:endParaRPr lang="en-US" dirty="0"/>
          </a:p>
        </p:txBody>
      </p:sp>
    </p:spTree>
    <p:extLst>
      <p:ext uri="{BB962C8B-B14F-4D97-AF65-F5344CB8AC3E}">
        <p14:creationId xmlns:p14="http://schemas.microsoft.com/office/powerpoint/2010/main" val="3071532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TotalTime>
  <Words>955</Words>
  <Application>Microsoft Macintosh PowerPoint</Application>
  <PresentationFormat>Widescreen</PresentationFormat>
  <Paragraphs>81</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Helvetica Neue</vt:lpstr>
      <vt:lpstr>Helvetica Neue Light</vt:lpstr>
      <vt:lpstr>Office Theme</vt:lpstr>
      <vt:lpstr>Team 4 – Aspect Based Sentiment Analysis of Airline Tweets</vt:lpstr>
      <vt:lpstr>PowerPoint Presentation</vt:lpstr>
      <vt:lpstr>PowerPoint Presentation</vt:lpstr>
      <vt:lpstr>PowerPoint Presentation</vt:lpstr>
      <vt:lpstr>Model Training</vt:lpstr>
      <vt:lpstr>What else could we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Maddie Hartmann</dc:creator>
  <cp:lastModifiedBy>Maddie Hartmann</cp:lastModifiedBy>
  <cp:revision>24</cp:revision>
  <dcterms:created xsi:type="dcterms:W3CDTF">2021-07-11T20:41:36Z</dcterms:created>
  <dcterms:modified xsi:type="dcterms:W3CDTF">2021-07-13T00:37:07Z</dcterms:modified>
</cp:coreProperties>
</file>