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336" r:id="rId2"/>
    <p:sldId id="335" r:id="rId3"/>
    <p:sldId id="333" r:id="rId4"/>
    <p:sldId id="334" r:id="rId5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16FD44-180B-6847-C2AB-0A4F6D348927}" name="Julian Schubert" initials="JS" userId="S::julian.schubert1@stud-mail.uni-wuerzburg.de::9aee3f8b-11c1-4b76-ab91-ec241105113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>
    <p:extLst>
      <p:ext uri="{19B8F6BF-5375-455C-9EA6-DF929625EA0E}">
        <p15:presenceInfo xmlns:p15="http://schemas.microsoft.com/office/powerpoint/2012/main" userId="5d1ee3beb6b51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06AAB"/>
    <a:srgbClr val="29BA68"/>
    <a:srgbClr val="0000FF"/>
    <a:srgbClr val="008439"/>
    <a:srgbClr val="8A8A8A"/>
    <a:srgbClr val="B97000"/>
    <a:srgbClr val="B92700"/>
    <a:srgbClr val="66FF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5" autoAdjust="0"/>
    <p:restoredTop sz="96296" autoAdjust="0"/>
  </p:normalViewPr>
  <p:slideViewPr>
    <p:cSldViewPr>
      <p:cViewPr>
        <p:scale>
          <a:sx n="122" d="100"/>
          <a:sy n="122" d="100"/>
        </p:scale>
        <p:origin x="416" y="2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48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5220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66D17C0D-3159-464E-A332-7C83698A29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fld id="{412C2970-D838-4E16-9F7E-5362C8D6E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1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3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5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7" name="Picture 9" descr="unilogo4c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Author</a:t>
            </a:r>
          </a:p>
          <a:p>
            <a:r>
              <a:rPr lang="de-DE" kern="0" dirty="0" err="1"/>
              <a:t>Advisor</a:t>
            </a:r>
            <a:r>
              <a:rPr lang="de-DE" kern="0" dirty="0"/>
              <a:t>:</a:t>
            </a:r>
            <a:r>
              <a:rPr lang="de-DE" kern="0" baseline="0" dirty="0"/>
              <a:t> Betreuer</a:t>
            </a:r>
          </a:p>
          <a:p>
            <a:r>
              <a:rPr lang="de-DE" kern="0" dirty="0"/>
              <a:t>01.01.2019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charset="0"/>
              </a:rPr>
              <a:t>https://se.informatik.uni-wuerzburg.de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33585"/>
            <a:ext cx="2460862" cy="806006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2000" kern="0" dirty="0"/>
              <a:t>Master/Bachelor Thesis/</a:t>
            </a:r>
            <a:r>
              <a:rPr lang="de-DE" sz="2000" kern="0" dirty="0" err="1"/>
              <a:t>Proposal</a:t>
            </a:r>
            <a:r>
              <a:rPr lang="de-DE" sz="2000" kern="0" dirty="0"/>
              <a:t> Presentation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AF5473-FA97-4FF8-9493-647C35A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42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Klicken </a:t>
            </a:r>
            <a:r>
              <a:rPr lang="en-GB" dirty="0" err="1"/>
              <a:t>Sie</a:t>
            </a:r>
            <a:r>
              <a:rPr lang="en-GB" dirty="0"/>
              <a:t>, um die </a:t>
            </a:r>
            <a:r>
              <a:rPr lang="en-GB" dirty="0" err="1"/>
              <a:t>Formate</a:t>
            </a:r>
            <a:r>
              <a:rPr lang="en-GB" dirty="0"/>
              <a:t> des </a:t>
            </a:r>
            <a:r>
              <a:rPr lang="en-GB" dirty="0" err="1"/>
              <a:t>Vorlagentextes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de-DE" sz="1200" b="0" i="1" dirty="0">
                <a:latin typeface="+mn-lt"/>
              </a:rPr>
              <a:t>Julian Schubert</a:t>
            </a: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pPr algn="r"/>
              <a:t>‹#›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50915" cy="3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 b="0" i="0" kern="1200" dirty="0">
                <a:solidFill>
                  <a:srgbClr val="8A8A8A"/>
                </a:solidFill>
                <a:latin typeface="+mn-lt"/>
                <a:ea typeface="+mn-ea"/>
                <a:cs typeface="+mn-cs"/>
              </a:rPr>
              <a:t>Design, Implementation and evaluation of different strategies for playing Pokémon battles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4" r:id="rId2"/>
    <p:sldLayoutId id="2147483664" r:id="rId3"/>
    <p:sldLayoutId id="2147483667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9670" y="188640"/>
            <a:ext cx="10657417" cy="360040"/>
          </a:xfrm>
        </p:spPr>
        <p:txBody>
          <a:bodyPr/>
          <a:lstStyle/>
          <a:p>
            <a:r>
              <a:rPr lang="de-DE" sz="2400" dirty="0"/>
              <a:t>Design, Implementation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evaluation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different </a:t>
            </a:r>
            <a:r>
              <a:rPr lang="de-DE" sz="2400" dirty="0" err="1"/>
              <a:t>strategies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playing</a:t>
            </a:r>
            <a:r>
              <a:rPr lang="de-DE" sz="2400" dirty="0"/>
              <a:t> Pokémon </a:t>
            </a:r>
            <a:r>
              <a:rPr lang="de-DE" sz="2400" dirty="0" err="1"/>
              <a:t>battles</a:t>
            </a:r>
            <a:endParaRPr lang="en-US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8E84639-5431-46BF-AFAB-CB1682DB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6" y="885618"/>
            <a:ext cx="2924536" cy="2772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B893643-E1A4-45DD-8A58-901A0097C886}"/>
              </a:ext>
            </a:extLst>
          </p:cNvPr>
          <p:cNvSpPr/>
          <p:nvPr/>
        </p:nvSpPr>
        <p:spPr bwMode="auto">
          <a:xfrm>
            <a:off x="3165328" y="885618"/>
            <a:ext cx="2808196" cy="277284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600" dirty="0">
                <a:latin typeface="+mn-lt"/>
              </a:rPr>
              <a:t>Spieltheoretische Einordnung</a:t>
            </a:r>
            <a:endParaRPr lang="en-DE" dirty="0">
              <a:latin typeface="+mn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DE" sz="1600" b="0" dirty="0">
                <a:latin typeface="+mn-lt"/>
              </a:rPr>
              <a:t>Zwei Spieler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sz="1600" b="0" dirty="0">
                <a:latin typeface="+mn-lt"/>
              </a:rPr>
              <a:t>Unvollständige Information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sz="1600" b="0" dirty="0">
                <a:latin typeface="+mn-lt"/>
              </a:rPr>
              <a:t>Zufällige </a:t>
            </a:r>
            <a:r>
              <a:rPr lang="de-DE" sz="1600" b="0" dirty="0"/>
              <a:t>T</a:t>
            </a:r>
            <a:r>
              <a:rPr lang="de-DE" sz="1600" b="0" dirty="0">
                <a:latin typeface="+mn-lt"/>
              </a:rPr>
              <a:t>eams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sz="1600" b="0" dirty="0"/>
              <a:t>Menge an Zuständen: Mehr als 3 (TODO)</a:t>
            </a:r>
            <a:endParaRPr lang="de-DE" sz="1600" b="0" dirty="0">
              <a:latin typeface="+mn-lt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4EA9E7D-A366-4398-86D1-FD511EF1848C}"/>
              </a:ext>
            </a:extLst>
          </p:cNvPr>
          <p:cNvSpPr/>
          <p:nvPr/>
        </p:nvSpPr>
        <p:spPr bwMode="auto">
          <a:xfrm>
            <a:off x="70687" y="3857550"/>
            <a:ext cx="2972165" cy="222393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600" dirty="0">
                <a:latin typeface="+mn-lt"/>
              </a:rPr>
              <a:t>Literatur</a:t>
            </a:r>
            <a:endParaRPr lang="en-DE" sz="1600" dirty="0">
              <a:latin typeface="+mn-lt"/>
            </a:endParaRPr>
          </a:p>
          <a:p>
            <a:r>
              <a:rPr lang="de-DE" sz="1600" b="0" dirty="0">
                <a:latin typeface="+mn-lt"/>
              </a:rPr>
              <a:t>Bisherige Arbeiten:</a:t>
            </a:r>
            <a:endParaRPr lang="de-DE" sz="1600" b="0" dirty="0"/>
          </a:p>
          <a:p>
            <a:pPr marL="285750" indent="-285750">
              <a:buFont typeface="Wingdings" pitchFamily="2" charset="2"/>
              <a:buChar char="Ø"/>
            </a:pPr>
            <a:r>
              <a:rPr lang="de-DE" sz="1600" b="0" dirty="0"/>
              <a:t>Suche (</a:t>
            </a:r>
            <a:r>
              <a:rPr lang="de-DE" sz="1600" b="0" dirty="0" err="1"/>
              <a:t>Expecti</a:t>
            </a:r>
            <a:r>
              <a:rPr lang="de-DE" sz="1600" b="0" dirty="0"/>
              <a:t>-Minimax)</a:t>
            </a:r>
          </a:p>
          <a:p>
            <a:pPr lvl="1"/>
            <a:r>
              <a:rPr lang="de-DE" sz="1600" b="0" dirty="0"/>
              <a:t>Max </a:t>
            </a:r>
            <a:r>
              <a:rPr lang="de-DE" sz="1600" b="0" dirty="0" err="1"/>
              <a:t>Elo</a:t>
            </a:r>
            <a:r>
              <a:rPr lang="de-DE" sz="1600" b="0" dirty="0"/>
              <a:t>: 1461 (gen 7)</a:t>
            </a:r>
          </a:p>
          <a:p>
            <a:pPr lvl="1"/>
            <a:r>
              <a:rPr lang="de-DE" sz="1600" b="0" dirty="0"/>
              <a:t>Max Glicko-1: 1633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sz="1600" b="0" dirty="0">
                <a:latin typeface="+mn-lt"/>
              </a:rPr>
              <a:t>Reinforcement-Learning</a:t>
            </a:r>
            <a:endParaRPr lang="en-DE" sz="1600" b="0" dirty="0"/>
          </a:p>
          <a:p>
            <a:pPr lvl="1"/>
            <a:r>
              <a:rPr lang="en-DE" sz="1600" b="0" dirty="0">
                <a:latin typeface="+mn-lt"/>
              </a:rPr>
              <a:t>Max </a:t>
            </a:r>
            <a:r>
              <a:rPr lang="en-DE" sz="1600" b="0" dirty="0"/>
              <a:t>Elo: not evaluated</a:t>
            </a:r>
          </a:p>
          <a:p>
            <a:pPr lvl="1"/>
            <a:r>
              <a:rPr lang="en-DE" sz="1600" b="0" dirty="0"/>
              <a:t>Max Glicko-1: 1677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de-DE" sz="1600" b="0" dirty="0">
              <a:latin typeface="+mn-lt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12F98B9-C35C-436D-9599-F4BF55AE6145}"/>
              </a:ext>
            </a:extLst>
          </p:cNvPr>
          <p:cNvCxnSpPr>
            <a:cxnSpLocks/>
          </p:cNvCxnSpPr>
          <p:nvPr/>
        </p:nvCxnSpPr>
        <p:spPr bwMode="auto">
          <a:xfrm>
            <a:off x="6096000" y="702901"/>
            <a:ext cx="0" cy="55446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4A812CEB-E7C6-48BA-B4F5-5E2FF62ADB44}"/>
              </a:ext>
            </a:extLst>
          </p:cNvPr>
          <p:cNvSpPr/>
          <p:nvPr/>
        </p:nvSpPr>
        <p:spPr bwMode="auto">
          <a:xfrm>
            <a:off x="6274903" y="885618"/>
            <a:ext cx="3025452" cy="511916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600" dirty="0"/>
              <a:t>Ansatz der Arbeit</a:t>
            </a:r>
            <a:endParaRPr lang="de-DE" sz="16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b="0" dirty="0">
                <a:latin typeface="+mn-lt"/>
              </a:rPr>
              <a:t>Aufteilen in 2 Phasen</a:t>
            </a:r>
            <a:endParaRPr lang="en-DE" sz="1600" b="0" dirty="0">
              <a:latin typeface="+mn-lt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05C2CD4-3FAE-4C2E-82BA-F1C4750980C9}"/>
              </a:ext>
            </a:extLst>
          </p:cNvPr>
          <p:cNvSpPr/>
          <p:nvPr/>
        </p:nvSpPr>
        <p:spPr bwMode="auto">
          <a:xfrm>
            <a:off x="6528048" y="1700807"/>
            <a:ext cx="2585232" cy="214673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1. </a:t>
            </a:r>
            <a:r>
              <a:rPr lang="en-DE" dirty="0">
                <a:latin typeface="+mn-lt"/>
              </a:rPr>
              <a:t>Discovery Phase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Passiv Spielen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Informationen gewinnen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Hazards und Status setzen</a:t>
            </a:r>
          </a:p>
          <a:p>
            <a:pPr marL="742950" lvl="1" indent="-285750">
              <a:buFontTx/>
              <a:buChar char="-"/>
            </a:pPr>
            <a:r>
              <a:rPr lang="en-DE" sz="1600" b="0" dirty="0">
                <a:latin typeface="+mn-lt"/>
              </a:rPr>
              <a:t>Langfristige Vorteile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04C1F97-B08B-45BD-B146-E6F3A64EE00D}"/>
              </a:ext>
            </a:extLst>
          </p:cNvPr>
          <p:cNvSpPr/>
          <p:nvPr/>
        </p:nvSpPr>
        <p:spPr bwMode="auto">
          <a:xfrm>
            <a:off x="6520992" y="4149080"/>
            <a:ext cx="2592288" cy="158417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400" dirty="0">
                <a:latin typeface="+mn-lt"/>
              </a:rPr>
              <a:t>2. </a:t>
            </a:r>
            <a:r>
              <a:rPr lang="en-DE" sz="1400" dirty="0">
                <a:latin typeface="+mn-lt"/>
              </a:rPr>
              <a:t>Defeat Phase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Solid Matchplan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How to defeat what enemy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7BF30419-EF7C-4D60-9899-99FB12FD76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57" y="1052736"/>
            <a:ext cx="2644334" cy="19832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Rechteck: abgerundete Ecken 16">
            <a:extLst>
              <a:ext uri="{FF2B5EF4-FFF2-40B4-BE49-F238E27FC236}">
                <a16:creationId xmlns:a16="http://schemas.microsoft.com/office/drawing/2014/main" id="{095974A6-4508-3241-88D7-4E136DA499AD}"/>
              </a:ext>
            </a:extLst>
          </p:cNvPr>
          <p:cNvSpPr/>
          <p:nvPr/>
        </p:nvSpPr>
        <p:spPr bwMode="auto">
          <a:xfrm>
            <a:off x="3252796" y="3847542"/>
            <a:ext cx="2633260" cy="224395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DE" sz="1600" dirty="0">
                <a:latin typeface="+mn-lt"/>
              </a:rPr>
              <a:t>Menschen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sz="1600" b="0" dirty="0"/>
              <a:t>Elo: 2451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sz="1600" b="0" dirty="0"/>
              <a:t>Glicko-1: 1999</a:t>
            </a:r>
          </a:p>
          <a:p>
            <a:pPr marL="285750" indent="-285750">
              <a:buFont typeface="Wingdings" pitchFamily="2" charset="2"/>
              <a:buChar char="Ø"/>
            </a:pPr>
            <a:endParaRPr lang="en-DE" sz="1600" b="0" dirty="0"/>
          </a:p>
          <a:p>
            <a:pPr marL="285750" indent="-285750">
              <a:buFont typeface="Wingdings" pitchFamily="2" charset="2"/>
              <a:buChar char="Ø"/>
            </a:pPr>
            <a:r>
              <a:rPr lang="en-DE" sz="1600" b="0" dirty="0"/>
              <a:t>Mehr als 10.000 aktive Spieler im Schnitt auf Pokémon Showdown</a:t>
            </a:r>
          </a:p>
        </p:txBody>
      </p:sp>
      <p:pic>
        <p:nvPicPr>
          <p:cNvPr id="19" name="Grafik 25">
            <a:extLst>
              <a:ext uri="{FF2B5EF4-FFF2-40B4-BE49-F238E27FC236}">
                <a16:creationId xmlns:a16="http://schemas.microsoft.com/office/drawing/2014/main" id="{4074F8D7-5CF1-9E4E-B4B7-DB1B93348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6583" y="3212976"/>
            <a:ext cx="2639950" cy="27074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7594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lumMod val="5000"/>
                <a:lumOff val="95000"/>
              </a:schemeClr>
            </a:gs>
            <a:gs pos="9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9670" y="188640"/>
            <a:ext cx="10657417" cy="360040"/>
          </a:xfrm>
        </p:spPr>
        <p:txBody>
          <a:bodyPr/>
          <a:lstStyle/>
          <a:p>
            <a:r>
              <a:rPr lang="de-DE" sz="2400" dirty="0"/>
              <a:t>Design, Implementation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evaluation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different </a:t>
            </a:r>
            <a:r>
              <a:rPr lang="de-DE" sz="2400" dirty="0" err="1"/>
              <a:t>strategies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playing</a:t>
            </a:r>
            <a:r>
              <a:rPr lang="de-DE" sz="2400" dirty="0"/>
              <a:t> Pokémon </a:t>
            </a:r>
            <a:r>
              <a:rPr lang="de-DE" sz="2400" dirty="0" err="1"/>
              <a:t>battles</a:t>
            </a:r>
            <a:endParaRPr lang="en-US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8E84639-5431-46BF-AFAB-CB1682DB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4" y="900033"/>
            <a:ext cx="2924536" cy="2772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B893643-E1A4-45DD-8A58-901A0097C886}"/>
              </a:ext>
            </a:extLst>
          </p:cNvPr>
          <p:cNvSpPr/>
          <p:nvPr/>
        </p:nvSpPr>
        <p:spPr bwMode="auto">
          <a:xfrm>
            <a:off x="3289796" y="885618"/>
            <a:ext cx="2705286" cy="277284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Spieltheoretische Einordnung</a:t>
            </a:r>
          </a:p>
          <a:p>
            <a:endParaRPr lang="en-DE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DE" sz="1600" b="0" dirty="0">
                <a:latin typeface="+mn-lt"/>
              </a:rPr>
              <a:t>Zwei Spieler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DE" sz="1600" b="0" dirty="0">
                <a:latin typeface="+mn-lt"/>
              </a:rPr>
              <a:t>Unvollständige Information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b="0" dirty="0">
                <a:latin typeface="+mn-lt"/>
              </a:rPr>
              <a:t>Zufällige </a:t>
            </a:r>
            <a:r>
              <a:rPr lang="de-DE" sz="1600" b="0" dirty="0"/>
              <a:t>T</a:t>
            </a:r>
            <a:r>
              <a:rPr lang="de-DE" sz="1600" b="0" dirty="0">
                <a:latin typeface="+mn-lt"/>
              </a:rPr>
              <a:t>eams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b="0" dirty="0"/>
              <a:t>Menge an Zuständen: Mehr als 3 (TODO)</a:t>
            </a:r>
            <a:endParaRPr lang="de-DE" sz="1600" b="0" dirty="0">
              <a:latin typeface="+mn-lt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4EA9E7D-A366-4398-86D1-FD511EF1848C}"/>
              </a:ext>
            </a:extLst>
          </p:cNvPr>
          <p:cNvSpPr/>
          <p:nvPr/>
        </p:nvSpPr>
        <p:spPr bwMode="auto">
          <a:xfrm>
            <a:off x="156014" y="3847542"/>
            <a:ext cx="3019794" cy="222393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600" dirty="0">
                <a:latin typeface="+mn-lt"/>
              </a:rPr>
              <a:t>Literatur</a:t>
            </a:r>
            <a:endParaRPr lang="en-DE" sz="1600" dirty="0">
              <a:latin typeface="+mn-lt"/>
            </a:endParaRPr>
          </a:p>
          <a:p>
            <a:r>
              <a:rPr lang="de-DE" sz="1600" b="0" dirty="0">
                <a:latin typeface="+mn-lt"/>
              </a:rPr>
              <a:t>Bisherige Arbeiten:</a:t>
            </a:r>
            <a:endParaRPr lang="de-DE" sz="1600" b="0" dirty="0"/>
          </a:p>
          <a:p>
            <a:pPr marL="285750" indent="-285750">
              <a:buFont typeface="Wingdings" pitchFamily="2" charset="2"/>
              <a:buChar char="Ø"/>
            </a:pPr>
            <a:r>
              <a:rPr lang="de-DE" sz="1600" b="0" dirty="0"/>
              <a:t>Suche (</a:t>
            </a:r>
            <a:r>
              <a:rPr lang="de-DE" sz="1600" b="0" dirty="0" err="1"/>
              <a:t>Expecti</a:t>
            </a:r>
            <a:r>
              <a:rPr lang="de-DE" sz="1600" b="0" dirty="0"/>
              <a:t>-Minimax)</a:t>
            </a:r>
          </a:p>
          <a:p>
            <a:pPr lvl="1"/>
            <a:r>
              <a:rPr lang="de-DE" sz="1600" b="0" dirty="0"/>
              <a:t>Max </a:t>
            </a:r>
            <a:r>
              <a:rPr lang="de-DE" sz="1600" b="0" dirty="0" err="1"/>
              <a:t>Elo</a:t>
            </a:r>
            <a:r>
              <a:rPr lang="de-DE" sz="1600" b="0" dirty="0"/>
              <a:t>: 1461 (gen 7)</a:t>
            </a:r>
          </a:p>
          <a:p>
            <a:pPr lvl="1"/>
            <a:r>
              <a:rPr lang="de-DE" sz="1600" b="0" dirty="0"/>
              <a:t>Max Glicko-1: 1633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sz="1600" b="0" dirty="0">
                <a:latin typeface="+mn-lt"/>
              </a:rPr>
              <a:t>Reinforcement-Learning</a:t>
            </a:r>
            <a:endParaRPr lang="en-DE" sz="1600" b="0" dirty="0"/>
          </a:p>
          <a:p>
            <a:pPr lvl="1"/>
            <a:r>
              <a:rPr lang="en-DE" sz="1600" b="0" dirty="0">
                <a:latin typeface="+mn-lt"/>
              </a:rPr>
              <a:t>Max </a:t>
            </a:r>
            <a:r>
              <a:rPr lang="en-DE" sz="1600" b="0" dirty="0"/>
              <a:t>Elo: not evaluated</a:t>
            </a:r>
          </a:p>
          <a:p>
            <a:pPr lvl="1"/>
            <a:r>
              <a:rPr lang="en-DE" sz="1600" b="0" dirty="0"/>
              <a:t>Max Glicko-1: 1677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de-DE" sz="1600" b="0" dirty="0">
              <a:latin typeface="+mn-lt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12F98B9-C35C-436D-9599-F4BF55AE6145}"/>
              </a:ext>
            </a:extLst>
          </p:cNvPr>
          <p:cNvCxnSpPr>
            <a:cxnSpLocks/>
          </p:cNvCxnSpPr>
          <p:nvPr/>
        </p:nvCxnSpPr>
        <p:spPr bwMode="auto">
          <a:xfrm>
            <a:off x="6096000" y="702901"/>
            <a:ext cx="0" cy="55446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4A812CEB-E7C6-48BA-B4F5-5E2FF62ADB44}"/>
              </a:ext>
            </a:extLst>
          </p:cNvPr>
          <p:cNvSpPr/>
          <p:nvPr/>
        </p:nvSpPr>
        <p:spPr bwMode="auto">
          <a:xfrm>
            <a:off x="6310907" y="915625"/>
            <a:ext cx="3025452" cy="511916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600" dirty="0"/>
              <a:t>Ansatz der Arbeit</a:t>
            </a:r>
            <a:endParaRPr lang="de-DE" sz="16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b="0" dirty="0">
                <a:latin typeface="+mn-lt"/>
              </a:rPr>
              <a:t>Aufteilen in 2 Phasen</a:t>
            </a:r>
            <a:endParaRPr lang="en-DE" sz="1600" b="0" dirty="0">
              <a:latin typeface="+mn-lt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05C2CD4-3FAE-4C2E-82BA-F1C4750980C9}"/>
              </a:ext>
            </a:extLst>
          </p:cNvPr>
          <p:cNvSpPr/>
          <p:nvPr/>
        </p:nvSpPr>
        <p:spPr bwMode="auto">
          <a:xfrm>
            <a:off x="6528048" y="1700807"/>
            <a:ext cx="2585232" cy="214673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1. </a:t>
            </a:r>
            <a:r>
              <a:rPr lang="en-DE" dirty="0">
                <a:latin typeface="+mn-lt"/>
              </a:rPr>
              <a:t>Discovery Phase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Passiv Spielen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Informationen gewinnen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Hazards und Status setzen</a:t>
            </a:r>
          </a:p>
          <a:p>
            <a:pPr marL="742950" lvl="1" indent="-285750">
              <a:buFontTx/>
              <a:buChar char="-"/>
            </a:pPr>
            <a:r>
              <a:rPr lang="en-DE" sz="1600" b="0" dirty="0">
                <a:latin typeface="+mn-lt"/>
              </a:rPr>
              <a:t>Langfristige Vorteile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04C1F97-B08B-45BD-B146-E6F3A64EE00D}"/>
              </a:ext>
            </a:extLst>
          </p:cNvPr>
          <p:cNvSpPr/>
          <p:nvPr/>
        </p:nvSpPr>
        <p:spPr bwMode="auto">
          <a:xfrm>
            <a:off x="6520992" y="4149080"/>
            <a:ext cx="2592288" cy="158417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400" dirty="0">
                <a:latin typeface="+mn-lt"/>
              </a:rPr>
              <a:t>2. </a:t>
            </a:r>
            <a:r>
              <a:rPr lang="en-DE" sz="1400" dirty="0">
                <a:latin typeface="+mn-lt"/>
              </a:rPr>
              <a:t>Defeat Phase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Solid Matchplan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How to defeat what enemy</a:t>
            </a:r>
          </a:p>
        </p:txBody>
      </p:sp>
      <p:pic>
        <p:nvPicPr>
          <p:cNvPr id="23" name="Picture 4" descr="Win rate for board rating&#10;">
            <a:extLst>
              <a:ext uri="{FF2B5EF4-FFF2-40B4-BE49-F238E27FC236}">
                <a16:creationId xmlns:a16="http://schemas.microsoft.com/office/drawing/2014/main" id="{7420FFC4-C732-42FC-8AC2-224B5CB812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57" y="3429000"/>
            <a:ext cx="2594427" cy="26607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BF30419-EF7C-4D60-9899-99FB12FD76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57" y="1052736"/>
            <a:ext cx="2644334" cy="19832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Rechteck: abgerundete Ecken 16">
            <a:extLst>
              <a:ext uri="{FF2B5EF4-FFF2-40B4-BE49-F238E27FC236}">
                <a16:creationId xmlns:a16="http://schemas.microsoft.com/office/drawing/2014/main" id="{095974A6-4508-3241-88D7-4E136DA499AD}"/>
              </a:ext>
            </a:extLst>
          </p:cNvPr>
          <p:cNvSpPr/>
          <p:nvPr/>
        </p:nvSpPr>
        <p:spPr bwMode="auto">
          <a:xfrm>
            <a:off x="3318707" y="3847542"/>
            <a:ext cx="2633260" cy="224395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DE" sz="1600" dirty="0">
                <a:latin typeface="+mn-lt"/>
              </a:rPr>
              <a:t>Menschen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sz="1600" b="0" dirty="0"/>
              <a:t>Elo: 2451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sz="1600" b="0" dirty="0"/>
              <a:t>Glicko-1: 1999</a:t>
            </a:r>
          </a:p>
          <a:p>
            <a:pPr marL="285750" indent="-285750">
              <a:buFont typeface="Wingdings" pitchFamily="2" charset="2"/>
              <a:buChar char="Ø"/>
            </a:pPr>
            <a:endParaRPr lang="en-DE" sz="1600" b="0" dirty="0"/>
          </a:p>
          <a:p>
            <a:pPr marL="285750" indent="-285750">
              <a:buFont typeface="Wingdings" pitchFamily="2" charset="2"/>
              <a:buChar char="Ø"/>
            </a:pPr>
            <a:r>
              <a:rPr lang="en-DE" sz="1600" b="0" dirty="0"/>
              <a:t>Mehr als 10.000 aktive Spieler im Schnitt auf Pokémon Showdown</a:t>
            </a:r>
          </a:p>
        </p:txBody>
      </p:sp>
    </p:spTree>
    <p:extLst>
      <p:ext uri="{BB962C8B-B14F-4D97-AF65-F5344CB8AC3E}">
        <p14:creationId xmlns:p14="http://schemas.microsoft.com/office/powerpoint/2010/main" val="256119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9670" y="188640"/>
            <a:ext cx="10657417" cy="360040"/>
          </a:xfrm>
        </p:spPr>
        <p:txBody>
          <a:bodyPr/>
          <a:lstStyle/>
          <a:p>
            <a:r>
              <a:rPr lang="de-DE" sz="2400" dirty="0"/>
              <a:t>Design, Implementation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evaluation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different </a:t>
            </a:r>
            <a:r>
              <a:rPr lang="de-DE" sz="2400" dirty="0" err="1"/>
              <a:t>strategies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playing</a:t>
            </a:r>
            <a:r>
              <a:rPr lang="de-DE" sz="2400" dirty="0"/>
              <a:t> Pokémon </a:t>
            </a:r>
            <a:r>
              <a:rPr lang="de-DE" sz="2400" dirty="0" err="1"/>
              <a:t>battles</a:t>
            </a:r>
            <a:endParaRPr lang="en-US" sz="2400" dirty="0"/>
          </a:p>
        </p:txBody>
      </p:sp>
      <p:pic>
        <p:nvPicPr>
          <p:cNvPr id="5" name="Picture 4" descr="Win rate for board rating&#10;">
            <a:extLst>
              <a:ext uri="{FF2B5EF4-FFF2-40B4-BE49-F238E27FC236}">
                <a16:creationId xmlns:a16="http://schemas.microsoft.com/office/drawing/2014/main" id="{E84D91F5-5B80-D645-B1EA-BD73CBA6C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908720"/>
            <a:ext cx="3615351" cy="3707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122C6-5B24-464C-BD1D-055B0E795E1E}"/>
              </a:ext>
            </a:extLst>
          </p:cNvPr>
          <p:cNvSpPr txBox="1"/>
          <p:nvPr/>
        </p:nvSpPr>
        <p:spPr>
          <a:xfrm>
            <a:off x="719670" y="2577136"/>
            <a:ext cx="33601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b="0" dirty="0">
                <a:latin typeface="+mn-lt"/>
              </a:rPr>
              <a:t>2. Pokémon Kämpfe</a:t>
            </a:r>
          </a:p>
          <a:p>
            <a:pPr marL="342900" indent="-342900">
              <a:buFontTx/>
              <a:buChar char="-"/>
            </a:pPr>
            <a:r>
              <a:rPr lang="en-DE" sz="1600" b="0" dirty="0">
                <a:latin typeface="+mn-lt"/>
              </a:rPr>
              <a:t>Zwei Spieler </a:t>
            </a:r>
          </a:p>
          <a:p>
            <a:pPr marL="342900" indent="-342900">
              <a:buFontTx/>
              <a:buChar char="-"/>
            </a:pPr>
            <a:r>
              <a:rPr lang="en-DE" sz="1600" b="0" dirty="0">
                <a:latin typeface="+mn-lt"/>
              </a:rPr>
              <a:t>Unvollständige Information</a:t>
            </a:r>
          </a:p>
          <a:p>
            <a:pPr marL="342900" indent="-342900">
              <a:buFontTx/>
              <a:buChar char="-"/>
            </a:pPr>
            <a:r>
              <a:rPr lang="en-DE" sz="1600" b="0" dirty="0">
                <a:latin typeface="+mn-lt"/>
              </a:rPr>
              <a:t>Austragungsort: Pokémon Showdown</a:t>
            </a:r>
          </a:p>
          <a:p>
            <a:pPr marL="342900" indent="-342900">
              <a:buFontTx/>
              <a:buChar char="-"/>
            </a:pPr>
            <a:r>
              <a:rPr lang="en-DE" sz="1600" b="0" dirty="0">
                <a:latin typeface="+mn-lt"/>
              </a:rPr>
              <a:t>Teams are random</a:t>
            </a:r>
          </a:p>
          <a:p>
            <a:pPr marL="342900" indent="-342900">
              <a:buFontTx/>
              <a:buChar char="-"/>
            </a:pPr>
            <a:endParaRPr lang="en-DE" sz="1600" b="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F8145-599B-8743-9886-A2B9AA4CC5FE}"/>
              </a:ext>
            </a:extLst>
          </p:cNvPr>
          <p:cNvSpPr txBox="1"/>
          <p:nvPr/>
        </p:nvSpPr>
        <p:spPr>
          <a:xfrm>
            <a:off x="8184231" y="4716194"/>
            <a:ext cx="3615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b="0" dirty="0">
                <a:latin typeface="+mn-lt"/>
              </a:rPr>
              <a:t>Zusammenhang des berechneten Board-Ratings (rot) und der Siegesrate eines Baseline-Agenten (grün)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EF3D6-F5C1-6C4B-BD99-A452B8EC1946}"/>
              </a:ext>
            </a:extLst>
          </p:cNvPr>
          <p:cNvSpPr txBox="1"/>
          <p:nvPr/>
        </p:nvSpPr>
        <p:spPr>
          <a:xfrm>
            <a:off x="4511824" y="1049876"/>
            <a:ext cx="3240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b="0" dirty="0">
                <a:latin typeface="+mn-lt"/>
              </a:rPr>
              <a:t>4. Agent:</a:t>
            </a:r>
          </a:p>
          <a:p>
            <a:r>
              <a:rPr lang="en-DE" sz="1600" b="0" dirty="0">
                <a:latin typeface="+mn-lt"/>
              </a:rPr>
              <a:t>- Kombination MiniMax und regelbasierte Agente </a:t>
            </a:r>
          </a:p>
          <a:p>
            <a:r>
              <a:rPr lang="en-DE" sz="1600" b="0" dirty="0">
                <a:latin typeface="+mn-lt"/>
              </a:rPr>
              <a:t>- MiniMax für jedes matchup, erlaubt zweiten MiniMax für game Plan</a:t>
            </a:r>
          </a:p>
          <a:p>
            <a:endParaRPr lang="en-DE" sz="1600" b="0" dirty="0">
              <a:latin typeface="+mn-lt"/>
            </a:endParaRPr>
          </a:p>
          <a:p>
            <a:r>
              <a:rPr lang="en-DE" sz="1600" b="0" dirty="0">
                <a:latin typeface="+mn-lt"/>
              </a:rPr>
              <a:t>Aufteilung in zwei Phasen:</a:t>
            </a:r>
          </a:p>
          <a:p>
            <a:r>
              <a:rPr lang="en-DE" sz="1600" b="0" dirty="0">
                <a:latin typeface="+mn-lt"/>
              </a:rPr>
              <a:t>3.1. Discovery Phase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Passiv Spielen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Informationen gewinnen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Hazards und Status setzen</a:t>
            </a:r>
          </a:p>
          <a:p>
            <a:pPr marL="742950" lvl="1" indent="-285750">
              <a:buFontTx/>
              <a:buChar char="-"/>
            </a:pPr>
            <a:r>
              <a:rPr lang="en-DE" sz="1600" b="0" dirty="0">
                <a:latin typeface="+mn-lt"/>
              </a:rPr>
              <a:t>Langfristige Vorteile</a:t>
            </a:r>
          </a:p>
          <a:p>
            <a:pPr lvl="1"/>
            <a:endParaRPr lang="en-DE" sz="1600" b="0" dirty="0">
              <a:latin typeface="+mn-lt"/>
            </a:endParaRPr>
          </a:p>
          <a:p>
            <a:br>
              <a:rPr lang="en-DE" sz="1600" b="0" dirty="0">
                <a:latin typeface="+mn-lt"/>
              </a:rPr>
            </a:br>
            <a:r>
              <a:rPr lang="en-DE" sz="1600" b="0" dirty="0">
                <a:latin typeface="+mn-lt"/>
              </a:rPr>
              <a:t>3.2. Defeat Phase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Solid Matchplan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How to defeat what enemy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958681-A771-374C-8B74-E8B830F57480}"/>
              </a:ext>
            </a:extLst>
          </p:cNvPr>
          <p:cNvSpPr txBox="1"/>
          <p:nvPr/>
        </p:nvSpPr>
        <p:spPr>
          <a:xfrm>
            <a:off x="719670" y="910248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DE" sz="1600" b="0" dirty="0">
                <a:latin typeface="+mn-lt"/>
              </a:rPr>
              <a:t>Conclusion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Langfristige Planung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Herausforderung für Menschen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Potential für weitere Verbesserungen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59811-9F6E-864B-9015-0B6518FCF32A}"/>
              </a:ext>
            </a:extLst>
          </p:cNvPr>
          <p:cNvSpPr txBox="1"/>
          <p:nvPr/>
        </p:nvSpPr>
        <p:spPr>
          <a:xfrm>
            <a:off x="719670" y="4393018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b="0" dirty="0">
                <a:latin typeface="+mn-lt"/>
              </a:rPr>
              <a:t>3. Results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Zweitbeste such-basierte KI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DQN with embeddings</a:t>
            </a:r>
            <a:br>
              <a:rPr lang="en-DE" sz="1600" b="0" dirty="0">
                <a:latin typeface="+mn-lt"/>
              </a:rPr>
            </a:br>
            <a:r>
              <a:rPr lang="en-DE" sz="1600" b="0" dirty="0">
                <a:latin typeface="+mn-lt"/>
              </a:rPr>
              <a:t>is current state of the art</a:t>
            </a:r>
          </a:p>
          <a:p>
            <a:pPr marL="285750" indent="-285750">
              <a:buFontTx/>
              <a:buChar char="-"/>
            </a:pPr>
            <a:r>
              <a:rPr lang="en-DE" sz="1600" b="0" dirty="0">
                <a:latin typeface="+mn-lt"/>
              </a:rPr>
              <a:t>ELO against Human Players: 1432 (max) </a:t>
            </a:r>
          </a:p>
        </p:txBody>
      </p:sp>
    </p:spTree>
    <p:extLst>
      <p:ext uri="{BB962C8B-B14F-4D97-AF65-F5344CB8AC3E}">
        <p14:creationId xmlns:p14="http://schemas.microsoft.com/office/powerpoint/2010/main" val="346264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9670" y="188640"/>
            <a:ext cx="10657417" cy="360040"/>
          </a:xfrm>
        </p:spPr>
        <p:txBody>
          <a:bodyPr/>
          <a:lstStyle/>
          <a:p>
            <a:r>
              <a:rPr lang="de-DE" sz="2400" dirty="0"/>
              <a:t>Design, Implementation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evaluation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different </a:t>
            </a:r>
            <a:r>
              <a:rPr lang="de-DE" sz="2400" dirty="0" err="1"/>
              <a:t>strategies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playing</a:t>
            </a:r>
            <a:r>
              <a:rPr lang="de-DE" sz="2400" dirty="0"/>
              <a:t> Pokémon </a:t>
            </a:r>
            <a:r>
              <a:rPr lang="de-DE" sz="2400" dirty="0" err="1"/>
              <a:t>battles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ist eine Beispielfolie</a:t>
            </a:r>
          </a:p>
          <a:p>
            <a:pPr lvl="1"/>
            <a:r>
              <a:rPr lang="de-DE" dirty="0"/>
              <a:t>Mit einem Beispielunterpunkt</a:t>
            </a:r>
          </a:p>
          <a:p>
            <a:pPr lvl="1"/>
            <a:r>
              <a:rPr lang="de-DE" dirty="0"/>
              <a:t>Und einem weiteren</a:t>
            </a:r>
          </a:p>
          <a:p>
            <a:pPr lvl="1"/>
            <a:r>
              <a:rPr lang="de-DE" dirty="0"/>
              <a:t>Und einem dritten</a:t>
            </a:r>
          </a:p>
          <a:p>
            <a:pPr lvl="2"/>
            <a:r>
              <a:rPr lang="de-DE" dirty="0"/>
              <a:t>Auch dieser kann noch Unterpunkte haben</a:t>
            </a:r>
          </a:p>
          <a:p>
            <a:pPr lvl="3"/>
            <a:r>
              <a:rPr lang="de-DE" dirty="0"/>
              <a:t>Oder noch mehr</a:t>
            </a:r>
          </a:p>
          <a:p>
            <a:r>
              <a:rPr lang="de-DE" dirty="0"/>
              <a:t>Oder wieder zurück auf Ebene 1</a:t>
            </a:r>
          </a:p>
          <a:p>
            <a:r>
              <a:rPr lang="de-DE" dirty="0"/>
              <a:t>Der Abstand ist hier größer</a:t>
            </a:r>
          </a:p>
          <a:p>
            <a:pPr lvl="1"/>
            <a:r>
              <a:rPr lang="de-DE" dirty="0"/>
              <a:t>Als hier</a:t>
            </a:r>
          </a:p>
        </p:txBody>
      </p:sp>
    </p:spTree>
    <p:extLst>
      <p:ext uri="{BB962C8B-B14F-4D97-AF65-F5344CB8AC3E}">
        <p14:creationId xmlns:p14="http://schemas.microsoft.com/office/powerpoint/2010/main" val="615919323"/>
      </p:ext>
    </p:extLst>
  </p:cSld>
  <p:clrMapOvr>
    <a:masterClrMapping/>
  </p:clrMapOvr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-_Students_16.9.pptx" id="{E69349FC-9B54-4376-8D35-E83C1DA02EAB}" vid="{BA1B7DEA-2664-44F1-B1F7-7664F8C0B23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Vorlage_-_Students_16.9</Template>
  <TotalTime>135</TotalTime>
  <Words>397</Words>
  <Application>Microsoft Macintosh PowerPoint</Application>
  <PresentationFormat>Widescreen</PresentationFormat>
  <Paragraphs>100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Times New Roman</vt:lpstr>
      <vt:lpstr>Wingdings</vt:lpstr>
      <vt:lpstr>Wingdings 3</vt:lpstr>
      <vt:lpstr>SE_powerpoint_17</vt:lpstr>
      <vt:lpstr>Design, Implementation and evaluation of different strategies for playing Pokémon battles</vt:lpstr>
      <vt:lpstr>Design, Implementation and evaluation of different strategies for playing Pokémon battles</vt:lpstr>
      <vt:lpstr>Design, Implementation and evaluation of different strategies for playing Pokémon battles</vt:lpstr>
      <vt:lpstr>Design, Implementation and evaluation of different strategies for playing Pokémon battles</vt:lpstr>
    </vt:vector>
  </TitlesOfParts>
  <Manager/>
  <Company>University of Würzburg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</dc:title>
  <dc:subject/>
  <dc:creator>Julian Schubert</dc:creator>
  <cp:keywords/>
  <dc:description/>
  <cp:lastModifiedBy>Julian Schubert</cp:lastModifiedBy>
  <cp:revision>8</cp:revision>
  <cp:lastPrinted>2016-01-25T12:52:54Z</cp:lastPrinted>
  <dcterms:created xsi:type="dcterms:W3CDTF">2021-10-28T09:49:50Z</dcterms:created>
  <dcterms:modified xsi:type="dcterms:W3CDTF">2022-02-01T11:09:11Z</dcterms:modified>
  <cp:category/>
</cp:coreProperties>
</file>