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338" r:id="rId2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16FD44-180B-6847-C2AB-0A4F6D348927}" name="Julian Schubert" initials="JS" userId="S::julian.schubert1@stud-mail.uni-wuerzburg.de::9aee3f8b-11c1-4b76-ab91-ec241105113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>
    <p:extLst>
      <p:ext uri="{19B8F6BF-5375-455C-9EA6-DF929625EA0E}">
        <p15:presenceInfo xmlns:p15="http://schemas.microsoft.com/office/powerpoint/2012/main" userId="5d1ee3beb6b51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79"/>
    <a:srgbClr val="D4D5D7"/>
    <a:srgbClr val="FFFF00"/>
    <a:srgbClr val="306AAB"/>
    <a:srgbClr val="29BA68"/>
    <a:srgbClr val="0000FF"/>
    <a:srgbClr val="008439"/>
    <a:srgbClr val="8A8A8A"/>
    <a:srgbClr val="B97000"/>
    <a:srgbClr val="B9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6296" autoAdjust="0"/>
  </p:normalViewPr>
  <p:slideViewPr>
    <p:cSldViewPr>
      <p:cViewPr>
        <p:scale>
          <a:sx n="94" d="100"/>
          <a:sy n="94" d="100"/>
        </p:scale>
        <p:origin x="1488" y="9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48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5220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66D17C0D-3159-464E-A332-7C83698A29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fld id="{412C2970-D838-4E16-9F7E-5362C8D6E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14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0880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7" name="Picture 9" descr="unilogo4c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r>
              <a:rPr lang="de-DE" kern="0" dirty="0" err="1"/>
              <a:t>Advisor</a:t>
            </a:r>
            <a:r>
              <a:rPr lang="de-DE" kern="0" dirty="0"/>
              <a:t>:</a:t>
            </a:r>
            <a:r>
              <a:rPr lang="de-DE" kern="0" baseline="0" dirty="0"/>
              <a:t> Betreuer</a:t>
            </a:r>
          </a:p>
          <a:p>
            <a:r>
              <a:rPr lang="de-DE" kern="0" dirty="0"/>
              <a:t>01.01.2019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charset="0"/>
              </a:rPr>
              <a:t>https://se.informatik.uni-wuerzburg.de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33585"/>
            <a:ext cx="2460862" cy="806006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sz="2000" kern="0" dirty="0"/>
              <a:t>Master/Bachelor Thesis/</a:t>
            </a:r>
            <a:r>
              <a:rPr lang="de-DE" sz="2000" kern="0" dirty="0" err="1"/>
              <a:t>Proposal</a:t>
            </a:r>
            <a:r>
              <a:rPr lang="de-DE" sz="2000" kern="0" dirty="0"/>
              <a:t> Presentation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AF5473-FA97-4FF8-9493-647C35A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42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B209B7F-DBDA-4A0C-BAF8-BDF7F86C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Klicken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Vorlagentextes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de-DE" sz="1200" b="0" i="1" dirty="0">
                <a:latin typeface="+mn-lt"/>
              </a:rPr>
              <a:t>Julian Schubert</a:t>
            </a: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pPr algn="r"/>
              <a:t>‹#›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50915" cy="3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 b="0" i="0" kern="1200" dirty="0">
                <a:solidFill>
                  <a:srgbClr val="8A8A8A"/>
                </a:solidFill>
                <a:latin typeface="+mn-lt"/>
                <a:ea typeface="+mn-ea"/>
                <a:cs typeface="+mn-cs"/>
              </a:rPr>
              <a:t>Design, Implementation and evaluation of different strategies for playing Pokémon battles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4" r:id="rId2"/>
    <p:sldLayoutId id="2147483664" r:id="rId3"/>
    <p:sldLayoutId id="2147483667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657417" cy="360040"/>
          </a:xfrm>
        </p:spPr>
        <p:txBody>
          <a:bodyPr/>
          <a:lstStyle/>
          <a:p>
            <a:r>
              <a:rPr lang="de-DE" sz="2000" dirty="0"/>
              <a:t>Design, Implementation </a:t>
            </a:r>
            <a:r>
              <a:rPr lang="de-DE" sz="2000" dirty="0" err="1"/>
              <a:t>and</a:t>
            </a:r>
            <a:r>
              <a:rPr lang="de-DE" sz="2000" dirty="0"/>
              <a:t> Evaluation </a:t>
            </a:r>
            <a:r>
              <a:rPr lang="de-DE" sz="2000" dirty="0" err="1"/>
              <a:t>of</a:t>
            </a:r>
            <a:r>
              <a:rPr lang="de-DE" sz="2000" dirty="0"/>
              <a:t> Different </a:t>
            </a:r>
            <a:r>
              <a:rPr lang="de-DE" sz="2000" dirty="0" err="1"/>
              <a:t>Strategies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Playing</a:t>
            </a:r>
            <a:r>
              <a:rPr lang="de-DE" sz="2000" dirty="0"/>
              <a:t> Pokémon </a:t>
            </a:r>
            <a:r>
              <a:rPr lang="de-DE" sz="2000" dirty="0" err="1"/>
              <a:t>Battles</a:t>
            </a:r>
            <a:endParaRPr lang="en-US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E84639-5431-46BF-AFAB-CB1682DBC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7" r="1523" b="16"/>
          <a:stretch/>
        </p:blipFill>
        <p:spPr>
          <a:xfrm>
            <a:off x="115473" y="886466"/>
            <a:ext cx="2919472" cy="2772000"/>
          </a:xfrm>
          <a:prstGeom prst="roundRect">
            <a:avLst>
              <a:gd name="adj" fmla="val 16667"/>
            </a:avLst>
          </a:prstGeom>
          <a:ln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6B893643-E1A4-45DD-8A58-901A0097C886}"/>
                  </a:ext>
                </a:extLst>
              </p:cNvPr>
              <p:cNvSpPr/>
              <p:nvPr/>
            </p:nvSpPr>
            <p:spPr bwMode="auto">
              <a:xfrm>
                <a:off x="3255055" y="885618"/>
                <a:ext cx="2676308" cy="2772848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de-DE" sz="1600" dirty="0">
                    <a:latin typeface="+mn-lt"/>
                  </a:rPr>
                  <a:t>Spieltheoretische Einordnung</a:t>
                </a:r>
                <a:endParaRPr lang="en-DE" dirty="0">
                  <a:latin typeface="+mn-lt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DE" sz="1600" b="0" dirty="0">
                    <a:latin typeface="+mn-lt"/>
                  </a:rPr>
                  <a:t>Zwei Spieler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DE" sz="1600" b="0" dirty="0">
                    <a:latin typeface="+mn-lt"/>
                  </a:rPr>
                  <a:t>Unvollständige Information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sz="1600" b="0" dirty="0">
                    <a:latin typeface="+mn-lt"/>
                  </a:rPr>
                  <a:t>Zufällige </a:t>
                </a:r>
                <a:r>
                  <a:rPr lang="de-DE" sz="1600" b="0" dirty="0"/>
                  <a:t>T</a:t>
                </a:r>
                <a:r>
                  <a:rPr lang="de-DE" sz="1600" b="0" dirty="0">
                    <a:latin typeface="+mn-lt"/>
                  </a:rPr>
                  <a:t>eams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de-DE" sz="1600" b="0" dirty="0"/>
                  <a:t>Anzahl von Zuständen: </a:t>
                </a:r>
                <a:endParaRPr lang="de-DE" sz="1600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</m:oMath>
                  </m:oMathPara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endParaRPr lang="de-DE" sz="1600" b="0" dirty="0">
                  <a:latin typeface="+mn-lt"/>
                </a:endParaRPr>
              </a:p>
            </p:txBody>
          </p:sp>
        </mc:Choice>
        <mc:Fallback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6B893643-E1A4-45DD-8A58-901A0097C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5055" y="885618"/>
                <a:ext cx="2676308" cy="277284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4EA9E7D-A366-4398-86D1-FD511EF1848C}"/>
              </a:ext>
            </a:extLst>
          </p:cNvPr>
          <p:cNvSpPr/>
          <p:nvPr/>
        </p:nvSpPr>
        <p:spPr bwMode="auto">
          <a:xfrm>
            <a:off x="115473" y="3857550"/>
            <a:ext cx="3003730" cy="2223938"/>
          </a:xfrm>
          <a:prstGeom prst="roundRect">
            <a:avLst/>
          </a:prstGeom>
          <a:ln>
            <a:solidFill>
              <a:schemeClr val="bg2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600" dirty="0">
                <a:latin typeface="+mn-lt"/>
              </a:rPr>
              <a:t>Literatur</a:t>
            </a:r>
            <a:endParaRPr lang="en-DE" sz="1600" dirty="0">
              <a:latin typeface="+mn-lt"/>
            </a:endParaRPr>
          </a:p>
          <a:p>
            <a:r>
              <a:rPr lang="de-DE" sz="1600" b="0" dirty="0">
                <a:latin typeface="+mn-lt"/>
              </a:rPr>
              <a:t>Bisherige Arbeiten:</a:t>
            </a:r>
            <a:endParaRPr lang="de-DE" sz="1600" b="0" dirty="0"/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b="0" dirty="0"/>
              <a:t>Suche (</a:t>
            </a:r>
            <a:r>
              <a:rPr lang="de-DE" sz="1600" b="0" dirty="0" err="1"/>
              <a:t>Expecti</a:t>
            </a:r>
            <a:r>
              <a:rPr lang="de-DE" sz="1600" b="0" dirty="0"/>
              <a:t>-Minimax)</a:t>
            </a:r>
          </a:p>
          <a:p>
            <a:pPr lvl="1"/>
            <a:r>
              <a:rPr lang="de-DE" sz="1600" b="0" dirty="0"/>
              <a:t>Max </a:t>
            </a:r>
            <a:r>
              <a:rPr lang="de-DE" sz="1600" b="0" dirty="0" err="1"/>
              <a:t>Elo</a:t>
            </a:r>
            <a:r>
              <a:rPr lang="de-DE" sz="1600" b="0" dirty="0"/>
              <a:t>: 1461 (gen 7)</a:t>
            </a:r>
          </a:p>
          <a:p>
            <a:pPr lvl="1"/>
            <a:r>
              <a:rPr lang="de-DE" sz="1600" b="0" dirty="0"/>
              <a:t>Max Glicko-1: 1633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sz="1600" b="0" dirty="0">
                <a:latin typeface="+mn-lt"/>
              </a:rPr>
              <a:t>Reinforcement-Learning</a:t>
            </a:r>
            <a:endParaRPr lang="en-DE" sz="1600" b="0" dirty="0"/>
          </a:p>
          <a:p>
            <a:pPr lvl="1"/>
            <a:r>
              <a:rPr lang="en-DE" sz="1600" b="0" dirty="0">
                <a:latin typeface="+mn-lt"/>
              </a:rPr>
              <a:t>Max </a:t>
            </a:r>
            <a:r>
              <a:rPr lang="en-DE" sz="1600" b="0" dirty="0"/>
              <a:t>Elo: Keine Angabe</a:t>
            </a:r>
          </a:p>
          <a:p>
            <a:pPr lvl="1"/>
            <a:r>
              <a:rPr lang="en-DE" sz="1600" b="0" dirty="0"/>
              <a:t>Max Glicko-1: 1677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de-DE" sz="1600" b="0" dirty="0">
              <a:latin typeface="+mn-lt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12F98B9-C35C-436D-9599-F4BF55AE6145}"/>
              </a:ext>
            </a:extLst>
          </p:cNvPr>
          <p:cNvCxnSpPr>
            <a:cxnSpLocks/>
          </p:cNvCxnSpPr>
          <p:nvPr/>
        </p:nvCxnSpPr>
        <p:spPr bwMode="auto">
          <a:xfrm>
            <a:off x="6096000" y="702901"/>
            <a:ext cx="0" cy="55446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4A812CEB-E7C6-48BA-B4F5-5E2FF62ADB44}"/>
              </a:ext>
            </a:extLst>
          </p:cNvPr>
          <p:cNvSpPr/>
          <p:nvPr/>
        </p:nvSpPr>
        <p:spPr bwMode="auto">
          <a:xfrm>
            <a:off x="6274903" y="885617"/>
            <a:ext cx="3025452" cy="520959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600" dirty="0"/>
              <a:t>Ansatz der Arbeit</a:t>
            </a:r>
            <a:endParaRPr lang="de-DE" sz="16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b="0" dirty="0">
                <a:latin typeface="+mn-lt"/>
              </a:rPr>
              <a:t>Aufteilen in 2 Phasen</a:t>
            </a:r>
            <a:endParaRPr lang="en-DE" sz="1600" b="0" dirty="0">
              <a:latin typeface="+mn-lt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05C2CD4-3FAE-4C2E-82BA-F1C4750980C9}"/>
              </a:ext>
            </a:extLst>
          </p:cNvPr>
          <p:cNvSpPr/>
          <p:nvPr/>
        </p:nvSpPr>
        <p:spPr bwMode="auto">
          <a:xfrm>
            <a:off x="6495013" y="1704527"/>
            <a:ext cx="2585232" cy="214673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1. </a:t>
            </a:r>
            <a:r>
              <a:rPr lang="en-DE" dirty="0">
                <a:latin typeface="+mn-lt"/>
              </a:rPr>
              <a:t>Discovery Phase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sz="1600" b="0" dirty="0">
                <a:latin typeface="+mn-lt"/>
              </a:rPr>
              <a:t>Passiv Spielen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sz="1600" b="0" dirty="0">
                <a:latin typeface="+mn-lt"/>
              </a:rPr>
              <a:t>Informationen</a:t>
            </a:r>
            <a:r>
              <a:rPr lang="en-DE" sz="1600" dirty="0">
                <a:latin typeface="+mn-lt"/>
              </a:rPr>
              <a:t> </a:t>
            </a:r>
            <a:r>
              <a:rPr lang="en-DE" sz="1600" b="0" dirty="0">
                <a:latin typeface="+mn-lt"/>
              </a:rPr>
              <a:t>gewinnen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DE" sz="1600" b="0" dirty="0">
                <a:latin typeface="+mn-lt"/>
              </a:rPr>
              <a:t>Hazards und Status setzen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DE" sz="1600" b="0" dirty="0">
                <a:latin typeface="+mn-lt"/>
              </a:rPr>
              <a:t>Langfristige Vorteile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04C1F97-B08B-45BD-B146-E6F3A64EE00D}"/>
              </a:ext>
            </a:extLst>
          </p:cNvPr>
          <p:cNvSpPr/>
          <p:nvPr/>
        </p:nvSpPr>
        <p:spPr bwMode="auto">
          <a:xfrm>
            <a:off x="6491485" y="4135936"/>
            <a:ext cx="2592288" cy="158417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400" dirty="0">
                <a:latin typeface="+mn-lt"/>
              </a:rPr>
              <a:t>2. </a:t>
            </a:r>
            <a:r>
              <a:rPr lang="en-DE" sz="1400" dirty="0">
                <a:latin typeface="+mn-lt"/>
              </a:rPr>
              <a:t>Defeat Phase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b="0" dirty="0">
                <a:latin typeface="+mn-lt"/>
              </a:rPr>
              <a:t>Solider</a:t>
            </a:r>
            <a:r>
              <a:rPr lang="en-DE" sz="1600" b="0" dirty="0">
                <a:latin typeface="+mn-lt"/>
              </a:rPr>
              <a:t> Matchplan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b="0" dirty="0">
                <a:latin typeface="+mn-lt"/>
              </a:rPr>
              <a:t>Welcher Gegner kann wie besiegt werden?</a:t>
            </a:r>
            <a:endParaRPr lang="en-DE" sz="1600" b="0" dirty="0">
              <a:latin typeface="+mn-lt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7BF30419-EF7C-4D60-9899-99FB12FD76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2740" y="885617"/>
            <a:ext cx="2571888" cy="1967319"/>
          </a:xfrm>
          <a:prstGeom prst="roundRect">
            <a:avLst>
              <a:gd name="adj" fmla="val 16667"/>
            </a:avLst>
          </a:prstGeom>
          <a:ln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echteck: abgerundete Ecken 16">
            <a:extLst>
              <a:ext uri="{FF2B5EF4-FFF2-40B4-BE49-F238E27FC236}">
                <a16:creationId xmlns:a16="http://schemas.microsoft.com/office/drawing/2014/main" id="{095974A6-4508-3241-88D7-4E136DA499AD}"/>
              </a:ext>
            </a:extLst>
          </p:cNvPr>
          <p:cNvSpPr/>
          <p:nvPr/>
        </p:nvSpPr>
        <p:spPr bwMode="auto">
          <a:xfrm>
            <a:off x="3298105" y="3851262"/>
            <a:ext cx="2633260" cy="2243955"/>
          </a:xfrm>
          <a:prstGeom prst="roundRect">
            <a:avLst/>
          </a:prstGeom>
          <a:ln>
            <a:solidFill>
              <a:schemeClr val="bg2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DE" sz="1600" dirty="0">
                <a:latin typeface="+mn-lt"/>
              </a:rPr>
              <a:t>Menschen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/>
              <a:t>Elo: 2451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/>
              <a:t>Glicko-1: 1999</a:t>
            </a:r>
          </a:p>
          <a:p>
            <a:pPr marL="285750" indent="-285750">
              <a:buFont typeface="Wingdings" pitchFamily="2" charset="2"/>
              <a:buChar char="Ø"/>
            </a:pPr>
            <a:endParaRPr lang="en-DE" sz="1600" b="0" dirty="0"/>
          </a:p>
          <a:p>
            <a:pPr marL="285750" indent="-285750">
              <a:buFont typeface="Wingdings" pitchFamily="2" charset="2"/>
              <a:buChar char="Ø"/>
            </a:pPr>
            <a:r>
              <a:rPr lang="en-DE" sz="1600" b="0" dirty="0"/>
              <a:t>Mehr als 10.000 aktive Spieler im Schnitt auf Pokémon Showdown</a:t>
            </a:r>
          </a:p>
        </p:txBody>
      </p:sp>
      <p:pic>
        <p:nvPicPr>
          <p:cNvPr id="19" name="Grafik 25">
            <a:extLst>
              <a:ext uri="{FF2B5EF4-FFF2-40B4-BE49-F238E27FC236}">
                <a16:creationId xmlns:a16="http://schemas.microsoft.com/office/drawing/2014/main" id="{4074F8D7-5CF1-9E4E-B4B7-DB1B933487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338" r="250" b="338"/>
          <a:stretch/>
        </p:blipFill>
        <p:spPr>
          <a:xfrm>
            <a:off x="9472740" y="3189873"/>
            <a:ext cx="2614857" cy="2891615"/>
          </a:xfrm>
          <a:prstGeom prst="roundRect">
            <a:avLst>
              <a:gd name="adj" fmla="val 16667"/>
            </a:avLst>
          </a:prstGeom>
          <a:ln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5877413"/>
      </p:ext>
    </p:extLst>
  </p:cSld>
  <p:clrMapOvr>
    <a:masterClrMapping/>
  </p:clrMapOvr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-_Students_16.9.pptx" id="{E69349FC-9B54-4376-8D35-E83C1DA02EAB}" vid="{BA1B7DEA-2664-44F1-B1F7-7664F8C0B23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29</TotalTime>
  <Words>109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Cambria Math</vt:lpstr>
      <vt:lpstr>Times New Roman</vt:lpstr>
      <vt:lpstr>Wingdings</vt:lpstr>
      <vt:lpstr>Wingdings 3</vt:lpstr>
      <vt:lpstr>SE_powerpoint_17</vt:lpstr>
      <vt:lpstr>Design, Implementation and Evaluation of Different Strategies  for Playing Pokémon Battles</vt:lpstr>
    </vt:vector>
  </TitlesOfParts>
  <Manager/>
  <Company>University of Würzburg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</dc:title>
  <dc:subject/>
  <dc:creator>Julian Schubert</dc:creator>
  <cp:keywords/>
  <dc:description/>
  <cp:lastModifiedBy>Julian Schubert</cp:lastModifiedBy>
  <cp:revision>18</cp:revision>
  <cp:lastPrinted>2016-01-25T12:52:54Z</cp:lastPrinted>
  <dcterms:created xsi:type="dcterms:W3CDTF">2021-10-28T09:49:50Z</dcterms:created>
  <dcterms:modified xsi:type="dcterms:W3CDTF">2022-02-04T18:43:20Z</dcterms:modified>
  <cp:category/>
</cp:coreProperties>
</file>