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Inconsolat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1B2B77-D301-4F67-8B17-5F77D7163191}">
  <a:tblStyle styleId="{7B1B2B77-D301-4F67-8B17-5F77D716319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Inconsolata-bold.fntdata"/><Relationship Id="rId10" Type="http://schemas.openxmlformats.org/officeDocument/2006/relationships/slide" Target="slides/slide5.xml"/><Relationship Id="rId32" Type="http://schemas.openxmlformats.org/officeDocument/2006/relationships/font" Target="fonts/Inconsolat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333333"/>
                </a:solidFill>
                <a:latin typeface="Georgia"/>
                <a:ea typeface="Georgia"/>
                <a:cs typeface="Georgia"/>
                <a:sym typeface="Georgia"/>
              </a:rPr>
              <a:t>Birthday paradox!! Pigeon Hole principle.</a:t>
            </a:r>
          </a:p>
          <a:p>
            <a:pPr lvl="0">
              <a:spcBef>
                <a:spcPts val="0"/>
              </a:spcBef>
              <a:buNone/>
            </a:pPr>
            <a:r>
              <a:rPr lang="en" sz="1150">
                <a:solidFill>
                  <a:srgbClr val="333333"/>
                </a:solidFill>
                <a:latin typeface="Georgia"/>
                <a:ea typeface="Georgia"/>
                <a:cs typeface="Georgia"/>
                <a:sym typeface="Georgia"/>
              </a:rPr>
              <a:t>Gets pretty complex, but there’s a difference between knowing there is a collision, and actually finding it!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Show the math! </a:t>
            </a:r>
          </a:p>
          <a:p>
            <a:pPr lvl="0">
              <a:spcBef>
                <a:spcPts val="0"/>
              </a:spcBef>
              <a:buNone/>
            </a:pPr>
            <a:r>
              <a:t/>
            </a:r>
            <a:endParaRPr/>
          </a:p>
          <a:p>
            <a:pPr lvl="0">
              <a:spcBef>
                <a:spcPts val="0"/>
              </a:spcBef>
              <a:buNone/>
            </a:pPr>
            <a:r>
              <a:rPr lang="en"/>
              <a:t>Basic probability. Figuring out something happens, is the probability of 1-something happening. Easy example: p(I take a nap after codebreakers is 60%). What’s the probability that I don’t take a nap then? (*answer: 40%!)</a:t>
            </a:r>
          </a:p>
          <a:p>
            <a:pPr lvl="0">
              <a:spcBef>
                <a:spcPts val="0"/>
              </a:spcBef>
              <a:buNone/>
            </a:pPr>
            <a:r>
              <a:t/>
            </a:r>
            <a:endParaRPr/>
          </a:p>
          <a:p>
            <a:pPr lvl="0">
              <a:spcBef>
                <a:spcPts val="0"/>
              </a:spcBef>
              <a:buNone/>
            </a:pPr>
            <a:r>
              <a:rPr lang="en"/>
              <a:t>Assume all days are equally likely!! Any two people. Not me + 1 other person (much lower!)</a:t>
            </a:r>
          </a:p>
          <a:p>
            <a:pPr lvl="0">
              <a:spcBef>
                <a:spcPts val="0"/>
              </a:spcBef>
              <a:buNone/>
            </a:pPr>
            <a:r>
              <a:rPr lang="en"/>
              <a:t>p(someone shares a bday?) = 1-p(no one shares a bday)</a:t>
            </a:r>
          </a:p>
          <a:p>
            <a:pPr lvl="0">
              <a:spcBef>
                <a:spcPts val="0"/>
              </a:spcBef>
              <a:buNone/>
            </a:pPr>
            <a:r>
              <a:rPr lang="en"/>
              <a:t>Second player doesn’t share with the 1st: 364/365</a:t>
            </a:r>
          </a:p>
          <a:p>
            <a:pPr lvl="0">
              <a:spcBef>
                <a:spcPts val="0"/>
              </a:spcBef>
              <a:buNone/>
            </a:pPr>
            <a:r>
              <a:rPr lang="en"/>
              <a:t>Third player: 363/365</a:t>
            </a:r>
          </a:p>
          <a:p>
            <a:pPr lvl="0">
              <a:spcBef>
                <a:spcPts val="0"/>
              </a:spcBef>
              <a:buNone/>
            </a:pPr>
            <a:r>
              <a:rPr lang="en"/>
              <a:t>4th player: 362/365</a:t>
            </a:r>
          </a:p>
          <a:p>
            <a:pPr lvl="0">
              <a:spcBef>
                <a:spcPts val="0"/>
              </a:spcBef>
              <a:buNone/>
            </a:pPr>
            <a:r>
              <a:rPr lang="en"/>
              <a:t>….</a:t>
            </a:r>
          </a:p>
          <a:p>
            <a:pPr lvl="0">
              <a:spcBef>
                <a:spcPts val="0"/>
              </a:spcBef>
              <a:buNone/>
            </a:pPr>
            <a:r>
              <a:rPr lang="en"/>
              <a:t>23rd player: 343/365 #allowed to have a birthday</a:t>
            </a:r>
          </a:p>
          <a:p>
            <a:pPr lvl="0">
              <a:spcBef>
                <a:spcPts val="0"/>
              </a:spcBef>
              <a:buNone/>
            </a:pPr>
            <a:r>
              <a:rPr lang="en"/>
              <a:t>When we combine the odds of multiple independent choices together, we multiply their probabilities. Multiplication rule P(a and b) </a:t>
            </a:r>
          </a:p>
          <a:p>
            <a:pPr lvl="0">
              <a:spcBef>
                <a:spcPts val="0"/>
              </a:spcBef>
              <a:buNone/>
            </a:pPr>
            <a:r>
              <a:rPr lang="en"/>
              <a:t>Multiplication = .49</a:t>
            </a:r>
          </a:p>
          <a:p>
            <a:pPr lvl="0">
              <a:spcBef>
                <a:spcPts val="0"/>
              </a:spcBef>
              <a:buNone/>
            </a:pPr>
            <a:r>
              <a:rPr lang="en"/>
              <a:t>1-.49 = ~50%</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sz="1150">
              <a:solidFill>
                <a:srgbClr val="333333"/>
              </a:solidFill>
              <a:latin typeface="Georgia"/>
              <a:ea typeface="Georgia"/>
              <a:cs typeface="Georgia"/>
              <a:sym typeface="Georgia"/>
            </a:endParaRPr>
          </a:p>
          <a:p>
            <a:pPr lvl="0">
              <a:spcBef>
                <a:spcPts val="0"/>
              </a:spcBef>
              <a:buNone/>
            </a:pPr>
            <a:r>
              <a:rPr lang="en" sz="1150">
                <a:solidFill>
                  <a:srgbClr val="333333"/>
                </a:solidFill>
                <a:latin typeface="Georgia"/>
                <a:ea typeface="Georgia"/>
                <a:cs typeface="Georgia"/>
                <a:sym typeface="Georgia"/>
              </a:rPr>
              <a:t>. </a:t>
            </a:r>
          </a:p>
          <a:p>
            <a:pPr lvl="0">
              <a:spcBef>
                <a:spcPts val="0"/>
              </a:spcBef>
              <a:buNone/>
            </a:pPr>
            <a:r>
              <a:rPr lang="en" sz="1150">
                <a:solidFill>
                  <a:srgbClr val="333333"/>
                </a:solidFill>
                <a:latin typeface="Georgia"/>
                <a:ea typeface="Georgia"/>
                <a:cs typeface="Georgia"/>
                <a:sym typeface="Georgia"/>
              </a:rPr>
              <a:t>MD5 was designed for a number of properties, one of the strongest being </a:t>
            </a:r>
            <a:r>
              <a:rPr b="1" lang="en" sz="1150">
                <a:solidFill>
                  <a:srgbClr val="333333"/>
                </a:solidFill>
                <a:latin typeface="Georgia"/>
                <a:ea typeface="Georgia"/>
                <a:cs typeface="Georgia"/>
                <a:sym typeface="Georgia"/>
              </a:rPr>
              <a:t>collision resistance</a:t>
            </a:r>
            <a:r>
              <a:rPr lang="en" sz="1150">
                <a:solidFill>
                  <a:srgbClr val="333333"/>
                </a:solidFill>
                <a:latin typeface="Georgia"/>
                <a:ea typeface="Georgia"/>
                <a:cs typeface="Georgia"/>
                <a:sym typeface="Georgia"/>
              </a:rPr>
              <a:t>.  This means that it </a:t>
            </a:r>
            <a:r>
              <a:rPr i="1" lang="en" sz="1150">
                <a:solidFill>
                  <a:srgbClr val="333333"/>
                </a:solidFill>
                <a:latin typeface="Georgia"/>
                <a:ea typeface="Georgia"/>
                <a:cs typeface="Georgia"/>
                <a:sym typeface="Georgia"/>
              </a:rPr>
              <a:t>should </a:t>
            </a:r>
            <a:r>
              <a:rPr lang="en" sz="1150">
                <a:solidFill>
                  <a:srgbClr val="333333"/>
                </a:solidFill>
                <a:latin typeface="Georgia"/>
                <a:ea typeface="Georgia"/>
                <a:cs typeface="Georgia"/>
                <a:sym typeface="Georgia"/>
              </a:rPr>
              <a:t>take an enormous computational effort in order to find two files that have the same hash output.</a:t>
            </a:r>
          </a:p>
          <a:p>
            <a:pPr lvl="0">
              <a:spcBef>
                <a:spcPts val="0"/>
              </a:spcBef>
              <a:buNone/>
            </a:pPr>
            <a:r>
              <a:t/>
            </a:r>
            <a:endParaRPr sz="1150">
              <a:solidFill>
                <a:srgbClr val="333333"/>
              </a:solidFill>
              <a:latin typeface="Georgia"/>
              <a:ea typeface="Georgia"/>
              <a:cs typeface="Georgia"/>
              <a:sym typeface="Georgia"/>
            </a:endParaRPr>
          </a:p>
          <a:p>
            <a:pPr lvl="0">
              <a:spcBef>
                <a:spcPts val="0"/>
              </a:spcBef>
              <a:buNone/>
            </a:pPr>
            <a:r>
              <a:rPr lang="en" sz="1150">
                <a:solidFill>
                  <a:srgbClr val="333333"/>
                </a:solidFill>
                <a:latin typeface="Georgia"/>
                <a:ea typeface="Georgia"/>
                <a:cs typeface="Georgia"/>
                <a:sym typeface="Georgia"/>
              </a:rPr>
              <a:t>This is an important property for a number of applications, most obviously digital signatures.  For signatures, a file is usually hashed and then signed.  So if two files -- one innocuous and one malicious -- can be prepared with the same hash values, a signature on the innocuous one will also be valid on the malicious one.  This is how the Flame malware, for example, poses as a legitimate windows patch (using an MD5 collision not on Flame itself, but on the certificate used to sign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Could precompute a bunch of potential passwords</a:t>
            </a:r>
          </a:p>
          <a:p>
            <a:pPr indent="-228600" lvl="0" marL="457200">
              <a:spcBef>
                <a:spcPts val="0"/>
              </a:spcBef>
              <a:buAutoNum type="arabicPeriod"/>
            </a:pPr>
            <a:r>
              <a:rPr lang="en"/>
              <a:t>Can search for h(“1234”) easily and figure out who has simple passwords like that.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Could precompute a bunch of potential passwords</a:t>
            </a:r>
          </a:p>
          <a:p>
            <a:pPr indent="-228600" lvl="0" marL="457200" rtl="0">
              <a:spcBef>
                <a:spcPts val="0"/>
              </a:spcBef>
              <a:buAutoNum type="arabicPeriod"/>
            </a:pPr>
            <a:r>
              <a:rPr lang="en"/>
              <a:t>Can search for h(“1234”) easily and figure out who has simple passwords like that.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Problem: crypto relies on keys.  You probably don’t want just one master key, because then so many different locations must know it.  But then where do you store the keys?  Now we have the same problem.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in general bad practice, because it only takes ONE misstep to lose the entire file!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in general bad practice, because it only takes ONE misstep to lose the entire file!  Also, it makes it harder to update from many different locations.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highlight>
                  <a:srgbClr val="FFFFFF"/>
                </a:highlight>
              </a:rPr>
              <a:t>So 16 pigeons occupying 5 holes means some hole has at least 4 pigeons.</a:t>
            </a:r>
          </a:p>
          <a:p>
            <a:pPr lvl="0" rtl="0">
              <a:lnSpc>
                <a:spcPct val="115000"/>
              </a:lnSpc>
              <a:spcBef>
                <a:spcPts val="0"/>
              </a:spcBef>
              <a:spcAft>
                <a:spcPts val="1600"/>
              </a:spcAft>
              <a:buNone/>
            </a:pPr>
            <a:r>
              <a:rPr lang="en" sz="1800">
                <a:highlight>
                  <a:srgbClr val="FFFFFF"/>
                </a:highlight>
              </a:rPr>
              <a:t>This deals with 100% chance of a collision.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md5-hash-online.waraxe.u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md5-hash-online.waraxe.us/" TargetMode="External"/><Relationship Id="rId4" Type="http://schemas.openxmlformats.org/officeDocument/2006/relationships/hyperlink" Target="https://crackstation.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watch?v=8ZtInClXe1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Passwords and Hashing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Birthday Paradox</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What is the probability of finding a </a:t>
            </a:r>
            <a:r>
              <a:rPr b="1" lang="en"/>
              <a:t>hash collision </a:t>
            </a:r>
            <a:r>
              <a:rPr lang="en"/>
              <a:t>(two inputs with the same output) given </a:t>
            </a:r>
            <a:r>
              <a:rPr b="1" lang="en"/>
              <a:t>n</a:t>
            </a:r>
            <a:r>
              <a:rPr lang="en"/>
              <a:t> people and a hash function that maps to </a:t>
            </a:r>
            <a:r>
              <a:rPr b="1" lang="en"/>
              <a:t>m </a:t>
            </a:r>
            <a:r>
              <a:rPr lang="en"/>
              <a:t>outputs.</a:t>
            </a:r>
          </a:p>
          <a:p>
            <a:pPr lvl="0">
              <a:spcBef>
                <a:spcPts val="0"/>
              </a:spcBef>
              <a:buNone/>
            </a:pPr>
            <a:r>
              <a:rPr lang="en"/>
              <a:t>“Birthday problem”:</a:t>
            </a:r>
          </a:p>
          <a:p>
            <a:pPr indent="457200" lvl="0">
              <a:spcBef>
                <a:spcPts val="0"/>
              </a:spcBef>
              <a:buNone/>
            </a:pPr>
            <a:r>
              <a:rPr lang="en"/>
              <a:t> h(person) = person’s birthday</a:t>
            </a:r>
            <a:br>
              <a:rPr lang="en"/>
            </a:br>
            <a:r>
              <a:rPr lang="en"/>
              <a:t>	</a:t>
            </a:r>
            <a:r>
              <a:rPr lang="en"/>
              <a:t>n</a:t>
            </a:r>
            <a:r>
              <a:rPr lang="en"/>
              <a:t> = number of people in this room</a:t>
            </a:r>
            <a:br>
              <a:rPr lang="en"/>
            </a:br>
            <a:r>
              <a:rPr lang="en"/>
              <a:t>	</a:t>
            </a:r>
            <a:r>
              <a:rPr lang="en"/>
              <a:t>m</a:t>
            </a:r>
            <a:r>
              <a:rPr lang="en"/>
              <a:t> = 366 (every possible birthday)</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Hash functions</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How many people need to be in a room for there to be a 50% chance at a birthday hash collision?</a:t>
            </a:r>
          </a:p>
          <a:p>
            <a:pPr lvl="0" rtl="0">
              <a:spcBef>
                <a:spcPts val="0"/>
              </a:spcBef>
              <a:buNone/>
            </a:pPr>
            <a:r>
              <a:t/>
            </a:r>
            <a:endParaRPr/>
          </a:p>
        </p:txBody>
      </p:sp>
      <p:pic>
        <p:nvPicPr>
          <p:cNvPr id="123" name="Shape 123"/>
          <p:cNvPicPr preferRelativeResize="0"/>
          <p:nvPr/>
        </p:nvPicPr>
        <p:blipFill>
          <a:blip r:embed="rId3">
            <a:alphaModFix/>
          </a:blip>
          <a:stretch>
            <a:fillRect/>
          </a:stretch>
        </p:blipFill>
        <p:spPr>
          <a:xfrm>
            <a:off x="2501300" y="1902175"/>
            <a:ext cx="4141399" cy="266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 to storing the password file...</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File must not be stored in plaintext</a:t>
            </a:r>
          </a:p>
          <a:p>
            <a:pPr indent="-228600" lvl="0" marL="457200">
              <a:spcBef>
                <a:spcPts val="0"/>
              </a:spcBef>
            </a:pPr>
            <a:r>
              <a:rPr lang="en" strike="sngStrike"/>
              <a:t>Encryption?</a:t>
            </a:r>
          </a:p>
          <a:p>
            <a:pPr indent="-228600" lvl="0" marL="457200">
              <a:spcBef>
                <a:spcPts val="0"/>
              </a:spcBef>
            </a:pPr>
            <a:r>
              <a:rPr lang="en" strike="sngStrike"/>
              <a:t>Hide the file?</a:t>
            </a:r>
          </a:p>
          <a:p>
            <a:pPr indent="-228600" lvl="0" marL="457200" rtl="0">
              <a:spcBef>
                <a:spcPts val="0"/>
              </a:spcBef>
            </a:pPr>
            <a:r>
              <a:rPr lang="en"/>
              <a:t>Hashing?</a:t>
            </a:r>
          </a:p>
          <a:p>
            <a:pPr indent="-342900" lvl="1" marL="914400">
              <a:spcBef>
                <a:spcPts val="0"/>
              </a:spcBef>
              <a:buSzPct val="100000"/>
            </a:pPr>
            <a:r>
              <a:rPr b="1" lang="en" sz="1800"/>
              <a:t>Hash functions in cryptography are usually “easy” to do forward, and “hard” to do backward...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 can hash any string (or file, actually)</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http://md5-hash-online.waraxe.us/</a:t>
            </a:r>
          </a:p>
          <a:p>
            <a:pPr lvl="0">
              <a:spcBef>
                <a:spcPts val="0"/>
              </a:spcBef>
              <a:buNone/>
            </a:pPr>
            <a:r>
              <a:t/>
            </a:r>
            <a:endParaRPr/>
          </a:p>
          <a:p>
            <a:pPr lvl="0">
              <a:spcBef>
                <a:spcPts val="0"/>
              </a:spcBef>
              <a:buNone/>
            </a:pPr>
            <a:r>
              <a:rPr lang="en"/>
              <a:t>Remember, this is one-way.  So we can’t easily plug the hash into a function and get the hash back.  (That is, given h(x), it’s hard to find 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Problems with hashing</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Given that it’s easy to get a hash of something, and hard to get that something given the hash, how can we crack hashed passwords?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Hashing the same thing always yields the same result</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random string you attach to the thing you hash.  You can store it in plaintext; the point is to prevent adversaries from using pre-computed lookup tables.</a:t>
            </a:r>
          </a:p>
          <a:p>
            <a:pPr lvl="0">
              <a:spcBef>
                <a:spcPts val="0"/>
              </a:spcBef>
              <a:buNone/>
            </a:pPr>
            <a:r>
              <a:rPr lang="en"/>
              <a:t>Username	</a:t>
            </a:r>
            <a:r>
              <a:rPr lang="en">
                <a:solidFill>
                  <a:srgbClr val="B7B7B7"/>
                </a:solidFill>
              </a:rPr>
              <a:t>Password</a:t>
            </a:r>
            <a:r>
              <a:rPr lang="en"/>
              <a:t>		H(password)</a:t>
            </a:r>
            <a:br>
              <a:rPr lang="en"/>
            </a:br>
            <a:r>
              <a:rPr lang="en"/>
              <a:t>Mom		</a:t>
            </a:r>
            <a:r>
              <a:rPr lang="en">
                <a:solidFill>
                  <a:srgbClr val="CCCCCC"/>
                </a:solidFill>
              </a:rPr>
              <a:t>trees</a:t>
            </a:r>
            <a:r>
              <a:rPr lang="en"/>
              <a:t>			2d5563ed288ac5396add9b78fbca810b</a:t>
            </a:r>
            <a:br>
              <a:rPr lang="en"/>
            </a:br>
            <a:r>
              <a:rPr lang="en"/>
              <a:t>iceicebaby	</a:t>
            </a:r>
            <a:r>
              <a:rPr lang="en">
                <a:solidFill>
                  <a:srgbClr val="CCCCCC"/>
                </a:solidFill>
              </a:rPr>
              <a:t>trees</a:t>
            </a:r>
            <a:r>
              <a:rPr lang="en"/>
              <a:t>			2d5563ed288ac5396add9b78fbca810b</a:t>
            </a:r>
            <a:br>
              <a:rPr lang="en"/>
            </a:br>
            <a:r>
              <a:rPr lang="en"/>
              <a:t>oddbagel	</a:t>
            </a:r>
            <a:r>
              <a:rPr lang="en">
                <a:solidFill>
                  <a:srgbClr val="CCCCCC"/>
                </a:solidFill>
              </a:rPr>
              <a:t>trees</a:t>
            </a:r>
            <a:r>
              <a:rPr lang="en"/>
              <a:t>			2d5563ed288ac5396add9b78fbca810b</a:t>
            </a:r>
            <a:br>
              <a:rPr lang="en"/>
            </a:br>
            <a:r>
              <a:rPr lang="en"/>
              <a:t>n</a:t>
            </a:r>
            <a:r>
              <a:rPr lang="en"/>
              <a:t>erdling		</a:t>
            </a:r>
            <a:r>
              <a:rPr lang="en">
                <a:solidFill>
                  <a:srgbClr val="CCCCCC"/>
                </a:solidFill>
              </a:rPr>
              <a:t>mypassword</a:t>
            </a:r>
            <a:r>
              <a:rPr lang="en"/>
              <a:t>		34819d7beeabb9260a5c854bc85b3e44</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Problems with hashing</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Try hashing both common passwords and random gibberish:</a:t>
            </a:r>
          </a:p>
          <a:p>
            <a:pPr lvl="0">
              <a:spcBef>
                <a:spcPts val="0"/>
              </a:spcBef>
              <a:buNone/>
            </a:pPr>
            <a:r>
              <a:rPr lang="en"/>
              <a:t>“Password” →</a:t>
            </a:r>
            <a:br>
              <a:rPr lang="en"/>
            </a:br>
            <a:r>
              <a:rPr lang="en"/>
              <a:t>“P455w0rd” →</a:t>
            </a:r>
            <a:br>
              <a:rPr lang="en"/>
            </a:br>
            <a:r>
              <a:rPr lang="en"/>
              <a:t>“A9ds8hwoiryuqkweaf098” → </a:t>
            </a:r>
          </a:p>
          <a:p>
            <a:pPr lvl="0">
              <a:spcBef>
                <a:spcPts val="0"/>
              </a:spcBef>
              <a:buNone/>
            </a:pPr>
            <a:r>
              <a:rPr lang="en"/>
              <a:t>Hash calculator: </a:t>
            </a:r>
            <a:r>
              <a:rPr lang="en" u="sng">
                <a:solidFill>
                  <a:schemeClr val="hlink"/>
                </a:solidFill>
                <a:hlinkClick r:id="rId3"/>
              </a:rPr>
              <a:t>http://md5-hash-online.waraxe.us/</a:t>
            </a:r>
          </a:p>
          <a:p>
            <a:pPr lvl="0">
              <a:spcBef>
                <a:spcPts val="0"/>
              </a:spcBef>
              <a:buNone/>
            </a:pPr>
            <a:r>
              <a:rPr lang="en"/>
              <a:t>Then crack the hashes: </a:t>
            </a:r>
            <a:r>
              <a:rPr lang="en" u="sng">
                <a:solidFill>
                  <a:schemeClr val="hlink"/>
                </a:solidFill>
                <a:hlinkClick r:id="rId4"/>
              </a:rPr>
              <a:t>https://crackstation.net/</a:t>
            </a:r>
          </a:p>
          <a:p>
            <a:pPr lvl="0" rtl="0">
              <a:spcBef>
                <a:spcPts val="0"/>
              </a:spcBef>
              <a:buNone/>
            </a:pPr>
            <a:r>
              <a:t/>
            </a:r>
            <a:endParaRPr/>
          </a:p>
        </p:txBody>
      </p:sp>
      <p:sp>
        <p:nvSpPr>
          <p:cNvPr id="154" name="Shape 154"/>
          <p:cNvSpPr txBox="1"/>
          <p:nvPr/>
        </p:nvSpPr>
        <p:spPr>
          <a:xfrm>
            <a:off x="1916825" y="1662525"/>
            <a:ext cx="4870200" cy="303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342c5ccfe549f200a5596816e736bb27</a:t>
            </a:r>
          </a:p>
        </p:txBody>
      </p:sp>
      <p:sp>
        <p:nvSpPr>
          <p:cNvPr id="155" name="Shape 155"/>
          <p:cNvSpPr txBox="1"/>
          <p:nvPr/>
        </p:nvSpPr>
        <p:spPr>
          <a:xfrm>
            <a:off x="2043950" y="2053725"/>
            <a:ext cx="4518300" cy="303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092eec70def3fc115ff5c32a2cc1516f</a:t>
            </a:r>
          </a:p>
        </p:txBody>
      </p:sp>
      <p:sp>
        <p:nvSpPr>
          <p:cNvPr id="156" name="Shape 156"/>
          <p:cNvSpPr txBox="1"/>
          <p:nvPr/>
        </p:nvSpPr>
        <p:spPr>
          <a:xfrm>
            <a:off x="3510900" y="2288450"/>
            <a:ext cx="5633100" cy="657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ca4c87347da2261627bd9e0562b27c7e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Back to storing the password file...</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File must not be stored in plaintext</a:t>
            </a:r>
          </a:p>
          <a:p>
            <a:pPr indent="-228600" lvl="0" marL="457200" rtl="0">
              <a:spcBef>
                <a:spcPts val="0"/>
              </a:spcBef>
            </a:pPr>
            <a:r>
              <a:rPr lang="en" strike="sngStrike"/>
              <a:t>Encryption?</a:t>
            </a:r>
          </a:p>
          <a:p>
            <a:pPr indent="-228600" lvl="0" marL="457200" rtl="0">
              <a:spcBef>
                <a:spcPts val="0"/>
              </a:spcBef>
            </a:pPr>
            <a:r>
              <a:rPr lang="en" strike="sngStrike"/>
              <a:t>Hide the file?</a:t>
            </a:r>
          </a:p>
          <a:p>
            <a:pPr indent="-228600" lvl="0" marL="457200" rtl="0">
              <a:spcBef>
                <a:spcPts val="0"/>
              </a:spcBef>
            </a:pPr>
            <a:r>
              <a:rPr lang="en" strike="sngStrike"/>
              <a:t>Hashing?</a:t>
            </a:r>
          </a:p>
          <a:p>
            <a:pPr indent="-228600" lvl="0" marL="457200" rtl="0">
              <a:spcBef>
                <a:spcPts val="0"/>
              </a:spcBef>
            </a:pPr>
            <a:r>
              <a:rPr lang="en"/>
              <a:t>Hashing with salt!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“Salt”</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random string you attach to the thing you hash.  You can store it in plaintext; the point is to prevent adversaries from using pre-computed lookup tables.</a:t>
            </a:r>
          </a:p>
          <a:p>
            <a:pPr lvl="0">
              <a:spcBef>
                <a:spcPts val="0"/>
              </a:spcBef>
              <a:buNone/>
            </a:pPr>
            <a:r>
              <a:rPr lang="en"/>
              <a:t>Username	</a:t>
            </a:r>
            <a:r>
              <a:rPr lang="en">
                <a:solidFill>
                  <a:srgbClr val="B7B7B7"/>
                </a:solidFill>
              </a:rPr>
              <a:t>Password</a:t>
            </a:r>
            <a:r>
              <a:rPr lang="en"/>
              <a:t>	Salt			H(salt+pw)</a:t>
            </a:r>
            <a:br>
              <a:rPr lang="en"/>
            </a:br>
            <a:r>
              <a:rPr lang="en"/>
              <a:t>Mom		</a:t>
            </a:r>
            <a:r>
              <a:rPr lang="en">
                <a:solidFill>
                  <a:srgbClr val="CCCCCC"/>
                </a:solidFill>
              </a:rPr>
              <a:t>trees</a:t>
            </a:r>
            <a:r>
              <a:rPr lang="en"/>
              <a:t>		10zu2J		7504b19aa2b3b82d876fd115fc9cfd5a</a:t>
            </a:r>
            <a:br>
              <a:rPr lang="en"/>
            </a:br>
            <a:r>
              <a:rPr lang="en"/>
              <a:t>iceicebaby	</a:t>
            </a:r>
            <a:r>
              <a:rPr lang="en">
                <a:solidFill>
                  <a:srgbClr val="CCCCCC"/>
                </a:solidFill>
              </a:rPr>
              <a:t>trees</a:t>
            </a:r>
            <a:r>
              <a:rPr lang="en"/>
              <a:t>		L0o48x		3644cad1ce06d38ce614ab0a44385e62</a:t>
            </a:r>
            <a:br>
              <a:rPr lang="en"/>
            </a:br>
            <a:r>
              <a:rPr lang="en"/>
              <a:t>o</a:t>
            </a:r>
            <a:r>
              <a:rPr lang="en"/>
              <a:t>ddbagel	</a:t>
            </a:r>
            <a:r>
              <a:rPr lang="en">
                <a:solidFill>
                  <a:srgbClr val="CCCCCC"/>
                </a:solidFill>
              </a:rPr>
              <a:t>trees</a:t>
            </a:r>
            <a:r>
              <a:rPr lang="en"/>
              <a:t>		Mh5mN8	4a73a422b51dfca118f40abd1daf6d47</a:t>
            </a:r>
            <a:br>
              <a:rPr lang="en"/>
            </a:br>
            <a:r>
              <a:rPr lang="en"/>
              <a:t>Nerdling		</a:t>
            </a:r>
            <a:r>
              <a:rPr lang="en">
                <a:solidFill>
                  <a:srgbClr val="CCCCCC"/>
                </a:solidFill>
              </a:rPr>
              <a:t>mypassword</a:t>
            </a:r>
            <a:r>
              <a:rPr lang="en"/>
              <a:t>	e9CY01		694bbd07a70a9f42491ded592e521477</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Cracking passwords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stolenPasswordHash = “7c6a180b36896a0a8c02787eeafb0e4c”</a:t>
            </a:r>
          </a:p>
          <a:p>
            <a:pPr lvl="0" rtl="0">
              <a:spcBef>
                <a:spcPts val="0"/>
              </a:spcBef>
              <a:buNone/>
            </a:pPr>
            <a:r>
              <a:rPr lang="en">
                <a:latin typeface="Consolas"/>
                <a:ea typeface="Consolas"/>
                <a:cs typeface="Consolas"/>
                <a:sym typeface="Consolas"/>
              </a:rPr>
              <a:t>potentialPasswords = [“password”, “password1”, “1234”, “123456”, “password1234”, “p455w0rd”, “Password”, “Password1”, “Password1234”, “P455W0RD”]</a:t>
            </a:r>
          </a:p>
          <a:p>
            <a:pPr lvl="0" rtl="0">
              <a:spcBef>
                <a:spcPts val="0"/>
              </a:spcBef>
              <a:buNone/>
            </a:pPr>
            <a:r>
              <a:rPr lang="en">
                <a:latin typeface="Consolas"/>
                <a:ea typeface="Consolas"/>
                <a:cs typeface="Consolas"/>
                <a:sym typeface="Consolas"/>
              </a:rPr>
              <a:t>for pw in potentialPasswords:</a:t>
            </a:r>
            <a:br>
              <a:rPr lang="en">
                <a:latin typeface="Consolas"/>
                <a:ea typeface="Consolas"/>
                <a:cs typeface="Consolas"/>
                <a:sym typeface="Consolas"/>
              </a:rPr>
            </a:br>
            <a:r>
              <a:rPr lang="en">
                <a:latin typeface="Consolas"/>
                <a:ea typeface="Consolas"/>
                <a:cs typeface="Consolas"/>
                <a:sym typeface="Consolas"/>
              </a:rPr>
              <a:t>    if hash(pw) == stolenPasswordHash:</a:t>
            </a:r>
            <a:br>
              <a:rPr lang="en">
                <a:latin typeface="Consolas"/>
                <a:ea typeface="Consolas"/>
                <a:cs typeface="Consolas"/>
                <a:sym typeface="Consolas"/>
              </a:rPr>
            </a:br>
            <a:r>
              <a:rPr lang="en">
                <a:latin typeface="Consolas"/>
                <a:ea typeface="Consolas"/>
                <a:cs typeface="Consolas"/>
                <a:sym typeface="Consolas"/>
              </a:rPr>
              <a:t>        print(pw)</a:t>
            </a:r>
            <a:br>
              <a:rPr lang="en"/>
            </a:b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Everything is stored somewhere</a:t>
            </a:r>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Say you run a website.  When a user gives you their username and password, how do you know to let them in?</a:t>
            </a:r>
          </a:p>
          <a:p>
            <a:pPr lvl="0">
              <a:spcBef>
                <a:spcPts val="0"/>
              </a:spcBef>
              <a:buNone/>
            </a:pPr>
            <a:r>
              <a:rPr lang="en"/>
              <a:t>You probably have a</a:t>
            </a:r>
            <a:r>
              <a:rPr b="1" lang="en"/>
              <a:t> file or database of usernames and passwords</a:t>
            </a:r>
            <a:r>
              <a:rPr lang="en"/>
              <a:t>.</a:t>
            </a:r>
          </a:p>
          <a:p>
            <a:pPr lvl="0">
              <a:spcBef>
                <a:spcPts val="0"/>
              </a:spcBef>
              <a:buNone/>
            </a:pPr>
            <a:r>
              <a:rPr lang="en"/>
              <a:t>(This doesn’t only apply to websites - the same thing is true on any system you log into: computers (desktop/laptop/mobile), apps, websites, services…</a:t>
            </a:r>
            <a:r>
              <a:rPr lang="en"/>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Exercise_hashing.py</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Given a hash function, a bunch of hashes, and a bunch of words, can you crack the hashes with brute force attacks?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does this say about individual passwords?</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buNone/>
            </a:pPr>
            <a:r>
              <a:rPr lang="en"/>
              <a:t>You should use different passwords on different websites - a hacker who gets your password on one website can use it to log in anywhere, and not every site protects your passwords equally.  Don’t be afraid to contact websites that don’t salt your password hashes.</a:t>
            </a:r>
          </a:p>
          <a:p>
            <a:pPr indent="0" lvl="0" marL="0" rtl="0">
              <a:spcBef>
                <a:spcPts val="0"/>
              </a:spcBef>
              <a:buNone/>
            </a:pPr>
            <a:r>
              <a:rPr lang="en"/>
              <a:t>Be knowledgeable about how your passwords are stored, and what you should do in the case that the server is breached.</a:t>
            </a:r>
          </a:p>
          <a:p>
            <a:pPr indent="0" lvl="0" marL="0" rtl="0">
              <a:spcBef>
                <a:spcPts val="0"/>
              </a:spcBef>
              <a:buNone/>
            </a:pPr>
            <a:r>
              <a:rPr lang="en"/>
              <a:t>To prevent dictionary attacks, try not to use only dictionary words in passwords.  If possible, insert numbers or symbols in the middle of the words or switch up uppercase/lowercase.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Salting your hash</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https://www.youtube.com/watch?v=8ZtInClXe1Q</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are some problems with this password file?</a:t>
            </a:r>
          </a:p>
        </p:txBody>
      </p:sp>
      <p:graphicFrame>
        <p:nvGraphicFramePr>
          <p:cNvPr id="71" name="Shape 71"/>
          <p:cNvGraphicFramePr/>
          <p:nvPr/>
        </p:nvGraphicFramePr>
        <p:xfrm>
          <a:off x="415075" y="1785600"/>
          <a:ext cx="3000000" cy="3000000"/>
        </p:xfrm>
        <a:graphic>
          <a:graphicData uri="http://schemas.openxmlformats.org/drawingml/2006/table">
            <a:tbl>
              <a:tblPr>
                <a:noFill/>
                <a:tableStyleId>{7B1B2B77-D301-4F67-8B17-5F77D7163191}</a:tableStyleId>
              </a:tblPr>
              <a:tblGrid>
                <a:gridCol w="2137625"/>
                <a:gridCol w="2137625"/>
                <a:gridCol w="2137625"/>
                <a:gridCol w="2137625"/>
              </a:tblGrid>
              <a:tr h="321500">
                <a:tc>
                  <a:txBody>
                    <a:bodyPr>
                      <a:noAutofit/>
                    </a:bodyPr>
                    <a:lstStyle/>
                    <a:p>
                      <a:pPr lvl="0" rtl="0">
                        <a:lnSpc>
                          <a:spcPct val="115000"/>
                        </a:lnSpc>
                        <a:spcBef>
                          <a:spcPts val="0"/>
                        </a:spcBef>
                        <a:buNone/>
                      </a:pPr>
                      <a:r>
                        <a:rPr b="1" lang="en">
                          <a:latin typeface="Inconsolata"/>
                          <a:ea typeface="Inconsolata"/>
                          <a:cs typeface="Inconsolata"/>
                          <a:sym typeface="Inconsolata"/>
                        </a:rPr>
                        <a:t>Empoyee #</a:t>
                      </a:r>
                    </a:p>
                  </a:txBody>
                  <a:tcPr marT="19050" marB="19050" marR="28575" marL="28575" anchor="b"/>
                </a:tc>
                <a:tc>
                  <a:txBody>
                    <a:bodyPr>
                      <a:noAutofit/>
                    </a:bodyPr>
                    <a:lstStyle/>
                    <a:p>
                      <a:pPr lvl="0" rtl="0">
                        <a:lnSpc>
                          <a:spcPct val="115000"/>
                        </a:lnSpc>
                        <a:spcBef>
                          <a:spcPts val="0"/>
                        </a:spcBef>
                        <a:buNone/>
                      </a:pPr>
                      <a:r>
                        <a:rPr b="1" lang="en">
                          <a:latin typeface="Inconsolata"/>
                          <a:ea typeface="Inconsolata"/>
                          <a:cs typeface="Inconsolata"/>
                          <a:sym typeface="Inconsolata"/>
                        </a:rPr>
                        <a:t>Employee Name</a:t>
                      </a:r>
                    </a:p>
                  </a:txBody>
                  <a:tcPr marT="19050" marB="19050" marR="28575" marL="28575" anchor="b"/>
                </a:tc>
                <a:tc>
                  <a:txBody>
                    <a:bodyPr>
                      <a:noAutofit/>
                    </a:bodyPr>
                    <a:lstStyle/>
                    <a:p>
                      <a:pPr lvl="0" rtl="0">
                        <a:lnSpc>
                          <a:spcPct val="115000"/>
                        </a:lnSpc>
                        <a:spcBef>
                          <a:spcPts val="0"/>
                        </a:spcBef>
                        <a:buNone/>
                      </a:pPr>
                      <a:r>
                        <a:rPr b="1" lang="en">
                          <a:latin typeface="Inconsolata"/>
                          <a:ea typeface="Inconsolata"/>
                          <a:cs typeface="Inconsolata"/>
                          <a:sym typeface="Inconsolata"/>
                        </a:rPr>
                        <a:t>Employee Email</a:t>
                      </a:r>
                    </a:p>
                  </a:txBody>
                  <a:tcPr marT="19050" marB="19050" marR="28575" marL="28575" anchor="b"/>
                </a:tc>
                <a:tc>
                  <a:txBody>
                    <a:bodyPr>
                      <a:noAutofit/>
                    </a:bodyPr>
                    <a:lstStyle/>
                    <a:p>
                      <a:pPr lvl="0" rtl="0">
                        <a:lnSpc>
                          <a:spcPct val="115000"/>
                        </a:lnSpc>
                        <a:spcBef>
                          <a:spcPts val="0"/>
                        </a:spcBef>
                        <a:buNone/>
                      </a:pPr>
                      <a:r>
                        <a:rPr b="1" lang="en">
                          <a:latin typeface="Inconsolata"/>
                          <a:ea typeface="Inconsolata"/>
                          <a:cs typeface="Inconsolata"/>
                          <a:sym typeface="Inconsolata"/>
                        </a:rPr>
                        <a:t>Employee Password</a:t>
                      </a:r>
                    </a:p>
                  </a:txBody>
                  <a:tcPr marT="19050" marB="19050" marR="28575" marL="28575" anchor="b"/>
                </a:tc>
              </a:tr>
              <a:tr h="321500">
                <a:tc>
                  <a:txBody>
                    <a:bodyPr>
                      <a:noAutofit/>
                    </a:bodyPr>
                    <a:lstStyle/>
                    <a:p>
                      <a:pPr lvl="0" rtl="0" algn="r">
                        <a:lnSpc>
                          <a:spcPct val="115000"/>
                        </a:lnSpc>
                        <a:spcBef>
                          <a:spcPts val="0"/>
                        </a:spcBef>
                        <a:buNone/>
                      </a:pPr>
                      <a:r>
                        <a:rPr lang="en" sz="1200">
                          <a:latin typeface="Inconsolata"/>
                          <a:ea typeface="Inconsolata"/>
                          <a:cs typeface="Inconsolata"/>
                          <a:sym typeface="Inconsolata"/>
                        </a:rPr>
                        <a:t>1</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Sarah Larbi</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larbis@UNsecure.com</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PASSWORDSSSS</a:t>
                      </a:r>
                    </a:p>
                  </a:txBody>
                  <a:tcPr marT="19050" marB="19050" marR="28575" marL="28575" anchor="b"/>
                </a:tc>
              </a:tr>
              <a:tr h="321500">
                <a:tc>
                  <a:txBody>
                    <a:bodyPr>
                      <a:noAutofit/>
                    </a:bodyPr>
                    <a:lstStyle/>
                    <a:p>
                      <a:pPr lvl="0" rtl="0" algn="r">
                        <a:lnSpc>
                          <a:spcPct val="115000"/>
                        </a:lnSpc>
                        <a:spcBef>
                          <a:spcPts val="0"/>
                        </a:spcBef>
                        <a:buNone/>
                      </a:pPr>
                      <a:r>
                        <a:rPr lang="en" sz="1200">
                          <a:latin typeface="Inconsolata"/>
                          <a:ea typeface="Inconsolata"/>
                          <a:cs typeface="Inconsolata"/>
                          <a:sym typeface="Inconsolata"/>
                        </a:rPr>
                        <a:t>2</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Shreeya Khadka</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khadkas@UNsecure.com</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Pa$$words</a:t>
                      </a:r>
                    </a:p>
                  </a:txBody>
                  <a:tcPr marT="19050" marB="19050" marR="28575" marL="28575" anchor="b"/>
                </a:tc>
              </a:tr>
              <a:tr h="321500">
                <a:tc>
                  <a:txBody>
                    <a:bodyPr>
                      <a:noAutofit/>
                    </a:bodyPr>
                    <a:lstStyle/>
                    <a:p>
                      <a:pPr lvl="0" rtl="0" algn="r">
                        <a:lnSpc>
                          <a:spcPct val="115000"/>
                        </a:lnSpc>
                        <a:spcBef>
                          <a:spcPts val="0"/>
                        </a:spcBef>
                        <a:buNone/>
                      </a:pPr>
                      <a:r>
                        <a:rPr lang="en" sz="1200">
                          <a:latin typeface="Inconsolata"/>
                          <a:ea typeface="Inconsolata"/>
                          <a:cs typeface="Inconsolata"/>
                          <a:sym typeface="Inconsolata"/>
                        </a:rPr>
                        <a:t>3</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JianYi Huang</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huangj@UNsecure.com</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a1234556788</a:t>
                      </a:r>
                    </a:p>
                  </a:txBody>
                  <a:tcPr marT="19050" marB="19050" marR="28575" marL="28575" anchor="b"/>
                </a:tc>
              </a:tr>
              <a:tr h="321500">
                <a:tc>
                  <a:txBody>
                    <a:bodyPr>
                      <a:noAutofit/>
                    </a:bodyPr>
                    <a:lstStyle/>
                    <a:p>
                      <a:pPr lvl="0" rtl="0" algn="r">
                        <a:lnSpc>
                          <a:spcPct val="115000"/>
                        </a:lnSpc>
                        <a:spcBef>
                          <a:spcPts val="0"/>
                        </a:spcBef>
                        <a:buNone/>
                      </a:pPr>
                      <a:r>
                        <a:rPr lang="en" sz="1200">
                          <a:latin typeface="Inconsolata"/>
                          <a:ea typeface="Inconsolata"/>
                          <a:cs typeface="Inconsolata"/>
                          <a:sym typeface="Inconsolata"/>
                        </a:rPr>
                        <a:t>4</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Nobody Cares</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Caresn@UNsecure.com</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icare</a:t>
                      </a:r>
                    </a:p>
                  </a:txBody>
                  <a:tcPr marT="19050" marB="19050" marR="28575" marL="28575" anchor="b"/>
                </a:tc>
              </a:tr>
              <a:tr h="321500">
                <a:tc>
                  <a:txBody>
                    <a:bodyPr>
                      <a:noAutofit/>
                    </a:bodyPr>
                    <a:lstStyle/>
                    <a:p>
                      <a:pPr lvl="0" rtl="0" algn="r">
                        <a:lnSpc>
                          <a:spcPct val="115000"/>
                        </a:lnSpc>
                        <a:spcBef>
                          <a:spcPts val="0"/>
                        </a:spcBef>
                        <a:buNone/>
                      </a:pPr>
                      <a:r>
                        <a:rPr lang="en" sz="1200">
                          <a:latin typeface="Inconsolata"/>
                          <a:ea typeface="Inconsolata"/>
                          <a:cs typeface="Inconsolata"/>
                          <a:sym typeface="Inconsolata"/>
                        </a:rPr>
                        <a:t>5</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Code Breaker</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Breakerc@UNsecure.com</a:t>
                      </a:r>
                    </a:p>
                  </a:txBody>
                  <a:tcPr marT="19050" marB="19050" marR="28575" marL="28575" anchor="b"/>
                </a:tc>
                <a:tc>
                  <a:txBody>
                    <a:bodyPr>
                      <a:noAutofit/>
                    </a:bodyPr>
                    <a:lstStyle/>
                    <a:p>
                      <a:pPr lvl="0" rtl="0">
                        <a:lnSpc>
                          <a:spcPct val="115000"/>
                        </a:lnSpc>
                        <a:spcBef>
                          <a:spcPts val="0"/>
                        </a:spcBef>
                        <a:buNone/>
                      </a:pPr>
                      <a:r>
                        <a:rPr lang="en" sz="1200">
                          <a:latin typeface="Inconsolata"/>
                          <a:ea typeface="Inconsolata"/>
                          <a:cs typeface="Inconsolata"/>
                          <a:sym typeface="Inconsolata"/>
                        </a:rPr>
                        <a:t>breakingCodes</a:t>
                      </a:r>
                    </a:p>
                  </a:txBody>
                  <a:tcPr marT="19050" marB="19050" marR="28575" marL="28575" anchor="b"/>
                </a:tc>
              </a:tr>
            </a:tbl>
          </a:graphicData>
        </a:graphic>
      </p:graphicFrame>
      <p:sp>
        <p:nvSpPr>
          <p:cNvPr id="72" name="Shape 72"/>
          <p:cNvSpPr txBox="1"/>
          <p:nvPr/>
        </p:nvSpPr>
        <p:spPr>
          <a:xfrm>
            <a:off x="473400" y="1215500"/>
            <a:ext cx="6269400" cy="339600"/>
          </a:xfrm>
          <a:prstGeom prst="rect">
            <a:avLst/>
          </a:prstGeom>
          <a:noFill/>
          <a:ln>
            <a:noFill/>
          </a:ln>
        </p:spPr>
        <p:txBody>
          <a:bodyPr anchorCtr="0" anchor="t" bIns="91425" lIns="91425" rIns="91425" tIns="91425">
            <a:noAutofit/>
          </a:bodyPr>
          <a:lstStyle/>
          <a:p>
            <a:pPr lvl="0">
              <a:spcBef>
                <a:spcPts val="0"/>
              </a:spcBef>
              <a:buNone/>
            </a:pPr>
            <a:r>
              <a:rPr lang="en"/>
              <a:t>Path to file: Desktop/PasswordsNOTStoredHere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File must not be stored in plaintext</a:t>
            </a:r>
          </a:p>
          <a:p>
            <a:pPr lvl="0">
              <a:spcBef>
                <a:spcPts val="0"/>
              </a:spcBef>
              <a:buNone/>
            </a:pPr>
            <a:r>
              <a:rPr lang="en"/>
              <a:t>File is stored in a standard location</a:t>
            </a:r>
          </a:p>
          <a:p>
            <a:pPr lvl="0">
              <a:spcBef>
                <a:spcPts val="0"/>
              </a:spcBef>
              <a:buNone/>
            </a:pPr>
            <a:r>
              <a:rPr lang="en"/>
              <a:t>File needs to be edited, added to, removed from a lot, possibly from a lot of different sources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Solutions?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File must not be stored in plaintext</a:t>
            </a:r>
          </a:p>
          <a:p>
            <a:pPr indent="-228600" lvl="0" marL="457200" rtl="0">
              <a:spcBef>
                <a:spcPts val="0"/>
              </a:spcBef>
            </a:pPr>
            <a:r>
              <a:rPr lang="en"/>
              <a:t>Encryption?</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Solutions?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File must not be stored in plaintext</a:t>
            </a:r>
          </a:p>
          <a:p>
            <a:pPr indent="-228600" lvl="0" marL="457200" rtl="0">
              <a:spcBef>
                <a:spcPts val="0"/>
              </a:spcBef>
            </a:pPr>
            <a:r>
              <a:rPr lang="en" strike="sngStrike"/>
              <a:t>Encryption?</a:t>
            </a:r>
          </a:p>
          <a:p>
            <a:pPr indent="-228600" lvl="0" marL="457200" rtl="0">
              <a:spcBef>
                <a:spcPts val="0"/>
              </a:spcBef>
            </a:pPr>
            <a:r>
              <a:rPr lang="en"/>
              <a:t>Hide the file?</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Solutions?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a:t>File must not be stored in plaintext</a:t>
            </a:r>
          </a:p>
          <a:p>
            <a:pPr indent="-228600" lvl="0" marL="457200" rtl="0">
              <a:spcBef>
                <a:spcPts val="0"/>
              </a:spcBef>
            </a:pPr>
            <a:r>
              <a:rPr lang="en" strike="sngStrike"/>
              <a:t>Encryption?</a:t>
            </a:r>
          </a:p>
          <a:p>
            <a:pPr indent="-228600" lvl="0" marL="457200" rtl="0">
              <a:spcBef>
                <a:spcPts val="0"/>
              </a:spcBef>
            </a:pPr>
            <a:r>
              <a:rPr lang="en" strike="sngStrike"/>
              <a:t>Hide the file?</a:t>
            </a:r>
          </a:p>
          <a:p>
            <a:pPr indent="-228600" lvl="0" marL="457200" rtl="0">
              <a:spcBef>
                <a:spcPts val="0"/>
              </a:spcBef>
            </a:pPr>
            <a:r>
              <a:rPr lang="en"/>
              <a:t>Something new!</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Hashing</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 general, a </a:t>
            </a:r>
            <a:r>
              <a:rPr b="1" lang="en"/>
              <a:t>hash function</a:t>
            </a:r>
            <a:r>
              <a:rPr lang="en"/>
              <a:t> is a function </a:t>
            </a:r>
            <a:r>
              <a:rPr lang="en"/>
              <a:t>from one space (say, “integers”) to another space with a fixed length (say, “integers mod 100”)</a:t>
            </a:r>
          </a:p>
          <a:p>
            <a:pPr lvl="0" rtl="0">
              <a:spcBef>
                <a:spcPts val="0"/>
              </a:spcBef>
              <a:buNone/>
            </a:pPr>
            <a:r>
              <a:rPr lang="en"/>
              <a:t>Examples:</a:t>
            </a:r>
          </a:p>
          <a:p>
            <a:pPr indent="-228600" lvl="0" marL="457200" rtl="0">
              <a:spcBef>
                <a:spcPts val="0"/>
              </a:spcBef>
            </a:pPr>
            <a:r>
              <a:rPr lang="en"/>
              <a:t>Binary strings -&gt; First two characters of the strings</a:t>
            </a:r>
          </a:p>
          <a:p>
            <a:pPr indent="-228600" lvl="0" marL="457200" rtl="0">
              <a:spcBef>
                <a:spcPts val="0"/>
              </a:spcBef>
            </a:pPr>
            <a:r>
              <a:rPr lang="en"/>
              <a:t>Any amount of money ($17.61) -&gt; Only the change ($0.61)</a:t>
            </a:r>
          </a:p>
          <a:p>
            <a:pPr indent="-228600" lvl="0" marL="457200" rtl="0">
              <a:spcBef>
                <a:spcPts val="0"/>
              </a:spcBef>
            </a:pPr>
            <a:r>
              <a:rPr lang="en"/>
              <a:t>People -&gt; Birthdays</a:t>
            </a:r>
          </a:p>
          <a:p>
            <a:pPr indent="-228600" lvl="0" marL="457200" rtl="0">
              <a:spcBef>
                <a:spcPts val="0"/>
              </a:spcBef>
            </a:pPr>
            <a:r>
              <a:rPr lang="en"/>
              <a:t>Any color -&gt; “ROYGBIV”</a:t>
            </a:r>
          </a:p>
          <a:p>
            <a:pPr lvl="0">
              <a:spcBef>
                <a:spcPts val="0"/>
              </a:spcBef>
              <a:buNone/>
            </a:pPr>
            <a:r>
              <a:t/>
            </a:r>
            <a:endParaRPr/>
          </a:p>
          <a:p>
            <a:pPr lvl="0">
              <a:spcBef>
                <a:spcPts val="0"/>
              </a:spcBef>
              <a:buNone/>
            </a:pPr>
            <a:r>
              <a:t/>
            </a:r>
            <a:endParaRPr/>
          </a:p>
        </p:txBody>
      </p:sp>
      <p:sp>
        <p:nvSpPr>
          <p:cNvPr id="103" name="Shape 103"/>
          <p:cNvSpPr txBox="1"/>
          <p:nvPr/>
        </p:nvSpPr>
        <p:spPr>
          <a:xfrm>
            <a:off x="5644675" y="1670500"/>
            <a:ext cx="2342100" cy="378900"/>
          </a:xfrm>
          <a:prstGeom prst="rect">
            <a:avLst/>
          </a:prstGeom>
          <a:noFill/>
          <a:ln>
            <a:noFill/>
          </a:ln>
        </p:spPr>
        <p:txBody>
          <a:bodyPr anchorCtr="0" anchor="t" bIns="91425" lIns="91425" rIns="91425" tIns="91425">
            <a:noAutofit/>
          </a:bodyPr>
          <a:lstStyle/>
          <a:p>
            <a:pPr lvl="0">
              <a:spcBef>
                <a:spcPts val="0"/>
              </a:spcBef>
              <a:buNone/>
            </a:pPr>
            <a:r>
              <a:rPr lang="en"/>
              <a:t>What is mod 100?</a:t>
            </a:r>
          </a:p>
        </p:txBody>
      </p:sp>
      <p:cxnSp>
        <p:nvCxnSpPr>
          <p:cNvPr id="104" name="Shape 104"/>
          <p:cNvCxnSpPr>
            <a:stCxn id="103" idx="1"/>
          </p:cNvCxnSpPr>
          <p:nvPr/>
        </p:nvCxnSpPr>
        <p:spPr>
          <a:xfrm rot="10800000">
            <a:off x="5346175" y="1750750"/>
            <a:ext cx="298500" cy="109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Pigeon Hole </a:t>
            </a:r>
            <a:r>
              <a:rPr lang="en"/>
              <a:t>Principle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highlight>
                  <a:srgbClr val="FFFFFF"/>
                </a:highlight>
                <a:latin typeface="Arial"/>
                <a:ea typeface="Arial"/>
                <a:cs typeface="Arial"/>
                <a:sym typeface="Arial"/>
              </a:rPr>
              <a:t>If you have N pigeons in K holes, and (N/K) is not an integer, then then some hole must have strictly more than (N/K) pigeons. </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