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ermanent Marker"/>
      <p:regular r:id="rId24"/>
    </p:embeddedFont>
    <p:embeddedFont>
      <p:font typeface="Average"/>
      <p:regular r:id="rId25"/>
    </p:embeddedFont>
    <p:embeddedFont>
      <p:font typeface="Quicksand"/>
      <p:regular r:id="rId26"/>
      <p:bold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ermanentMarker-regular.fntdata"/><Relationship Id="rId23"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Quicksand-regular.fntdata"/><Relationship Id="rId25" Type="http://schemas.openxmlformats.org/officeDocument/2006/relationships/font" Target="fonts/Average-regular.fntdata"/><Relationship Id="rId28" Type="http://schemas.openxmlformats.org/officeDocument/2006/relationships/font" Target="fonts/Oswald-regular.fntdata"/><Relationship Id="rId27" Type="http://schemas.openxmlformats.org/officeDocument/2006/relationships/font" Target="fonts/Quicksa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curityledger.com/2015/10/fbis-advice-on-cryptolocker-just-pay-the-rans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URL_shortening" TargetMode="External"/><Relationship Id="rId3" Type="http://schemas.openxmlformats.org/officeDocument/2006/relationships/hyperlink" Target="https://www.youtube.com/watch?v=95jHwnAhHgU"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icrosoft_Windows" TargetMode="External"/><Relationship Id="rId3" Type="http://schemas.openxmlformats.org/officeDocument/2006/relationships/hyperlink" Target="https://en.wikipedia.org/wiki/ILOVEYOU#cite_note-1" TargetMode="External"/><Relationship Id="rId4" Type="http://schemas.openxmlformats.org/officeDocument/2006/relationships/hyperlink" Target="https://en.wikipedia.org/wiki/Philippine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rojan_horse_(computing)" TargetMode="External"/><Relationship Id="rId3" Type="http://schemas.openxmlformats.org/officeDocument/2006/relationships/hyperlink" Target="https://en.wikipedia.org/wiki/Malware" TargetMode="External"/><Relationship Id="rId4" Type="http://schemas.openxmlformats.org/officeDocument/2006/relationships/hyperlink" Target="https://en.wikipedia.org/wiki/Microsoft_Windows" TargetMode="External"/><Relationship Id="rId5" Type="http://schemas.openxmlformats.org/officeDocument/2006/relationships/hyperlink" Target="https://en.wikipedia.org/wiki/Man-in-the-browser" TargetMode="External"/><Relationship Id="rId6" Type="http://schemas.openxmlformats.org/officeDocument/2006/relationships/hyperlink" Target="https://en.wikipedia.org/wiki/Keystroke_logging" TargetMode="External"/><Relationship Id="rId7" Type="http://schemas.openxmlformats.org/officeDocument/2006/relationships/hyperlink" Target="https://en.wikipedia.org/wiki/Form_grabb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222222"/>
              </a:solidFill>
              <a:highlight>
                <a:srgbClr val="FFFFFF"/>
              </a:highlight>
            </a:endParaRPr>
          </a:p>
          <a:p>
            <a:pPr indent="-304800" lvl="0" marL="457200" rtl="0">
              <a:spcBef>
                <a:spcPts val="0"/>
              </a:spcBef>
              <a:buClr>
                <a:srgbClr val="222222"/>
              </a:buClr>
              <a:buSzPct val="109090"/>
              <a:buChar char="-"/>
            </a:pPr>
            <a:r>
              <a:rPr lang="en" sz="1050">
                <a:solidFill>
                  <a:srgbClr val="555555"/>
                </a:solidFill>
              </a:rPr>
              <a:t>cyber criminals targeted key employees at companies from 18 countries by spreading a commercial keylogger named Olympic Vision. The attackers sent to the victims malicious emails masqueraded as messages from business partners which pretend to provide information related to alleged problems occurred with a recent bank transfer of invoice.</a:t>
            </a:r>
          </a:p>
          <a:p>
            <a:pPr indent="-304800" lvl="0" marL="457200" rtl="0">
              <a:spcBef>
                <a:spcPts val="0"/>
              </a:spcBef>
              <a:buClr>
                <a:srgbClr val="222222"/>
              </a:buClr>
              <a:buSzPct val="85714"/>
              <a:buChar char="-"/>
            </a:pPr>
            <a:r>
              <a:rPr lang="en" sz="1400">
                <a:solidFill>
                  <a:srgbClr val="4A4A4A"/>
                </a:solidFill>
                <a:highlight>
                  <a:srgbClr val="FFFFFF"/>
                </a:highlight>
              </a:rPr>
              <a:t>the identities behind the keyloggers can be traced to two Nigerian cybercriminals, operating separately in Lagos and in Kuala Lumpur in Malaysia.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0"/>
              </a:spcBef>
              <a:buClr>
                <a:srgbClr val="222222"/>
              </a:buClr>
              <a:buSzPct val="100000"/>
              <a:buChar char="-"/>
            </a:pPr>
            <a:r>
              <a:rPr lang="en" sz="1200">
                <a:solidFill>
                  <a:srgbClr val="222222"/>
                </a:solidFill>
                <a:highlight>
                  <a:srgbClr val="FFFFFF"/>
                </a:highlight>
              </a:rPr>
              <a:t>UK Hospital attack! </a:t>
            </a:r>
          </a:p>
          <a:p>
            <a:pPr indent="-304800" lvl="0" marL="457200" rtl="0">
              <a:spcBef>
                <a:spcPts val="0"/>
              </a:spcBef>
              <a:buClr>
                <a:srgbClr val="222222"/>
              </a:buClr>
              <a:buSzPct val="85714"/>
              <a:buChar char="-"/>
            </a:pPr>
            <a:r>
              <a:rPr lang="en" sz="1350">
                <a:solidFill>
                  <a:srgbClr val="424242"/>
                </a:solidFill>
                <a:highlight>
                  <a:srgbClr val="FFFFFF"/>
                </a:highlight>
              </a:rPr>
              <a:t>There’s no published decryption key for the WannaCry, and the cost of the infection has already far exceeded the $300 demanded by the program. In the past, FBI agents have </a:t>
            </a:r>
            <a:r>
              <a:rPr lang="en" sz="1350" u="sng">
                <a:solidFill>
                  <a:srgbClr val="E5127D"/>
                </a:solidFill>
                <a:hlinkClick r:id="rId2"/>
              </a:rPr>
              <a:t>informally recommended</a:t>
            </a:r>
            <a:r>
              <a:rPr lang="en" sz="1350">
                <a:solidFill>
                  <a:srgbClr val="424242"/>
                </a:solidFill>
                <a:highlight>
                  <a:srgbClr val="FFFFFF"/>
                </a:highlight>
              </a:rPr>
              <a:t> that ransomware targets pay to decrypt their files, although the practice remains controversial.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85750" lvl="0" marL="457200" rtl="0">
              <a:lnSpc>
                <a:spcPct val="115000"/>
              </a:lnSpc>
              <a:spcBef>
                <a:spcPts val="0"/>
              </a:spcBef>
              <a:spcAft>
                <a:spcPts val="1600"/>
              </a:spcAft>
              <a:buClr>
                <a:schemeClr val="lt2"/>
              </a:buClr>
              <a:buSzPct val="100000"/>
              <a:buFont typeface="Roboto"/>
              <a:buChar char="-"/>
            </a:pPr>
            <a:r>
              <a:t/>
            </a:r>
            <a:endParaRPr sz="900">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AutoNum type="arabicPeriod"/>
            </a:pPr>
            <a:r>
              <a:rPr b="1" lang="en" sz="1200">
                <a:solidFill>
                  <a:srgbClr val="222222"/>
                </a:solidFill>
              </a:rPr>
              <a:t>Keep it up to date and run multiple scans</a:t>
            </a:r>
          </a:p>
          <a:p>
            <a:pPr indent="-304800" lvl="0" marL="457200" rtl="0">
              <a:spcBef>
                <a:spcPts val="0"/>
              </a:spcBef>
              <a:buClr>
                <a:srgbClr val="222222"/>
              </a:buClr>
              <a:buSzPct val="85714"/>
              <a:buAutoNum type="arabicPeriod"/>
            </a:pPr>
            <a:r>
              <a:rPr lang="en" sz="1350">
                <a:highlight>
                  <a:srgbClr val="FAFAFA"/>
                </a:highlight>
              </a:rPr>
              <a:t>If you use the same password for everything, or on many things, and it is discovered, then it takes only seconds to hack your account.</a:t>
            </a:r>
          </a:p>
          <a:p>
            <a:pPr indent="-304800" lvl="0" marL="457200" rtl="0">
              <a:spcBef>
                <a:spcPts val="0"/>
              </a:spcBef>
              <a:buClr>
                <a:srgbClr val="222222"/>
              </a:buClr>
              <a:buSzPct val="85714"/>
              <a:buAutoNum type="arabicPeriod"/>
            </a:pPr>
            <a:r>
              <a:rPr lang="en" sz="1350">
                <a:highlight>
                  <a:srgbClr val="FAFAFA"/>
                </a:highlight>
              </a:rPr>
              <a:t>Avoid websites that provide pirated material. Do not open an email attachment from somebody or a company that you do not know. Do not click on a link in an unsolicited email. Always hover over a link (especially one with a </a:t>
            </a:r>
            <a:r>
              <a:rPr lang="en" sz="1350">
                <a:solidFill>
                  <a:schemeClr val="hlink"/>
                </a:solidFill>
                <a:hlinkClick r:id="rId2"/>
              </a:rPr>
              <a:t>URL shortener</a:t>
            </a:r>
            <a:r>
              <a:rPr lang="en" sz="1350">
                <a:highlight>
                  <a:srgbClr val="FAFAFA"/>
                </a:highlight>
              </a:rPr>
              <a:t>) before you click to see where the link is really taking you. If you have to download a file from the Internet, an email, an FTP site, a file-sharing service, etc., scan it before you run it</a:t>
            </a:r>
          </a:p>
          <a:p>
            <a:pPr indent="-314325" lvl="0" marL="457200" rtl="0">
              <a:spcBef>
                <a:spcPts val="0"/>
              </a:spcBef>
              <a:buSzPct val="96428"/>
              <a:buAutoNum type="arabicPeriod"/>
            </a:pPr>
            <a:r>
              <a:rPr lang="en" sz="1350">
                <a:highlight>
                  <a:srgbClr val="FAFAFA"/>
                </a:highlight>
              </a:rPr>
              <a:t>This is likely the most difficult thing to do on the Internet. Many hackers will access your files not by brute force, but through social engineering. They will get enough of your information to gain access to your online accounts and will glean more of your personal data. Have you seen Now You See Me? </a:t>
            </a:r>
            <a:r>
              <a:rPr lang="en" sz="1350" u="sng">
                <a:solidFill>
                  <a:schemeClr val="hlink"/>
                </a:solidFill>
                <a:highlight>
                  <a:srgbClr val="FAFAFA"/>
                </a:highlight>
                <a:hlinkClick r:id="rId3"/>
              </a:rPr>
              <a:t>https://www.youtube.com/watch?v=95jHwnAhHgU</a:t>
            </a:r>
          </a:p>
          <a:p>
            <a:pPr indent="-314325" lvl="0" marL="457200" rtl="0">
              <a:spcBef>
                <a:spcPts val="0"/>
              </a:spcBef>
              <a:buSzPct val="96428"/>
              <a:buAutoNum type="arabicPeriod"/>
            </a:pPr>
            <a:r>
              <a:rPr lang="en" sz="1350">
                <a:highlight>
                  <a:srgbClr val="FAFAFA"/>
                </a:highlight>
              </a:rPr>
              <a:t> When you are at the local coffee shop, library, and especially the airport, don’t use the “free” open (non-password, non-encrypted) Wi-Fi. Think about it. If you can access it with no issues, what can a trained malicious individual do?</a:t>
            </a:r>
          </a:p>
          <a:p>
            <a:pPr indent="-314325" lvl="0" marL="457200" rtl="0">
              <a:spcBef>
                <a:spcPts val="0"/>
              </a:spcBef>
              <a:buSzPct val="96428"/>
              <a:buAutoNum type="arabicPeriod"/>
            </a:pPr>
            <a:r>
              <a:rPr lang="en" sz="1350">
                <a:highlight>
                  <a:srgbClr val="FAFAFA"/>
                </a:highlight>
              </a:rPr>
              <a:t>The best thing you can do is back up your files—</a:t>
            </a:r>
            <a:r>
              <a:rPr lang="en" sz="1350"/>
              <a:t>all of them</a:t>
            </a:r>
            <a:r>
              <a:rPr lang="en" sz="1350">
                <a:highlight>
                  <a:srgbClr val="FAFAFA"/>
                </a:highlight>
              </a:rPr>
              <a:t>. Ideally you will have your files (your data) in at least three places: the place where you work on them, on a separate storage device, and off-site. Talk about law firm!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lnSpc>
                <a:spcPct val="160000"/>
              </a:lnSpc>
              <a:spcBef>
                <a:spcPts val="0"/>
              </a:spcBef>
              <a:buClr>
                <a:srgbClr val="222222"/>
              </a:buClr>
              <a:buSzPct val="100000"/>
              <a:buAutoNum type="arabicPeriod"/>
            </a:pPr>
            <a:r>
              <a:rPr b="1" lang="en" sz="1200">
                <a:solidFill>
                  <a:srgbClr val="222222"/>
                </a:solidFill>
              </a:rPr>
              <a:t>Adware:</a:t>
            </a:r>
            <a:r>
              <a:rPr lang="en" sz="1200">
                <a:solidFill>
                  <a:srgbClr val="222222"/>
                </a:solidFill>
              </a:rPr>
              <a:t>. The least dangerous and most lucrative Malware. Adware displays ads on your computer.</a:t>
            </a:r>
          </a:p>
          <a:p>
            <a:pPr indent="-304800" lvl="0" marL="457200" rtl="0">
              <a:lnSpc>
                <a:spcPct val="160000"/>
              </a:lnSpc>
              <a:spcBef>
                <a:spcPts val="0"/>
              </a:spcBef>
              <a:buClr>
                <a:srgbClr val="222222"/>
              </a:buClr>
              <a:buSzPct val="100000"/>
              <a:buAutoNum type="arabicPeriod"/>
            </a:pPr>
            <a:r>
              <a:rPr b="1" lang="en" sz="1200">
                <a:solidFill>
                  <a:srgbClr val="222222"/>
                </a:solidFill>
              </a:rPr>
              <a:t>Spyware</a:t>
            </a:r>
            <a:r>
              <a:rPr lang="en" sz="1200">
                <a:solidFill>
                  <a:srgbClr val="222222"/>
                </a:solidFill>
              </a:rPr>
              <a:t>:. Spyware is software that spies on you, tracking your internet activities in order to send advertising (Adware) back to your system.</a:t>
            </a:r>
          </a:p>
          <a:p>
            <a:pPr indent="-304800" lvl="0" marL="457200" rtl="0">
              <a:lnSpc>
                <a:spcPct val="160000"/>
              </a:lnSpc>
              <a:spcBef>
                <a:spcPts val="0"/>
              </a:spcBef>
              <a:buClr>
                <a:srgbClr val="222222"/>
              </a:buClr>
              <a:buSzPct val="100000"/>
              <a:buAutoNum type="arabicPeriod"/>
            </a:pPr>
            <a:r>
              <a:rPr b="1" lang="en" sz="1200">
                <a:solidFill>
                  <a:srgbClr val="222222"/>
                </a:solidFill>
              </a:rPr>
              <a:t>Worm:</a:t>
            </a:r>
            <a:r>
              <a:rPr lang="en" sz="1200">
                <a:solidFill>
                  <a:srgbClr val="222222"/>
                </a:solidFill>
              </a:rPr>
              <a:t> A program that replicates itself and destroys data and files on the computer. Worms work to “eat” the system operating files and data files until the drive is empty.</a:t>
            </a:r>
          </a:p>
          <a:p>
            <a:pPr indent="-304800" lvl="1" marL="914400" rtl="0">
              <a:spcBef>
                <a:spcPts val="0"/>
              </a:spcBef>
              <a:buClr>
                <a:srgbClr val="222222"/>
              </a:buClr>
              <a:buSzPct val="100000"/>
              <a:buAutoNum type="alphaLcPeriod"/>
            </a:pPr>
            <a:r>
              <a:rPr lang="en" sz="1200">
                <a:solidFill>
                  <a:srgbClr val="222222"/>
                </a:solidFill>
                <a:highlight>
                  <a:srgbClr val="FFFFFF"/>
                </a:highlight>
              </a:rPr>
              <a:t>a computer </a:t>
            </a:r>
            <a:r>
              <a:rPr b="1" lang="en" sz="1200">
                <a:solidFill>
                  <a:srgbClr val="222222"/>
                </a:solidFill>
              </a:rPr>
              <a:t>virus</a:t>
            </a:r>
            <a:r>
              <a:rPr lang="en" sz="1200">
                <a:solidFill>
                  <a:srgbClr val="222222"/>
                </a:solidFill>
                <a:highlight>
                  <a:srgbClr val="FFFFFF"/>
                </a:highlight>
              </a:rPr>
              <a:t> that can self-replicate, mostly without human intervention. </a:t>
            </a:r>
          </a:p>
          <a:p>
            <a:pPr indent="-304800" lvl="1" marL="914400" rtl="0">
              <a:spcBef>
                <a:spcPts val="0"/>
              </a:spcBef>
              <a:buClr>
                <a:srgbClr val="222222"/>
              </a:buClr>
              <a:buSzPct val="100000"/>
              <a:buAutoNum type="alphaLcPeriod"/>
            </a:pPr>
            <a:r>
              <a:rPr lang="en" sz="1200">
                <a:solidFill>
                  <a:srgbClr val="222222"/>
                </a:solidFill>
                <a:highlight>
                  <a:srgbClr val="FFFFFF"/>
                </a:highlight>
              </a:rPr>
              <a:t>replicates itself in order to spread to other computers. Often, it uses a computer network to spread itself, relying on security failures on the target computer to access it.</a:t>
            </a:r>
          </a:p>
          <a:p>
            <a:pPr indent="-304800" lvl="0" marL="457200" rtl="0">
              <a:lnSpc>
                <a:spcPct val="160000"/>
              </a:lnSpc>
              <a:spcBef>
                <a:spcPts val="0"/>
              </a:spcBef>
              <a:buClr>
                <a:srgbClr val="222222"/>
              </a:buClr>
              <a:buSzPct val="100000"/>
              <a:buAutoNum type="arabicPeriod"/>
            </a:pPr>
            <a:r>
              <a:rPr b="1" lang="en" sz="1200">
                <a:solidFill>
                  <a:srgbClr val="222222"/>
                </a:solidFill>
              </a:rPr>
              <a:t>Trojan:</a:t>
            </a:r>
            <a:r>
              <a:rPr lang="en" sz="1200">
                <a:solidFill>
                  <a:srgbClr val="222222"/>
                </a:solidFill>
              </a:rPr>
              <a:t> The most dangerous Malware. Trojans are written with the purpose of discovering your financial information, taking over your computer’s system resources, and in larger systems creating a “denial-of-service attack ” Denial-of-service attack: an attempt to make a machine or network resource unavailable to those attempting to reach it. Example: AOL, Yahoo or your business network becoming unavailable.</a:t>
            </a:r>
          </a:p>
          <a:p>
            <a:pPr indent="-304800" lvl="0" marL="457200" rtl="0">
              <a:lnSpc>
                <a:spcPct val="160000"/>
              </a:lnSpc>
              <a:spcBef>
                <a:spcPts val="0"/>
              </a:spcBef>
              <a:buClr>
                <a:srgbClr val="222222"/>
              </a:buClr>
              <a:buSzPct val="100000"/>
              <a:buAutoNum type="arabicPeriod"/>
            </a:pPr>
            <a:r>
              <a:rPr b="1" lang="en" sz="1200">
                <a:solidFill>
                  <a:srgbClr val="222222"/>
                </a:solidFill>
              </a:rPr>
              <a:t>Keyloggers:</a:t>
            </a:r>
            <a:r>
              <a:rPr lang="en" sz="1200">
                <a:solidFill>
                  <a:srgbClr val="222222"/>
                </a:solidFill>
              </a:rPr>
              <a:t> Records everything you type on your PC in order to glean your log-in names, passwords, and other sensitive information, and send it on to the source of the keylogging program. Many times keyloggers are used by corporations and parents to acquire computer usage information.</a:t>
            </a:r>
            <a:r>
              <a:rPr b="1" lang="en" sz="1200">
                <a:solidFill>
                  <a:srgbClr val="222222"/>
                </a:solidFill>
              </a:rPr>
              <a:t>  </a:t>
            </a:r>
          </a:p>
          <a:p>
            <a:pPr indent="-304800" lvl="0" marL="457200" rtl="0">
              <a:lnSpc>
                <a:spcPct val="160000"/>
              </a:lnSpc>
              <a:spcBef>
                <a:spcPts val="0"/>
              </a:spcBef>
              <a:buClr>
                <a:srgbClr val="222222"/>
              </a:buClr>
              <a:buSzPct val="100000"/>
              <a:buAutoNum type="arabicPeriod"/>
            </a:pPr>
            <a:r>
              <a:rPr b="1" lang="en" sz="1200">
                <a:solidFill>
                  <a:srgbClr val="222222"/>
                </a:solidFill>
              </a:rPr>
              <a:t>Ransomware: </a:t>
            </a:r>
            <a:r>
              <a:rPr lang="en" sz="1200">
                <a:solidFill>
                  <a:srgbClr val="222222"/>
                </a:solidFill>
              </a:rPr>
              <a:t>If you see this screen that warns you that you have been locked out of your computer until you pay for your cybercrimes. Your system is severely infected with a form of Malware called Ransomware. It is not a real notification from the FBI, but, rather an infection of the system itself. Even if you pay to unlock the system, the system is unlocked, but you are not free of it locking you out again. The request for money, usually in the hundreds of dollars is completely fake.</a:t>
            </a:r>
          </a:p>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a:spcBef>
                <a:spcPts val="0"/>
              </a:spcBef>
              <a:buClr>
                <a:srgbClr val="535353"/>
              </a:buClr>
              <a:buSzPct val="100000"/>
              <a:buChar char="-"/>
            </a:pPr>
            <a:r>
              <a:rPr lang="en" sz="1200">
                <a:solidFill>
                  <a:srgbClr val="535353"/>
                </a:solidFill>
              </a:rPr>
              <a:t>programs that are designed to display advertisements on your computer, redirect your search requests to advertising websites and collect marketing-type data about you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5275" lvl="0" marL="457200" rtl="0">
              <a:spcBef>
                <a:spcPts val="0"/>
              </a:spcBef>
              <a:buClr>
                <a:srgbClr val="222222"/>
              </a:buClr>
              <a:buSzPct val="87500"/>
              <a:buChar char="-"/>
            </a:pPr>
            <a:r>
              <a:rPr lang="en" sz="1200">
                <a:highlight>
                  <a:srgbClr val="FFFFFF"/>
                </a:highlight>
              </a:rPr>
              <a:t>CoolWebSearch is a name given to a wide range of different browser hijackers. The code is very different between variants, but all are currently used to redirect users to coolwebsearch.com and other sites affiliated with its operators</a:t>
            </a:r>
          </a:p>
          <a:p>
            <a:pPr indent="-304800" lvl="0" marL="457200">
              <a:spcBef>
                <a:spcPts val="0"/>
              </a:spcBef>
              <a:buSzPct val="100000"/>
              <a:buChar char="-"/>
            </a:pPr>
            <a:r>
              <a:rPr lang="en" sz="1200">
                <a:highlight>
                  <a:srgbClr val="FFFFFF"/>
                </a:highlight>
              </a:rPr>
              <a:t>CoolWebBrowser is suspected to be installed by pop-ups exploiting security holes in IE.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222222"/>
              </a:solidFill>
              <a:highlight>
                <a:srgbClr val="FFFFFF"/>
              </a:highlight>
            </a:endParaRPr>
          </a:p>
          <a:p>
            <a:pPr indent="-304800" lvl="0" marL="457200" rtl="0">
              <a:spcBef>
                <a:spcPts val="0"/>
              </a:spcBef>
              <a:buClr>
                <a:srgbClr val="222222"/>
              </a:buClr>
              <a:buSzPct val="109090"/>
              <a:buChar char="-"/>
            </a:pPr>
            <a:r>
              <a:rPr lang="en" sz="1050">
                <a:solidFill>
                  <a:srgbClr val="222222"/>
                </a:solidFill>
                <a:highlight>
                  <a:srgbClr val="FFFFFF"/>
                </a:highlight>
              </a:rPr>
              <a:t>attacked tens of millions of </a:t>
            </a:r>
            <a:r>
              <a:rPr lang="en" sz="1050">
                <a:solidFill>
                  <a:srgbClr val="0B0080"/>
                </a:solidFill>
                <a:hlinkClick r:id="rId2"/>
              </a:rPr>
              <a:t>Windows</a:t>
            </a:r>
            <a:r>
              <a:rPr lang="en" sz="1050">
                <a:solidFill>
                  <a:srgbClr val="222222"/>
                </a:solidFill>
                <a:highlight>
                  <a:srgbClr val="FFFFFF"/>
                </a:highlight>
              </a:rPr>
              <a:t> personal computers on and after 5 May 2000</a:t>
            </a:r>
            <a:r>
              <a:rPr baseline="30000" lang="en" sz="1400">
                <a:solidFill>
                  <a:srgbClr val="0B0080"/>
                </a:solidFill>
                <a:hlinkClick r:id="rId3"/>
              </a:rPr>
              <a:t>[1]</a:t>
            </a:r>
            <a:r>
              <a:rPr lang="en" sz="1050">
                <a:solidFill>
                  <a:srgbClr val="222222"/>
                </a:solidFill>
                <a:highlight>
                  <a:srgbClr val="FFFFFF"/>
                </a:highlight>
              </a:rPr>
              <a:t> local time in the </a:t>
            </a:r>
            <a:r>
              <a:rPr lang="en" sz="1050">
                <a:solidFill>
                  <a:srgbClr val="0B0080"/>
                </a:solidFill>
                <a:hlinkClick r:id="rId4"/>
              </a:rPr>
              <a:t>Philippines</a:t>
            </a:r>
            <a:r>
              <a:rPr lang="en" sz="1050">
                <a:solidFill>
                  <a:srgbClr val="222222"/>
                </a:solidFill>
                <a:highlight>
                  <a:srgbClr val="FFFFFF"/>
                </a:highlight>
              </a:rPr>
              <a:t> when it started spreading as an email message with the subject line "ILOVEYOU" and the attachment "LOVE-LETTER-FOR-YOU.txt.vbs". </a:t>
            </a:r>
          </a:p>
          <a:p>
            <a:pPr indent="-295275" lvl="0" marL="457200">
              <a:spcBef>
                <a:spcPts val="0"/>
              </a:spcBef>
              <a:buClr>
                <a:srgbClr val="222222"/>
              </a:buClr>
              <a:buSzPct val="95454"/>
              <a:buChar char="-"/>
            </a:pPr>
            <a:r>
              <a:rPr lang="en" sz="1050">
                <a:solidFill>
                  <a:srgbClr val="222222"/>
                </a:solidFill>
                <a:highlight>
                  <a:srgbClr val="FFFFFF"/>
                </a:highlight>
              </a:rPr>
              <a:t>SAMY worm “but most of all, samy is my hero”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sz="1200">
              <a:solidFill>
                <a:srgbClr val="222222"/>
              </a:solidFill>
              <a:highlight>
                <a:srgbClr val="FFFFFF"/>
              </a:highlight>
            </a:endParaRPr>
          </a:p>
          <a:p>
            <a:pPr indent="-304800" lvl="0" marL="457200" rtl="0">
              <a:spcBef>
                <a:spcPts val="0"/>
              </a:spcBef>
              <a:buClr>
                <a:srgbClr val="222222"/>
              </a:buClr>
              <a:buSzPct val="109090"/>
              <a:buChar char="-"/>
            </a:pPr>
            <a:r>
              <a:rPr b="1" lang="en" sz="1050">
                <a:solidFill>
                  <a:srgbClr val="222222"/>
                </a:solidFill>
              </a:rPr>
              <a:t>Zeus</a:t>
            </a:r>
            <a:r>
              <a:rPr lang="en" sz="1050">
                <a:solidFill>
                  <a:srgbClr val="222222"/>
                </a:solidFill>
                <a:highlight>
                  <a:srgbClr val="FFFFFF"/>
                </a:highlight>
              </a:rPr>
              <a:t>, </a:t>
            </a:r>
            <a:r>
              <a:rPr b="1" lang="en" sz="1050">
                <a:solidFill>
                  <a:srgbClr val="222222"/>
                </a:solidFill>
              </a:rPr>
              <a:t>ZeuS</a:t>
            </a:r>
            <a:r>
              <a:rPr lang="en" sz="1050">
                <a:solidFill>
                  <a:srgbClr val="222222"/>
                </a:solidFill>
                <a:highlight>
                  <a:srgbClr val="FFFFFF"/>
                </a:highlight>
              </a:rPr>
              <a:t>, or </a:t>
            </a:r>
            <a:r>
              <a:rPr b="1" lang="en" sz="1050">
                <a:solidFill>
                  <a:srgbClr val="222222"/>
                </a:solidFill>
              </a:rPr>
              <a:t>Zbot</a:t>
            </a:r>
            <a:r>
              <a:rPr lang="en" sz="1050">
                <a:solidFill>
                  <a:srgbClr val="222222"/>
                </a:solidFill>
                <a:highlight>
                  <a:srgbClr val="FFFFFF"/>
                </a:highlight>
              </a:rPr>
              <a:t> is a </a:t>
            </a:r>
            <a:r>
              <a:rPr lang="en" sz="1050">
                <a:solidFill>
                  <a:srgbClr val="0B0080"/>
                </a:solidFill>
                <a:hlinkClick r:id="rId2"/>
              </a:rPr>
              <a:t>Trojan horse</a:t>
            </a:r>
            <a:r>
              <a:rPr lang="en" sz="1050">
                <a:solidFill>
                  <a:srgbClr val="222222"/>
                </a:solidFill>
                <a:highlight>
                  <a:srgbClr val="FFFFFF"/>
                </a:highlight>
              </a:rPr>
              <a:t> </a:t>
            </a:r>
            <a:r>
              <a:rPr lang="en" sz="1050">
                <a:solidFill>
                  <a:srgbClr val="0B0080"/>
                </a:solidFill>
                <a:hlinkClick r:id="rId3"/>
              </a:rPr>
              <a:t>malware</a:t>
            </a:r>
            <a:r>
              <a:rPr lang="en" sz="1050">
                <a:solidFill>
                  <a:srgbClr val="222222"/>
                </a:solidFill>
                <a:highlight>
                  <a:srgbClr val="FFFFFF"/>
                </a:highlight>
              </a:rPr>
              <a:t> package that runs on versions of </a:t>
            </a:r>
            <a:r>
              <a:rPr lang="en" sz="1050">
                <a:solidFill>
                  <a:srgbClr val="0B0080"/>
                </a:solidFill>
                <a:hlinkClick r:id="rId4"/>
              </a:rPr>
              <a:t>Microsoft Windows</a:t>
            </a:r>
            <a:r>
              <a:rPr lang="en" sz="1050">
                <a:solidFill>
                  <a:srgbClr val="222222"/>
                </a:solidFill>
                <a:highlight>
                  <a:srgbClr val="FFFFFF"/>
                </a:highlight>
              </a:rPr>
              <a:t>. While it can be used to carry out many malicious and criminal tasks, it is often used to steal banking information by </a:t>
            </a:r>
            <a:r>
              <a:rPr lang="en" sz="1050">
                <a:solidFill>
                  <a:srgbClr val="0B0080"/>
                </a:solidFill>
                <a:hlinkClick r:id="rId5"/>
              </a:rPr>
              <a:t>man-in-the-browser</a:t>
            </a:r>
            <a:r>
              <a:rPr lang="en" sz="1050">
                <a:solidFill>
                  <a:srgbClr val="222222"/>
                </a:solidFill>
                <a:highlight>
                  <a:srgbClr val="FFFFFF"/>
                </a:highlight>
              </a:rPr>
              <a:t> </a:t>
            </a:r>
            <a:r>
              <a:rPr lang="en" sz="1050">
                <a:solidFill>
                  <a:srgbClr val="0B0080"/>
                </a:solidFill>
                <a:hlinkClick r:id="rId6"/>
              </a:rPr>
              <a:t>keystroke logging</a:t>
            </a:r>
            <a:r>
              <a:rPr lang="en" sz="1050">
                <a:solidFill>
                  <a:srgbClr val="222222"/>
                </a:solidFill>
                <a:highlight>
                  <a:srgbClr val="FFFFFF"/>
                </a:highlight>
              </a:rPr>
              <a:t> and </a:t>
            </a:r>
            <a:r>
              <a:rPr lang="en" sz="1050">
                <a:solidFill>
                  <a:srgbClr val="0B0080"/>
                </a:solidFill>
                <a:hlinkClick r:id="rId7"/>
              </a:rPr>
              <a:t>form grabbing</a:t>
            </a:r>
            <a:r>
              <a:rPr lang="en" sz="1050">
                <a:solidFill>
                  <a:srgbClr val="222222"/>
                </a:solidFill>
                <a:highlight>
                  <a:srgbClr val="FFFFFF"/>
                </a:highlight>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58" name="Shape 58"/>
        <p:cNvGrpSpPr/>
        <p:nvPr/>
      </p:nvGrpSpPr>
      <p:grpSpPr>
        <a:xfrm>
          <a:off x="0" y="0"/>
          <a:ext cx="0" cy="0"/>
          <a:chOff x="0" y="0"/>
          <a:chExt cx="0" cy="0"/>
        </a:xfrm>
      </p:grpSpPr>
      <p:sp>
        <p:nvSpPr>
          <p:cNvPr id="59" name="Shape 59"/>
          <p:cNvSpPr txBox="1"/>
          <p:nvPr>
            <p:ph type="ctrTitle"/>
          </p:nvPr>
        </p:nvSpPr>
        <p:spPr>
          <a:xfrm>
            <a:off x="1319175" y="2157318"/>
            <a:ext cx="6680400" cy="1159800"/>
          </a:xfrm>
          <a:prstGeom prst="rect">
            <a:avLst/>
          </a:prstGeom>
        </p:spPr>
        <p:txBody>
          <a:bodyPr anchorCtr="0" anchor="t"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cxnSp>
        <p:nvCxnSpPr>
          <p:cNvPr id="60" name="Shape 60"/>
          <p:cNvCxnSpPr>
            <a:stCxn id="61" idx="4"/>
          </p:cNvCxnSpPr>
          <p:nvPr/>
        </p:nvCxnSpPr>
        <p:spPr>
          <a:xfrm>
            <a:off x="903750" y="2672925"/>
            <a:ext cx="0" cy="2470800"/>
          </a:xfrm>
          <a:prstGeom prst="straightConnector1">
            <a:avLst/>
          </a:prstGeom>
          <a:noFill/>
          <a:ln cap="flat" cmpd="sng" w="9525">
            <a:solidFill>
              <a:srgbClr val="999FA9"/>
            </a:solidFill>
            <a:prstDash val="solid"/>
            <a:round/>
            <a:headEnd len="lg" w="lg" type="none"/>
            <a:tailEnd len="lg" w="lg" type="none"/>
          </a:ln>
        </p:spPr>
      </p:cxnSp>
      <p:sp>
        <p:nvSpPr>
          <p:cNvPr id="61" name="Shape 61"/>
          <p:cNvSpPr/>
          <p:nvPr/>
        </p:nvSpPr>
        <p:spPr>
          <a:xfrm>
            <a:off x="769050" y="2470725"/>
            <a:ext cx="269400" cy="2022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62" name="Shape 62"/>
        <p:cNvGrpSpPr/>
        <p:nvPr/>
      </p:nvGrpSpPr>
      <p:grpSpPr>
        <a:xfrm>
          <a:off x="0" y="0"/>
          <a:ext cx="0" cy="0"/>
          <a:chOff x="0" y="0"/>
          <a:chExt cx="0" cy="0"/>
        </a:xfrm>
      </p:grpSpPr>
      <p:sp>
        <p:nvSpPr>
          <p:cNvPr id="63" name="Shape 63"/>
          <p:cNvSpPr txBox="1"/>
          <p:nvPr>
            <p:ph type="ctrTitle"/>
          </p:nvPr>
        </p:nvSpPr>
        <p:spPr>
          <a:xfrm>
            <a:off x="1530175" y="2307787"/>
            <a:ext cx="6767100" cy="532200"/>
          </a:xfrm>
          <a:prstGeom prst="rect">
            <a:avLst/>
          </a:prstGeom>
        </p:spPr>
        <p:txBody>
          <a:bodyPr anchorCtr="0" anchor="ctr"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sp>
        <p:nvSpPr>
          <p:cNvPr id="64" name="Shape 64"/>
          <p:cNvSpPr txBox="1"/>
          <p:nvPr>
            <p:ph idx="1" type="subTitle"/>
          </p:nvPr>
        </p:nvSpPr>
        <p:spPr>
          <a:xfrm>
            <a:off x="1530175" y="2782912"/>
            <a:ext cx="6927900" cy="353100"/>
          </a:xfrm>
          <a:prstGeom prst="rect">
            <a:avLst/>
          </a:prstGeom>
        </p:spPr>
        <p:txBody>
          <a:bodyPr anchorCtr="0" anchor="t" bIns="91425" lIns="91425" rIns="91425" tIns="91425"/>
          <a:lstStyle>
            <a:lvl1pPr lvl="0" rtl="0">
              <a:spcBef>
                <a:spcPts val="0"/>
              </a:spcBef>
              <a:buSzPct val="100000"/>
              <a:buNone/>
              <a:defRPr sz="1800"/>
            </a:lvl1pPr>
            <a:lvl2pPr lvl="1" rtl="0">
              <a:spcBef>
                <a:spcPts val="0"/>
              </a:spcBef>
              <a:buSzPct val="100000"/>
              <a:buNone/>
              <a:defRPr sz="1800"/>
            </a:lvl2pPr>
            <a:lvl3pPr lvl="2" rtl="0">
              <a:spcBef>
                <a:spcPts val="0"/>
              </a:spcBef>
              <a:buSzPct val="100000"/>
              <a:buNone/>
              <a:defRPr sz="1800"/>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cxnSp>
        <p:nvCxnSpPr>
          <p:cNvPr id="65" name="Shape 6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66" name="Shape 66"/>
          <p:cNvSpPr/>
          <p:nvPr/>
        </p:nvSpPr>
        <p:spPr>
          <a:xfrm>
            <a:off x="493600" y="2264137"/>
            <a:ext cx="820200" cy="6150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67" name="Shape 67"/>
        <p:cNvGrpSpPr/>
        <p:nvPr/>
      </p:nvGrpSpPr>
      <p:grpSpPr>
        <a:xfrm>
          <a:off x="0" y="0"/>
          <a:ext cx="0" cy="0"/>
          <a:chOff x="0" y="0"/>
          <a:chExt cx="0" cy="0"/>
        </a:xfrm>
      </p:grpSpPr>
      <p:sp>
        <p:nvSpPr>
          <p:cNvPr id="68" name="Shape 68"/>
          <p:cNvSpPr txBox="1"/>
          <p:nvPr>
            <p:ph idx="1" type="body"/>
          </p:nvPr>
        </p:nvSpPr>
        <p:spPr>
          <a:xfrm>
            <a:off x="1633225" y="2161800"/>
            <a:ext cx="6700500" cy="819900"/>
          </a:xfrm>
          <a:prstGeom prst="rect">
            <a:avLst/>
          </a:prstGeom>
        </p:spPr>
        <p:txBody>
          <a:bodyPr anchorCtr="0" anchor="ctr" bIns="91425" lIns="91425" rIns="91425" tIns="91425"/>
          <a:lstStyle>
            <a:lvl1pPr lvl="0" rtl="0">
              <a:spcBef>
                <a:spcPts val="0"/>
              </a:spcBef>
              <a:buClr>
                <a:srgbClr val="39C0BA"/>
              </a:buClr>
              <a:buSzPct val="100000"/>
              <a:defRPr i="1" sz="2800">
                <a:solidFill>
                  <a:srgbClr val="39C0BA"/>
                </a:solidFill>
              </a:defRPr>
            </a:lvl1pPr>
            <a:lvl2pPr lvl="1" rtl="0">
              <a:spcBef>
                <a:spcPts val="0"/>
              </a:spcBef>
              <a:buClr>
                <a:srgbClr val="39C0BA"/>
              </a:buClr>
              <a:buSzPct val="100000"/>
              <a:defRPr i="1" sz="2800">
                <a:solidFill>
                  <a:srgbClr val="39C0BA"/>
                </a:solidFill>
              </a:defRPr>
            </a:lvl2pPr>
            <a:lvl3pPr lvl="2" rtl="0">
              <a:spcBef>
                <a:spcPts val="0"/>
              </a:spcBef>
              <a:buClr>
                <a:srgbClr val="39C0BA"/>
              </a:buClr>
              <a:buSzPct val="100000"/>
              <a:defRPr i="1" sz="2800">
                <a:solidFill>
                  <a:srgbClr val="39C0BA"/>
                </a:solidFill>
              </a:defRPr>
            </a:lvl3pPr>
            <a:lvl4pPr lvl="3" rtl="0">
              <a:spcBef>
                <a:spcPts val="0"/>
              </a:spcBef>
              <a:buClr>
                <a:srgbClr val="39C0BA"/>
              </a:buClr>
              <a:buSzPct val="100000"/>
              <a:defRPr i="1" sz="2800">
                <a:solidFill>
                  <a:srgbClr val="39C0BA"/>
                </a:solidFill>
              </a:defRPr>
            </a:lvl4pPr>
            <a:lvl5pPr lvl="4" rtl="0">
              <a:spcBef>
                <a:spcPts val="0"/>
              </a:spcBef>
              <a:buClr>
                <a:srgbClr val="39C0BA"/>
              </a:buClr>
              <a:buSzPct val="100000"/>
              <a:defRPr i="1" sz="2800">
                <a:solidFill>
                  <a:srgbClr val="39C0BA"/>
                </a:solidFill>
              </a:defRPr>
            </a:lvl5pPr>
            <a:lvl6pPr lvl="5" rtl="0">
              <a:spcBef>
                <a:spcPts val="0"/>
              </a:spcBef>
              <a:buClr>
                <a:srgbClr val="39C0BA"/>
              </a:buClr>
              <a:buSzPct val="100000"/>
              <a:defRPr i="1" sz="2800">
                <a:solidFill>
                  <a:srgbClr val="39C0BA"/>
                </a:solidFill>
              </a:defRPr>
            </a:lvl6pPr>
            <a:lvl7pPr lvl="6" rtl="0">
              <a:spcBef>
                <a:spcPts val="0"/>
              </a:spcBef>
              <a:buClr>
                <a:srgbClr val="39C0BA"/>
              </a:buClr>
              <a:buSzPct val="100000"/>
              <a:defRPr i="1" sz="2800">
                <a:solidFill>
                  <a:srgbClr val="39C0BA"/>
                </a:solidFill>
              </a:defRPr>
            </a:lvl7pPr>
            <a:lvl8pPr lvl="7" rtl="0">
              <a:spcBef>
                <a:spcPts val="0"/>
              </a:spcBef>
              <a:buClr>
                <a:srgbClr val="39C0BA"/>
              </a:buClr>
              <a:buSzPct val="100000"/>
              <a:defRPr i="1" sz="2800">
                <a:solidFill>
                  <a:srgbClr val="39C0BA"/>
                </a:solidFill>
              </a:defRPr>
            </a:lvl8pPr>
            <a:lvl9pPr lvl="8" rtl="0">
              <a:spcBef>
                <a:spcPts val="0"/>
              </a:spcBef>
              <a:buClr>
                <a:srgbClr val="39C0BA"/>
              </a:buClr>
              <a:buSzPct val="100000"/>
              <a:defRPr i="1" sz="2800">
                <a:solidFill>
                  <a:srgbClr val="39C0BA"/>
                </a:solidFill>
              </a:defRPr>
            </a:lvl9pPr>
          </a:lstStyle>
          <a:p/>
        </p:txBody>
      </p:sp>
      <p:cxnSp>
        <p:nvCxnSpPr>
          <p:cNvPr id="69" name="Shape 6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70" name="Shape 70"/>
          <p:cNvSpPr/>
          <p:nvPr/>
        </p:nvSpPr>
        <p:spPr>
          <a:xfrm>
            <a:off x="493600" y="2264137"/>
            <a:ext cx="820200" cy="6150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txBox="1"/>
          <p:nvPr/>
        </p:nvSpPr>
        <p:spPr>
          <a:xfrm>
            <a:off x="208000" y="2322128"/>
            <a:ext cx="1306200" cy="6537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39C0BA"/>
                </a:solidFill>
                <a:latin typeface="Quicksand"/>
                <a:ea typeface="Quicksand"/>
                <a:cs typeface="Quicksand"/>
                <a:sym typeface="Quicksand"/>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72" name="Shape 72"/>
        <p:cNvGrpSpPr/>
        <p:nvPr/>
      </p:nvGrpSpPr>
      <p:grpSpPr>
        <a:xfrm>
          <a:off x="0" y="0"/>
          <a:ext cx="0" cy="0"/>
          <a:chOff x="0" y="0"/>
          <a:chExt cx="0" cy="0"/>
        </a:xfrm>
      </p:grpSpPr>
      <p:cxnSp>
        <p:nvCxnSpPr>
          <p:cNvPr id="73" name="Shape 73"/>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74" name="Shape 74"/>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77" name="Shape 77"/>
          <p:cNvSpPr txBox="1"/>
          <p:nvPr>
            <p:ph idx="1" type="body"/>
          </p:nvPr>
        </p:nvSpPr>
        <p:spPr>
          <a:xfrm>
            <a:off x="1165497" y="1200150"/>
            <a:ext cx="6858000" cy="3725700"/>
          </a:xfrm>
          <a:prstGeom prst="rect">
            <a:avLst/>
          </a:prstGeom>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78" name="Shape 78"/>
        <p:cNvGrpSpPr/>
        <p:nvPr/>
      </p:nvGrpSpPr>
      <p:grpSpPr>
        <a:xfrm>
          <a:off x="0" y="0"/>
          <a:ext cx="0" cy="0"/>
          <a:chOff x="0" y="0"/>
          <a:chExt cx="0" cy="0"/>
        </a:xfrm>
      </p:grpSpPr>
      <p:sp>
        <p:nvSpPr>
          <p:cNvPr id="79" name="Shape 79"/>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1165474" y="1200150"/>
            <a:ext cx="3306900" cy="3725700"/>
          </a:xfrm>
          <a:prstGeom prst="rect">
            <a:avLst/>
          </a:prstGeom>
        </p:spPr>
        <p:txBody>
          <a:bodyPr anchorCtr="0" anchor="t" bIns="91425" lIns="91425" rIns="91425" tIns="91425"/>
          <a:lstStyle>
            <a:lvl1pPr lvl="0" rtl="0">
              <a:spcBef>
                <a:spcPts val="0"/>
              </a:spcBef>
              <a:buSzPct val="100000"/>
              <a:defRPr sz="2600"/>
            </a:lvl1pPr>
            <a:lvl2pPr lvl="1" rtl="0">
              <a:spcBef>
                <a:spcPts val="0"/>
              </a:spcBef>
              <a:buSzPct val="100000"/>
              <a:defRPr sz="2600"/>
            </a:lvl2pPr>
            <a:lvl3pPr lvl="2" rtl="0">
              <a:spcBef>
                <a:spcPts val="0"/>
              </a:spcBef>
              <a:buSzPct val="100000"/>
              <a:defRPr sz="2600"/>
            </a:lvl3pPr>
            <a:lvl4pPr lvl="3" rtl="0">
              <a:spcBef>
                <a:spcPts val="0"/>
              </a:spcBef>
              <a:buSzPct val="100000"/>
              <a:defRPr sz="2600"/>
            </a:lvl4pPr>
            <a:lvl5pPr lvl="4" rtl="0">
              <a:spcBef>
                <a:spcPts val="0"/>
              </a:spcBef>
              <a:buSzPct val="100000"/>
              <a:defRPr sz="2600"/>
            </a:lvl5pPr>
            <a:lvl6pPr lvl="5" rtl="0">
              <a:spcBef>
                <a:spcPts val="0"/>
              </a:spcBef>
              <a:buSzPct val="100000"/>
              <a:defRPr sz="2600"/>
            </a:lvl6pPr>
            <a:lvl7pPr lvl="6" rtl="0">
              <a:spcBef>
                <a:spcPts val="0"/>
              </a:spcBef>
              <a:buSzPct val="100000"/>
              <a:defRPr sz="2600"/>
            </a:lvl7pPr>
            <a:lvl8pPr lvl="7" rtl="0">
              <a:spcBef>
                <a:spcPts val="0"/>
              </a:spcBef>
              <a:buSzPct val="100000"/>
              <a:defRPr sz="2600"/>
            </a:lvl8pPr>
            <a:lvl9pPr lvl="8" rtl="0">
              <a:spcBef>
                <a:spcPts val="0"/>
              </a:spcBef>
              <a:buSzPct val="100000"/>
              <a:defRPr sz="2600"/>
            </a:lvl9pPr>
          </a:lstStyle>
          <a:p/>
        </p:txBody>
      </p:sp>
      <p:sp>
        <p:nvSpPr>
          <p:cNvPr id="81" name="Shape 81"/>
          <p:cNvSpPr txBox="1"/>
          <p:nvPr>
            <p:ph idx="2" type="body"/>
          </p:nvPr>
        </p:nvSpPr>
        <p:spPr>
          <a:xfrm>
            <a:off x="4671569" y="1200150"/>
            <a:ext cx="3306900" cy="3725700"/>
          </a:xfrm>
          <a:prstGeom prst="rect">
            <a:avLst/>
          </a:prstGeom>
        </p:spPr>
        <p:txBody>
          <a:bodyPr anchorCtr="0" anchor="t" bIns="91425" lIns="91425" rIns="91425" tIns="91425"/>
          <a:lstStyle>
            <a:lvl1pPr lvl="0" rtl="0">
              <a:spcBef>
                <a:spcPts val="0"/>
              </a:spcBef>
              <a:buSzPct val="100000"/>
              <a:defRPr sz="2600"/>
            </a:lvl1pPr>
            <a:lvl2pPr lvl="1" rtl="0">
              <a:spcBef>
                <a:spcPts val="0"/>
              </a:spcBef>
              <a:buSzPct val="100000"/>
              <a:defRPr sz="2600"/>
            </a:lvl2pPr>
            <a:lvl3pPr lvl="2" rtl="0">
              <a:spcBef>
                <a:spcPts val="0"/>
              </a:spcBef>
              <a:buSzPct val="100000"/>
              <a:defRPr sz="2600"/>
            </a:lvl3pPr>
            <a:lvl4pPr lvl="3" rtl="0">
              <a:spcBef>
                <a:spcPts val="0"/>
              </a:spcBef>
              <a:buSzPct val="100000"/>
              <a:defRPr sz="2600"/>
            </a:lvl4pPr>
            <a:lvl5pPr lvl="4" rtl="0">
              <a:spcBef>
                <a:spcPts val="0"/>
              </a:spcBef>
              <a:buSzPct val="100000"/>
              <a:defRPr sz="2600"/>
            </a:lvl5pPr>
            <a:lvl6pPr lvl="5" rtl="0">
              <a:spcBef>
                <a:spcPts val="0"/>
              </a:spcBef>
              <a:buSzPct val="100000"/>
              <a:defRPr sz="2600"/>
            </a:lvl6pPr>
            <a:lvl7pPr lvl="6" rtl="0">
              <a:spcBef>
                <a:spcPts val="0"/>
              </a:spcBef>
              <a:buSzPct val="100000"/>
              <a:defRPr sz="2600"/>
            </a:lvl7pPr>
            <a:lvl8pPr lvl="7" rtl="0">
              <a:spcBef>
                <a:spcPts val="0"/>
              </a:spcBef>
              <a:buSzPct val="100000"/>
              <a:defRPr sz="2600"/>
            </a:lvl8pPr>
            <a:lvl9pPr lvl="8" rtl="0">
              <a:spcBef>
                <a:spcPts val="0"/>
              </a:spcBef>
              <a:buSzPct val="100000"/>
              <a:defRPr sz="2600"/>
            </a:lvl9pPr>
          </a:lstStyle>
          <a:p/>
        </p:txBody>
      </p:sp>
      <p:cxnSp>
        <p:nvCxnSpPr>
          <p:cNvPr id="82" name="Shape 8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83" name="Shape 83"/>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85" name="Shape 85"/>
        <p:cNvGrpSpPr/>
        <p:nvPr/>
      </p:nvGrpSpPr>
      <p:grpSpPr>
        <a:xfrm>
          <a:off x="0" y="0"/>
          <a:ext cx="0" cy="0"/>
          <a:chOff x="0" y="0"/>
          <a:chExt cx="0" cy="0"/>
        </a:xfrm>
      </p:grpSpPr>
      <p:sp>
        <p:nvSpPr>
          <p:cNvPr id="86" name="Shape 86"/>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 type="body"/>
          </p:nvPr>
        </p:nvSpPr>
        <p:spPr>
          <a:xfrm>
            <a:off x="1165475" y="1255481"/>
            <a:ext cx="2403600"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88" name="Shape 88"/>
          <p:cNvSpPr txBox="1"/>
          <p:nvPr>
            <p:ph idx="2" type="body"/>
          </p:nvPr>
        </p:nvSpPr>
        <p:spPr>
          <a:xfrm>
            <a:off x="3692249" y="1255481"/>
            <a:ext cx="2403600"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89" name="Shape 89"/>
          <p:cNvSpPr txBox="1"/>
          <p:nvPr>
            <p:ph idx="3" type="body"/>
          </p:nvPr>
        </p:nvSpPr>
        <p:spPr>
          <a:xfrm>
            <a:off x="6219023" y="1255481"/>
            <a:ext cx="2403600" cy="3670500"/>
          </a:xfrm>
          <a:prstGeom prst="rect">
            <a:avLst/>
          </a:prstGeom>
        </p:spPr>
        <p:txBody>
          <a:bodyPr anchorCtr="0" anchor="t" bIns="91425" lIns="91425" rIns="91425" tIns="91425"/>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cxnSp>
        <p:nvCxnSpPr>
          <p:cNvPr id="90" name="Shape 90"/>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91" name="Shape 91"/>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769050" y="1396425"/>
            <a:ext cx="269400" cy="2022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3" name="Shape 93"/>
        <p:cNvGrpSpPr/>
        <p:nvPr/>
      </p:nvGrpSpPr>
      <p:grpSpPr>
        <a:xfrm>
          <a:off x="0" y="0"/>
          <a:ext cx="0" cy="0"/>
          <a:chOff x="0" y="0"/>
          <a:chExt cx="0" cy="0"/>
        </a:xfrm>
      </p:grpSpPr>
      <p:sp>
        <p:nvSpPr>
          <p:cNvPr id="94" name="Shape 94"/>
          <p:cNvSpPr txBox="1"/>
          <p:nvPr>
            <p:ph type="title"/>
          </p:nvPr>
        </p:nvSpPr>
        <p:spPr>
          <a:xfrm>
            <a:off x="1165475" y="499481"/>
            <a:ext cx="6858000" cy="345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95" name="Shape 95"/>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96" name="Shape 96"/>
          <p:cNvSpPr/>
          <p:nvPr/>
        </p:nvSpPr>
        <p:spPr>
          <a:xfrm>
            <a:off x="808725" y="600562"/>
            <a:ext cx="190200" cy="142500"/>
          </a:xfrm>
          <a:prstGeom prst="ellipse">
            <a:avLst/>
          </a:prstGeom>
          <a:solidFill>
            <a:srgbClr val="39C0BA"/>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7" name="Shape 97"/>
        <p:cNvGrpSpPr/>
        <p:nvPr/>
      </p:nvGrpSpPr>
      <p:grpSpPr>
        <a:xfrm>
          <a:off x="0" y="0"/>
          <a:ext cx="0" cy="0"/>
          <a:chOff x="0" y="0"/>
          <a:chExt cx="0" cy="0"/>
        </a:xfrm>
      </p:grpSpPr>
      <p:sp>
        <p:nvSpPr>
          <p:cNvPr id="98" name="Shape 98"/>
          <p:cNvSpPr txBox="1"/>
          <p:nvPr>
            <p:ph idx="1" type="body"/>
          </p:nvPr>
        </p:nvSpPr>
        <p:spPr>
          <a:xfrm>
            <a:off x="1165475" y="4331317"/>
            <a:ext cx="7521300" cy="434100"/>
          </a:xfrm>
          <a:prstGeom prst="rect">
            <a:avLst/>
          </a:prstGeom>
        </p:spPr>
        <p:txBody>
          <a:bodyPr anchorCtr="0" anchor="t" bIns="91425" lIns="91425" rIns="91425" tIns="91425"/>
          <a:lstStyle>
            <a:lvl1pPr lvl="0" rtl="0">
              <a:spcBef>
                <a:spcPts val="360"/>
              </a:spcBef>
              <a:buSzPct val="100000"/>
              <a:buNone/>
              <a:defRPr sz="1800"/>
            </a:lvl1pPr>
          </a:lstStyle>
          <a:p/>
        </p:txBody>
      </p:sp>
      <p:cxnSp>
        <p:nvCxnSpPr>
          <p:cNvPr id="99" name="Shape 99"/>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00" name="Shape 100"/>
          <p:cNvSpPr/>
          <p:nvPr/>
        </p:nvSpPr>
        <p:spPr>
          <a:xfrm>
            <a:off x="808650" y="4464637"/>
            <a:ext cx="190200" cy="1425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01" name="Shape 101"/>
        <p:cNvGrpSpPr/>
        <p:nvPr/>
      </p:nvGrpSpPr>
      <p:grpSpPr>
        <a:xfrm>
          <a:off x="0" y="0"/>
          <a:ext cx="0" cy="0"/>
          <a:chOff x="0" y="0"/>
          <a:chExt cx="0" cy="0"/>
        </a:xfrm>
      </p:grpSpPr>
      <p:cxnSp>
        <p:nvCxnSpPr>
          <p:cNvPr id="102" name="Shape 102"/>
          <p:cNvCxnSpPr/>
          <p:nvPr/>
        </p:nvCxnSpPr>
        <p:spPr>
          <a:xfrm>
            <a:off x="903825" y="-5943"/>
            <a:ext cx="0" cy="5149500"/>
          </a:xfrm>
          <a:prstGeom prst="straightConnector1">
            <a:avLst/>
          </a:prstGeom>
          <a:noFill/>
          <a:ln cap="flat" cmpd="sng" w="9525">
            <a:solidFill>
              <a:srgbClr val="999FA9"/>
            </a:solidFill>
            <a:prstDash val="solid"/>
            <a:round/>
            <a:headEnd len="lg" w="lg" type="none"/>
            <a:tailEnd len="lg" w="lg" type="none"/>
          </a:ln>
        </p:spPr>
      </p:cxnSp>
      <p:sp>
        <p:nvSpPr>
          <p:cNvPr id="103" name="Shape 103"/>
          <p:cNvSpPr/>
          <p:nvPr/>
        </p:nvSpPr>
        <p:spPr>
          <a:xfrm>
            <a:off x="808650" y="2500425"/>
            <a:ext cx="190200" cy="142500"/>
          </a:xfrm>
          <a:prstGeom prst="ellipse">
            <a:avLst/>
          </a:prstGeom>
          <a:solidFill>
            <a:srgbClr val="2E3037"/>
          </a:solidFill>
          <a:ln cap="flat" cmpd="sng" w="9525">
            <a:solidFill>
              <a:srgbClr val="999FA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key color">
    <p:bg>
      <p:bgPr>
        <a:solidFill>
          <a:srgbClr val="39C0BA"/>
        </a:solidFill>
      </p:bgPr>
    </p:bg>
    <p:spTree>
      <p:nvGrpSpPr>
        <p:cNvPr id="104" name="Shape 104"/>
        <p:cNvGrpSpPr/>
        <p:nvPr/>
      </p:nvGrpSpPr>
      <p:grpSpPr>
        <a:xfrm>
          <a:off x="0" y="0"/>
          <a:ext cx="0" cy="0"/>
          <a:chOff x="0" y="0"/>
          <a:chExt cx="0" cy="0"/>
        </a:xfrm>
      </p:grpSpPr>
      <p:cxnSp>
        <p:nvCxnSpPr>
          <p:cNvPr id="105" name="Shape 105"/>
          <p:cNvCxnSpPr/>
          <p:nvPr/>
        </p:nvCxnSpPr>
        <p:spPr>
          <a:xfrm>
            <a:off x="903825" y="-5943"/>
            <a:ext cx="0" cy="5149500"/>
          </a:xfrm>
          <a:prstGeom prst="straightConnector1">
            <a:avLst/>
          </a:prstGeom>
          <a:noFill/>
          <a:ln cap="flat" cmpd="sng" w="9525">
            <a:solidFill>
              <a:srgbClr val="2E3037"/>
            </a:solidFill>
            <a:prstDash val="solid"/>
            <a:round/>
            <a:headEnd len="lg" w="lg" type="none"/>
            <a:tailEnd len="lg" w="lg" type="none"/>
          </a:ln>
        </p:spPr>
      </p:cxnSp>
      <p:sp>
        <p:nvSpPr>
          <p:cNvPr id="106" name="Shape 106"/>
          <p:cNvSpPr/>
          <p:nvPr/>
        </p:nvSpPr>
        <p:spPr>
          <a:xfrm>
            <a:off x="808650" y="2500425"/>
            <a:ext cx="190200" cy="142500"/>
          </a:xfrm>
          <a:prstGeom prst="ellipse">
            <a:avLst/>
          </a:prstGeom>
          <a:solidFill>
            <a:srgbClr val="39C0BA"/>
          </a:solidFill>
          <a:ln cap="flat" cmpd="sng" w="952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2.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E3037"/>
        </a:solidFill>
      </p:bgPr>
    </p:bg>
    <p:spTree>
      <p:nvGrpSpPr>
        <p:cNvPr id="55" name="Shape 55"/>
        <p:cNvGrpSpPr/>
        <p:nvPr/>
      </p:nvGrpSpPr>
      <p:grpSpPr>
        <a:xfrm>
          <a:off x="0" y="0"/>
          <a:ext cx="0" cy="0"/>
          <a:chOff x="0" y="0"/>
          <a:chExt cx="0" cy="0"/>
        </a:xfrm>
      </p:grpSpPr>
      <p:sp>
        <p:nvSpPr>
          <p:cNvPr id="56" name="Shape 56"/>
          <p:cNvSpPr txBox="1"/>
          <p:nvPr>
            <p:ph type="title"/>
          </p:nvPr>
        </p:nvSpPr>
        <p:spPr>
          <a:xfrm>
            <a:off x="1165475" y="499481"/>
            <a:ext cx="6858000" cy="345000"/>
          </a:xfrm>
          <a:prstGeom prst="rect">
            <a:avLst/>
          </a:prstGeom>
          <a:noFill/>
          <a:ln>
            <a:noFill/>
          </a:ln>
        </p:spPr>
        <p:txBody>
          <a:bodyPr anchorCtr="0" anchor="b" bIns="91425" lIns="91425" rIns="91425" tIns="91425"/>
          <a:lstStyle>
            <a:lvl1pPr lvl="0"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1pPr>
            <a:lvl2pPr lvl="1"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2pPr>
            <a:lvl3pPr lvl="2"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3pPr>
            <a:lvl4pPr lvl="3"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4pPr>
            <a:lvl5pPr lvl="4"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5pPr>
            <a:lvl6pPr lvl="5"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6pPr>
            <a:lvl7pPr lvl="6"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7pPr>
            <a:lvl8pPr lvl="7"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8pPr>
            <a:lvl9pPr lvl="8" rtl="0">
              <a:spcBef>
                <a:spcPts val="0"/>
              </a:spcBef>
              <a:buClr>
                <a:srgbClr val="39C0BA"/>
              </a:buClr>
              <a:buSzPct val="100000"/>
              <a:buFont typeface="Quicksand"/>
              <a:buNone/>
              <a:defRPr sz="1800">
                <a:solidFill>
                  <a:srgbClr val="39C0BA"/>
                </a:solidFill>
                <a:latin typeface="Quicksand"/>
                <a:ea typeface="Quicksand"/>
                <a:cs typeface="Quicksand"/>
                <a:sym typeface="Quicksand"/>
              </a:defRPr>
            </a:lvl9pPr>
          </a:lstStyle>
          <a:p/>
        </p:txBody>
      </p:sp>
      <p:sp>
        <p:nvSpPr>
          <p:cNvPr id="57" name="Shape 57"/>
          <p:cNvSpPr txBox="1"/>
          <p:nvPr>
            <p:ph idx="1" type="body"/>
          </p:nvPr>
        </p:nvSpPr>
        <p:spPr>
          <a:xfrm>
            <a:off x="1165497" y="1200150"/>
            <a:ext cx="6858000" cy="3725700"/>
          </a:xfrm>
          <a:prstGeom prst="rect">
            <a:avLst/>
          </a:prstGeom>
          <a:noFill/>
          <a:ln>
            <a:noFill/>
          </a:ln>
        </p:spPr>
        <p:txBody>
          <a:bodyPr anchorCtr="0" anchor="t" bIns="91425" lIns="91425" rIns="91425" tIns="91425"/>
          <a:lstStyle>
            <a:lvl1pPr lvl="0" rtl="0">
              <a:spcBef>
                <a:spcPts val="600"/>
              </a:spcBef>
              <a:buClr>
                <a:srgbClr val="F3F3F3"/>
              </a:buClr>
              <a:buSzPct val="100000"/>
              <a:buFont typeface="Quicksand"/>
              <a:buChar char="◦"/>
              <a:defRPr sz="3000">
                <a:solidFill>
                  <a:srgbClr val="F3F3F3"/>
                </a:solidFill>
                <a:latin typeface="Quicksand"/>
                <a:ea typeface="Quicksand"/>
                <a:cs typeface="Quicksand"/>
                <a:sym typeface="Quicksand"/>
              </a:defRPr>
            </a:lvl1pPr>
            <a:lvl2pPr lvl="1" rtl="0">
              <a:spcBef>
                <a:spcPts val="480"/>
              </a:spcBef>
              <a:buClr>
                <a:srgbClr val="F3F3F3"/>
              </a:buClr>
              <a:buSzPct val="100000"/>
              <a:buFont typeface="Quicksand"/>
              <a:buChar char="▫"/>
              <a:defRPr sz="2400">
                <a:solidFill>
                  <a:srgbClr val="F3F3F3"/>
                </a:solidFill>
                <a:latin typeface="Quicksand"/>
                <a:ea typeface="Quicksand"/>
                <a:cs typeface="Quicksand"/>
                <a:sym typeface="Quicksand"/>
              </a:defRPr>
            </a:lvl2pPr>
            <a:lvl3pPr lvl="2" rtl="0">
              <a:spcBef>
                <a:spcPts val="480"/>
              </a:spcBef>
              <a:buClr>
                <a:srgbClr val="F3F3F3"/>
              </a:buClr>
              <a:buSzPct val="100000"/>
              <a:buFont typeface="Quicksand"/>
              <a:defRPr sz="2400">
                <a:solidFill>
                  <a:srgbClr val="F3F3F3"/>
                </a:solidFill>
                <a:latin typeface="Quicksand"/>
                <a:ea typeface="Quicksand"/>
                <a:cs typeface="Quicksand"/>
                <a:sym typeface="Quicksand"/>
              </a:defRPr>
            </a:lvl3pPr>
            <a:lvl4pPr lvl="3" rtl="0">
              <a:spcBef>
                <a:spcPts val="360"/>
              </a:spcBef>
              <a:buClr>
                <a:srgbClr val="F3F3F3"/>
              </a:buClr>
              <a:buSzPct val="100000"/>
              <a:buFont typeface="Quicksand"/>
              <a:defRPr sz="1800">
                <a:solidFill>
                  <a:srgbClr val="F3F3F3"/>
                </a:solidFill>
                <a:latin typeface="Quicksand"/>
                <a:ea typeface="Quicksand"/>
                <a:cs typeface="Quicksand"/>
                <a:sym typeface="Quicksand"/>
              </a:defRPr>
            </a:lvl4pPr>
            <a:lvl5pPr lvl="4" rtl="0">
              <a:spcBef>
                <a:spcPts val="360"/>
              </a:spcBef>
              <a:buClr>
                <a:srgbClr val="F3F3F3"/>
              </a:buClr>
              <a:buSzPct val="100000"/>
              <a:buFont typeface="Quicksand"/>
              <a:defRPr sz="1800">
                <a:solidFill>
                  <a:srgbClr val="F3F3F3"/>
                </a:solidFill>
                <a:latin typeface="Quicksand"/>
                <a:ea typeface="Quicksand"/>
                <a:cs typeface="Quicksand"/>
                <a:sym typeface="Quicksand"/>
              </a:defRPr>
            </a:lvl5pPr>
            <a:lvl6pPr lvl="5" rtl="0">
              <a:spcBef>
                <a:spcPts val="360"/>
              </a:spcBef>
              <a:buClr>
                <a:srgbClr val="F3F3F3"/>
              </a:buClr>
              <a:buSzPct val="100000"/>
              <a:buFont typeface="Quicksand"/>
              <a:defRPr sz="1800">
                <a:solidFill>
                  <a:srgbClr val="F3F3F3"/>
                </a:solidFill>
                <a:latin typeface="Quicksand"/>
                <a:ea typeface="Quicksand"/>
                <a:cs typeface="Quicksand"/>
                <a:sym typeface="Quicksand"/>
              </a:defRPr>
            </a:lvl6pPr>
            <a:lvl7pPr lvl="6" rtl="0">
              <a:spcBef>
                <a:spcPts val="360"/>
              </a:spcBef>
              <a:buClr>
                <a:srgbClr val="F3F3F3"/>
              </a:buClr>
              <a:buSzPct val="100000"/>
              <a:buFont typeface="Quicksand"/>
              <a:defRPr sz="1800">
                <a:solidFill>
                  <a:srgbClr val="F3F3F3"/>
                </a:solidFill>
                <a:latin typeface="Quicksand"/>
                <a:ea typeface="Quicksand"/>
                <a:cs typeface="Quicksand"/>
                <a:sym typeface="Quicksand"/>
              </a:defRPr>
            </a:lvl7pPr>
            <a:lvl8pPr lvl="7" rtl="0">
              <a:spcBef>
                <a:spcPts val="360"/>
              </a:spcBef>
              <a:buClr>
                <a:srgbClr val="F3F3F3"/>
              </a:buClr>
              <a:buSzPct val="100000"/>
              <a:buFont typeface="Quicksand"/>
              <a:defRPr sz="1800">
                <a:solidFill>
                  <a:srgbClr val="F3F3F3"/>
                </a:solidFill>
                <a:latin typeface="Quicksand"/>
                <a:ea typeface="Quicksand"/>
                <a:cs typeface="Quicksand"/>
                <a:sym typeface="Quicksand"/>
              </a:defRPr>
            </a:lvl8pPr>
            <a:lvl9pPr lvl="8" rtl="0">
              <a:spcBef>
                <a:spcPts val="360"/>
              </a:spcBef>
              <a:buClr>
                <a:srgbClr val="F3F3F3"/>
              </a:buClr>
              <a:buSzPct val="100000"/>
              <a:buFont typeface="Quicksand"/>
              <a:defRPr sz="1800">
                <a:solidFill>
                  <a:srgbClr val="F3F3F3"/>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0" name="Shape 110"/>
        <p:cNvGrpSpPr/>
        <p:nvPr/>
      </p:nvGrpSpPr>
      <p:grpSpPr>
        <a:xfrm>
          <a:off x="0" y="0"/>
          <a:ext cx="0" cy="0"/>
          <a:chOff x="0" y="0"/>
          <a:chExt cx="0" cy="0"/>
        </a:xfrm>
      </p:grpSpPr>
      <p:sp>
        <p:nvSpPr>
          <p:cNvPr id="111" name="Shape 111"/>
          <p:cNvSpPr txBox="1"/>
          <p:nvPr>
            <p:ph idx="1" type="subTitle"/>
          </p:nvPr>
        </p:nvSpPr>
        <p:spPr>
          <a:xfrm>
            <a:off x="598925" y="2885575"/>
            <a:ext cx="7801500" cy="792600"/>
          </a:xfrm>
          <a:prstGeom prst="rect">
            <a:avLst/>
          </a:prstGeom>
        </p:spPr>
        <p:txBody>
          <a:bodyPr anchorCtr="0" anchor="t" bIns="91425" lIns="91425" rIns="91425" tIns="91425">
            <a:noAutofit/>
          </a:bodyPr>
          <a:lstStyle/>
          <a:p>
            <a:pPr lvl="0">
              <a:spcBef>
                <a:spcPts val="0"/>
              </a:spcBef>
              <a:buNone/>
            </a:pPr>
            <a:r>
              <a:t/>
            </a:r>
            <a:endParaRPr sz="1500"/>
          </a:p>
        </p:txBody>
      </p:sp>
      <p:sp>
        <p:nvSpPr>
          <p:cNvPr id="112" name="Shape 112"/>
          <p:cNvSpPr txBox="1"/>
          <p:nvPr/>
        </p:nvSpPr>
        <p:spPr>
          <a:xfrm>
            <a:off x="2962925" y="4327875"/>
            <a:ext cx="4794000" cy="5592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malware_1.jpg" id="113" name="Shape 113"/>
          <p:cNvPicPr preferRelativeResize="0"/>
          <p:nvPr/>
        </p:nvPicPr>
        <p:blipFill>
          <a:blip r:embed="rId3">
            <a:alphaModFix/>
          </a:blip>
          <a:stretch>
            <a:fillRect/>
          </a:stretch>
        </p:blipFill>
        <p:spPr>
          <a:xfrm>
            <a:off x="25991" y="0"/>
            <a:ext cx="9040557" cy="5114374"/>
          </a:xfrm>
          <a:prstGeom prst="rect">
            <a:avLst/>
          </a:prstGeom>
          <a:noFill/>
          <a:ln>
            <a:noFill/>
          </a:ln>
        </p:spPr>
      </p:pic>
      <p:sp>
        <p:nvSpPr>
          <p:cNvPr id="114" name="Shape 114"/>
          <p:cNvSpPr txBox="1"/>
          <p:nvPr/>
        </p:nvSpPr>
        <p:spPr>
          <a:xfrm>
            <a:off x="3878425" y="3262575"/>
            <a:ext cx="5002200" cy="1065300"/>
          </a:xfrm>
          <a:prstGeom prst="rect">
            <a:avLst/>
          </a:prstGeom>
          <a:noFill/>
          <a:ln>
            <a:noFill/>
          </a:ln>
        </p:spPr>
        <p:txBody>
          <a:bodyPr anchorCtr="0" anchor="t" bIns="91425" lIns="91425" rIns="91425" tIns="91425">
            <a:noAutofit/>
          </a:bodyPr>
          <a:lstStyle/>
          <a:p>
            <a:pPr lvl="0">
              <a:spcBef>
                <a:spcPts val="0"/>
              </a:spcBef>
              <a:buNone/>
            </a:pPr>
            <a:r>
              <a:rPr lang="en" sz="7200">
                <a:solidFill>
                  <a:srgbClr val="FFFFFF"/>
                </a:solidFill>
                <a:latin typeface="Permanent Marker"/>
                <a:ea typeface="Permanent Marker"/>
                <a:cs typeface="Permanent Marker"/>
                <a:sym typeface="Permanent Marker"/>
              </a:rPr>
              <a:t>MALWARE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980000"/>
                </a:solidFill>
              </a:rPr>
              <a:t>Keylogger</a:t>
            </a:r>
          </a:p>
        </p:txBody>
      </p:sp>
      <p:sp>
        <p:nvSpPr>
          <p:cNvPr id="187" name="Shape 187"/>
          <p:cNvSpPr txBox="1"/>
          <p:nvPr/>
        </p:nvSpPr>
        <p:spPr>
          <a:xfrm>
            <a:off x="859000" y="1885600"/>
            <a:ext cx="6348000" cy="1487400"/>
          </a:xfrm>
          <a:prstGeom prst="rect">
            <a:avLst/>
          </a:prstGeom>
          <a:noFill/>
          <a:ln>
            <a:noFill/>
          </a:ln>
        </p:spPr>
        <p:txBody>
          <a:bodyPr anchorCtr="0" anchor="t" bIns="91425" lIns="91425" rIns="91425" tIns="91425">
            <a:noAutofit/>
          </a:bodyPr>
          <a:lstStyle/>
          <a:p>
            <a:pPr lvl="0" rtl="0">
              <a:spcBef>
                <a:spcPts val="0"/>
              </a:spcBef>
              <a:buNone/>
            </a:pPr>
            <a:r>
              <a:rPr lang="en" sz="7200">
                <a:solidFill>
                  <a:srgbClr val="FFFFFF"/>
                </a:solidFill>
              </a:rPr>
              <a:t>Olympic Vision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980000"/>
                </a:solidFill>
              </a:rPr>
              <a:t>Ransomware</a:t>
            </a:r>
          </a:p>
        </p:txBody>
      </p:sp>
      <p:sp>
        <p:nvSpPr>
          <p:cNvPr id="193" name="Shape 193"/>
          <p:cNvSpPr txBox="1"/>
          <p:nvPr/>
        </p:nvSpPr>
        <p:spPr>
          <a:xfrm>
            <a:off x="859000" y="1885600"/>
            <a:ext cx="6348000" cy="1487400"/>
          </a:xfrm>
          <a:prstGeom prst="rect">
            <a:avLst/>
          </a:prstGeom>
          <a:noFill/>
          <a:ln>
            <a:noFill/>
          </a:ln>
        </p:spPr>
        <p:txBody>
          <a:bodyPr anchorCtr="0" anchor="t" bIns="91425" lIns="91425" rIns="91425" tIns="91425">
            <a:noAutofit/>
          </a:bodyPr>
          <a:lstStyle/>
          <a:p>
            <a:pPr lvl="0" rtl="0">
              <a:spcBef>
                <a:spcPts val="0"/>
              </a:spcBef>
              <a:buNone/>
            </a:pPr>
            <a:r>
              <a:rPr lang="en" sz="7200">
                <a:solidFill>
                  <a:srgbClr val="FFFFFF"/>
                </a:solidFill>
              </a:rPr>
              <a:t>EternalBlue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80000"/>
        </a:solidFill>
      </p:bgPr>
    </p:bg>
    <p:spTree>
      <p:nvGrpSpPr>
        <p:cNvPr id="197" name="Shape 197"/>
        <p:cNvGrpSpPr/>
        <p:nvPr/>
      </p:nvGrpSpPr>
      <p:grpSpPr>
        <a:xfrm>
          <a:off x="0" y="0"/>
          <a:ext cx="0" cy="0"/>
          <a:chOff x="0" y="0"/>
          <a:chExt cx="0" cy="0"/>
        </a:xfrm>
      </p:grpSpPr>
      <p:sp>
        <p:nvSpPr>
          <p:cNvPr id="198" name="Shape 198"/>
          <p:cNvSpPr txBox="1"/>
          <p:nvPr>
            <p:ph type="title"/>
          </p:nvPr>
        </p:nvSpPr>
        <p:spPr>
          <a:xfrm>
            <a:off x="460950" y="306600"/>
            <a:ext cx="8222100" cy="767700"/>
          </a:xfrm>
          <a:prstGeom prst="rect">
            <a:avLst/>
          </a:prstGeom>
        </p:spPr>
        <p:txBody>
          <a:bodyPr anchorCtr="0" anchor="t" bIns="91425" lIns="91425" rIns="91425" tIns="91425">
            <a:noAutofit/>
          </a:bodyPr>
          <a:lstStyle/>
          <a:p>
            <a:pPr lvl="0" rtl="0" algn="ctr">
              <a:lnSpc>
                <a:spcPct val="115000"/>
              </a:lnSpc>
              <a:spcBef>
                <a:spcPts val="0"/>
              </a:spcBef>
              <a:spcAft>
                <a:spcPts val="1600"/>
              </a:spcAft>
              <a:buNone/>
            </a:pPr>
            <a:r>
              <a:rPr lang="en" sz="4000"/>
              <a:t>THE WORST ANDROID HACK EVER</a:t>
            </a:r>
          </a:p>
        </p:txBody>
      </p:sp>
      <p:pic>
        <p:nvPicPr>
          <p:cNvPr id="199" name="Shape 199"/>
          <p:cNvPicPr preferRelativeResize="0"/>
          <p:nvPr/>
        </p:nvPicPr>
        <p:blipFill>
          <a:blip r:embed="rId3">
            <a:alphaModFix/>
          </a:blip>
          <a:stretch>
            <a:fillRect/>
          </a:stretch>
        </p:blipFill>
        <p:spPr>
          <a:xfrm>
            <a:off x="196324" y="4017453"/>
            <a:ext cx="6519526" cy="936625"/>
          </a:xfrm>
          <a:prstGeom prst="rect">
            <a:avLst/>
          </a:prstGeom>
          <a:noFill/>
          <a:ln cap="flat" cmpd="sng" w="28575">
            <a:solidFill>
              <a:srgbClr val="000000"/>
            </a:solidFill>
            <a:prstDash val="solid"/>
            <a:round/>
            <a:headEnd len="med" w="med" type="none"/>
            <a:tailEnd len="med" w="med" type="none"/>
          </a:ln>
        </p:spPr>
      </p:pic>
      <p:pic>
        <p:nvPicPr>
          <p:cNvPr id="200" name="Shape 200"/>
          <p:cNvPicPr preferRelativeResize="0"/>
          <p:nvPr/>
        </p:nvPicPr>
        <p:blipFill>
          <a:blip r:embed="rId4">
            <a:alphaModFix/>
          </a:blip>
          <a:stretch>
            <a:fillRect/>
          </a:stretch>
        </p:blipFill>
        <p:spPr>
          <a:xfrm rot="-682326">
            <a:off x="128745" y="1523638"/>
            <a:ext cx="4260781" cy="484719"/>
          </a:xfrm>
          <a:prstGeom prst="rect">
            <a:avLst/>
          </a:prstGeom>
          <a:noFill/>
          <a:ln cap="flat" cmpd="sng" w="28575">
            <a:solidFill>
              <a:srgbClr val="000000"/>
            </a:solidFill>
            <a:prstDash val="solid"/>
            <a:round/>
            <a:headEnd len="med" w="med" type="none"/>
            <a:tailEnd len="med" w="med" type="none"/>
          </a:ln>
        </p:spPr>
      </p:pic>
      <p:pic>
        <p:nvPicPr>
          <p:cNvPr id="201" name="Shape 201"/>
          <p:cNvPicPr preferRelativeResize="0"/>
          <p:nvPr/>
        </p:nvPicPr>
        <p:blipFill rotWithShape="1">
          <a:blip r:embed="rId5">
            <a:alphaModFix/>
          </a:blip>
          <a:srcRect b="0" l="0" r="0" t="10610"/>
          <a:stretch/>
        </p:blipFill>
        <p:spPr>
          <a:xfrm>
            <a:off x="1422724" y="2342037"/>
            <a:ext cx="5755597" cy="1018275"/>
          </a:xfrm>
          <a:prstGeom prst="rect">
            <a:avLst/>
          </a:prstGeom>
          <a:noFill/>
          <a:ln cap="flat" cmpd="sng" w="28575">
            <a:solidFill>
              <a:srgbClr val="000000"/>
            </a:solidFill>
            <a:prstDash val="solid"/>
            <a:round/>
            <a:headEnd len="med" w="med" type="none"/>
            <a:tailEnd len="med" w="med" type="none"/>
          </a:ln>
        </p:spPr>
      </p:pic>
      <p:pic>
        <p:nvPicPr>
          <p:cNvPr id="202" name="Shape 202"/>
          <p:cNvPicPr preferRelativeResize="0"/>
          <p:nvPr/>
        </p:nvPicPr>
        <p:blipFill>
          <a:blip r:embed="rId6">
            <a:alphaModFix/>
          </a:blip>
          <a:stretch>
            <a:fillRect/>
          </a:stretch>
        </p:blipFill>
        <p:spPr>
          <a:xfrm rot="1595133">
            <a:off x="5371675" y="3579360"/>
            <a:ext cx="3582373" cy="702353"/>
          </a:xfrm>
          <a:prstGeom prst="rect">
            <a:avLst/>
          </a:prstGeom>
          <a:noFill/>
          <a:ln cap="flat" cmpd="sng" w="28575">
            <a:solidFill>
              <a:srgbClr val="000000"/>
            </a:solidFill>
            <a:prstDash val="solid"/>
            <a:round/>
            <a:headEnd len="med" w="med" type="none"/>
            <a:tailEnd len="med" w="med" type="none"/>
          </a:ln>
        </p:spPr>
      </p:pic>
      <p:pic>
        <p:nvPicPr>
          <p:cNvPr id="203" name="Shape 203"/>
          <p:cNvPicPr preferRelativeResize="0"/>
          <p:nvPr/>
        </p:nvPicPr>
        <p:blipFill rotWithShape="1">
          <a:blip r:embed="rId7">
            <a:alphaModFix/>
          </a:blip>
          <a:srcRect b="0" l="0" r="0" t="5320"/>
          <a:stretch/>
        </p:blipFill>
        <p:spPr>
          <a:xfrm rot="673851">
            <a:off x="4814328" y="1645833"/>
            <a:ext cx="4161445" cy="677605"/>
          </a:xfrm>
          <a:prstGeom prst="rect">
            <a:avLst/>
          </a:prstGeom>
          <a:noFill/>
          <a:ln cap="flat" cmpd="sng" w="28575">
            <a:solidFill>
              <a:srgbClr val="000000"/>
            </a:solidFill>
            <a:prstDash val="solid"/>
            <a:round/>
            <a:headEnd len="med" w="med" type="none"/>
            <a:tailEnd len="med" w="med"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07" name="Shape 207"/>
        <p:cNvGrpSpPr/>
        <p:nvPr/>
      </p:nvGrpSpPr>
      <p:grpSpPr>
        <a:xfrm>
          <a:off x="0" y="0"/>
          <a:ext cx="0" cy="0"/>
          <a:chOff x="0" y="0"/>
          <a:chExt cx="0" cy="0"/>
        </a:xfrm>
      </p:grpSpPr>
      <p:sp>
        <p:nvSpPr>
          <p:cNvPr id="208" name="Shape 208"/>
          <p:cNvSpPr txBox="1"/>
          <p:nvPr>
            <p:ph type="title"/>
          </p:nvPr>
        </p:nvSpPr>
        <p:spPr>
          <a:xfrm>
            <a:off x="311700" y="220100"/>
            <a:ext cx="8520600" cy="572700"/>
          </a:xfrm>
          <a:prstGeom prst="rect">
            <a:avLst/>
          </a:prstGeom>
        </p:spPr>
        <p:txBody>
          <a:bodyPr anchorCtr="0" anchor="t" bIns="91425" lIns="91425" rIns="91425" tIns="91425">
            <a:noAutofit/>
          </a:bodyPr>
          <a:lstStyle/>
          <a:p>
            <a:pPr lvl="0" algn="ctr">
              <a:spcBef>
                <a:spcPts val="0"/>
              </a:spcBef>
              <a:buNone/>
            </a:pPr>
            <a:r>
              <a:rPr lang="en" sz="4000"/>
              <a:t>LOGISTICS</a:t>
            </a:r>
          </a:p>
        </p:txBody>
      </p:sp>
      <p:sp>
        <p:nvSpPr>
          <p:cNvPr id="209" name="Shape 209"/>
          <p:cNvSpPr txBox="1"/>
          <p:nvPr>
            <p:ph idx="1" type="body"/>
          </p:nvPr>
        </p:nvSpPr>
        <p:spPr>
          <a:xfrm>
            <a:off x="311700" y="966675"/>
            <a:ext cx="8520600" cy="34164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Clr>
                <a:schemeClr val="dk1"/>
              </a:buClr>
              <a:buSzPct val="100000"/>
              <a:buFont typeface="Average"/>
              <a:buChar char="❏"/>
            </a:pPr>
            <a:r>
              <a:rPr lang="en" sz="2400">
                <a:solidFill>
                  <a:srgbClr val="FFFFFF"/>
                </a:solidFill>
              </a:rPr>
              <a:t>Attack Surfaces/vectors</a:t>
            </a:r>
          </a:p>
          <a:p>
            <a:pPr indent="-342900" lvl="1" marL="914400" rtl="0">
              <a:spcBef>
                <a:spcPts val="0"/>
              </a:spcBef>
              <a:buClr>
                <a:schemeClr val="dk1"/>
              </a:buClr>
              <a:buSzPct val="100000"/>
              <a:buChar char="❏"/>
            </a:pPr>
            <a:r>
              <a:rPr lang="en" sz="1800">
                <a:solidFill>
                  <a:schemeClr val="dk1"/>
                </a:solidFill>
              </a:rPr>
              <a:t>More than 11</a:t>
            </a:r>
          </a:p>
          <a:p>
            <a:pPr indent="-381000" lvl="0" marL="457200" rtl="0">
              <a:lnSpc>
                <a:spcPct val="100000"/>
              </a:lnSpc>
              <a:spcBef>
                <a:spcPts val="0"/>
              </a:spcBef>
              <a:spcAft>
                <a:spcPts val="0"/>
              </a:spcAft>
              <a:buClr>
                <a:schemeClr val="dk1"/>
              </a:buClr>
              <a:buSzPct val="100000"/>
              <a:buChar char="❏"/>
            </a:pPr>
            <a:r>
              <a:rPr lang="en" sz="2400">
                <a:solidFill>
                  <a:schemeClr val="dk1"/>
                </a:solidFill>
              </a:rPr>
              <a:t>Scariest part</a:t>
            </a:r>
          </a:p>
          <a:p>
            <a:pPr indent="-342900" lvl="1" marL="914400" rtl="0">
              <a:spcBef>
                <a:spcPts val="0"/>
              </a:spcBef>
              <a:buClr>
                <a:schemeClr val="dk1"/>
              </a:buClr>
              <a:buSzPct val="100000"/>
              <a:buChar char="❏"/>
            </a:pPr>
            <a:r>
              <a:rPr lang="en" sz="1800">
                <a:solidFill>
                  <a:schemeClr val="dk1"/>
                </a:solidFill>
              </a:rPr>
              <a:t>“Remote code execution is the ability of an attacker to access someone else’s system and make changes, no matter where the system is geographically located”</a:t>
            </a:r>
          </a:p>
          <a:p>
            <a:pPr indent="-381000" lvl="0" marL="457200" rtl="0">
              <a:lnSpc>
                <a:spcPct val="100000"/>
              </a:lnSpc>
              <a:spcBef>
                <a:spcPts val="0"/>
              </a:spcBef>
              <a:spcAft>
                <a:spcPts val="0"/>
              </a:spcAft>
              <a:buClr>
                <a:schemeClr val="dk1"/>
              </a:buClr>
              <a:buSzPct val="100000"/>
              <a:buChar char="❏"/>
            </a:pPr>
            <a:r>
              <a:rPr lang="en" sz="2400">
                <a:solidFill>
                  <a:schemeClr val="dk1"/>
                </a:solidFill>
              </a:rPr>
              <a:t>950 million phones </a:t>
            </a:r>
          </a:p>
          <a:p>
            <a:pPr indent="-342900" lvl="1" marL="914400" rtl="0">
              <a:lnSpc>
                <a:spcPct val="100000"/>
              </a:lnSpc>
              <a:spcBef>
                <a:spcPts val="0"/>
              </a:spcBef>
              <a:spcAft>
                <a:spcPts val="0"/>
              </a:spcAft>
              <a:buClr>
                <a:schemeClr val="dk1"/>
              </a:buClr>
              <a:buSzPct val="100000"/>
              <a:buChar char="❏"/>
            </a:pPr>
            <a:r>
              <a:rPr lang="en" sz="1800">
                <a:solidFill>
                  <a:schemeClr val="dk1"/>
                </a:solidFill>
              </a:rPr>
              <a:t>30-40% of Android Devices Potentially Still Vulnerable</a:t>
            </a:r>
          </a:p>
          <a:p>
            <a:pPr indent="0" lvl="0" marL="0" marR="0" rtl="0" algn="l">
              <a:lnSpc>
                <a:spcPct val="115000"/>
              </a:lnSpc>
              <a:spcBef>
                <a:spcPts val="0"/>
              </a:spcBef>
              <a:spcAft>
                <a:spcPts val="1600"/>
              </a:spcAft>
              <a:buNone/>
            </a:pPr>
            <a:r>
              <a:t/>
            </a:r>
            <a:endParaRPr sz="12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13" name="Shape 213"/>
        <p:cNvGrpSpPr/>
        <p:nvPr/>
      </p:nvGrpSpPr>
      <p:grpSpPr>
        <a:xfrm>
          <a:off x="0" y="0"/>
          <a:ext cx="0" cy="0"/>
          <a:chOff x="0" y="0"/>
          <a:chExt cx="0" cy="0"/>
        </a:xfrm>
      </p:grpSpPr>
      <p:sp>
        <p:nvSpPr>
          <p:cNvPr id="214" name="Shape 214"/>
          <p:cNvSpPr txBox="1"/>
          <p:nvPr>
            <p:ph idx="4294967295" type="title"/>
          </p:nvPr>
        </p:nvSpPr>
        <p:spPr>
          <a:xfrm>
            <a:off x="1752600" y="427106"/>
            <a:ext cx="6858000" cy="345000"/>
          </a:xfrm>
          <a:prstGeom prst="rect">
            <a:avLst/>
          </a:prstGeom>
        </p:spPr>
        <p:txBody>
          <a:bodyPr anchorCtr="0" anchor="t" bIns="91425" lIns="91425" rIns="91425" tIns="91425">
            <a:noAutofit/>
          </a:bodyPr>
          <a:lstStyle/>
          <a:p>
            <a:pPr lvl="0" rtl="0">
              <a:spcBef>
                <a:spcPts val="0"/>
              </a:spcBef>
              <a:buNone/>
            </a:pPr>
            <a:r>
              <a:rPr lang="en" sz="3600">
                <a:solidFill>
                  <a:srgbClr val="980000"/>
                </a:solidFill>
              </a:rPr>
              <a:t>How to Protect Against Malware?</a:t>
            </a:r>
          </a:p>
        </p:txBody>
      </p:sp>
      <p:sp>
        <p:nvSpPr>
          <p:cNvPr id="215" name="Shape 215"/>
          <p:cNvSpPr txBox="1"/>
          <p:nvPr>
            <p:ph idx="4294967295" type="body"/>
          </p:nvPr>
        </p:nvSpPr>
        <p:spPr>
          <a:xfrm>
            <a:off x="1186150" y="1688454"/>
            <a:ext cx="2315100" cy="1317000"/>
          </a:xfrm>
          <a:prstGeom prst="rect">
            <a:avLst/>
          </a:prstGeom>
        </p:spPr>
        <p:txBody>
          <a:bodyPr anchorCtr="0" anchor="t" bIns="91425" lIns="91425" rIns="91425" tIns="91425">
            <a:noAutofit/>
          </a:bodyPr>
          <a:lstStyle/>
          <a:p>
            <a:pPr lvl="0" rtl="0">
              <a:spcBef>
                <a:spcPts val="0"/>
              </a:spcBef>
              <a:buNone/>
            </a:pPr>
            <a:r>
              <a:rPr b="1" lang="en">
                <a:solidFill>
                  <a:srgbClr val="F3F3F3"/>
                </a:solidFill>
              </a:rPr>
              <a:t>Install Anti-Virus Software</a:t>
            </a:r>
          </a:p>
          <a:p>
            <a:pPr lvl="0" rtl="0">
              <a:spcBef>
                <a:spcPts val="0"/>
              </a:spcBef>
              <a:buNone/>
            </a:pPr>
            <a:r>
              <a:t/>
            </a:r>
            <a:endParaRPr sz="1200"/>
          </a:p>
        </p:txBody>
      </p:sp>
      <p:sp>
        <p:nvSpPr>
          <p:cNvPr id="216" name="Shape 216"/>
          <p:cNvSpPr txBox="1"/>
          <p:nvPr>
            <p:ph idx="4294967295" type="body"/>
          </p:nvPr>
        </p:nvSpPr>
        <p:spPr>
          <a:xfrm>
            <a:off x="3619991" y="1688454"/>
            <a:ext cx="2315100" cy="1317000"/>
          </a:xfrm>
          <a:prstGeom prst="rect">
            <a:avLst/>
          </a:prstGeom>
        </p:spPr>
        <p:txBody>
          <a:bodyPr anchorCtr="0" anchor="t" bIns="91425" lIns="91425" rIns="91425" tIns="91425">
            <a:noAutofit/>
          </a:bodyPr>
          <a:lstStyle/>
          <a:p>
            <a:pPr lvl="0" rtl="0">
              <a:spcBef>
                <a:spcPts val="0"/>
              </a:spcBef>
              <a:buNone/>
            </a:pPr>
            <a:r>
              <a:rPr b="1" lang="en"/>
              <a:t>Strong Passwords</a:t>
            </a:r>
          </a:p>
          <a:p>
            <a:pPr lvl="0" rtl="0">
              <a:spcBef>
                <a:spcPts val="0"/>
              </a:spcBef>
              <a:buNone/>
            </a:pPr>
            <a:r>
              <a:t/>
            </a:r>
            <a:endParaRPr sz="1200"/>
          </a:p>
        </p:txBody>
      </p:sp>
      <p:sp>
        <p:nvSpPr>
          <p:cNvPr id="217" name="Shape 217"/>
          <p:cNvSpPr txBox="1"/>
          <p:nvPr>
            <p:ph idx="4294967295" type="body"/>
          </p:nvPr>
        </p:nvSpPr>
        <p:spPr>
          <a:xfrm>
            <a:off x="6053857" y="1688441"/>
            <a:ext cx="2315100" cy="1317000"/>
          </a:xfrm>
          <a:prstGeom prst="rect">
            <a:avLst/>
          </a:prstGeom>
        </p:spPr>
        <p:txBody>
          <a:bodyPr anchorCtr="0" anchor="t" bIns="91425" lIns="91425" rIns="91425" tIns="91425">
            <a:noAutofit/>
          </a:bodyPr>
          <a:lstStyle/>
          <a:p>
            <a:pPr lvl="0" rtl="0">
              <a:spcBef>
                <a:spcPts val="0"/>
              </a:spcBef>
              <a:buNone/>
            </a:pPr>
            <a:r>
              <a:rPr b="1" lang="en"/>
              <a:t>Think Before You Click</a:t>
            </a:r>
          </a:p>
          <a:p>
            <a:pPr lvl="0" rtl="0">
              <a:spcBef>
                <a:spcPts val="0"/>
              </a:spcBef>
              <a:buNone/>
            </a:pPr>
            <a:r>
              <a:t/>
            </a:r>
            <a:endParaRPr sz="1200"/>
          </a:p>
          <a:p>
            <a:pPr lvl="0" rtl="0">
              <a:spcBef>
                <a:spcPts val="0"/>
              </a:spcBef>
              <a:buNone/>
            </a:pPr>
            <a:r>
              <a:t/>
            </a:r>
            <a:endParaRPr sz="1200"/>
          </a:p>
        </p:txBody>
      </p:sp>
      <p:sp>
        <p:nvSpPr>
          <p:cNvPr id="218" name="Shape 218"/>
          <p:cNvSpPr txBox="1"/>
          <p:nvPr>
            <p:ph idx="4294967295" type="body"/>
          </p:nvPr>
        </p:nvSpPr>
        <p:spPr>
          <a:xfrm>
            <a:off x="1186150" y="3094804"/>
            <a:ext cx="2315100" cy="1317000"/>
          </a:xfrm>
          <a:prstGeom prst="rect">
            <a:avLst/>
          </a:prstGeom>
        </p:spPr>
        <p:txBody>
          <a:bodyPr anchorCtr="0" anchor="t" bIns="91425" lIns="91425" rIns="91425" tIns="91425">
            <a:noAutofit/>
          </a:bodyPr>
          <a:lstStyle/>
          <a:p>
            <a:pPr lvl="0" rtl="0">
              <a:spcBef>
                <a:spcPts val="0"/>
              </a:spcBef>
              <a:buNone/>
            </a:pPr>
            <a:r>
              <a:rPr b="1" lang="en"/>
              <a:t>Keep Your Info Safe</a:t>
            </a:r>
          </a:p>
          <a:p>
            <a:pPr lvl="0" rtl="0">
              <a:spcBef>
                <a:spcPts val="0"/>
              </a:spcBef>
              <a:buNone/>
            </a:pPr>
            <a:r>
              <a:t/>
            </a:r>
            <a:endParaRPr i="1" sz="1200"/>
          </a:p>
        </p:txBody>
      </p:sp>
      <p:sp>
        <p:nvSpPr>
          <p:cNvPr id="219" name="Shape 219"/>
          <p:cNvSpPr txBox="1"/>
          <p:nvPr>
            <p:ph idx="4294967295" type="body"/>
          </p:nvPr>
        </p:nvSpPr>
        <p:spPr>
          <a:xfrm>
            <a:off x="3619991" y="3094804"/>
            <a:ext cx="2315100" cy="1317000"/>
          </a:xfrm>
          <a:prstGeom prst="rect">
            <a:avLst/>
          </a:prstGeom>
        </p:spPr>
        <p:txBody>
          <a:bodyPr anchorCtr="0" anchor="t" bIns="91425" lIns="91425" rIns="91425" tIns="91425">
            <a:noAutofit/>
          </a:bodyPr>
          <a:lstStyle/>
          <a:p>
            <a:pPr lvl="0" rtl="0">
              <a:spcBef>
                <a:spcPts val="0"/>
              </a:spcBef>
              <a:buNone/>
            </a:pPr>
            <a:r>
              <a:rPr b="1" lang="en"/>
              <a:t>Don’t Use Open WIFI</a:t>
            </a:r>
          </a:p>
          <a:p>
            <a:pPr lvl="0" rtl="0">
              <a:spcBef>
                <a:spcPts val="0"/>
              </a:spcBef>
              <a:buNone/>
            </a:pPr>
            <a:r>
              <a:t/>
            </a:r>
            <a:endParaRPr sz="1200"/>
          </a:p>
        </p:txBody>
      </p:sp>
      <p:sp>
        <p:nvSpPr>
          <p:cNvPr id="220" name="Shape 220"/>
          <p:cNvSpPr txBox="1"/>
          <p:nvPr>
            <p:ph idx="4294967295" type="body"/>
          </p:nvPr>
        </p:nvSpPr>
        <p:spPr>
          <a:xfrm>
            <a:off x="6053857" y="3094804"/>
            <a:ext cx="2315100" cy="1317000"/>
          </a:xfrm>
          <a:prstGeom prst="rect">
            <a:avLst/>
          </a:prstGeom>
        </p:spPr>
        <p:txBody>
          <a:bodyPr anchorCtr="0" anchor="t" bIns="91425" lIns="91425" rIns="91425" tIns="91425">
            <a:noAutofit/>
          </a:bodyPr>
          <a:lstStyle/>
          <a:p>
            <a:pPr lvl="0" rtl="0">
              <a:spcBef>
                <a:spcPts val="0"/>
              </a:spcBef>
              <a:buNone/>
            </a:pPr>
            <a:r>
              <a:rPr b="1" lang="en"/>
              <a:t>Back Up Your Files</a:t>
            </a:r>
          </a:p>
          <a:p>
            <a:pPr lvl="0" rtl="0">
              <a:spcBef>
                <a:spcPts val="0"/>
              </a:spcBef>
              <a:buNone/>
            </a:pPr>
            <a:r>
              <a:t/>
            </a:r>
            <a:endParaRPr sz="1200"/>
          </a:p>
        </p:txBody>
      </p:sp>
      <p:grpSp>
        <p:nvGrpSpPr>
          <p:cNvPr id="221" name="Shape 221"/>
          <p:cNvGrpSpPr/>
          <p:nvPr/>
        </p:nvGrpSpPr>
        <p:grpSpPr>
          <a:xfrm>
            <a:off x="681934" y="287032"/>
            <a:ext cx="973524" cy="725571"/>
            <a:chOff x="1236875" y="1623900"/>
            <a:chExt cx="465200" cy="455475"/>
          </a:xfrm>
        </p:grpSpPr>
        <p:sp>
          <p:nvSpPr>
            <p:cNvPr id="222" name="Shape 222"/>
            <p:cNvSpPr/>
            <p:nvPr/>
          </p:nvSpPr>
          <p:spPr>
            <a:xfrm>
              <a:off x="1236875" y="1623900"/>
              <a:ext cx="465200" cy="445125"/>
            </a:xfrm>
            <a:custGeom>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1244800" y="2078750"/>
              <a:ext cx="449375" cy="625"/>
            </a:xfrm>
            <a:custGeom>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1236875" y="1791950"/>
              <a:ext cx="465200" cy="171725"/>
            </a:xfrm>
            <a:custGeom>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1330025" y="1750550"/>
              <a:ext cx="278900" cy="110850"/>
            </a:xfrm>
            <a:custGeom>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1402500" y="1810225"/>
              <a:ext cx="133975" cy="25"/>
            </a:xfrm>
            <a:custGeom>
              <a:pathLst>
                <a:path extrusionOk="0" fill="none" h="1" w="5359">
                  <a:moveTo>
                    <a:pt x="0" y="0"/>
                  </a:moveTo>
                  <a:lnTo>
                    <a:pt x="5358"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1402500" y="1844325"/>
              <a:ext cx="133975" cy="25"/>
            </a:xfrm>
            <a:custGeom>
              <a:pathLst>
                <a:path extrusionOk="0" fill="none" h="1" w="5359">
                  <a:moveTo>
                    <a:pt x="0" y="0"/>
                  </a:moveTo>
                  <a:lnTo>
                    <a:pt x="5358"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1402500" y="1878425"/>
              <a:ext cx="85250" cy="25"/>
            </a:xfrm>
            <a:custGeom>
              <a:pathLst>
                <a:path extrusionOk="0" fill="none" h="1" w="3410">
                  <a:moveTo>
                    <a:pt x="0" y="0"/>
                  </a:moveTo>
                  <a:lnTo>
                    <a:pt x="341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cxnSp>
        <p:nvCxnSpPr>
          <p:cNvPr id="229" name="Shape 229"/>
          <p:cNvCxnSpPr/>
          <p:nvPr/>
        </p:nvCxnSpPr>
        <p:spPr>
          <a:xfrm>
            <a:off x="578600" y="-47400"/>
            <a:ext cx="0" cy="5238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18" name="Shape 118"/>
        <p:cNvGrpSpPr/>
        <p:nvPr/>
      </p:nvGrpSpPr>
      <p:grpSpPr>
        <a:xfrm>
          <a:off x="0" y="0"/>
          <a:ext cx="0" cy="0"/>
          <a:chOff x="0" y="0"/>
          <a:chExt cx="0" cy="0"/>
        </a:xfrm>
      </p:grpSpPr>
      <p:sp>
        <p:nvSpPr>
          <p:cNvPr id="119" name="Shape 119"/>
          <p:cNvSpPr/>
          <p:nvPr/>
        </p:nvSpPr>
        <p:spPr>
          <a:xfrm>
            <a:off x="-191425" y="1653549"/>
            <a:ext cx="2280600" cy="2053500"/>
          </a:xfrm>
          <a:prstGeom prst="ellipse">
            <a:avLst/>
          </a:prstGeom>
          <a:solidFill>
            <a:srgbClr val="980000"/>
          </a:solidFill>
          <a:ln cap="flat" cmpd="sng" w="28575">
            <a:solidFill>
              <a:srgbClr val="2E3037"/>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txBox="1"/>
          <p:nvPr>
            <p:ph idx="4294967295" type="ctrTitle"/>
          </p:nvPr>
        </p:nvSpPr>
        <p:spPr>
          <a:xfrm>
            <a:off x="2430050" y="1991812"/>
            <a:ext cx="6028200" cy="1159800"/>
          </a:xfrm>
          <a:prstGeom prst="rect">
            <a:avLst/>
          </a:prstGeom>
        </p:spPr>
        <p:txBody>
          <a:bodyPr anchorCtr="0" anchor="ctr" bIns="91425" lIns="91425" rIns="91425" tIns="91425">
            <a:noAutofit/>
          </a:bodyPr>
          <a:lstStyle/>
          <a:p>
            <a:pPr lvl="0" rtl="0">
              <a:spcBef>
                <a:spcPts val="0"/>
              </a:spcBef>
              <a:buNone/>
            </a:pPr>
            <a:r>
              <a:rPr lang="en" sz="6000">
                <a:solidFill>
                  <a:srgbClr val="980000"/>
                </a:solidFill>
              </a:rPr>
              <a:t>What is it?</a:t>
            </a:r>
          </a:p>
        </p:txBody>
      </p:sp>
      <p:sp>
        <p:nvSpPr>
          <p:cNvPr id="121" name="Shape 121"/>
          <p:cNvSpPr txBox="1"/>
          <p:nvPr>
            <p:ph idx="4294967295" type="subTitle"/>
          </p:nvPr>
        </p:nvSpPr>
        <p:spPr>
          <a:xfrm>
            <a:off x="2430050" y="2922262"/>
            <a:ext cx="6028200" cy="784800"/>
          </a:xfrm>
          <a:prstGeom prst="rect">
            <a:avLst/>
          </a:prstGeom>
        </p:spPr>
        <p:txBody>
          <a:bodyPr anchorCtr="0" anchor="t" bIns="91425" lIns="91425" rIns="91425" tIns="91425">
            <a:noAutofit/>
          </a:bodyPr>
          <a:lstStyle/>
          <a:p>
            <a:pPr lvl="0" rtl="0">
              <a:spcBef>
                <a:spcPts val="0"/>
              </a:spcBef>
              <a:buNone/>
            </a:pPr>
            <a:r>
              <a:rPr lang="en" sz="2400"/>
              <a:t>Any ideas?</a:t>
            </a:r>
          </a:p>
        </p:txBody>
      </p:sp>
      <p:grpSp>
        <p:nvGrpSpPr>
          <p:cNvPr id="122" name="Shape 122"/>
          <p:cNvGrpSpPr/>
          <p:nvPr/>
        </p:nvGrpSpPr>
        <p:grpSpPr>
          <a:xfrm>
            <a:off x="390483" y="2261504"/>
            <a:ext cx="1116779" cy="837573"/>
            <a:chOff x="2594050" y="1631825"/>
            <a:chExt cx="439625" cy="439625"/>
          </a:xfrm>
        </p:grpSpPr>
        <p:sp>
          <p:nvSpPr>
            <p:cNvPr id="123" name="Shape 123"/>
            <p:cNvSpPr/>
            <p:nvPr/>
          </p:nvSpPr>
          <p:spPr>
            <a:xfrm>
              <a:off x="2594050" y="1883300"/>
              <a:ext cx="188175" cy="188150"/>
            </a:xfrm>
            <a:custGeom>
              <a:pathLst>
                <a:path extrusionOk="0" fill="none" h="7526" w="7527">
                  <a:moveTo>
                    <a:pt x="5992" y="0"/>
                  </a:moveTo>
                  <a:lnTo>
                    <a:pt x="537" y="6430"/>
                  </a:lnTo>
                  <a:lnTo>
                    <a:pt x="1" y="7526"/>
                  </a:lnTo>
                  <a:lnTo>
                    <a:pt x="1097" y="6990"/>
                  </a:lnTo>
                  <a:lnTo>
                    <a:pt x="7526" y="1534"/>
                  </a:lnTo>
                  <a:lnTo>
                    <a:pt x="5992" y="0"/>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2857700" y="1631825"/>
              <a:ext cx="175975" cy="176000"/>
            </a:xfrm>
            <a:custGeom>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2662850" y="1699400"/>
              <a:ext cx="303250" cy="303250"/>
            </a:xfrm>
            <a:custGeom>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2801675" y="1740825"/>
              <a:ext cx="49950" cy="49950"/>
            </a:xfrm>
            <a:custGeom>
              <a:pathLst>
                <a:path extrusionOk="0" fill="none" h="1998" w="1998">
                  <a:moveTo>
                    <a:pt x="1" y="1997"/>
                  </a:moveTo>
                  <a:lnTo>
                    <a:pt x="1998" y="0"/>
                  </a:lnTo>
                </a:path>
              </a:pathLst>
            </a:custGeom>
            <a:noFill/>
            <a:ln cap="rnd" cmpd="sng" w="285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0" name="Shape 130"/>
        <p:cNvGrpSpPr/>
        <p:nvPr/>
      </p:nvGrpSpPr>
      <p:grpSpPr>
        <a:xfrm>
          <a:off x="0" y="0"/>
          <a:ext cx="0" cy="0"/>
          <a:chOff x="0" y="0"/>
          <a:chExt cx="0" cy="0"/>
        </a:xfrm>
      </p:grpSpPr>
      <p:sp>
        <p:nvSpPr>
          <p:cNvPr id="131" name="Shape 131"/>
          <p:cNvSpPr txBox="1"/>
          <p:nvPr>
            <p:ph idx="4294967295" type="body"/>
          </p:nvPr>
        </p:nvSpPr>
        <p:spPr>
          <a:xfrm>
            <a:off x="1506425" y="2045275"/>
            <a:ext cx="6694200" cy="668100"/>
          </a:xfrm>
          <a:prstGeom prst="rect">
            <a:avLst/>
          </a:prstGeom>
        </p:spPr>
        <p:txBody>
          <a:bodyPr anchorCtr="0" anchor="t" bIns="91425" lIns="91425" rIns="91425" tIns="91425">
            <a:noAutofit/>
          </a:bodyPr>
          <a:lstStyle/>
          <a:p>
            <a:pPr lvl="0" rtl="0">
              <a:spcBef>
                <a:spcPts val="0"/>
              </a:spcBef>
              <a:buNone/>
            </a:pPr>
            <a:r>
              <a:rPr i="1" lang="en">
                <a:solidFill>
                  <a:srgbClr val="FFFFFF"/>
                </a:solidFill>
              </a:rPr>
              <a:t>Malware: </a:t>
            </a:r>
            <a:r>
              <a:rPr i="1" lang="en">
                <a:solidFill>
                  <a:srgbClr val="FFFFFF"/>
                </a:solidFill>
              </a:rPr>
              <a:t>Software that is intended to damage or disable computers and computer systems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5" name="Shape 135"/>
        <p:cNvGrpSpPr/>
        <p:nvPr/>
      </p:nvGrpSpPr>
      <p:grpSpPr>
        <a:xfrm>
          <a:off x="0" y="0"/>
          <a:ext cx="0" cy="0"/>
          <a:chOff x="0" y="0"/>
          <a:chExt cx="0" cy="0"/>
        </a:xfrm>
      </p:grpSpPr>
      <p:sp>
        <p:nvSpPr>
          <p:cNvPr id="136" name="Shape 136"/>
          <p:cNvSpPr txBox="1"/>
          <p:nvPr>
            <p:ph idx="4294967295" type="title"/>
          </p:nvPr>
        </p:nvSpPr>
        <p:spPr>
          <a:xfrm>
            <a:off x="1752600" y="427106"/>
            <a:ext cx="6858000" cy="345000"/>
          </a:xfrm>
          <a:prstGeom prst="rect">
            <a:avLst/>
          </a:prstGeom>
        </p:spPr>
        <p:txBody>
          <a:bodyPr anchorCtr="0" anchor="t" bIns="91425" lIns="91425" rIns="91425" tIns="91425">
            <a:noAutofit/>
          </a:bodyPr>
          <a:lstStyle/>
          <a:p>
            <a:pPr lvl="0" rtl="0">
              <a:spcBef>
                <a:spcPts val="0"/>
              </a:spcBef>
              <a:buNone/>
            </a:pPr>
            <a:r>
              <a:rPr lang="en" sz="3600">
                <a:solidFill>
                  <a:srgbClr val="980000"/>
                </a:solidFill>
              </a:rPr>
              <a:t>TYPES OF MALWARE</a:t>
            </a:r>
          </a:p>
        </p:txBody>
      </p:sp>
      <p:sp>
        <p:nvSpPr>
          <p:cNvPr id="137" name="Shape 137"/>
          <p:cNvSpPr txBox="1"/>
          <p:nvPr>
            <p:ph idx="4294967295" type="body"/>
          </p:nvPr>
        </p:nvSpPr>
        <p:spPr>
          <a:xfrm>
            <a:off x="1186150" y="1688454"/>
            <a:ext cx="2315100" cy="1317000"/>
          </a:xfrm>
          <a:prstGeom prst="rect">
            <a:avLst/>
          </a:prstGeom>
        </p:spPr>
        <p:txBody>
          <a:bodyPr anchorCtr="0" anchor="t" bIns="91425" lIns="91425" rIns="91425" tIns="91425">
            <a:noAutofit/>
          </a:bodyPr>
          <a:lstStyle/>
          <a:p>
            <a:pPr lvl="0" rtl="0">
              <a:spcBef>
                <a:spcPts val="0"/>
              </a:spcBef>
              <a:buNone/>
            </a:pPr>
            <a:r>
              <a:rPr b="1" lang="en">
                <a:solidFill>
                  <a:srgbClr val="F3F3F3"/>
                </a:solidFill>
              </a:rPr>
              <a:t>ADWARE</a:t>
            </a:r>
          </a:p>
          <a:p>
            <a:pPr lvl="0" rtl="0">
              <a:spcBef>
                <a:spcPts val="0"/>
              </a:spcBef>
              <a:buNone/>
            </a:pPr>
            <a:r>
              <a:rPr lang="en" sz="1200"/>
              <a:t>Displays ads on your computer </a:t>
            </a:r>
          </a:p>
        </p:txBody>
      </p:sp>
      <p:sp>
        <p:nvSpPr>
          <p:cNvPr id="138" name="Shape 138"/>
          <p:cNvSpPr txBox="1"/>
          <p:nvPr>
            <p:ph idx="4294967295" type="body"/>
          </p:nvPr>
        </p:nvSpPr>
        <p:spPr>
          <a:xfrm>
            <a:off x="3619991" y="1688454"/>
            <a:ext cx="2315100" cy="1317000"/>
          </a:xfrm>
          <a:prstGeom prst="rect">
            <a:avLst/>
          </a:prstGeom>
        </p:spPr>
        <p:txBody>
          <a:bodyPr anchorCtr="0" anchor="t" bIns="91425" lIns="91425" rIns="91425" tIns="91425">
            <a:noAutofit/>
          </a:bodyPr>
          <a:lstStyle/>
          <a:p>
            <a:pPr lvl="0" rtl="0">
              <a:spcBef>
                <a:spcPts val="0"/>
              </a:spcBef>
              <a:buNone/>
            </a:pPr>
            <a:r>
              <a:rPr b="1" lang="en"/>
              <a:t>SPYWARE</a:t>
            </a:r>
          </a:p>
          <a:p>
            <a:pPr lvl="0" rtl="0">
              <a:spcBef>
                <a:spcPts val="0"/>
              </a:spcBef>
              <a:buNone/>
            </a:pPr>
            <a:r>
              <a:rPr lang="en" sz="1200"/>
              <a:t>Tracks your system to send advertising</a:t>
            </a:r>
          </a:p>
        </p:txBody>
      </p:sp>
      <p:sp>
        <p:nvSpPr>
          <p:cNvPr id="139" name="Shape 139"/>
          <p:cNvSpPr txBox="1"/>
          <p:nvPr>
            <p:ph idx="4294967295" type="body"/>
          </p:nvPr>
        </p:nvSpPr>
        <p:spPr>
          <a:xfrm>
            <a:off x="6053857" y="1688441"/>
            <a:ext cx="2315100" cy="1317000"/>
          </a:xfrm>
          <a:prstGeom prst="rect">
            <a:avLst/>
          </a:prstGeom>
        </p:spPr>
        <p:txBody>
          <a:bodyPr anchorCtr="0" anchor="t" bIns="91425" lIns="91425" rIns="91425" tIns="91425">
            <a:noAutofit/>
          </a:bodyPr>
          <a:lstStyle/>
          <a:p>
            <a:pPr lvl="0" rtl="0">
              <a:spcBef>
                <a:spcPts val="0"/>
              </a:spcBef>
              <a:buNone/>
            </a:pPr>
            <a:r>
              <a:rPr b="1" lang="en"/>
              <a:t>WORM</a:t>
            </a:r>
          </a:p>
          <a:p>
            <a:pPr lvl="0" rtl="0">
              <a:spcBef>
                <a:spcPts val="0"/>
              </a:spcBef>
              <a:buNone/>
            </a:pPr>
            <a:r>
              <a:rPr lang="en" sz="1200"/>
              <a:t>Destroys data and files on your computer</a:t>
            </a:r>
          </a:p>
          <a:p>
            <a:pPr lvl="0" rtl="0">
              <a:spcBef>
                <a:spcPts val="0"/>
              </a:spcBef>
              <a:buNone/>
            </a:pPr>
            <a:r>
              <a:t/>
            </a:r>
            <a:endParaRPr sz="1200"/>
          </a:p>
        </p:txBody>
      </p:sp>
      <p:sp>
        <p:nvSpPr>
          <p:cNvPr id="140" name="Shape 140"/>
          <p:cNvSpPr txBox="1"/>
          <p:nvPr>
            <p:ph idx="4294967295" type="body"/>
          </p:nvPr>
        </p:nvSpPr>
        <p:spPr>
          <a:xfrm>
            <a:off x="1186150" y="3094804"/>
            <a:ext cx="2315100" cy="1317000"/>
          </a:xfrm>
          <a:prstGeom prst="rect">
            <a:avLst/>
          </a:prstGeom>
        </p:spPr>
        <p:txBody>
          <a:bodyPr anchorCtr="0" anchor="t" bIns="91425" lIns="91425" rIns="91425" tIns="91425">
            <a:noAutofit/>
          </a:bodyPr>
          <a:lstStyle/>
          <a:p>
            <a:pPr lvl="0" rtl="0">
              <a:spcBef>
                <a:spcPts val="0"/>
              </a:spcBef>
              <a:buNone/>
            </a:pPr>
            <a:r>
              <a:rPr b="1" lang="en"/>
              <a:t>TROJAN</a:t>
            </a:r>
          </a:p>
          <a:p>
            <a:pPr lvl="0" rtl="0">
              <a:spcBef>
                <a:spcPts val="0"/>
              </a:spcBef>
              <a:buNone/>
            </a:pPr>
            <a:r>
              <a:rPr lang="en" sz="1200"/>
              <a:t>Written with the purpose of discovering financial information. </a:t>
            </a:r>
            <a:r>
              <a:rPr i="1" lang="en" sz="1200"/>
              <a:t>DoS attacks.</a:t>
            </a:r>
          </a:p>
        </p:txBody>
      </p:sp>
      <p:sp>
        <p:nvSpPr>
          <p:cNvPr id="141" name="Shape 141"/>
          <p:cNvSpPr txBox="1"/>
          <p:nvPr>
            <p:ph idx="4294967295" type="body"/>
          </p:nvPr>
        </p:nvSpPr>
        <p:spPr>
          <a:xfrm>
            <a:off x="3619991" y="3094804"/>
            <a:ext cx="2315100" cy="1317000"/>
          </a:xfrm>
          <a:prstGeom prst="rect">
            <a:avLst/>
          </a:prstGeom>
        </p:spPr>
        <p:txBody>
          <a:bodyPr anchorCtr="0" anchor="t" bIns="91425" lIns="91425" rIns="91425" tIns="91425">
            <a:noAutofit/>
          </a:bodyPr>
          <a:lstStyle/>
          <a:p>
            <a:pPr lvl="0" rtl="0">
              <a:spcBef>
                <a:spcPts val="0"/>
              </a:spcBef>
              <a:buNone/>
            </a:pPr>
            <a:r>
              <a:rPr b="1" lang="en"/>
              <a:t>KEYLOGGER</a:t>
            </a:r>
          </a:p>
          <a:p>
            <a:pPr lvl="0" rtl="0">
              <a:spcBef>
                <a:spcPts val="0"/>
              </a:spcBef>
              <a:buNone/>
            </a:pPr>
            <a:r>
              <a:rPr lang="en" sz="1200"/>
              <a:t>Records everything you type on your computer</a:t>
            </a:r>
          </a:p>
        </p:txBody>
      </p:sp>
      <p:sp>
        <p:nvSpPr>
          <p:cNvPr id="142" name="Shape 142"/>
          <p:cNvSpPr txBox="1"/>
          <p:nvPr>
            <p:ph idx="4294967295" type="body"/>
          </p:nvPr>
        </p:nvSpPr>
        <p:spPr>
          <a:xfrm>
            <a:off x="6053857" y="3094804"/>
            <a:ext cx="2315100" cy="1317000"/>
          </a:xfrm>
          <a:prstGeom prst="rect">
            <a:avLst/>
          </a:prstGeom>
        </p:spPr>
        <p:txBody>
          <a:bodyPr anchorCtr="0" anchor="t" bIns="91425" lIns="91425" rIns="91425" tIns="91425">
            <a:noAutofit/>
          </a:bodyPr>
          <a:lstStyle/>
          <a:p>
            <a:pPr lvl="0" rtl="0">
              <a:spcBef>
                <a:spcPts val="0"/>
              </a:spcBef>
              <a:buNone/>
            </a:pPr>
            <a:r>
              <a:rPr b="1" lang="en"/>
              <a:t>RANSOMWARE</a:t>
            </a:r>
          </a:p>
          <a:p>
            <a:pPr lvl="0" rtl="0">
              <a:spcBef>
                <a:spcPts val="0"/>
              </a:spcBef>
              <a:buNone/>
            </a:pPr>
            <a:r>
              <a:rPr lang="en" sz="1200"/>
              <a:t>Holds your data hostage </a:t>
            </a:r>
          </a:p>
        </p:txBody>
      </p:sp>
      <p:grpSp>
        <p:nvGrpSpPr>
          <p:cNvPr id="143" name="Shape 143"/>
          <p:cNvGrpSpPr/>
          <p:nvPr/>
        </p:nvGrpSpPr>
        <p:grpSpPr>
          <a:xfrm>
            <a:off x="681934" y="287032"/>
            <a:ext cx="973524" cy="725571"/>
            <a:chOff x="1236875" y="1623900"/>
            <a:chExt cx="465200" cy="455475"/>
          </a:xfrm>
        </p:grpSpPr>
        <p:sp>
          <p:nvSpPr>
            <p:cNvPr id="144" name="Shape 144"/>
            <p:cNvSpPr/>
            <p:nvPr/>
          </p:nvSpPr>
          <p:spPr>
            <a:xfrm>
              <a:off x="1236875" y="1623900"/>
              <a:ext cx="465200" cy="445125"/>
            </a:xfrm>
            <a:custGeom>
              <a:pathLst>
                <a:path extrusionOk="0" fill="none" h="17805" w="18608">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1244800" y="2078750"/>
              <a:ext cx="449375" cy="625"/>
            </a:xfrm>
            <a:custGeom>
              <a:pathLst>
                <a:path extrusionOk="0" fill="none" h="25" w="17975">
                  <a:moveTo>
                    <a:pt x="0" y="0"/>
                  </a:moveTo>
                  <a:lnTo>
                    <a:pt x="0" y="0"/>
                  </a:lnTo>
                  <a:lnTo>
                    <a:pt x="98" y="0"/>
                  </a:lnTo>
                  <a:lnTo>
                    <a:pt x="171" y="24"/>
                  </a:lnTo>
                  <a:lnTo>
                    <a:pt x="17804" y="24"/>
                  </a:lnTo>
                  <a:lnTo>
                    <a:pt x="17804" y="24"/>
                  </a:lnTo>
                  <a:lnTo>
                    <a:pt x="17877" y="0"/>
                  </a:lnTo>
                  <a:lnTo>
                    <a:pt x="17974"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1236875" y="1791950"/>
              <a:ext cx="465200" cy="171725"/>
            </a:xfrm>
            <a:custGeom>
              <a:pathLst>
                <a:path extrusionOk="0" fill="none" h="6869" w="18608">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1330025" y="1750550"/>
              <a:ext cx="278900" cy="110850"/>
            </a:xfrm>
            <a:custGeom>
              <a:pathLst>
                <a:path extrusionOk="0" fill="none" h="4434" w="11156">
                  <a:moveTo>
                    <a:pt x="1" y="4433"/>
                  </a:moveTo>
                  <a:lnTo>
                    <a:pt x="1" y="1"/>
                  </a:lnTo>
                  <a:lnTo>
                    <a:pt x="11155" y="1"/>
                  </a:lnTo>
                  <a:lnTo>
                    <a:pt x="11155" y="4433"/>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8" name="Shape 148"/>
            <p:cNvSpPr/>
            <p:nvPr/>
          </p:nvSpPr>
          <p:spPr>
            <a:xfrm>
              <a:off x="1402500" y="1810225"/>
              <a:ext cx="133975" cy="25"/>
            </a:xfrm>
            <a:custGeom>
              <a:pathLst>
                <a:path extrusionOk="0" fill="none" h="1" w="5359">
                  <a:moveTo>
                    <a:pt x="0" y="0"/>
                  </a:moveTo>
                  <a:lnTo>
                    <a:pt x="5358"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9" name="Shape 149"/>
            <p:cNvSpPr/>
            <p:nvPr/>
          </p:nvSpPr>
          <p:spPr>
            <a:xfrm>
              <a:off x="1402500" y="1844325"/>
              <a:ext cx="133975" cy="25"/>
            </a:xfrm>
            <a:custGeom>
              <a:pathLst>
                <a:path extrusionOk="0" fill="none" h="1" w="5359">
                  <a:moveTo>
                    <a:pt x="0" y="0"/>
                  </a:moveTo>
                  <a:lnTo>
                    <a:pt x="5358"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1402500" y="1878425"/>
              <a:ext cx="85250" cy="25"/>
            </a:xfrm>
            <a:custGeom>
              <a:pathLst>
                <a:path extrusionOk="0" fill="none" h="1" w="3410">
                  <a:moveTo>
                    <a:pt x="0" y="0"/>
                  </a:moveTo>
                  <a:lnTo>
                    <a:pt x="3410" y="0"/>
                  </a:lnTo>
                </a:path>
              </a:pathLst>
            </a:custGeom>
            <a:noFill/>
            <a:ln cap="rnd" cmpd="sng" w="1217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cxnSp>
        <p:nvCxnSpPr>
          <p:cNvPr id="151" name="Shape 151"/>
          <p:cNvCxnSpPr/>
          <p:nvPr/>
        </p:nvCxnSpPr>
        <p:spPr>
          <a:xfrm>
            <a:off x="578600" y="-47400"/>
            <a:ext cx="0" cy="52383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5" name="Shape 155"/>
        <p:cNvGrpSpPr/>
        <p:nvPr/>
      </p:nvGrpSpPr>
      <p:grpSpPr>
        <a:xfrm>
          <a:off x="0" y="0"/>
          <a:ext cx="0" cy="0"/>
          <a:chOff x="0" y="0"/>
          <a:chExt cx="0" cy="0"/>
        </a:xfrm>
      </p:grpSpPr>
      <p:sp>
        <p:nvSpPr>
          <p:cNvPr id="156" name="Shape 156"/>
          <p:cNvSpPr txBox="1"/>
          <p:nvPr>
            <p:ph idx="4294967295" type="ctrTitle"/>
          </p:nvPr>
        </p:nvSpPr>
        <p:spPr>
          <a:xfrm>
            <a:off x="1440750" y="1813737"/>
            <a:ext cx="4776600" cy="1159800"/>
          </a:xfrm>
          <a:prstGeom prst="rect">
            <a:avLst/>
          </a:prstGeom>
        </p:spPr>
        <p:txBody>
          <a:bodyPr anchorCtr="0" anchor="ctr" bIns="91425" lIns="91425" rIns="91425" tIns="91425">
            <a:noAutofit/>
          </a:bodyPr>
          <a:lstStyle/>
          <a:p>
            <a:pPr lvl="0" rtl="0">
              <a:spcBef>
                <a:spcPts val="0"/>
              </a:spcBef>
              <a:buNone/>
            </a:pPr>
            <a:r>
              <a:rPr b="1" lang="en" sz="6000">
                <a:solidFill>
                  <a:srgbClr val="980000"/>
                </a:solidFill>
              </a:rPr>
              <a:t>In the Wild</a:t>
            </a:r>
          </a:p>
        </p:txBody>
      </p:sp>
      <p:cxnSp>
        <p:nvCxnSpPr>
          <p:cNvPr id="157" name="Shape 157"/>
          <p:cNvCxnSpPr/>
          <p:nvPr/>
        </p:nvCxnSpPr>
        <p:spPr>
          <a:xfrm flipH="1">
            <a:off x="764675" y="31425"/>
            <a:ext cx="21000" cy="5122500"/>
          </a:xfrm>
          <a:prstGeom prst="straightConnector1">
            <a:avLst/>
          </a:prstGeom>
          <a:noFill/>
          <a:ln cap="flat" cmpd="sng" w="38100">
            <a:solidFill>
              <a:srgbClr val="FFFFFF"/>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980000"/>
                </a:solidFill>
              </a:rPr>
              <a:t>Adware</a:t>
            </a:r>
          </a:p>
        </p:txBody>
      </p:sp>
      <p:pic>
        <p:nvPicPr>
          <p:cNvPr descr="adware.jpg" id="163" name="Shape 163"/>
          <p:cNvPicPr preferRelativeResize="0"/>
          <p:nvPr/>
        </p:nvPicPr>
        <p:blipFill>
          <a:blip r:embed="rId3">
            <a:alphaModFix/>
          </a:blip>
          <a:stretch>
            <a:fillRect/>
          </a:stretch>
        </p:blipFill>
        <p:spPr>
          <a:xfrm>
            <a:off x="2439325" y="399175"/>
            <a:ext cx="5794450" cy="4493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980000"/>
                </a:solidFill>
              </a:rPr>
              <a:t>Spyware</a:t>
            </a:r>
          </a:p>
        </p:txBody>
      </p:sp>
      <p:sp>
        <p:nvSpPr>
          <p:cNvPr id="169" name="Shape 169"/>
          <p:cNvSpPr txBox="1"/>
          <p:nvPr/>
        </p:nvSpPr>
        <p:spPr>
          <a:xfrm>
            <a:off x="1194225" y="1896075"/>
            <a:ext cx="7060500" cy="1539900"/>
          </a:xfrm>
          <a:prstGeom prst="rect">
            <a:avLst/>
          </a:prstGeom>
          <a:noFill/>
          <a:ln>
            <a:noFill/>
          </a:ln>
        </p:spPr>
        <p:txBody>
          <a:bodyPr anchorCtr="0" anchor="t" bIns="91425" lIns="91425" rIns="91425" tIns="91425">
            <a:noAutofit/>
          </a:bodyPr>
          <a:lstStyle/>
          <a:p>
            <a:pPr lvl="0">
              <a:spcBef>
                <a:spcPts val="0"/>
              </a:spcBef>
              <a:buNone/>
            </a:pPr>
            <a:r>
              <a:rPr lang="en" sz="6000">
                <a:solidFill>
                  <a:srgbClr val="FFFFFF"/>
                </a:solidFill>
                <a:latin typeface="Courier New"/>
                <a:ea typeface="Courier New"/>
                <a:cs typeface="Courier New"/>
                <a:sym typeface="Courier New"/>
              </a:rPr>
              <a:t>C</a:t>
            </a:r>
            <a:r>
              <a:rPr lang="en" sz="6000">
                <a:solidFill>
                  <a:srgbClr val="FFFFFF"/>
                </a:solidFill>
                <a:latin typeface="Courier New"/>
                <a:ea typeface="Courier New"/>
                <a:cs typeface="Courier New"/>
                <a:sym typeface="Courier New"/>
              </a:rPr>
              <a:t>oolWebSearch</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980000"/>
                </a:solidFill>
              </a:rPr>
              <a:t>Worm</a:t>
            </a:r>
          </a:p>
        </p:txBody>
      </p:sp>
      <p:sp>
        <p:nvSpPr>
          <p:cNvPr id="175" name="Shape 175"/>
          <p:cNvSpPr txBox="1"/>
          <p:nvPr/>
        </p:nvSpPr>
        <p:spPr>
          <a:xfrm>
            <a:off x="1477050" y="1885600"/>
            <a:ext cx="5730000" cy="1466700"/>
          </a:xfrm>
          <a:prstGeom prst="rect">
            <a:avLst/>
          </a:prstGeom>
          <a:noFill/>
          <a:ln>
            <a:noFill/>
          </a:ln>
        </p:spPr>
        <p:txBody>
          <a:bodyPr anchorCtr="0" anchor="t" bIns="91425" lIns="91425" rIns="91425" tIns="91425">
            <a:noAutofit/>
          </a:bodyPr>
          <a:lstStyle/>
          <a:p>
            <a:pPr lvl="0">
              <a:spcBef>
                <a:spcPts val="0"/>
              </a:spcBef>
              <a:buNone/>
            </a:pPr>
            <a:r>
              <a:rPr lang="en" sz="7200">
                <a:solidFill>
                  <a:srgbClr val="FFFFFF"/>
                </a:solidFill>
              </a:rPr>
              <a:t> </a:t>
            </a:r>
            <a:r>
              <a:rPr lang="en" sz="7200">
                <a:solidFill>
                  <a:srgbClr val="FFFFFF"/>
                </a:solidFill>
              </a:rPr>
              <a:t>ILOVEYOU</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solidFill>
                  <a:srgbClr val="980000"/>
                </a:solidFill>
              </a:rPr>
              <a:t>Trojan Horse</a:t>
            </a:r>
          </a:p>
        </p:txBody>
      </p:sp>
      <p:sp>
        <p:nvSpPr>
          <p:cNvPr id="181" name="Shape 181"/>
          <p:cNvSpPr txBox="1"/>
          <p:nvPr/>
        </p:nvSpPr>
        <p:spPr>
          <a:xfrm>
            <a:off x="1477050" y="1885600"/>
            <a:ext cx="5730000" cy="1466700"/>
          </a:xfrm>
          <a:prstGeom prst="rect">
            <a:avLst/>
          </a:prstGeom>
          <a:noFill/>
          <a:ln>
            <a:noFill/>
          </a:ln>
        </p:spPr>
        <p:txBody>
          <a:bodyPr anchorCtr="0" anchor="t" bIns="91425" lIns="91425" rIns="91425" tIns="91425">
            <a:noAutofit/>
          </a:bodyPr>
          <a:lstStyle/>
          <a:p>
            <a:pPr lvl="0" rtl="0">
              <a:spcBef>
                <a:spcPts val="0"/>
              </a:spcBef>
              <a:buNone/>
            </a:pPr>
            <a:r>
              <a:rPr lang="en" sz="7200">
                <a:solidFill>
                  <a:srgbClr val="FFFFFF"/>
                </a:solidFill>
              </a:rPr>
              <a:t>Zeus or ZBot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