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niglet"/>
      <p:regular r:id="rId21"/>
    </p:embeddedFont>
    <p:embeddedFont>
      <p:font typeface="Bangers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Bangers-regular.fntdata"/><Relationship Id="rId10" Type="http://schemas.openxmlformats.org/officeDocument/2006/relationships/slide" Target="slides/slide6.xml"/><Relationship Id="rId21" Type="http://schemas.openxmlformats.org/officeDocument/2006/relationships/font" Target="fonts/Snigle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computerphile video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Length not Complexity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 longer password is usually better than a more random password..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Keep it Weird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If longer passwords are based on simple patterns they will put you in just as much risk of having your identity stolen by hackers.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Don’t Bunch Up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Put digits, special characters, and punctuation throughout the middle of your password. Not just at the beginning and end.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Don’t Change Them So Often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Frequent password changes are largely a waste of time. 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Don’t Double Dip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Your passwords are only as secure as the sites you entrust them to.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Don’t Panic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Your bank isn’t going to give an attacker a million guesses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https://www.youtube.com/watch?v=3NjQ9b3pgIg&amp;t=312s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07000"/>
                </a:solidFill>
              </a:rPr>
              <a:t>game play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Before the game begins, players take turns writing 5 to 10 words on individual slips of paper. These words become the "passwords" used during game play. Each team selects a player to be </a:t>
            </a:r>
            <a:r>
              <a:rPr i="1"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for each round, while teams pick a password from the opposite team's word bank. </a:t>
            </a:r>
            <a:r>
              <a:rPr i="1"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stands before his team as they share the password with each other. Then, each team takes turns collaborating on a one-word clue to give the </a:t>
            </a:r>
            <a:r>
              <a:rPr i="1"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player so he can guess the password. The first team to provide the best clue in the fewest number of turns so that </a:t>
            </a:r>
            <a:r>
              <a:rPr i="1"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guesses the password gets one point. Games can last as long as you want, provided you have enough passwords.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07000"/>
                </a:solidFill>
              </a:rPr>
              <a:t>objective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Figure out great synonyms for the password to provide the best clues possible.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07000"/>
                </a:solidFill>
              </a:rPr>
              <a:t>more rules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Make sure that you are choosing passwords that the </a:t>
            </a:r>
            <a:r>
              <a:rPr i="1"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player did not write. Make sure you provide the other team passwords your team creates.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what brute force 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a couple minutes to think of a “hard passowrd” Check on kapersky labs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Shape 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Shape 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flipH="1" rot="169468">
            <a:off x="3608972" y="6461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69468">
            <a:off x="3380372" y="4175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Shape 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Shape 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8" name="Shape 2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Shape 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Shape 3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Shape 4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Shape 5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 rot="-120953">
            <a:off x="457215" y="4025231"/>
            <a:ext cx="8229893" cy="519622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Shape 5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Srh_TV_J14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7200"/>
          </a:p>
          <a:p>
            <a:pPr lvl="0" rtl="0">
              <a:spcBef>
                <a:spcPts val="0"/>
              </a:spcBef>
              <a:buNone/>
            </a:pPr>
            <a:r>
              <a:rPr lang="en"/>
              <a:t>So How do we keep our passwords secure?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ask Ellen Degeneres.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https://www.youtube.com/watch?v=Srh_TV_J144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No, but really - here’s how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Length not Complexity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Keep it Weird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Bunch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Change Them So Often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Double Dip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Don’t Panic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Don’t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 names,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Personal information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Patterns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Reuse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TakeAway Points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</a:rPr>
              <a:t>Do</a:t>
            </a:r>
            <a:r>
              <a:rPr lang="en">
                <a:solidFill>
                  <a:srgbClr val="6AA84F"/>
                </a:solidFill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Make them long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Have a variety of characters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922575" y="3811850"/>
            <a:ext cx="5826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  <a:latin typeface="Sniglet"/>
                <a:ea typeface="Sniglet"/>
                <a:cs typeface="Sniglet"/>
                <a:sym typeface="Sniglet"/>
              </a:rPr>
              <a:t>OBSCURE DOESN’T MEAN UNCRACKABLE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 Factor Authentication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557475" y="1374800"/>
            <a:ext cx="564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A method of computer access control in which a user is granted access only after successfully presenting several pieces of evidence to an authentication mechanism -- typically at least two of the following categories: knowledge and possession. 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Password Duel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Time for an activity! </a:t>
            </a:r>
          </a:p>
        </p:txBody>
      </p:sp>
      <p:sp>
        <p:nvSpPr>
          <p:cNvPr id="160" name="Shape 160"/>
          <p:cNvSpPr/>
          <p:nvPr/>
        </p:nvSpPr>
        <p:spPr>
          <a:xfrm rot="-1065586">
            <a:off x="548059" y="749066"/>
            <a:ext cx="998273" cy="94846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48705">
            <a:off x="1623771" y="421708"/>
            <a:ext cx="603564" cy="573540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895552">
            <a:off x="7627469" y="3683273"/>
            <a:ext cx="998178" cy="94847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2271768">
            <a:off x="8384068" y="2526060"/>
            <a:ext cx="495134" cy="470769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MORE FUN GAME!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273875" y="905375"/>
            <a:ext cx="564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707000"/>
                </a:solidFill>
              </a:rPr>
              <a:t>Game Play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- take turns writing down 10 words on individual slips of paper. These will become your password.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- Pick a player to be ‘IT’  for each round.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- Team 1 picks a password from Team 2 and vice versa (or 3 from 4)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-  Each team takes turns collaborating on a one-word clue to give the IT player so he can guess the password.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- Team that provides the best clue in the fewest # of turns so the IT guesses the password gets a point! Teams at the end win a prize!  (after lunch though LOL)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909500" y="1144225"/>
            <a:ext cx="6493800" cy="2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More Fun Game!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Brute force strength</a:t>
            </a:r>
          </a:p>
        </p:txBody>
      </p:sp>
      <p:sp>
        <p:nvSpPr>
          <p:cNvPr id="67" name="Shape 6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does it mean to brute force?</a:t>
            </a:r>
          </a:p>
        </p:txBody>
      </p:sp>
      <p:sp>
        <p:nvSpPr>
          <p:cNvPr id="68" name="Shape 68"/>
          <p:cNvSpPr/>
          <p:nvPr/>
        </p:nvSpPr>
        <p:spPr>
          <a:xfrm rot="-1065586">
            <a:off x="548059" y="749066"/>
            <a:ext cx="998273" cy="94846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148705">
            <a:off x="1623771" y="421708"/>
            <a:ext cx="603564" cy="573540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895552">
            <a:off x="7627469" y="3683273"/>
            <a:ext cx="998178" cy="948475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2271768">
            <a:off x="8384068" y="2526060"/>
            <a:ext cx="495134" cy="470769"/>
          </a:xfrm>
          <a:prstGeom prst="star5">
            <a:avLst>
              <a:gd fmla="val 23961" name="adj"/>
              <a:gd fmla="val 105146" name="hf"/>
              <a:gd fmla="val 110557" name="vf"/>
            </a:avLst>
          </a:prstGeom>
          <a:solidFill>
            <a:srgbClr val="824BB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965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015350" y="2290850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Length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long the password is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 rot="265">
            <a:off x="643342" y="1874737"/>
            <a:ext cx="7779600" cy="76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Sniglet"/>
                <a:ea typeface="Sniglet"/>
                <a:cs typeface="Sniglet"/>
                <a:sym typeface="Sniglet"/>
              </a:rPr>
              <a:t>What does password strength depend on?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90501" y="233247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6AA84F"/>
                </a:solidFill>
              </a:rPr>
              <a:t>Uniqueness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unique the password is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557625" y="1991850"/>
            <a:ext cx="4908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</a:rPr>
              <a:t>LET’S PLAY A GAME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637150" y="3013893"/>
            <a:ext cx="6593700" cy="146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How secure is THIS password? </a:t>
            </a:r>
          </a:p>
        </p:txBody>
      </p:sp>
      <p:pic>
        <p:nvPicPr>
          <p:cNvPr descr="photo-1434030216411-0b793f4b4173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25" y="360775"/>
            <a:ext cx="2515200" cy="2515200"/>
          </a:xfrm>
          <a:prstGeom prst="wedgeEllipseCallout">
            <a:avLst>
              <a:gd fmla="val -60049" name="adj1"/>
              <a:gd fmla="val 3441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D0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665750" y="1188850"/>
            <a:ext cx="16833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SECURE OR UNSECURE?</a:t>
            </a:r>
          </a:p>
        </p:txBody>
      </p:sp>
      <p:sp>
        <p:nvSpPr>
          <p:cNvPr id="91" name="Shape 91"/>
          <p:cNvSpPr/>
          <p:nvPr/>
        </p:nvSpPr>
        <p:spPr>
          <a:xfrm>
            <a:off x="5575595" y="6108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517525" y="1268875"/>
            <a:ext cx="3883500" cy="152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Pa$$word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15500" y="1188850"/>
            <a:ext cx="355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6000">
              <a:solidFill>
                <a:schemeClr val="lt1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-3810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-"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Can be brute forced in </a:t>
            </a:r>
            <a:r>
              <a:rPr i="1"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less than </a:t>
            </a:r>
            <a:r>
              <a:rPr i="1" lang="en" sz="24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1 second </a:t>
            </a:r>
            <a:r>
              <a:rPr i="1"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by a home computer!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D9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SECURE OR UNSECURE?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989900" y="805701"/>
            <a:ext cx="4566938" cy="355541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116525" y="747350"/>
            <a:ext cx="3456600" cy="153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poiuytrewq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33800" y="1707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Can be brute forced in </a:t>
            </a:r>
            <a:r>
              <a:rPr i="1"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less than </a:t>
            </a:r>
            <a:r>
              <a:rPr i="1" lang="en" sz="24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1 second </a:t>
            </a: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by a home computer!</a:t>
            </a:r>
          </a:p>
          <a:p>
            <a:pPr indent="-3810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-"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Did you notice the pattern?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SECURE OR UNSECURE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349550" y="747350"/>
            <a:ext cx="420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IAmNotarobot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49550" y="1335750"/>
            <a:ext cx="373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-"/>
            </a:pPr>
            <a:r>
              <a:rPr b="1"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Brute forced by a home computer in &gt; 10000 centuries. BUT a supercomputer can do it in &lt; 2 years.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402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SECURE OR UNSECURE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675650" y="747350"/>
            <a:ext cx="3883500" cy="161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6=pa-wedun#wabrus-ud#5awr7+wu8ed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92150" y="1325950"/>
            <a:ext cx="33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3600">
              <a:solidFill>
                <a:schemeClr val="dk2"/>
              </a:solidFill>
              <a:highlight>
                <a:srgbClr val="F3F3F3"/>
              </a:highlight>
            </a:endParaRPr>
          </a:p>
          <a:p>
            <a:pPr indent="-381000" lvl="0" marL="457200" rtl="0">
              <a:spcBef>
                <a:spcPts val="600"/>
              </a:spcBef>
              <a:buClr>
                <a:schemeClr val="lt1"/>
              </a:buClr>
              <a:buSzPct val="100000"/>
              <a:buFont typeface="Sniglet"/>
              <a:buChar char="-"/>
            </a:pPr>
            <a:r>
              <a:rPr lang="en" sz="24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10000+ centuries even for a super computer. But is this realistic?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 I set my password to</a:t>
            </a:r>
            <a:r>
              <a:rPr lang="en"/>
              <a:t> </a:t>
            </a:r>
            <a:r>
              <a:rPr lang="en">
                <a:solidFill>
                  <a:srgbClr val="00A7EB"/>
                </a:solidFill>
              </a:rPr>
              <a:t>incorrect</a:t>
            </a:r>
            <a:r>
              <a:rPr lang="en"/>
              <a:t> so that when i forget it my computer tells me </a:t>
            </a:r>
            <a:r>
              <a:rPr lang="en">
                <a:solidFill>
                  <a:srgbClr val="00A7EB"/>
                </a:solidFill>
              </a:rPr>
              <a:t>‘Your password is incorrect’ </a:t>
            </a:r>
            <a:r>
              <a:rPr lang="en"/>
              <a:t>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