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5143500" cx="9144000"/>
  <p:notesSz cx="6858000" cy="9144000"/>
  <p:embeddedFontLst>
    <p:embeddedFont>
      <p:font typeface="Muli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font" Target="fonts/Muli-bold.fntdata"/><Relationship Id="rId10" Type="http://schemas.openxmlformats.org/officeDocument/2006/relationships/slide" Target="slides/slide6.xml"/><Relationship Id="rId21" Type="http://schemas.openxmlformats.org/officeDocument/2006/relationships/font" Target="fonts/Muli-regular.fntdata"/><Relationship Id="rId13" Type="http://schemas.openxmlformats.org/officeDocument/2006/relationships/slide" Target="slides/slide9.xml"/><Relationship Id="rId24" Type="http://schemas.openxmlformats.org/officeDocument/2006/relationships/font" Target="fonts/Muli-boldItalic.fntdata"/><Relationship Id="rId12" Type="http://schemas.openxmlformats.org/officeDocument/2006/relationships/slide" Target="slides/slide8.xml"/><Relationship Id="rId23" Type="http://schemas.openxmlformats.org/officeDocument/2006/relationships/font" Target="fonts/Muli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youtube.com/watch?v=YLWmjpPoJHk" TargetMode="Externa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95275" lvl="0" marL="647700" rtl="0">
              <a:lnSpc>
                <a:spcPct val="180000"/>
              </a:lnSpc>
              <a:spcBef>
                <a:spcPts val="0"/>
              </a:spcBef>
              <a:spcAft>
                <a:spcPts val="1100"/>
              </a:spcAft>
              <a:buClr>
                <a:srgbClr val="3D466E"/>
              </a:buClr>
              <a:buSzPct val="95454"/>
            </a:pPr>
            <a:r>
              <a:rPr lang="en" sz="1050">
                <a:solidFill>
                  <a:srgbClr val="3D466E"/>
                </a:solidFill>
              </a:rPr>
              <a:t>A lot of users watched the David Fincher directed movie </a:t>
            </a:r>
            <a:r>
              <a:rPr i="1" lang="en" sz="1050">
                <a:solidFill>
                  <a:srgbClr val="3D466E"/>
                </a:solidFill>
              </a:rPr>
              <a:t>The Social Network</a:t>
            </a:r>
            <a:r>
              <a:rPr lang="en" sz="1050">
                <a:solidFill>
                  <a:srgbClr val="3D466E"/>
                </a:solidFill>
              </a:rPr>
              <a:t>from beginning to end.</a:t>
            </a:r>
          </a:p>
          <a:p>
            <a:pPr indent="-295275" lvl="0" marL="647700" rtl="0">
              <a:lnSpc>
                <a:spcPct val="180000"/>
              </a:lnSpc>
              <a:spcBef>
                <a:spcPts val="0"/>
              </a:spcBef>
              <a:spcAft>
                <a:spcPts val="1100"/>
              </a:spcAft>
              <a:buClr>
                <a:srgbClr val="3D466E"/>
              </a:buClr>
              <a:buSzPct val="95454"/>
            </a:pPr>
            <a:r>
              <a:rPr lang="en" sz="1050">
                <a:solidFill>
                  <a:srgbClr val="3D466E"/>
                </a:solidFill>
              </a:rPr>
              <a:t>The British version of “</a:t>
            </a:r>
            <a:r>
              <a:rPr i="1" lang="en" sz="1050">
                <a:solidFill>
                  <a:srgbClr val="3D466E"/>
                </a:solidFill>
              </a:rPr>
              <a:t>House of Cards</a:t>
            </a:r>
            <a:r>
              <a:rPr lang="en" sz="1050">
                <a:solidFill>
                  <a:srgbClr val="3D466E"/>
                </a:solidFill>
              </a:rPr>
              <a:t>” has been well watched.</a:t>
            </a:r>
          </a:p>
          <a:p>
            <a:pPr indent="-295275" lvl="0" marL="647700" rtl="0">
              <a:lnSpc>
                <a:spcPct val="180000"/>
              </a:lnSpc>
              <a:spcBef>
                <a:spcPts val="0"/>
              </a:spcBef>
              <a:spcAft>
                <a:spcPts val="1100"/>
              </a:spcAft>
              <a:buClr>
                <a:srgbClr val="3D466E"/>
              </a:buClr>
              <a:buSzPct val="95454"/>
            </a:pPr>
            <a:r>
              <a:rPr lang="en" sz="1050">
                <a:solidFill>
                  <a:srgbClr val="3D466E"/>
                </a:solidFill>
              </a:rPr>
              <a:t>Those who watched the British version “</a:t>
            </a:r>
            <a:r>
              <a:rPr i="1" lang="en" sz="1050">
                <a:solidFill>
                  <a:srgbClr val="3D466E"/>
                </a:solidFill>
              </a:rPr>
              <a:t>House of Cards</a:t>
            </a:r>
            <a:r>
              <a:rPr lang="en" sz="1050">
                <a:solidFill>
                  <a:srgbClr val="3D466E"/>
                </a:solidFill>
              </a:rPr>
              <a:t>” also watched Kevin Spacey films and/or films directed by David Fincher.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How many of you have seen them on Facebook? So we know that they’re “watching” somehow, but how and why? Ever put your phone up to another language station?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Shape 2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rtl="0">
              <a:spcBef>
                <a:spcPts val="0"/>
              </a:spcBef>
              <a:buClr>
                <a:schemeClr val="lt1"/>
              </a:buClr>
              <a:buSzPct val="142857"/>
              <a:buFont typeface="Muli"/>
              <a:buChar char="➜"/>
            </a:pPr>
            <a:r>
              <a:rPr lang="en" sz="1400" u="sng">
                <a:solidFill>
                  <a:schemeClr val="hlink"/>
                </a:solidFill>
                <a:latin typeface="Muli"/>
                <a:ea typeface="Muli"/>
                <a:cs typeface="Muli"/>
                <a:sym typeface="Muli"/>
                <a:hlinkClick r:id="rId2"/>
              </a:rPr>
              <a:t>https://www.youtube.com/watch?v=YLWmjpPoJHk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" name="Shape 10"/>
          <p:cNvSpPr/>
          <p:nvPr/>
        </p:nvSpPr>
        <p:spPr>
          <a:xfrm>
            <a:off x="2748000" y="747750"/>
            <a:ext cx="3647999" cy="3647999"/>
          </a:xfrm>
          <a:prstGeom prst="ellipse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 txBox="1"/>
          <p:nvPr>
            <p:ph type="title"/>
          </p:nvPr>
        </p:nvSpPr>
        <p:spPr>
          <a:xfrm>
            <a:off x="2747950" y="747775"/>
            <a:ext cx="3647999" cy="36479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None/>
              <a:defRPr sz="2400"/>
            </a:lvl1pPr>
            <a:lvl2pPr lvl="1" rtl="0">
              <a:spcBef>
                <a:spcPts val="0"/>
              </a:spcBef>
              <a:buNone/>
              <a:defRPr sz="2400"/>
            </a:lvl2pPr>
            <a:lvl3pPr lvl="2" rtl="0">
              <a:spcBef>
                <a:spcPts val="0"/>
              </a:spcBef>
              <a:buNone/>
              <a:defRPr sz="2400"/>
            </a:lvl3pPr>
            <a:lvl4pPr lvl="3" rtl="0">
              <a:spcBef>
                <a:spcPts val="0"/>
              </a:spcBef>
              <a:buNone/>
              <a:defRPr sz="2400"/>
            </a:lvl4pPr>
            <a:lvl5pPr lvl="4" rtl="0">
              <a:spcBef>
                <a:spcPts val="0"/>
              </a:spcBef>
              <a:buNone/>
              <a:defRPr sz="2400"/>
            </a:lvl5pPr>
            <a:lvl6pPr lvl="5" rtl="0">
              <a:spcBef>
                <a:spcPts val="0"/>
              </a:spcBef>
              <a:buNone/>
              <a:defRPr sz="2400"/>
            </a:lvl6pPr>
            <a:lvl7pPr lvl="6" rtl="0">
              <a:spcBef>
                <a:spcPts val="0"/>
              </a:spcBef>
              <a:buNone/>
              <a:defRPr sz="2400"/>
            </a:lvl7pPr>
            <a:lvl8pPr lvl="7" rtl="0">
              <a:spcBef>
                <a:spcPts val="0"/>
              </a:spcBef>
              <a:buNone/>
              <a:defRPr sz="2400"/>
            </a:lvl8pPr>
            <a:lvl9pPr lvl="8" rtl="0">
              <a:spcBef>
                <a:spcPts val="0"/>
              </a:spcBef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bg>
      <p:bgPr>
        <a:solidFill>
          <a:srgbClr val="FFFFFF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ub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" name="Shape 14"/>
          <p:cNvSpPr/>
          <p:nvPr/>
        </p:nvSpPr>
        <p:spPr>
          <a:xfrm>
            <a:off x="2525575" y="525325"/>
            <a:ext cx="4092900" cy="4092900"/>
          </a:xfrm>
          <a:prstGeom prst="diamond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3009350" y="2573875"/>
            <a:ext cx="3086700" cy="20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buClr>
                <a:srgbClr val="FFFFFF"/>
              </a:buClr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ctr">
              <a:spcBef>
                <a:spcPts val="0"/>
              </a:spcBef>
              <a:buClr>
                <a:srgbClr val="FFFFFF"/>
              </a:buClr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 algn="ctr">
              <a:spcBef>
                <a:spcPts val="0"/>
              </a:spcBef>
              <a:buClr>
                <a:srgbClr val="FFFFFF"/>
              </a:buClr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 algn="ctr">
              <a:spcBef>
                <a:spcPts val="0"/>
              </a:spcBef>
              <a:buClr>
                <a:srgbClr val="FFFFFF"/>
              </a:buClr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 algn="ctr">
              <a:spcBef>
                <a:spcPts val="0"/>
              </a:spcBef>
              <a:buClr>
                <a:srgbClr val="FFFFFF"/>
              </a:buClr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 algn="ctr">
              <a:spcBef>
                <a:spcPts val="0"/>
              </a:spcBef>
              <a:buClr>
                <a:srgbClr val="FFFFFF"/>
              </a:buClr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 algn="ctr">
              <a:spcBef>
                <a:spcPts val="0"/>
              </a:spcBef>
              <a:buClr>
                <a:srgbClr val="FFFFFF"/>
              </a:buClr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 algn="ctr">
              <a:spcBef>
                <a:spcPts val="0"/>
              </a:spcBef>
              <a:buClr>
                <a:srgbClr val="FFFFFF"/>
              </a:buClr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 algn="ctr">
              <a:spcBef>
                <a:spcPts val="0"/>
              </a:spcBef>
              <a:buClr>
                <a:srgbClr val="FFFFFF"/>
              </a:buClr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16" name="Shape 16"/>
          <p:cNvSpPr txBox="1"/>
          <p:nvPr>
            <p:ph type="title"/>
          </p:nvPr>
        </p:nvSpPr>
        <p:spPr>
          <a:xfrm>
            <a:off x="3048000" y="529375"/>
            <a:ext cx="3048000" cy="2044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None/>
              <a:defRPr sz="2400"/>
            </a:lvl1pPr>
            <a:lvl2pPr lvl="1" rtl="0">
              <a:spcBef>
                <a:spcPts val="0"/>
              </a:spcBef>
              <a:buNone/>
              <a:defRPr sz="2400"/>
            </a:lvl2pPr>
            <a:lvl3pPr lvl="2" rtl="0">
              <a:spcBef>
                <a:spcPts val="0"/>
              </a:spcBef>
              <a:buNone/>
              <a:defRPr sz="2400"/>
            </a:lvl3pPr>
            <a:lvl4pPr lvl="3" rtl="0">
              <a:spcBef>
                <a:spcPts val="0"/>
              </a:spcBef>
              <a:buNone/>
              <a:defRPr sz="2400"/>
            </a:lvl4pPr>
            <a:lvl5pPr lvl="4" rtl="0">
              <a:spcBef>
                <a:spcPts val="0"/>
              </a:spcBef>
              <a:buNone/>
              <a:defRPr sz="2400"/>
            </a:lvl5pPr>
            <a:lvl6pPr lvl="5" rtl="0">
              <a:spcBef>
                <a:spcPts val="0"/>
              </a:spcBef>
              <a:buNone/>
              <a:defRPr sz="2400"/>
            </a:lvl6pPr>
            <a:lvl7pPr lvl="6" rtl="0">
              <a:spcBef>
                <a:spcPts val="0"/>
              </a:spcBef>
              <a:buNone/>
              <a:defRPr sz="2400"/>
            </a:lvl7pPr>
            <a:lvl8pPr lvl="7" rtl="0">
              <a:spcBef>
                <a:spcPts val="0"/>
              </a:spcBef>
              <a:buNone/>
              <a:defRPr sz="2400"/>
            </a:lvl8pPr>
            <a:lvl9pPr lvl="8" rtl="0">
              <a:spcBef>
                <a:spcPts val="0"/>
              </a:spcBef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Quot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" name="Shape 19"/>
          <p:cNvSpPr/>
          <p:nvPr/>
        </p:nvSpPr>
        <p:spPr>
          <a:xfrm>
            <a:off x="150" y="1790100"/>
            <a:ext cx="9144000" cy="1563299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 txBox="1"/>
          <p:nvPr>
            <p:ph idx="1" type="body"/>
          </p:nvPr>
        </p:nvSpPr>
        <p:spPr>
          <a:xfrm>
            <a:off x="1964225" y="2161800"/>
            <a:ext cx="5215499" cy="819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Clr>
                <a:srgbClr val="FFFFFF"/>
              </a:buClr>
              <a:buSzPct val="100000"/>
              <a:buFont typeface="Georgia"/>
              <a:defRPr i="1"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rtl="0" algn="ctr">
              <a:spcBef>
                <a:spcPts val="0"/>
              </a:spcBef>
              <a:buClr>
                <a:srgbClr val="FFFFFF"/>
              </a:buClr>
              <a:buSzPct val="100000"/>
              <a:buFont typeface="Georgia"/>
              <a:defRPr i="1"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rtl="0" algn="ctr">
              <a:spcBef>
                <a:spcPts val="0"/>
              </a:spcBef>
              <a:buClr>
                <a:srgbClr val="FFFFFF"/>
              </a:buClr>
              <a:buSzPct val="100000"/>
              <a:buFont typeface="Georgia"/>
              <a:defRPr i="1"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rtl="0" algn="ctr">
              <a:spcBef>
                <a:spcPts val="0"/>
              </a:spcBef>
              <a:buClr>
                <a:srgbClr val="FFFFFF"/>
              </a:buClr>
              <a:buSzPct val="100000"/>
              <a:buFont typeface="Georgia"/>
              <a:defRPr i="1"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rtl="0" algn="ctr">
              <a:spcBef>
                <a:spcPts val="0"/>
              </a:spcBef>
              <a:buClr>
                <a:srgbClr val="FFFFFF"/>
              </a:buClr>
              <a:buSzPct val="100000"/>
              <a:buFont typeface="Georgia"/>
              <a:defRPr i="1"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rtl="0" algn="ctr">
              <a:spcBef>
                <a:spcPts val="0"/>
              </a:spcBef>
              <a:buClr>
                <a:srgbClr val="FFFFFF"/>
              </a:buClr>
              <a:buSzPct val="100000"/>
              <a:buFont typeface="Georgia"/>
              <a:defRPr i="1"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rtl="0" algn="ctr">
              <a:spcBef>
                <a:spcPts val="0"/>
              </a:spcBef>
              <a:buClr>
                <a:srgbClr val="FFFFFF"/>
              </a:buClr>
              <a:buSzPct val="100000"/>
              <a:buFont typeface="Georgia"/>
              <a:defRPr i="1"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rtl="0" algn="ctr">
              <a:spcBef>
                <a:spcPts val="0"/>
              </a:spcBef>
              <a:buClr>
                <a:srgbClr val="FFFFFF"/>
              </a:buClr>
              <a:buSzPct val="100000"/>
              <a:buFont typeface="Georgia"/>
              <a:defRPr i="1"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algn="ctr">
              <a:spcBef>
                <a:spcPts val="0"/>
              </a:spcBef>
              <a:buClr>
                <a:srgbClr val="FFFFFF"/>
              </a:buClr>
              <a:buSzPct val="100000"/>
              <a:buFont typeface="Georgia"/>
              <a:defRPr i="1"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+ 1 column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" name="Shape 23"/>
          <p:cNvSpPr/>
          <p:nvPr/>
        </p:nvSpPr>
        <p:spPr>
          <a:xfrm>
            <a:off x="2380350" y="0"/>
            <a:ext cx="6763800" cy="5143499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" name="Shape 24"/>
          <p:cNvSpPr txBox="1"/>
          <p:nvPr>
            <p:ph type="title"/>
          </p:nvPr>
        </p:nvSpPr>
        <p:spPr>
          <a:xfrm>
            <a:off x="2902775" y="302375"/>
            <a:ext cx="5718600" cy="5030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2902950" y="1509475"/>
            <a:ext cx="5718600" cy="312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FFFFFF"/>
              </a:buClr>
              <a:buSzPct val="83333"/>
              <a:buFont typeface="Muli"/>
              <a:buChar char="➜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SzPct val="75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+ 1 column half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/>
        </p:nvSpPr>
        <p:spPr>
          <a:xfrm>
            <a:off x="4572000" y="0"/>
            <a:ext cx="4572000" cy="5143499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" name="Shape 28"/>
          <p:cNvSpPr txBox="1"/>
          <p:nvPr>
            <p:ph type="title"/>
          </p:nvPr>
        </p:nvSpPr>
        <p:spPr>
          <a:xfrm>
            <a:off x="5128375" y="302375"/>
            <a:ext cx="3493199" cy="5030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5128481" y="1509475"/>
            <a:ext cx="3493199" cy="312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FFFFFF"/>
              </a:buClr>
              <a:buSzPct val="83333"/>
              <a:buFont typeface="Muli"/>
              <a:buChar char="➜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SzPct val="75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+ 2 columns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" name="Shape 32"/>
          <p:cNvSpPr/>
          <p:nvPr/>
        </p:nvSpPr>
        <p:spPr>
          <a:xfrm>
            <a:off x="2380350" y="0"/>
            <a:ext cx="6763800" cy="5143499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 txBox="1"/>
          <p:nvPr>
            <p:ph type="title"/>
          </p:nvPr>
        </p:nvSpPr>
        <p:spPr>
          <a:xfrm>
            <a:off x="2902775" y="302375"/>
            <a:ext cx="5718600" cy="5030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2902950" y="1509475"/>
            <a:ext cx="2780700" cy="31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buChar char="➜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2" type="body"/>
          </p:nvPr>
        </p:nvSpPr>
        <p:spPr>
          <a:xfrm>
            <a:off x="5840728" y="1509475"/>
            <a:ext cx="2780700" cy="31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buChar char="➜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+ 3 columns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>
            <a:off x="2380350" y="0"/>
            <a:ext cx="6763800" cy="5143499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2902775" y="1538525"/>
            <a:ext cx="1914900" cy="3386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FFFFFF"/>
              </a:buClr>
              <a:buFont typeface="Muli"/>
              <a:buChar char="➜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Font typeface="Muli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Font typeface="Muli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Font typeface="Muli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Font typeface="Muli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Font typeface="Muli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Font typeface="Muli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Font typeface="Muli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buFont typeface="Muli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2" type="body"/>
          </p:nvPr>
        </p:nvSpPr>
        <p:spPr>
          <a:xfrm>
            <a:off x="4915914" y="1538525"/>
            <a:ext cx="1914900" cy="33869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/>
        </p:txBody>
      </p:sp>
      <p:sp>
        <p:nvSpPr>
          <p:cNvPr id="41" name="Shape 41"/>
          <p:cNvSpPr txBox="1"/>
          <p:nvPr>
            <p:ph idx="3" type="body"/>
          </p:nvPr>
        </p:nvSpPr>
        <p:spPr>
          <a:xfrm>
            <a:off x="6929053" y="1538525"/>
            <a:ext cx="1914900" cy="3386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FFFFFF"/>
              </a:buClr>
              <a:buFont typeface="Muli"/>
              <a:buChar char="➜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Font typeface="Muli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Font typeface="Muli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Font typeface="Muli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Font typeface="Muli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Font typeface="Muli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Font typeface="Muli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Font typeface="Muli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buFont typeface="Muli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42" name="Shape 42"/>
          <p:cNvSpPr txBox="1"/>
          <p:nvPr>
            <p:ph type="title"/>
          </p:nvPr>
        </p:nvSpPr>
        <p:spPr>
          <a:xfrm>
            <a:off x="2902775" y="302375"/>
            <a:ext cx="5718600" cy="5030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" name="Shape 45"/>
          <p:cNvSpPr/>
          <p:nvPr/>
        </p:nvSpPr>
        <p:spPr>
          <a:xfrm>
            <a:off x="1190100" y="0"/>
            <a:ext cx="6763800" cy="857400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" name="Shape 46"/>
          <p:cNvSpPr txBox="1"/>
          <p:nvPr>
            <p:ph type="title"/>
          </p:nvPr>
        </p:nvSpPr>
        <p:spPr>
          <a:xfrm>
            <a:off x="1190100" y="302375"/>
            <a:ext cx="6763800" cy="5030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ctr">
              <a:spcBef>
                <a:spcPts val="0"/>
              </a:spcBef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 algn="ctr">
              <a:spcBef>
                <a:spcPts val="0"/>
              </a:spcBef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 algn="ctr">
              <a:spcBef>
                <a:spcPts val="0"/>
              </a:spcBef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 algn="ctr">
              <a:spcBef>
                <a:spcPts val="0"/>
              </a:spcBef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 algn="ctr">
              <a:spcBef>
                <a:spcPts val="0"/>
              </a:spcBef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 algn="ctr">
              <a:spcBef>
                <a:spcPts val="0"/>
              </a:spcBef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 algn="ctr">
              <a:spcBef>
                <a:spcPts val="0"/>
              </a:spcBef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 algn="ctr">
              <a:spcBef>
                <a:spcPts val="0"/>
              </a:spcBef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" name="Shape 49"/>
          <p:cNvSpPr/>
          <p:nvPr/>
        </p:nvSpPr>
        <p:spPr>
          <a:xfrm>
            <a:off x="1190100" y="4470400"/>
            <a:ext cx="6763800" cy="673199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1190100" y="4470500"/>
            <a:ext cx="6763800" cy="67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algn="ctr">
              <a:spcBef>
                <a:spcPts val="360"/>
              </a:spcBef>
              <a:buClr>
                <a:srgbClr val="FFFFFF"/>
              </a:buClr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idx="1" type="body"/>
          </p:nvPr>
        </p:nvSpPr>
        <p:spPr>
          <a:xfrm>
            <a:off x="2902950" y="1509475"/>
            <a:ext cx="5718600" cy="31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FFFFFF"/>
              </a:buClr>
              <a:buSzPct val="83333"/>
              <a:buFont typeface="Muli"/>
              <a:buChar char="➜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SzPct val="75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7" name="Shape 7"/>
          <p:cNvSpPr txBox="1"/>
          <p:nvPr>
            <p:ph type="title"/>
          </p:nvPr>
        </p:nvSpPr>
        <p:spPr>
          <a:xfrm>
            <a:off x="2902775" y="302375"/>
            <a:ext cx="5718600" cy="503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>
              <a:spcBef>
                <a:spcPts val="0"/>
              </a:spcBef>
              <a:buNone/>
              <a:defRPr b="1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4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9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www.youtube.com/watch?v=pcSlowAhvUk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0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6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title"/>
          </p:nvPr>
        </p:nvSpPr>
        <p:spPr>
          <a:xfrm>
            <a:off x="2747950" y="747775"/>
            <a:ext cx="3647999" cy="36479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PRIVACY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2902775" y="302375"/>
            <a:ext cx="5718600" cy="5030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Why Track This Stuff?</a:t>
            </a:r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2904025" y="1390650"/>
            <a:ext cx="1843200" cy="1305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100"/>
              <a:t>Cancellations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100"/>
          </a:p>
          <a:p>
            <a:pPr lvl="0" rtl="0">
              <a:spcBef>
                <a:spcPts val="0"/>
              </a:spcBef>
              <a:buNone/>
            </a:pPr>
            <a:r>
              <a:rPr lang="en" sz="1100"/>
              <a:t>When the credits roll what happens? This could determine how much content a user is watching. </a:t>
            </a:r>
          </a:p>
        </p:txBody>
      </p:sp>
      <p:sp>
        <p:nvSpPr>
          <p:cNvPr id="122" name="Shape 122"/>
          <p:cNvSpPr txBox="1"/>
          <p:nvPr>
            <p:ph idx="2" type="body"/>
          </p:nvPr>
        </p:nvSpPr>
        <p:spPr>
          <a:xfrm>
            <a:off x="4841719" y="1390650"/>
            <a:ext cx="1843200" cy="1305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100"/>
              <a:t>Recommendations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100"/>
          </a:p>
          <a:p>
            <a:pPr lvl="0" rtl="0">
              <a:spcBef>
                <a:spcPts val="0"/>
              </a:spcBef>
              <a:buNone/>
            </a:pPr>
            <a:r>
              <a:rPr lang="en" sz="1100"/>
              <a:t>People will cancel if they run out of new material to watch. </a:t>
            </a:r>
          </a:p>
        </p:txBody>
      </p:sp>
      <p:sp>
        <p:nvSpPr>
          <p:cNvPr id="123" name="Shape 123"/>
          <p:cNvSpPr txBox="1"/>
          <p:nvPr>
            <p:ph idx="3" type="body"/>
          </p:nvPr>
        </p:nvSpPr>
        <p:spPr>
          <a:xfrm>
            <a:off x="6779414" y="1390650"/>
            <a:ext cx="1843200" cy="1305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1100"/>
              <a:t>Big Data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100"/>
          </a:p>
          <a:p>
            <a:pPr lvl="0" rtl="0">
              <a:spcBef>
                <a:spcPts val="0"/>
              </a:spcBef>
              <a:buNone/>
            </a:pPr>
            <a:r>
              <a:rPr lang="en" sz="1100"/>
              <a:t>Ever heard of House of Cards?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100"/>
          </a:p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2904025" y="3276600"/>
            <a:ext cx="1843200" cy="1305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100"/>
              <a:t>Targeted Trailers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100"/>
          </a:p>
          <a:p>
            <a:pPr lvl="0" rtl="0">
              <a:spcBef>
                <a:spcPts val="0"/>
              </a:spcBef>
              <a:buNone/>
            </a:pPr>
            <a:r>
              <a:rPr lang="en" sz="1100"/>
              <a:t>Remember House of Cards? There were 10 trailers. </a:t>
            </a:r>
          </a:p>
        </p:txBody>
      </p:sp>
      <p:sp>
        <p:nvSpPr>
          <p:cNvPr id="125" name="Shape 125"/>
          <p:cNvSpPr txBox="1"/>
          <p:nvPr>
            <p:ph idx="2" type="body"/>
          </p:nvPr>
        </p:nvSpPr>
        <p:spPr>
          <a:xfrm>
            <a:off x="4841719" y="3276600"/>
            <a:ext cx="1843200" cy="1305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100"/>
              <a:t>Licensing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100"/>
          </a:p>
          <a:p>
            <a:pPr lvl="0" rtl="0">
              <a:spcBef>
                <a:spcPts val="0"/>
              </a:spcBef>
              <a:buNone/>
            </a:pPr>
            <a:r>
              <a:rPr lang="en" sz="1100"/>
              <a:t>If nobody was watching (or they couldn’t tell) how would they know what to purchase?</a:t>
            </a:r>
          </a:p>
        </p:txBody>
      </p:sp>
      <p:sp>
        <p:nvSpPr>
          <p:cNvPr id="126" name="Shape 126"/>
          <p:cNvSpPr txBox="1"/>
          <p:nvPr>
            <p:ph idx="3" type="body"/>
          </p:nvPr>
        </p:nvSpPr>
        <p:spPr>
          <a:xfrm>
            <a:off x="6779414" y="3276600"/>
            <a:ext cx="1843200" cy="1305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100"/>
              <a:t>Piracy Data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100"/>
          </a:p>
          <a:p>
            <a:pPr lvl="0" rtl="0">
              <a:spcBef>
                <a:spcPts val="0"/>
              </a:spcBef>
              <a:buNone/>
            </a:pPr>
            <a:r>
              <a:rPr lang="en" sz="1100"/>
              <a:t>Prison Break was heavily pirated. So Netflix bought it. </a:t>
            </a:r>
          </a:p>
        </p:txBody>
      </p:sp>
      <p:grpSp>
        <p:nvGrpSpPr>
          <p:cNvPr id="127" name="Shape 127"/>
          <p:cNvGrpSpPr/>
          <p:nvPr/>
        </p:nvGrpSpPr>
        <p:grpSpPr>
          <a:xfrm>
            <a:off x="3029451" y="1103865"/>
            <a:ext cx="237709" cy="255305"/>
            <a:chOff x="616425" y="2329600"/>
            <a:chExt cx="361700" cy="388475"/>
          </a:xfrm>
        </p:grpSpPr>
        <p:sp>
          <p:nvSpPr>
            <p:cNvPr id="128" name="Shape 128"/>
            <p:cNvSpPr/>
            <p:nvPr/>
          </p:nvSpPr>
          <p:spPr>
            <a:xfrm>
              <a:off x="616425" y="2329600"/>
              <a:ext cx="361700" cy="388475"/>
            </a:xfrm>
            <a:custGeom>
              <a:pathLst>
                <a:path extrusionOk="0" fill="none" h="15539" w="14468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9" name="Shape 129"/>
            <p:cNvSpPr/>
            <p:nvPr/>
          </p:nvSpPr>
          <p:spPr>
            <a:xfrm>
              <a:off x="704725" y="2545750"/>
              <a:ext cx="185125" cy="25"/>
            </a:xfrm>
            <a:custGeom>
              <a:pathLst>
                <a:path extrusionOk="0" fill="none" h="1" w="7405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>
              <a:off x="811875" y="2626125"/>
              <a:ext cx="31075" cy="31075"/>
            </a:xfrm>
            <a:custGeom>
              <a:pathLst>
                <a:path extrusionOk="0" fill="none" h="1243" w="1243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1" name="Shape 131"/>
            <p:cNvSpPr/>
            <p:nvPr/>
          </p:nvSpPr>
          <p:spPr>
            <a:xfrm>
              <a:off x="751000" y="2568275"/>
              <a:ext cx="54200" cy="53600"/>
            </a:xfrm>
            <a:custGeom>
              <a:pathLst>
                <a:path extrusionOk="0" fill="none" h="2144" w="2168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2" name="Shape 132"/>
            <p:cNvSpPr/>
            <p:nvPr/>
          </p:nvSpPr>
          <p:spPr>
            <a:xfrm>
              <a:off x="769875" y="2662650"/>
              <a:ext cx="23775" cy="23775"/>
            </a:xfrm>
            <a:custGeom>
              <a:pathLst>
                <a:path extrusionOk="0" fill="none" h="951" w="951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3" name="Shape 133"/>
            <p:cNvSpPr/>
            <p:nvPr/>
          </p:nvSpPr>
          <p:spPr>
            <a:xfrm>
              <a:off x="799700" y="2503125"/>
              <a:ext cx="24375" cy="23775"/>
            </a:xfrm>
            <a:custGeom>
              <a:pathLst>
                <a:path extrusionOk="0" fill="none" h="951" w="975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4" name="Shape 134"/>
            <p:cNvSpPr/>
            <p:nvPr/>
          </p:nvSpPr>
          <p:spPr>
            <a:xfrm>
              <a:off x="766825" y="2388050"/>
              <a:ext cx="60925" cy="25"/>
            </a:xfrm>
            <a:custGeom>
              <a:pathLst>
                <a:path extrusionOk="0" fill="none" h="1" w="2437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5" name="Shape 135"/>
            <p:cNvSpPr/>
            <p:nvPr/>
          </p:nvSpPr>
          <p:spPr>
            <a:xfrm>
              <a:off x="769875" y="2456250"/>
              <a:ext cx="31075" cy="31075"/>
            </a:xfrm>
            <a:custGeom>
              <a:pathLst>
                <a:path extrusionOk="0" fill="none" h="1243" w="1243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6" name="Shape 136"/>
          <p:cNvGrpSpPr/>
          <p:nvPr/>
        </p:nvGrpSpPr>
        <p:grpSpPr>
          <a:xfrm>
            <a:off x="4968093" y="1106277"/>
            <a:ext cx="250508" cy="250508"/>
            <a:chOff x="1278900" y="2333250"/>
            <a:chExt cx="381175" cy="381175"/>
          </a:xfrm>
        </p:grpSpPr>
        <p:sp>
          <p:nvSpPr>
            <p:cNvPr id="137" name="Shape 137"/>
            <p:cNvSpPr/>
            <p:nvPr/>
          </p:nvSpPr>
          <p:spPr>
            <a:xfrm>
              <a:off x="1278900" y="2333250"/>
              <a:ext cx="381175" cy="381175"/>
            </a:xfrm>
            <a:custGeom>
              <a:pathLst>
                <a:path extrusionOk="0" fill="none" h="15247" w="15247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>
              <a:off x="1525475" y="2503125"/>
              <a:ext cx="43875" cy="47525"/>
            </a:xfrm>
            <a:custGeom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9" name="Shape 139"/>
            <p:cNvSpPr/>
            <p:nvPr/>
          </p:nvSpPr>
          <p:spPr>
            <a:xfrm>
              <a:off x="1369600" y="2503125"/>
              <a:ext cx="43875" cy="47525"/>
            </a:xfrm>
            <a:custGeom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1369600" y="2604200"/>
              <a:ext cx="199750" cy="40825"/>
            </a:xfrm>
            <a:custGeom>
              <a:pathLst>
                <a:path extrusionOk="0" fill="none" h="1633" w="799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1" name="Shape 141"/>
          <p:cNvGrpSpPr/>
          <p:nvPr/>
        </p:nvGrpSpPr>
        <p:grpSpPr>
          <a:xfrm>
            <a:off x="3000116" y="2963780"/>
            <a:ext cx="307339" cy="307339"/>
            <a:chOff x="5941025" y="3634400"/>
            <a:chExt cx="467650" cy="467650"/>
          </a:xfrm>
        </p:grpSpPr>
        <p:sp>
          <p:nvSpPr>
            <p:cNvPr id="142" name="Shape 142"/>
            <p:cNvSpPr/>
            <p:nvPr/>
          </p:nvSpPr>
          <p:spPr>
            <a:xfrm>
              <a:off x="5941025" y="3634400"/>
              <a:ext cx="467650" cy="467650"/>
            </a:xfrm>
            <a:custGeom>
              <a:pathLst>
                <a:path extrusionOk="0" fill="none" h="18706" w="18706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3" name="Shape 143"/>
            <p:cNvSpPr/>
            <p:nvPr/>
          </p:nvSpPr>
          <p:spPr>
            <a:xfrm>
              <a:off x="6211975" y="3753150"/>
              <a:ext cx="19525" cy="18900"/>
            </a:xfrm>
            <a:custGeom>
              <a:pathLst>
                <a:path extrusionOk="0" fill="none" h="756" w="781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4" name="Shape 144"/>
            <p:cNvSpPr/>
            <p:nvPr/>
          </p:nvSpPr>
          <p:spPr>
            <a:xfrm>
              <a:off x="5943475" y="3695900"/>
              <a:ext cx="177800" cy="351350"/>
            </a:xfrm>
            <a:custGeom>
              <a:pathLst>
                <a:path extrusionOk="0" fill="none" h="14054" w="7112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5" name="Shape 145"/>
            <p:cNvSpPr/>
            <p:nvPr/>
          </p:nvSpPr>
          <p:spPr>
            <a:xfrm>
              <a:off x="6128575" y="3695900"/>
              <a:ext cx="86475" cy="47525"/>
            </a:xfrm>
            <a:custGeom>
              <a:pathLst>
                <a:path extrusionOk="0" fill="none" h="1901" w="3459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6" name="Shape 146"/>
            <p:cNvSpPr/>
            <p:nvPr/>
          </p:nvSpPr>
          <p:spPr>
            <a:xfrm>
              <a:off x="6357500" y="3940075"/>
              <a:ext cx="18900" cy="34725"/>
            </a:xfrm>
            <a:custGeom>
              <a:pathLst>
                <a:path extrusionOk="0" fill="none" h="1389" w="756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7" name="Shape 147"/>
            <p:cNvSpPr/>
            <p:nvPr/>
          </p:nvSpPr>
          <p:spPr>
            <a:xfrm>
              <a:off x="6202850" y="3720875"/>
              <a:ext cx="204000" cy="278875"/>
            </a:xfrm>
            <a:custGeom>
              <a:pathLst>
                <a:path extrusionOk="0" fill="none" h="11155" w="816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8" name="Shape 148"/>
          <p:cNvGrpSpPr/>
          <p:nvPr/>
        </p:nvGrpSpPr>
        <p:grpSpPr>
          <a:xfrm>
            <a:off x="6879252" y="2990190"/>
            <a:ext cx="308128" cy="254517"/>
            <a:chOff x="5268225" y="4341925"/>
            <a:chExt cx="468850" cy="387275"/>
          </a:xfrm>
        </p:grpSpPr>
        <p:sp>
          <p:nvSpPr>
            <p:cNvPr id="149" name="Shape 149"/>
            <p:cNvSpPr/>
            <p:nvPr/>
          </p:nvSpPr>
          <p:spPr>
            <a:xfrm>
              <a:off x="5652425" y="4676800"/>
              <a:ext cx="65775" cy="52400"/>
            </a:xfrm>
            <a:custGeom>
              <a:pathLst>
                <a:path extrusionOk="0" fill="none" h="2096" w="2631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0" name="Shape 150"/>
            <p:cNvSpPr/>
            <p:nvPr/>
          </p:nvSpPr>
          <p:spPr>
            <a:xfrm>
              <a:off x="5287100" y="4676800"/>
              <a:ext cx="65775" cy="52400"/>
            </a:xfrm>
            <a:custGeom>
              <a:pathLst>
                <a:path extrusionOk="0" fill="none" h="2096" w="2631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1" name="Shape 151"/>
            <p:cNvSpPr/>
            <p:nvPr/>
          </p:nvSpPr>
          <p:spPr>
            <a:xfrm>
              <a:off x="5268225" y="4341925"/>
              <a:ext cx="468850" cy="333075"/>
            </a:xfrm>
            <a:custGeom>
              <a:pathLst>
                <a:path extrusionOk="0" fill="none" h="13323" w="18754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2" name="Shape 152"/>
            <p:cNvSpPr/>
            <p:nvPr/>
          </p:nvSpPr>
          <p:spPr>
            <a:xfrm>
              <a:off x="5351025" y="4375400"/>
              <a:ext cx="303250" cy="149825"/>
            </a:xfrm>
            <a:custGeom>
              <a:pathLst>
                <a:path extrusionOk="0" fill="none" h="5993" w="1213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3" name="Shape 153"/>
            <p:cNvSpPr/>
            <p:nvPr/>
          </p:nvSpPr>
          <p:spPr>
            <a:xfrm>
              <a:off x="5326675" y="4569025"/>
              <a:ext cx="81000" cy="65175"/>
            </a:xfrm>
            <a:custGeom>
              <a:pathLst>
                <a:path extrusionOk="0" fill="none" h="2607" w="324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4" name="Shape 154"/>
            <p:cNvSpPr/>
            <p:nvPr/>
          </p:nvSpPr>
          <p:spPr>
            <a:xfrm>
              <a:off x="5447225" y="4615925"/>
              <a:ext cx="110850" cy="25"/>
            </a:xfrm>
            <a:custGeom>
              <a:pathLst>
                <a:path extrusionOk="0" fill="none" h="1" w="4434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5" name="Shape 155"/>
            <p:cNvSpPr/>
            <p:nvPr/>
          </p:nvSpPr>
          <p:spPr>
            <a:xfrm>
              <a:off x="5439925" y="4589125"/>
              <a:ext cx="125450" cy="25"/>
            </a:xfrm>
            <a:custGeom>
              <a:pathLst>
                <a:path extrusionOk="0" fill="none" h="1" w="5018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6" name="Shape 156"/>
            <p:cNvSpPr/>
            <p:nvPr/>
          </p:nvSpPr>
          <p:spPr>
            <a:xfrm>
              <a:off x="5597625" y="4569025"/>
              <a:ext cx="81000" cy="65175"/>
            </a:xfrm>
            <a:custGeom>
              <a:pathLst>
                <a:path extrusionOk="0" fill="none" h="2607" w="324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7" name="Shape 157"/>
          <p:cNvGrpSpPr/>
          <p:nvPr/>
        </p:nvGrpSpPr>
        <p:grpSpPr>
          <a:xfrm>
            <a:off x="4916472" y="2947779"/>
            <a:ext cx="353754" cy="339345"/>
            <a:chOff x="5233525" y="4954450"/>
            <a:chExt cx="538275" cy="516350"/>
          </a:xfrm>
        </p:grpSpPr>
        <p:sp>
          <p:nvSpPr>
            <p:cNvPr id="158" name="Shape 158"/>
            <p:cNvSpPr/>
            <p:nvPr/>
          </p:nvSpPr>
          <p:spPr>
            <a:xfrm>
              <a:off x="5637825" y="4954450"/>
              <a:ext cx="89525" cy="89525"/>
            </a:xfrm>
            <a:custGeom>
              <a:pathLst>
                <a:path extrusionOk="0" fill="none" h="3581" w="3581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9" name="Shape 159"/>
            <p:cNvSpPr/>
            <p:nvPr/>
          </p:nvSpPr>
          <p:spPr>
            <a:xfrm>
              <a:off x="5323025" y="4980625"/>
              <a:ext cx="88925" cy="88925"/>
            </a:xfrm>
            <a:custGeom>
              <a:pathLst>
                <a:path extrusionOk="0" fill="none" h="3557" w="3557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0" name="Shape 160"/>
            <p:cNvSpPr/>
            <p:nvPr/>
          </p:nvSpPr>
          <p:spPr>
            <a:xfrm>
              <a:off x="5233525" y="5255225"/>
              <a:ext cx="89525" cy="89525"/>
            </a:xfrm>
            <a:custGeom>
              <a:pathLst>
                <a:path extrusionOk="0" fill="none" h="3581" w="3581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1" name="Shape 161"/>
            <p:cNvSpPr/>
            <p:nvPr/>
          </p:nvSpPr>
          <p:spPr>
            <a:xfrm>
              <a:off x="5453325" y="5382475"/>
              <a:ext cx="88925" cy="88325"/>
            </a:xfrm>
            <a:custGeom>
              <a:pathLst>
                <a:path extrusionOk="0" fill="none" h="3533" w="3557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2" name="Shape 162"/>
            <p:cNvSpPr/>
            <p:nvPr/>
          </p:nvSpPr>
          <p:spPr>
            <a:xfrm>
              <a:off x="5682875" y="5188875"/>
              <a:ext cx="88925" cy="89525"/>
            </a:xfrm>
            <a:custGeom>
              <a:pathLst>
                <a:path extrusionOk="0" fill="none" h="3581" w="3557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3" name="Shape 163"/>
            <p:cNvSpPr/>
            <p:nvPr/>
          </p:nvSpPr>
          <p:spPr>
            <a:xfrm>
              <a:off x="5411925" y="5110925"/>
              <a:ext cx="188775" cy="189400"/>
            </a:xfrm>
            <a:custGeom>
              <a:pathLst>
                <a:path extrusionOk="0" fill="none" h="7576" w="7551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4" name="Shape 164"/>
            <p:cNvSpPr/>
            <p:nvPr/>
          </p:nvSpPr>
          <p:spPr>
            <a:xfrm>
              <a:off x="5367475" y="5025075"/>
              <a:ext cx="81600" cy="105975"/>
            </a:xfrm>
            <a:custGeom>
              <a:pathLst>
                <a:path extrusionOk="0" fill="none" h="4239" w="3264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5" name="Shape 165"/>
            <p:cNvSpPr/>
            <p:nvPr/>
          </p:nvSpPr>
          <p:spPr>
            <a:xfrm>
              <a:off x="5567800" y="4999500"/>
              <a:ext cx="115100" cy="133975"/>
            </a:xfrm>
            <a:custGeom>
              <a:pathLst>
                <a:path extrusionOk="0" fill="none" h="5359" w="4604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6" name="Shape 166"/>
            <p:cNvSpPr/>
            <p:nvPr/>
          </p:nvSpPr>
          <p:spPr>
            <a:xfrm>
              <a:off x="5600075" y="5217475"/>
              <a:ext cx="127275" cy="16475"/>
            </a:xfrm>
            <a:custGeom>
              <a:pathLst>
                <a:path extrusionOk="0" fill="none" h="659" w="5091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7" name="Shape 167"/>
            <p:cNvSpPr/>
            <p:nvPr/>
          </p:nvSpPr>
          <p:spPr>
            <a:xfrm>
              <a:off x="5497775" y="5299675"/>
              <a:ext cx="4900" cy="126675"/>
            </a:xfrm>
            <a:custGeom>
              <a:pathLst>
                <a:path extrusionOk="0" fill="none" h="5067" w="196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8" name="Shape 168"/>
            <p:cNvSpPr/>
            <p:nvPr/>
          </p:nvSpPr>
          <p:spPr>
            <a:xfrm>
              <a:off x="5277975" y="5241825"/>
              <a:ext cx="141275" cy="58500"/>
            </a:xfrm>
            <a:custGeom>
              <a:pathLst>
                <a:path extrusionOk="0" fill="none" h="2340" w="5651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9" name="Shape 169"/>
          <p:cNvGrpSpPr/>
          <p:nvPr/>
        </p:nvGrpSpPr>
        <p:grpSpPr>
          <a:xfrm>
            <a:off x="6884642" y="1126491"/>
            <a:ext cx="297340" cy="264166"/>
            <a:chOff x="5292575" y="3681900"/>
            <a:chExt cx="420150" cy="373275"/>
          </a:xfrm>
        </p:grpSpPr>
        <p:sp>
          <p:nvSpPr>
            <p:cNvPr id="170" name="Shape 170"/>
            <p:cNvSpPr/>
            <p:nvPr/>
          </p:nvSpPr>
          <p:spPr>
            <a:xfrm>
              <a:off x="5292575" y="3706875"/>
              <a:ext cx="420150" cy="266700"/>
            </a:xfrm>
            <a:custGeom>
              <a:pathLst>
                <a:path extrusionOk="0" fill="none" h="10668" w="16806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1" name="Shape 171"/>
            <p:cNvSpPr/>
            <p:nvPr/>
          </p:nvSpPr>
          <p:spPr>
            <a:xfrm>
              <a:off x="5490475" y="3681900"/>
              <a:ext cx="24375" cy="25000"/>
            </a:xfrm>
            <a:custGeom>
              <a:pathLst>
                <a:path extrusionOk="0" fill="none" h="1000" w="975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2" name="Shape 172"/>
            <p:cNvSpPr/>
            <p:nvPr/>
          </p:nvSpPr>
          <p:spPr>
            <a:xfrm>
              <a:off x="5358350" y="3973550"/>
              <a:ext cx="60900" cy="81625"/>
            </a:xfrm>
            <a:custGeom>
              <a:pathLst>
                <a:path extrusionOk="0" fill="none" h="3265" w="2436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3" name="Shape 173"/>
            <p:cNvSpPr/>
            <p:nvPr/>
          </p:nvSpPr>
          <p:spPr>
            <a:xfrm>
              <a:off x="5586050" y="3973550"/>
              <a:ext cx="60925" cy="81625"/>
            </a:xfrm>
            <a:custGeom>
              <a:pathLst>
                <a:path extrusionOk="0" fill="none" h="3265" w="2437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4" name="Shape 174"/>
            <p:cNvSpPr/>
            <p:nvPr/>
          </p:nvSpPr>
          <p:spPr>
            <a:xfrm>
              <a:off x="5316925" y="3731225"/>
              <a:ext cx="371450" cy="218000"/>
            </a:xfrm>
            <a:custGeom>
              <a:pathLst>
                <a:path extrusionOk="0" fill="none" h="8720" w="14858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5" name="Shape 175"/>
            <p:cNvSpPr/>
            <p:nvPr/>
          </p:nvSpPr>
          <p:spPr>
            <a:xfrm>
              <a:off x="5380250" y="3784800"/>
              <a:ext cx="230200" cy="115725"/>
            </a:xfrm>
            <a:custGeom>
              <a:pathLst>
                <a:path extrusionOk="0" fill="none" h="4629" w="9208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6" name="Shape 176"/>
            <p:cNvSpPr/>
            <p:nvPr/>
          </p:nvSpPr>
          <p:spPr>
            <a:xfrm>
              <a:off x="5547700" y="3779925"/>
              <a:ext cx="68825" cy="68825"/>
            </a:xfrm>
            <a:custGeom>
              <a:pathLst>
                <a:path extrusionOk="0" fill="none" h="2753" w="2753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idx="4294967295" type="title"/>
          </p:nvPr>
        </p:nvSpPr>
        <p:spPr>
          <a:xfrm>
            <a:off x="0" y="1461375"/>
            <a:ext cx="4484399" cy="2220599"/>
          </a:xfrm>
          <a:prstGeom prst="rect">
            <a:avLst/>
          </a:prstGeom>
          <a:solidFill>
            <a:srgbClr val="00B2FF">
              <a:alpha val="73330"/>
            </a:srgbClr>
          </a:solidFill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0" lang="en"/>
              <a:t>Targeted Advertisements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b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type="title"/>
          </p:nvPr>
        </p:nvSpPr>
        <p:spPr>
          <a:xfrm>
            <a:off x="1190100" y="302375"/>
            <a:ext cx="6763800" cy="5030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How?</a:t>
            </a:r>
          </a:p>
        </p:txBody>
      </p:sp>
      <p:sp>
        <p:nvSpPr>
          <p:cNvPr id="187" name="Shape 187"/>
          <p:cNvSpPr txBox="1"/>
          <p:nvPr/>
        </p:nvSpPr>
        <p:spPr>
          <a:xfrm>
            <a:off x="2699550" y="1256475"/>
            <a:ext cx="3744899" cy="778200"/>
          </a:xfrm>
          <a:prstGeom prst="rect">
            <a:avLst/>
          </a:prstGeom>
          <a:noFill/>
          <a:ln cap="rnd" cmpd="sng" w="114300">
            <a:solidFill>
              <a:srgbClr val="00B2FF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latin typeface="Muli"/>
                <a:ea typeface="Muli"/>
                <a:cs typeface="Muli"/>
                <a:sym typeface="Muli"/>
              </a:rPr>
              <a:t>Cookies</a:t>
            </a:r>
          </a:p>
        </p:txBody>
      </p:sp>
      <p:sp>
        <p:nvSpPr>
          <p:cNvPr id="188" name="Shape 188"/>
          <p:cNvSpPr txBox="1"/>
          <p:nvPr/>
        </p:nvSpPr>
        <p:spPr>
          <a:xfrm>
            <a:off x="2699550" y="2628887"/>
            <a:ext cx="3744899" cy="778200"/>
          </a:xfrm>
          <a:prstGeom prst="rect">
            <a:avLst/>
          </a:prstGeom>
          <a:noFill/>
          <a:ln cap="rnd" cmpd="sng" w="114300">
            <a:solidFill>
              <a:srgbClr val="00B2FF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latin typeface="Muli"/>
                <a:ea typeface="Muli"/>
                <a:cs typeface="Muli"/>
                <a:sym typeface="Muli"/>
              </a:rPr>
              <a:t>3rd Party Ads</a:t>
            </a:r>
          </a:p>
        </p:txBody>
      </p:sp>
      <p:sp>
        <p:nvSpPr>
          <p:cNvPr id="189" name="Shape 189"/>
          <p:cNvSpPr txBox="1"/>
          <p:nvPr/>
        </p:nvSpPr>
        <p:spPr>
          <a:xfrm>
            <a:off x="2699550" y="4001300"/>
            <a:ext cx="3744899" cy="778200"/>
          </a:xfrm>
          <a:prstGeom prst="rect">
            <a:avLst/>
          </a:prstGeom>
          <a:noFill/>
          <a:ln cap="rnd" cmpd="sng" w="114300">
            <a:solidFill>
              <a:srgbClr val="00B2FF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latin typeface="Muli"/>
                <a:ea typeface="Muli"/>
                <a:cs typeface="Muli"/>
                <a:sym typeface="Muli"/>
              </a:rPr>
              <a:t>Facebook </a:t>
            </a:r>
          </a:p>
        </p:txBody>
      </p:sp>
      <p:cxnSp>
        <p:nvCxnSpPr>
          <p:cNvPr id="190" name="Shape 190"/>
          <p:cNvCxnSpPr>
            <a:endCxn id="188" idx="0"/>
          </p:cNvCxnSpPr>
          <p:nvPr/>
        </p:nvCxnSpPr>
        <p:spPr>
          <a:xfrm>
            <a:off x="4571999" y="2034587"/>
            <a:ext cx="0" cy="5943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lg" w="lg" type="oval"/>
            <a:tailEnd len="lg" w="lg" type="oval"/>
          </a:ln>
        </p:spPr>
      </p:cxnSp>
      <p:cxnSp>
        <p:nvCxnSpPr>
          <p:cNvPr id="191" name="Shape 191"/>
          <p:cNvCxnSpPr>
            <a:endCxn id="189" idx="0"/>
          </p:cNvCxnSpPr>
          <p:nvPr/>
        </p:nvCxnSpPr>
        <p:spPr>
          <a:xfrm>
            <a:off x="4571999" y="3407000"/>
            <a:ext cx="0" cy="5943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lg" w="lg" type="oval"/>
            <a:tailEnd len="lg" w="lg" type="oval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B2FF"/>
        </a:solid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/>
        </p:nvSpPr>
        <p:spPr>
          <a:xfrm>
            <a:off x="5092501" y="539950"/>
            <a:ext cx="2879503" cy="4072344"/>
          </a:xfrm>
          <a:custGeom>
            <a:pathLst>
              <a:path extrusionOk="0" h="86210" w="60958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457200" y="489800"/>
            <a:ext cx="4101900" cy="41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0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So why does privacy matter?</a:t>
            </a:r>
          </a:p>
        </p:txBody>
      </p:sp>
      <p:sp>
        <p:nvSpPr>
          <p:cNvPr id="198" name="Shape 198"/>
          <p:cNvSpPr/>
          <p:nvPr/>
        </p:nvSpPr>
        <p:spPr>
          <a:xfrm>
            <a:off x="5281800" y="910225"/>
            <a:ext cx="2488500" cy="3331800"/>
          </a:xfrm>
          <a:prstGeom prst="rect">
            <a:avLst/>
          </a:prstGeom>
          <a:solidFill>
            <a:srgbClr val="000714">
              <a:alpha val="25380"/>
            </a:srgbClr>
          </a:solidFill>
          <a:ln cap="flat" cmpd="sng" w="19050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 u="sng">
                <a:solidFill>
                  <a:schemeClr val="hlink"/>
                </a:solidFill>
                <a:latin typeface="Muli"/>
                <a:ea typeface="Muli"/>
                <a:cs typeface="Muli"/>
                <a:sym typeface="Muli"/>
                <a:hlinkClick r:id="rId3"/>
              </a:rPr>
              <a:t>https://www.youtube.com/watch?v=pcSlowAhvUk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/>
        </p:nvSpPr>
        <p:spPr>
          <a:xfrm>
            <a:off x="2572050" y="0"/>
            <a:ext cx="3999899" cy="5143499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4" name="Shape 204"/>
          <p:cNvSpPr txBox="1"/>
          <p:nvPr>
            <p:ph idx="4294967295" type="ctrTitle"/>
          </p:nvPr>
        </p:nvSpPr>
        <p:spPr>
          <a:xfrm>
            <a:off x="2880950" y="2573950"/>
            <a:ext cx="3365399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600"/>
              <a:t>Protect Your Privacy</a:t>
            </a:r>
          </a:p>
        </p:txBody>
      </p:sp>
      <p:sp>
        <p:nvSpPr>
          <p:cNvPr id="205" name="Shape 205"/>
          <p:cNvSpPr txBox="1"/>
          <p:nvPr>
            <p:ph idx="1" type="subTitle"/>
          </p:nvPr>
        </p:nvSpPr>
        <p:spPr>
          <a:xfrm>
            <a:off x="2880900" y="3563950"/>
            <a:ext cx="3365399" cy="78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How do we do this?</a:t>
            </a:r>
          </a:p>
        </p:txBody>
      </p:sp>
      <p:grpSp>
        <p:nvGrpSpPr>
          <p:cNvPr id="206" name="Shape 206"/>
          <p:cNvGrpSpPr/>
          <p:nvPr/>
        </p:nvGrpSpPr>
        <p:grpSpPr>
          <a:xfrm>
            <a:off x="4212252" y="836317"/>
            <a:ext cx="702681" cy="1114048"/>
            <a:chOff x="6718575" y="2318625"/>
            <a:chExt cx="256950" cy="407375"/>
          </a:xfrm>
        </p:grpSpPr>
        <p:sp>
          <p:nvSpPr>
            <p:cNvPr id="207" name="Shape 207"/>
            <p:cNvSpPr/>
            <p:nvPr/>
          </p:nvSpPr>
          <p:spPr>
            <a:xfrm>
              <a:off x="6795900" y="2673600"/>
              <a:ext cx="102300" cy="22550"/>
            </a:xfrm>
            <a:custGeom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3810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8" name="Shape 208"/>
            <p:cNvSpPr/>
            <p:nvPr/>
          </p:nvSpPr>
          <p:spPr>
            <a:xfrm>
              <a:off x="6795900" y="2650475"/>
              <a:ext cx="102300" cy="22550"/>
            </a:xfrm>
            <a:custGeom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3810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9" name="Shape 209"/>
            <p:cNvSpPr/>
            <p:nvPr/>
          </p:nvSpPr>
          <p:spPr>
            <a:xfrm>
              <a:off x="6795900" y="2696125"/>
              <a:ext cx="102300" cy="29875"/>
            </a:xfrm>
            <a:custGeom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3810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0" name="Shape 210"/>
            <p:cNvSpPr/>
            <p:nvPr/>
          </p:nvSpPr>
          <p:spPr>
            <a:xfrm>
              <a:off x="6784925" y="2459275"/>
              <a:ext cx="35350" cy="166875"/>
            </a:xfrm>
            <a:custGeom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3810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1" name="Shape 211"/>
            <p:cNvSpPr/>
            <p:nvPr/>
          </p:nvSpPr>
          <p:spPr>
            <a:xfrm>
              <a:off x="6718575" y="2318625"/>
              <a:ext cx="256950" cy="307525"/>
            </a:xfrm>
            <a:custGeom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3810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2" name="Shape 212"/>
            <p:cNvSpPr/>
            <p:nvPr/>
          </p:nvSpPr>
          <p:spPr>
            <a:xfrm>
              <a:off x="6873825" y="2459275"/>
              <a:ext cx="35350" cy="166875"/>
            </a:xfrm>
            <a:custGeom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3810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3" name="Shape 213"/>
            <p:cNvSpPr/>
            <p:nvPr/>
          </p:nvSpPr>
          <p:spPr>
            <a:xfrm>
              <a:off x="6801975" y="2453200"/>
              <a:ext cx="90150" cy="19500"/>
            </a:xfrm>
            <a:custGeom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3810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4" name="Shape 214"/>
            <p:cNvSpPr/>
            <p:nvPr/>
          </p:nvSpPr>
          <p:spPr>
            <a:xfrm>
              <a:off x="6795900" y="2628550"/>
              <a:ext cx="102300" cy="25"/>
            </a:xfrm>
            <a:custGeom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3810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/>
          <p:nvPr>
            <p:ph type="title"/>
          </p:nvPr>
        </p:nvSpPr>
        <p:spPr>
          <a:xfrm>
            <a:off x="2902775" y="302375"/>
            <a:ext cx="5718600" cy="5030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 Few Things</a:t>
            </a:r>
          </a:p>
        </p:txBody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x="2719675" y="1538525"/>
            <a:ext cx="1914900" cy="3387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>
                <a:solidFill>
                  <a:srgbClr val="000000"/>
                </a:solidFill>
              </a:rPr>
              <a:t>The Most Obvious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/>
          </a:p>
          <a:p>
            <a:pPr lvl="0">
              <a:spcBef>
                <a:spcPts val="0"/>
              </a:spcBef>
              <a:buNone/>
            </a:pPr>
            <a:r>
              <a:rPr lang="en"/>
              <a:t>Make sure your sites with actual private information are secure (passwords)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Don’t overshare if you don’t want to</a:t>
            </a:r>
          </a:p>
        </p:txBody>
      </p:sp>
      <p:sp>
        <p:nvSpPr>
          <p:cNvPr id="221" name="Shape 221"/>
          <p:cNvSpPr txBox="1"/>
          <p:nvPr>
            <p:ph idx="2" type="body"/>
          </p:nvPr>
        </p:nvSpPr>
        <p:spPr>
          <a:xfrm>
            <a:off x="4584675" y="1538525"/>
            <a:ext cx="2514600" cy="3387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>
                <a:solidFill>
                  <a:srgbClr val="000000"/>
                </a:solidFill>
              </a:rPr>
              <a:t>HTTPS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000000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en"/>
              <a:t>If a website or service offers a secure connection, then the ISP is generally not able to see exactly what you’re doing.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2" name="Shape 222"/>
          <p:cNvSpPr txBox="1"/>
          <p:nvPr>
            <p:ph idx="3" type="body"/>
          </p:nvPr>
        </p:nvSpPr>
        <p:spPr>
          <a:xfrm>
            <a:off x="7020603" y="1505225"/>
            <a:ext cx="1914900" cy="3387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000000"/>
                </a:solidFill>
              </a:rPr>
              <a:t>Opt-Out of Tracking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/>
              <a:t>Did you know most sites have an option to turn off cookie tracking?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/>
          <p:nvPr>
            <p:ph type="title"/>
          </p:nvPr>
        </p:nvSpPr>
        <p:spPr>
          <a:xfrm>
            <a:off x="5128375" y="302375"/>
            <a:ext cx="3493200" cy="503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Activity Time!</a:t>
            </a:r>
          </a:p>
        </p:txBody>
      </p:sp>
      <p:sp>
        <p:nvSpPr>
          <p:cNvPr id="228" name="Shape 228"/>
          <p:cNvSpPr txBox="1"/>
          <p:nvPr>
            <p:ph idx="1" type="body"/>
          </p:nvPr>
        </p:nvSpPr>
        <p:spPr>
          <a:xfrm>
            <a:off x="5128481" y="1509475"/>
            <a:ext cx="3493200" cy="3125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" name="Shape 62"/>
          <p:cNvSpPr txBox="1"/>
          <p:nvPr>
            <p:ph idx="4294967295"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7200">
                <a:solidFill>
                  <a:srgbClr val="00B2FF"/>
                </a:solidFill>
              </a:rPr>
              <a:t>internet privacy</a:t>
            </a:r>
          </a:p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876825" y="2688925"/>
            <a:ext cx="3173400" cy="2444699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What is it? 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How much are you putting out there? 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	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idx="1" type="body"/>
          </p:nvPr>
        </p:nvSpPr>
        <p:spPr>
          <a:xfrm>
            <a:off x="2902950" y="1509475"/>
            <a:ext cx="5718600" cy="3125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Internet privacy involves the right or mandate of personal privacy concerning the storing, repurposing, provision to third parties, and displaying of information pertaining to oneself via the Internet.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" name="Shape 69"/>
          <p:cNvSpPr txBox="1"/>
          <p:nvPr>
            <p:ph type="title"/>
          </p:nvPr>
        </p:nvSpPr>
        <p:spPr>
          <a:xfrm>
            <a:off x="2902775" y="302375"/>
            <a:ext cx="5718600" cy="5030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does internet privacy mean?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idx="1" type="subTitle"/>
          </p:nvPr>
        </p:nvSpPr>
        <p:spPr>
          <a:xfrm>
            <a:off x="3009350" y="2878675"/>
            <a:ext cx="3086700" cy="2044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How Many People Have it?</a:t>
            </a:r>
          </a:p>
        </p:txBody>
      </p:sp>
      <p:sp>
        <p:nvSpPr>
          <p:cNvPr id="75" name="Shape 75"/>
          <p:cNvSpPr txBox="1"/>
          <p:nvPr>
            <p:ph type="title"/>
          </p:nvPr>
        </p:nvSpPr>
        <p:spPr>
          <a:xfrm>
            <a:off x="3048000" y="834175"/>
            <a:ext cx="3048000" cy="2044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1.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Social Media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eathToStock7.jpg" id="80" name="Shape 80"/>
          <p:cNvPicPr preferRelativeResize="0"/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Shape 81"/>
          <p:cNvSpPr txBox="1"/>
          <p:nvPr>
            <p:ph idx="1" type="subTitle"/>
          </p:nvPr>
        </p:nvSpPr>
        <p:spPr>
          <a:xfrm>
            <a:off x="685800" y="3449653"/>
            <a:ext cx="7772400" cy="78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solidFill>
                  <a:srgbClr val="00B2FF"/>
                </a:solidFill>
                <a:latin typeface="Muli"/>
                <a:ea typeface="Muli"/>
                <a:cs typeface="Muli"/>
                <a:sym typeface="Muli"/>
              </a:rPr>
              <a:t>Whoa! That’s a big number. 1.23 </a:t>
            </a:r>
            <a:r>
              <a:rPr b="1" i="1" lang="en" sz="2400">
                <a:solidFill>
                  <a:srgbClr val="00B2FF"/>
                </a:solidFill>
                <a:latin typeface="Muli"/>
                <a:ea typeface="Muli"/>
                <a:cs typeface="Muli"/>
                <a:sym typeface="Muli"/>
              </a:rPr>
              <a:t>billion </a:t>
            </a:r>
            <a:r>
              <a:rPr b="1" lang="en" sz="2400">
                <a:solidFill>
                  <a:srgbClr val="00B2FF"/>
                </a:solidFill>
                <a:latin typeface="Muli"/>
                <a:ea typeface="Muli"/>
                <a:cs typeface="Muli"/>
                <a:sym typeface="Muli"/>
              </a:rPr>
              <a:t>active FaceBook Users.</a:t>
            </a:r>
          </a:p>
        </p:txBody>
      </p:sp>
      <p:sp>
        <p:nvSpPr>
          <p:cNvPr id="82" name="Shape 82"/>
          <p:cNvSpPr/>
          <p:nvPr/>
        </p:nvSpPr>
        <p:spPr>
          <a:xfrm>
            <a:off x="281587" y="1489800"/>
            <a:ext cx="8580817" cy="1439824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B2FF">
                    <a:alpha val="73330"/>
                  </a:srgbClr>
                </a:solidFill>
                <a:latin typeface="Muli"/>
              </a:rPr>
              <a:t>1,230,000,000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B2FF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idx="4294967295" type="ctrTitle"/>
          </p:nvPr>
        </p:nvSpPr>
        <p:spPr>
          <a:xfrm>
            <a:off x="685800" y="266999"/>
            <a:ext cx="7772400" cy="894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 sz="7200"/>
              <a:t>400,000,000</a:t>
            </a:r>
          </a:p>
        </p:txBody>
      </p:sp>
      <p:sp>
        <p:nvSpPr>
          <p:cNvPr id="88" name="Shape 88"/>
          <p:cNvSpPr txBox="1"/>
          <p:nvPr>
            <p:ph idx="1" type="subTitle"/>
          </p:nvPr>
        </p:nvSpPr>
        <p:spPr>
          <a:xfrm>
            <a:off x="685800" y="1258908"/>
            <a:ext cx="7772400" cy="46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b="1" lang="en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Instagram users</a:t>
            </a:r>
          </a:p>
        </p:txBody>
      </p:sp>
      <p:sp>
        <p:nvSpPr>
          <p:cNvPr id="89" name="Shape 89"/>
          <p:cNvSpPr txBox="1"/>
          <p:nvPr>
            <p:ph idx="4294967295" type="ctrTitle"/>
          </p:nvPr>
        </p:nvSpPr>
        <p:spPr>
          <a:xfrm>
            <a:off x="685800" y="3353099"/>
            <a:ext cx="7772400" cy="894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 sz="7200"/>
              <a:t>100,000,000</a:t>
            </a:r>
          </a:p>
        </p:txBody>
      </p:sp>
      <p:sp>
        <p:nvSpPr>
          <p:cNvPr id="90" name="Shape 90"/>
          <p:cNvSpPr txBox="1"/>
          <p:nvPr>
            <p:ph idx="2" type="subTitle"/>
          </p:nvPr>
        </p:nvSpPr>
        <p:spPr>
          <a:xfrm>
            <a:off x="685800" y="4345008"/>
            <a:ext cx="7772400" cy="46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b="1" lang="en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Pinterest users</a:t>
            </a:r>
          </a:p>
        </p:txBody>
      </p:sp>
      <p:sp>
        <p:nvSpPr>
          <p:cNvPr id="91" name="Shape 91"/>
          <p:cNvSpPr txBox="1"/>
          <p:nvPr>
            <p:ph idx="4294967295" type="ctrTitle"/>
          </p:nvPr>
        </p:nvSpPr>
        <p:spPr>
          <a:xfrm>
            <a:off x="685800" y="1810049"/>
            <a:ext cx="7772400" cy="894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 sz="7200"/>
              <a:t>320,000,000</a:t>
            </a:r>
          </a:p>
        </p:txBody>
      </p:sp>
      <p:sp>
        <p:nvSpPr>
          <p:cNvPr id="92" name="Shape 92"/>
          <p:cNvSpPr txBox="1"/>
          <p:nvPr>
            <p:ph idx="3" type="subTitle"/>
          </p:nvPr>
        </p:nvSpPr>
        <p:spPr>
          <a:xfrm>
            <a:off x="685800" y="2801958"/>
            <a:ext cx="7772400" cy="46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b="1" lang="en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Twitter users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idx="1" type="body"/>
          </p:nvPr>
        </p:nvSpPr>
        <p:spPr>
          <a:xfrm>
            <a:off x="1964225" y="2161800"/>
            <a:ext cx="5215499" cy="8198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“Privacy is not an option and it shouldn’t be the price we accept just for getting on the internet” - Gary Kovacs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B2FF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/>
        </p:nvSpPr>
        <p:spPr>
          <a:xfrm>
            <a:off x="3659850" y="720076"/>
            <a:ext cx="4761291" cy="3706719"/>
          </a:xfrm>
          <a:custGeom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748500" y="1563425"/>
            <a:ext cx="2749500" cy="41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2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20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Who watches Netflix?</a:t>
            </a:r>
          </a:p>
        </p:txBody>
      </p:sp>
      <p:sp>
        <p:nvSpPr>
          <p:cNvPr id="104" name="Shape 104"/>
          <p:cNvSpPr/>
          <p:nvPr/>
        </p:nvSpPr>
        <p:spPr>
          <a:xfrm>
            <a:off x="3849675" y="926925"/>
            <a:ext cx="4369500" cy="2772299"/>
          </a:xfrm>
          <a:prstGeom prst="rect">
            <a:avLst/>
          </a:prstGeom>
          <a:solidFill>
            <a:srgbClr val="000714">
              <a:alpha val="25380"/>
            </a:srgbClr>
          </a:solidFill>
          <a:ln cap="flat" cmpd="sng" w="19050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9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Netflix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1190100" y="302375"/>
            <a:ext cx="6763800" cy="5030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What Netflix Tracks</a:t>
            </a:r>
          </a:p>
        </p:txBody>
      </p:sp>
      <p:sp>
        <p:nvSpPr>
          <p:cNvPr id="110" name="Shape 110"/>
          <p:cNvSpPr/>
          <p:nvPr/>
        </p:nvSpPr>
        <p:spPr>
          <a:xfrm>
            <a:off x="3298700" y="958175"/>
            <a:ext cx="2140500" cy="2121300"/>
          </a:xfrm>
          <a:prstGeom prst="donut">
            <a:avLst>
              <a:gd fmla="val 8161" name="adj"/>
            </a:avLst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" sz="1800">
                <a:latin typeface="Muli"/>
                <a:ea typeface="Muli"/>
                <a:cs typeface="Muli"/>
                <a:sym typeface="Muli"/>
              </a:rPr>
              <a:t>The Day </a:t>
            </a:r>
          </a:p>
        </p:txBody>
      </p:sp>
      <p:sp>
        <p:nvSpPr>
          <p:cNvPr id="111" name="Shape 111"/>
          <p:cNvSpPr/>
          <p:nvPr/>
        </p:nvSpPr>
        <p:spPr>
          <a:xfrm>
            <a:off x="4983700" y="958175"/>
            <a:ext cx="2140500" cy="2121300"/>
          </a:xfrm>
          <a:prstGeom prst="donut">
            <a:avLst>
              <a:gd fmla="val 8161" name="adj"/>
            </a:avLst>
          </a:prstGeom>
          <a:solidFill>
            <a:srgbClr val="00B2FF">
              <a:alpha val="5308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Muli"/>
                <a:ea typeface="Muli"/>
                <a:cs typeface="Muli"/>
                <a:sym typeface="Muli"/>
              </a:rPr>
              <a:t>The Time</a:t>
            </a:r>
          </a:p>
        </p:txBody>
      </p:sp>
      <p:sp>
        <p:nvSpPr>
          <p:cNvPr id="112" name="Shape 112"/>
          <p:cNvSpPr/>
          <p:nvPr/>
        </p:nvSpPr>
        <p:spPr>
          <a:xfrm>
            <a:off x="1613700" y="958175"/>
            <a:ext cx="2140500" cy="2121300"/>
          </a:xfrm>
          <a:prstGeom prst="donut">
            <a:avLst>
              <a:gd fmla="val 8161" name="adj"/>
            </a:avLst>
          </a:prstGeom>
          <a:solidFill>
            <a:srgbClr val="00B2FF">
              <a:alpha val="5308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Muli"/>
                <a:ea typeface="Muli"/>
                <a:cs typeface="Muli"/>
                <a:sym typeface="Muli"/>
              </a:rPr>
              <a:t>Pause, Rewind, Fast Forward</a:t>
            </a:r>
          </a:p>
        </p:txBody>
      </p:sp>
      <p:sp>
        <p:nvSpPr>
          <p:cNvPr id="113" name="Shape 113"/>
          <p:cNvSpPr/>
          <p:nvPr/>
        </p:nvSpPr>
        <p:spPr>
          <a:xfrm>
            <a:off x="3259675" y="3022200"/>
            <a:ext cx="2140500" cy="2121300"/>
          </a:xfrm>
          <a:prstGeom prst="donut">
            <a:avLst>
              <a:gd fmla="val 8161" name="adj"/>
            </a:avLst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Muli"/>
                <a:ea typeface="Muli"/>
                <a:cs typeface="Muli"/>
                <a:sym typeface="Muli"/>
              </a:rPr>
              <a:t>Searches</a:t>
            </a:r>
          </a:p>
        </p:txBody>
      </p:sp>
      <p:sp>
        <p:nvSpPr>
          <p:cNvPr id="114" name="Shape 114"/>
          <p:cNvSpPr/>
          <p:nvPr/>
        </p:nvSpPr>
        <p:spPr>
          <a:xfrm>
            <a:off x="4944675" y="3022200"/>
            <a:ext cx="2140500" cy="2121300"/>
          </a:xfrm>
          <a:prstGeom prst="donut">
            <a:avLst>
              <a:gd fmla="val 8161" name="adj"/>
            </a:avLst>
          </a:prstGeom>
          <a:solidFill>
            <a:srgbClr val="00B2FF">
              <a:alpha val="5308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Muli"/>
                <a:ea typeface="Muli"/>
                <a:cs typeface="Muli"/>
                <a:sym typeface="Muli"/>
              </a:rPr>
              <a:t>Reviews</a:t>
            </a:r>
          </a:p>
        </p:txBody>
      </p:sp>
      <p:sp>
        <p:nvSpPr>
          <p:cNvPr id="115" name="Shape 115"/>
          <p:cNvSpPr/>
          <p:nvPr/>
        </p:nvSpPr>
        <p:spPr>
          <a:xfrm>
            <a:off x="1574675" y="3022200"/>
            <a:ext cx="2140500" cy="2121300"/>
          </a:xfrm>
          <a:prstGeom prst="donut">
            <a:avLst>
              <a:gd fmla="val 8161" name="adj"/>
            </a:avLst>
          </a:prstGeom>
          <a:solidFill>
            <a:srgbClr val="00B2FF">
              <a:alpha val="5308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Muli"/>
                <a:ea typeface="Muli"/>
                <a:cs typeface="Muli"/>
                <a:sym typeface="Muli"/>
              </a:rPr>
              <a:t>The Zip Code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anqu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