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p:scale>
          <a:sx n="75" d="100"/>
          <a:sy n="75" d="100"/>
        </p:scale>
        <p:origin x="284" y="-54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0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3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6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49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17"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8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0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2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11/4/2022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8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mailto:bhumireddy.uday-simha-reddy@capgemini.com" TargetMode="External"/><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file/d/1Kok2SSwRgqioPFCIosVPynC41Vabv253/view?usp=sharing" TargetMode="External"/><Relationship Id="rId5" Type="http://schemas.openxmlformats.org/officeDocument/2006/relationships/image" Target="../media/image14.png"/><Relationship Id="rId4" Type="http://schemas.openxmlformats.org/officeDocument/2006/relationships/hyperlink" Target="https://github.com/vamsigutha/EshoppingZone-Spring-boot" TargetMode="External"/><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930350712"/>
              </p:ext>
            </p:extLst>
          </p:nvPr>
        </p:nvGraphicFramePr>
        <p:xfrm>
          <a:off x="9229514" y="1185944"/>
          <a:ext cx="2962486" cy="5164114"/>
        </p:xfrm>
        <a:graphic>
          <a:graphicData uri="http://schemas.openxmlformats.org/drawingml/2006/table">
            <a:tbl>
              <a:tblPr firstRow="1" bandRow="1">
                <a:tableStyleId>{0E3FDE45-AF77-4B5C-9715-49D594BDF05E}</a:tableStyleId>
              </a:tblPr>
              <a:tblGrid>
                <a:gridCol w="981286">
                  <a:extLst>
                    <a:ext uri="{9D8B030D-6E8A-4147-A177-3AD203B41FA5}">
                      <a16:colId xmlns:a16="http://schemas.microsoft.com/office/drawing/2014/main" val="3331298770"/>
                    </a:ext>
                  </a:extLst>
                </a:gridCol>
                <a:gridCol w="1981200">
                  <a:extLst>
                    <a:ext uri="{9D8B030D-6E8A-4147-A177-3AD203B41FA5}">
                      <a16:colId xmlns:a16="http://schemas.microsoft.com/office/drawing/2014/main" val="879084521"/>
                    </a:ext>
                  </a:extLst>
                </a:gridCol>
              </a:tblGrid>
              <a:tr h="611279">
                <a:tc>
                  <a:txBody>
                    <a:bodyPr/>
                    <a:lstStyle/>
                    <a:p>
                      <a:r>
                        <a:rPr kumimoji="0" lang="en-US" altLang="en-US" sz="900" b="0" u="none" strike="noStrike" kern="1200" cap="none" spc="0" normalizeH="0" baseline="0" noProof="0" dirty="0">
                          <a:ln>
                            <a:noFill/>
                          </a:ln>
                          <a:effectLst/>
                          <a:uLnTx/>
                          <a:uFillTx/>
                        </a:rPr>
                        <a:t>Java</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u="none" strike="noStrike" kern="1200" cap="none" spc="0" normalizeH="0" baseline="0" noProof="0" dirty="0">
                          <a:ln>
                            <a:noFill/>
                          </a:ln>
                          <a:effectLst/>
                          <a:uLnTx/>
                          <a:uFillTx/>
                        </a:rPr>
                        <a:t>Java Basics, OOPS, Generics, Collections, Arrays, Lambda Exp, </a:t>
                      </a:r>
                      <a:r>
                        <a:rPr kumimoji="0" lang="en-US" sz="900" b="0" u="none" strike="noStrike" kern="1200" cap="none" spc="0" normalizeH="0" baseline="0" dirty="0">
                          <a:ln>
                            <a:noFill/>
                          </a:ln>
                          <a:effectLst/>
                          <a:uLnTx/>
                          <a:uFillTx/>
                        </a:rPr>
                        <a:t>Junit, Mockito</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493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u="none" strike="noStrike" kern="1200" cap="none" spc="0" normalizeH="0" baseline="0" noProof="0" dirty="0">
                          <a:ln>
                            <a:noFill/>
                          </a:ln>
                          <a:effectLst/>
                          <a:uLnTx/>
                          <a:uFillTx/>
                        </a:rPr>
                        <a:t>Spring</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MVC, Spring boot Frame work.</a:t>
                      </a:r>
                    </a:p>
                  </a:txBody>
                  <a:tcPr/>
                </a:tc>
                <a:extLst>
                  <a:ext uri="{0D108BD9-81ED-4DB2-BD59-A6C34878D82A}">
                    <a16:rowId xmlns:a16="http://schemas.microsoft.com/office/drawing/2014/main" val="3294054581"/>
                  </a:ext>
                </a:extLst>
              </a:tr>
              <a:tr h="8732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u="none" strike="noStrike" kern="1200" cap="none" spc="0" normalizeH="0" baseline="0" noProof="0" dirty="0">
                          <a:ln>
                            <a:noFill/>
                          </a:ln>
                          <a:effectLst/>
                          <a:uLnTx/>
                          <a:uFillTx/>
                        </a:rPr>
                        <a:t>Spring REST</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REST controllers, Implementation of GET, POST, PUT &amp; DELETE, Bean Validation &amp; Exception Handling, Testing Services, Controller &amp; Repository layer</a:t>
                      </a:r>
                      <a:endParaRPr lang="en-US" sz="900" dirty="0">
                        <a:solidFill>
                          <a:schemeClr val="tx1"/>
                        </a:solidFill>
                      </a:endParaRPr>
                    </a:p>
                  </a:txBody>
                  <a:tcPr/>
                </a:tc>
                <a:extLst>
                  <a:ext uri="{0D108BD9-81ED-4DB2-BD59-A6C34878D82A}">
                    <a16:rowId xmlns:a16="http://schemas.microsoft.com/office/drawing/2014/main" val="3229840877"/>
                  </a:ext>
                </a:extLst>
              </a:tr>
              <a:tr h="3493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dirty="0">
                          <a:ln>
                            <a:noFill/>
                          </a:ln>
                          <a:solidFill>
                            <a:schemeClr val="tx1"/>
                          </a:solidFill>
                          <a:effectLst/>
                          <a:uLnTx/>
                          <a:uFillTx/>
                          <a:latin typeface="+mn-lt"/>
                          <a:ea typeface="+mn-ea"/>
                          <a:cs typeface="+mn-cs"/>
                        </a:rPr>
                        <a:t>Eureka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chemeClr val="tx1"/>
                        </a:solidFill>
                      </a:endParaRPr>
                    </a:p>
                  </a:txBody>
                  <a:tcPr/>
                </a:tc>
                <a:extLst>
                  <a:ext uri="{0D108BD9-81ED-4DB2-BD59-A6C34878D82A}">
                    <a16:rowId xmlns:a16="http://schemas.microsoft.com/office/drawing/2014/main" val="668073409"/>
                  </a:ext>
                </a:extLst>
              </a:tr>
              <a:tr h="6112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70653">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Oracle </a:t>
                      </a:r>
                    </a:p>
                    <a:p>
                      <a:pPr marL="0" lvl="1" indent="0" algn="l" defTabSz="914400" rtl="0" eaLnBrk="1" latinLnBrk="0" hangingPunct="1">
                        <a:buFont typeface="Arial" panose="020B0604020202020204" pitchFamily="34" charset="0"/>
                        <a:buNone/>
                      </a:pP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480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u="none" strike="noStrike" kern="1200" cap="none" spc="0" normalizeH="0" baseline="0" dirty="0">
                          <a:ln>
                            <a:noFill/>
                          </a:ln>
                          <a:solidFill>
                            <a:schemeClr val="tx1"/>
                          </a:solidFill>
                          <a:effectLst/>
                          <a:uLnTx/>
                          <a:uFillTx/>
                          <a:latin typeface="+mn-lt"/>
                          <a:ea typeface="+mn-ea"/>
                          <a:cs typeface="+mn-cs"/>
                        </a:rPr>
                        <a:t>HTML 5 &amp; CSS 3,JavaScript, ES6 &amp; React</a:t>
                      </a:r>
                    </a:p>
                    <a:p>
                      <a:pPr marL="0" lvl="1" indent="0" algn="l" defTabSz="914400" rtl="0" eaLnBrk="1" latinLnBrk="0" hangingPunct="1">
                        <a:buFont typeface="Arial" panose="020B0604020202020204" pitchFamily="34" charset="0"/>
                        <a:buNone/>
                      </a:pP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80291">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IDE, Swagger, Visual Studio Code, STS</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387422">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Certifications</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CAF Certificate</a:t>
                      </a:r>
                    </a:p>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AWS level-1 Certified</a:t>
                      </a:r>
                    </a:p>
                  </a:txBody>
                  <a:tcPr/>
                </a:tc>
                <a:extLst>
                  <a:ext uri="{0D108BD9-81ED-4DB2-BD59-A6C34878D82A}">
                    <a16:rowId xmlns:a16="http://schemas.microsoft.com/office/drawing/2014/main" val="9512774"/>
                  </a:ext>
                </a:extLst>
              </a:tr>
              <a:tr h="4802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648201" y="2995613"/>
            <a:ext cx="4197350" cy="2825902"/>
          </a:xfrm>
        </p:spPr>
        <p:txBody>
          <a:bodyPr/>
          <a:lstStyle/>
          <a:p>
            <a:pPr>
              <a:lnSpc>
                <a:spcPct val="114000"/>
              </a:lnSpc>
            </a:pPr>
            <a:r>
              <a:rPr lang="en-US" altLang="en-US" b="1" dirty="0"/>
              <a:t>A</a:t>
            </a:r>
            <a:r>
              <a:rPr lang="en-US" altLang="en-US" sz="1000" b="1" dirty="0"/>
              <a:t>griculture Crop Deal System</a:t>
            </a:r>
            <a:endParaRPr lang="en-IN" dirty="0"/>
          </a:p>
          <a:p>
            <a:pPr>
              <a:lnSpc>
                <a:spcPct val="114000"/>
              </a:lnSpc>
            </a:pPr>
            <a:r>
              <a:rPr lang="en-IN" dirty="0"/>
              <a:t>Crop Deal is implemented to make farmers’ life easier by advertising their crops and selling them directly to the dealer, as it neglects all The commissions farmers pay to sell their crops. The main objective of the Crop deal is to act as a bridge between n farmer and the dealer by registering the famer and dealer. the farmer will list their crops and the dealer can make payment directly to the farmer’s account.</a:t>
            </a:r>
          </a:p>
          <a:p>
            <a:pPr>
              <a:lnSpc>
                <a:spcPct val="114000"/>
              </a:lnSpc>
            </a:pPr>
            <a:r>
              <a:rPr lang="en-IN" sz="1000" b="1" dirty="0">
                <a:latin typeface="Arial"/>
                <a:cs typeface="Arial"/>
              </a:rPr>
              <a:t>Degreed</a:t>
            </a:r>
            <a:r>
              <a:rPr lang="en-IN" sz="1000" b="1" spc="-50" dirty="0">
                <a:latin typeface="Arial"/>
                <a:cs typeface="Arial"/>
              </a:rPr>
              <a:t> </a:t>
            </a:r>
            <a:r>
              <a:rPr lang="en-IN" sz="1000" dirty="0">
                <a:latin typeface="Arial"/>
                <a:cs typeface="Arial"/>
              </a:rPr>
              <a:t>:Successfully</a:t>
            </a:r>
            <a:r>
              <a:rPr lang="en-IN" sz="1000" spc="-120" dirty="0">
                <a:latin typeface="Arial"/>
                <a:cs typeface="Arial"/>
              </a:rPr>
              <a:t> </a:t>
            </a:r>
            <a:r>
              <a:rPr lang="en-IN" sz="1000" spc="5" dirty="0">
                <a:latin typeface="Arial"/>
                <a:cs typeface="Arial"/>
              </a:rPr>
              <a:t>completed</a:t>
            </a:r>
            <a:r>
              <a:rPr lang="en-IN" sz="1000" spc="-125" dirty="0">
                <a:latin typeface="Arial"/>
                <a:cs typeface="Arial"/>
              </a:rPr>
              <a:t> </a:t>
            </a:r>
            <a:r>
              <a:rPr lang="en-IN" sz="1000" dirty="0">
                <a:latin typeface="Arial"/>
                <a:cs typeface="Arial"/>
              </a:rPr>
              <a:t>the</a:t>
            </a:r>
            <a:r>
              <a:rPr lang="en-IN" sz="1000" spc="-20" dirty="0">
                <a:latin typeface="Arial"/>
                <a:cs typeface="Arial"/>
              </a:rPr>
              <a:t> </a:t>
            </a:r>
            <a:r>
              <a:rPr lang="en-IN" sz="1000" spc="5" dirty="0">
                <a:latin typeface="Arial"/>
                <a:cs typeface="Arial"/>
              </a:rPr>
              <a:t>degreed  training</a:t>
            </a:r>
            <a:r>
              <a:rPr lang="en-IN" sz="1000" spc="-100" dirty="0">
                <a:latin typeface="Arial"/>
                <a:cs typeface="Arial"/>
              </a:rPr>
              <a:t> </a:t>
            </a:r>
            <a:r>
              <a:rPr lang="en-IN" sz="1000" spc="5" dirty="0">
                <a:latin typeface="Arial"/>
                <a:cs typeface="Arial"/>
              </a:rPr>
              <a:t>in</a:t>
            </a:r>
            <a:r>
              <a:rPr lang="en-IN" sz="1000" spc="-20" dirty="0">
                <a:latin typeface="Arial"/>
                <a:cs typeface="Arial"/>
              </a:rPr>
              <a:t> </a:t>
            </a:r>
            <a:r>
              <a:rPr lang="en-IN" sz="1000" spc="5" dirty="0">
                <a:latin typeface="Arial"/>
                <a:cs typeface="Arial"/>
              </a:rPr>
              <a:t>git,</a:t>
            </a:r>
            <a:r>
              <a:rPr lang="en-IN" sz="1000" spc="-65" dirty="0">
                <a:latin typeface="Arial"/>
                <a:cs typeface="Arial"/>
              </a:rPr>
              <a:t> Mongo Db</a:t>
            </a:r>
            <a:r>
              <a:rPr lang="en-IN" sz="1000" spc="5" dirty="0">
                <a:latin typeface="Arial"/>
                <a:cs typeface="Arial"/>
              </a:rPr>
              <a:t>,</a:t>
            </a:r>
            <a:r>
              <a:rPr lang="en-IN" sz="1000" spc="-65" dirty="0">
                <a:latin typeface="Arial"/>
                <a:cs typeface="Arial"/>
              </a:rPr>
              <a:t> core java, spring boot</a:t>
            </a:r>
            <a:r>
              <a:rPr lang="en-IN" sz="1000" dirty="0">
                <a:latin typeface="Arial"/>
                <a:cs typeface="Arial"/>
              </a:rPr>
              <a:t>.</a:t>
            </a:r>
          </a:p>
          <a:p>
            <a:pPr>
              <a:lnSpc>
                <a:spcPct val="114000"/>
              </a:lnSpc>
            </a:pPr>
            <a:endParaRPr lang="en-IN" sz="1000" dirty="0">
              <a:latin typeface="Verdana"/>
              <a:cs typeface="Verdana"/>
            </a:endParaRPr>
          </a:p>
          <a:p>
            <a:pPr>
              <a:lnSpc>
                <a:spcPct val="114000"/>
              </a:lnSpc>
            </a:pPr>
            <a:endParaRPr lang="en-IN" sz="1000" b="1" spc="20" dirty="0">
              <a:latin typeface="Verdana"/>
              <a:cs typeface="Verdana"/>
            </a:endParaRPr>
          </a:p>
          <a:p>
            <a:pPr eaLnBrk="1" hangingPunct="1">
              <a:lnSpc>
                <a:spcPct val="114000"/>
              </a:lnSpc>
            </a:pPr>
            <a:endParaRPr lang="en-IN" altLang="nl-NL"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282" y="665784"/>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2" y="1325366"/>
            <a:ext cx="2463461" cy="323253"/>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63187"/>
            <a:ext cx="5113408" cy="160335"/>
          </a:xfrm>
        </p:spPr>
        <p:txBody>
          <a:bodyPr/>
          <a:lstStyle/>
          <a:p>
            <a:pPr eaLnBrk="1" hangingPunct="1"/>
            <a:r>
              <a:rPr lang="nl-NL" altLang="nl-NL" dirty="0">
                <a:hlinkClick r:id="rId3"/>
              </a:rPr>
              <a:t>bhumireddy.uday-simha-reddy@capgemini.com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60590" y="1837957"/>
            <a:ext cx="2381250" cy="193835"/>
          </a:xfrm>
        </p:spPr>
        <p:txBody>
          <a:bodyPr/>
          <a:lstStyle/>
          <a:p>
            <a:pPr eaLnBrk="1" hangingPunct="1"/>
            <a:r>
              <a:rPr lang="nl-NL" altLang="nl-NL" dirty="0"/>
              <a:t>+91 8309075532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56622" y="3005908"/>
            <a:ext cx="4057650" cy="3391717"/>
          </a:xfrm>
        </p:spPr>
        <p:txBody>
          <a:bodyPr/>
          <a:lstStyle/>
          <a:p>
            <a:r>
              <a:rPr lang="en-US" altLang="en-US" sz="1100" b="1" dirty="0"/>
              <a:t>Full Stack Developer</a:t>
            </a:r>
          </a:p>
          <a:p>
            <a:pPr marL="186055" marR="219710" indent="-173990" algn="just">
              <a:lnSpc>
                <a:spcPct val="114700"/>
              </a:lnSpc>
              <a:spcBef>
                <a:spcPts val="945"/>
              </a:spcBef>
              <a:buFont typeface="Arial"/>
              <a:buChar char="•"/>
              <a:tabLst>
                <a:tab pos="186690" algn="l"/>
              </a:tabLst>
            </a:pPr>
            <a:r>
              <a:rPr lang="en-IN" sz="1000" spc="-5" dirty="0">
                <a:latin typeface="Verdana"/>
                <a:cs typeface="Verdana"/>
              </a:rPr>
              <a:t>Hands o</a:t>
            </a:r>
            <a:r>
              <a:rPr lang="en-IN" sz="1000" spc="5" dirty="0">
                <a:latin typeface="Verdana"/>
                <a:cs typeface="Verdana"/>
              </a:rPr>
              <a:t>n </a:t>
            </a:r>
            <a:r>
              <a:rPr lang="en-IN" sz="1000" dirty="0">
                <a:latin typeface="Verdana"/>
                <a:cs typeface="Verdana"/>
              </a:rPr>
              <a:t>experience </a:t>
            </a:r>
            <a:r>
              <a:rPr lang="en-IN" sz="1000" spc="5" dirty="0">
                <a:latin typeface="Verdana"/>
                <a:cs typeface="Verdana"/>
              </a:rPr>
              <a:t>on Java</a:t>
            </a:r>
            <a:r>
              <a:rPr lang="en-IN" sz="1000" spc="-20" dirty="0">
                <a:latin typeface="Verdana"/>
                <a:cs typeface="Verdana"/>
              </a:rPr>
              <a:t>,</a:t>
            </a:r>
            <a:r>
              <a:rPr lang="en-IN" sz="1000" dirty="0">
                <a:latin typeface="Verdana"/>
                <a:cs typeface="Verdana"/>
              </a:rPr>
              <a:t> </a:t>
            </a:r>
            <a:r>
              <a:rPr lang="en-IN" sz="1000" spc="-20" dirty="0">
                <a:latin typeface="Verdana"/>
                <a:cs typeface="Verdana"/>
              </a:rPr>
              <a:t>Spring </a:t>
            </a:r>
            <a:r>
              <a:rPr lang="en-IN" sz="1000" dirty="0">
                <a:latin typeface="Verdana"/>
                <a:cs typeface="Verdana"/>
              </a:rPr>
              <a:t>framework, oracle</a:t>
            </a:r>
            <a:r>
              <a:rPr lang="en-IN" sz="1000" spc="-15" dirty="0">
                <a:latin typeface="Verdana"/>
                <a:cs typeface="Verdana"/>
              </a:rPr>
              <a:t>, spring</a:t>
            </a:r>
            <a:r>
              <a:rPr lang="en-IN" sz="1000" spc="-25" dirty="0">
                <a:latin typeface="Verdana"/>
                <a:cs typeface="Verdana"/>
              </a:rPr>
              <a:t> </a:t>
            </a:r>
            <a:r>
              <a:rPr lang="en-IN" sz="1000" dirty="0">
                <a:latin typeface="Verdana"/>
                <a:cs typeface="Verdana"/>
              </a:rPr>
              <a:t>MVC </a:t>
            </a:r>
            <a:r>
              <a:rPr lang="en-IN" sz="1000" spc="5" dirty="0">
                <a:latin typeface="Verdana"/>
                <a:cs typeface="Verdana"/>
              </a:rPr>
              <a:t>with WEB</a:t>
            </a:r>
            <a:r>
              <a:rPr lang="en-IN" sz="1000" spc="-85" dirty="0">
                <a:latin typeface="Verdana"/>
                <a:cs typeface="Verdana"/>
              </a:rPr>
              <a:t> </a:t>
            </a:r>
            <a:r>
              <a:rPr lang="en-IN" sz="1000" spc="5" dirty="0">
                <a:latin typeface="Verdana"/>
                <a:cs typeface="Verdana"/>
              </a:rPr>
              <a:t>API.</a:t>
            </a:r>
            <a:endParaRPr lang="en-IN" sz="1000" dirty="0">
              <a:latin typeface="Verdana"/>
              <a:cs typeface="Verdana"/>
            </a:endParaRPr>
          </a:p>
          <a:p>
            <a:pPr marL="186055" marR="139700" indent="-173990">
              <a:lnSpc>
                <a:spcPct val="113599"/>
              </a:lnSpc>
              <a:spcBef>
                <a:spcPts val="1010"/>
              </a:spcBef>
              <a:buFont typeface="Arial"/>
              <a:buChar char="•"/>
              <a:tabLst>
                <a:tab pos="186690" algn="l"/>
              </a:tabLst>
            </a:pPr>
            <a:r>
              <a:rPr lang="en-IN" sz="1000" spc="5" dirty="0">
                <a:latin typeface="Verdana"/>
                <a:cs typeface="Verdana"/>
              </a:rPr>
              <a:t>Proficient </a:t>
            </a:r>
            <a:r>
              <a:rPr lang="en-IN" sz="1000" spc="20" dirty="0">
                <a:latin typeface="Verdana"/>
                <a:cs typeface="Verdana"/>
              </a:rPr>
              <a:t>in </a:t>
            </a:r>
            <a:r>
              <a:rPr lang="en-IN" sz="1000" dirty="0">
                <a:latin typeface="Verdana"/>
                <a:cs typeface="Verdana"/>
              </a:rPr>
              <a:t>creating </a:t>
            </a:r>
            <a:r>
              <a:rPr lang="en-IN" sz="1000" spc="15" dirty="0">
                <a:latin typeface="Verdana"/>
                <a:cs typeface="Verdana"/>
              </a:rPr>
              <a:t>Single </a:t>
            </a:r>
            <a:r>
              <a:rPr lang="en-IN" sz="1000" spc="-10" dirty="0">
                <a:latin typeface="Verdana"/>
                <a:cs typeface="Verdana"/>
              </a:rPr>
              <a:t>page </a:t>
            </a:r>
            <a:r>
              <a:rPr lang="en-IN" sz="1000" spc="-25" dirty="0">
                <a:latin typeface="Verdana"/>
                <a:cs typeface="Verdana"/>
              </a:rPr>
              <a:t>Web  </a:t>
            </a:r>
            <a:r>
              <a:rPr lang="en-IN" sz="1000" spc="5" dirty="0">
                <a:latin typeface="Verdana"/>
                <a:cs typeface="Verdana"/>
              </a:rPr>
              <a:t>Application </a:t>
            </a:r>
            <a:r>
              <a:rPr lang="en-IN" sz="1000" spc="20" dirty="0">
                <a:latin typeface="Verdana"/>
                <a:cs typeface="Verdana"/>
              </a:rPr>
              <a:t>in </a:t>
            </a:r>
            <a:r>
              <a:rPr lang="en-IN" sz="1000" spc="-15" dirty="0">
                <a:latin typeface="Verdana"/>
                <a:cs typeface="Verdana"/>
              </a:rPr>
              <a:t>React </a:t>
            </a:r>
            <a:r>
              <a:rPr lang="en-IN" sz="1000" spc="5" dirty="0">
                <a:latin typeface="Verdana"/>
                <a:cs typeface="Verdana"/>
              </a:rPr>
              <a:t>with Authentication</a:t>
            </a:r>
            <a:r>
              <a:rPr lang="en-IN" sz="1000" spc="-335" dirty="0">
                <a:latin typeface="Verdana"/>
                <a:cs typeface="Verdana"/>
              </a:rPr>
              <a:t> </a:t>
            </a:r>
            <a:r>
              <a:rPr lang="en-IN" sz="1000" spc="5" dirty="0">
                <a:latin typeface="Verdana"/>
                <a:cs typeface="Verdana"/>
              </a:rPr>
              <a:t>with  </a:t>
            </a:r>
            <a:r>
              <a:rPr lang="en-IN" sz="1000" spc="10" dirty="0">
                <a:latin typeface="Verdana"/>
                <a:cs typeface="Verdana"/>
              </a:rPr>
              <a:t>routing</a:t>
            </a:r>
            <a:endParaRPr lang="en-IN" sz="1000" dirty="0">
              <a:latin typeface="Verdana"/>
              <a:cs typeface="Verdana"/>
            </a:endParaRPr>
          </a:p>
          <a:p>
            <a:pPr marL="186055" marR="5080" indent="-173990">
              <a:lnSpc>
                <a:spcPct val="114399"/>
              </a:lnSpc>
              <a:spcBef>
                <a:spcPts val="994"/>
              </a:spcBef>
              <a:buFont typeface="Arial"/>
              <a:buChar char="•"/>
              <a:tabLst>
                <a:tab pos="186690" algn="l"/>
              </a:tabLst>
            </a:pPr>
            <a:r>
              <a:rPr lang="en-IN" sz="1000" spc="-5" dirty="0">
                <a:latin typeface="Verdana"/>
                <a:cs typeface="Verdana"/>
              </a:rPr>
              <a:t>Hands </a:t>
            </a:r>
            <a:r>
              <a:rPr lang="en-IN" sz="1000" spc="5" dirty="0">
                <a:latin typeface="Verdana"/>
                <a:cs typeface="Verdana"/>
              </a:rPr>
              <a:t>on </a:t>
            </a:r>
            <a:r>
              <a:rPr lang="en-IN" sz="1000" dirty="0">
                <a:latin typeface="Verdana"/>
                <a:cs typeface="Verdana"/>
              </a:rPr>
              <a:t>experience </a:t>
            </a:r>
            <a:r>
              <a:rPr lang="en-IN" sz="1000" spc="20" dirty="0">
                <a:latin typeface="Verdana"/>
                <a:cs typeface="Verdana"/>
              </a:rPr>
              <a:t>in </a:t>
            </a:r>
            <a:r>
              <a:rPr lang="en-IN" sz="1000" spc="5" dirty="0">
                <a:latin typeface="Verdana"/>
                <a:cs typeface="Verdana"/>
              </a:rPr>
              <a:t>developing </a:t>
            </a:r>
            <a:r>
              <a:rPr lang="en-IN" sz="1000" spc="-5" dirty="0">
                <a:latin typeface="Verdana"/>
                <a:cs typeface="Verdana"/>
              </a:rPr>
              <a:t>web</a:t>
            </a:r>
            <a:r>
              <a:rPr lang="en-IN" sz="1000" spc="-270" dirty="0">
                <a:latin typeface="Verdana"/>
                <a:cs typeface="Verdana"/>
              </a:rPr>
              <a:t> </a:t>
            </a:r>
            <a:r>
              <a:rPr lang="en-IN" sz="1000" spc="-10" dirty="0">
                <a:latin typeface="Verdana"/>
                <a:cs typeface="Verdana"/>
              </a:rPr>
              <a:t>pages  </a:t>
            </a:r>
            <a:r>
              <a:rPr lang="en-IN" sz="1000" spc="10" dirty="0">
                <a:latin typeface="Verdana"/>
                <a:cs typeface="Verdana"/>
              </a:rPr>
              <a:t>using </a:t>
            </a:r>
            <a:r>
              <a:rPr lang="en-IN" sz="1000" dirty="0">
                <a:latin typeface="Verdana"/>
                <a:cs typeface="Verdana"/>
              </a:rPr>
              <a:t>HTML5, CSS, </a:t>
            </a:r>
            <a:r>
              <a:rPr lang="en-IN" sz="1000" spc="-10" dirty="0">
                <a:latin typeface="Verdana"/>
                <a:cs typeface="Verdana"/>
              </a:rPr>
              <a:t>Object </a:t>
            </a:r>
            <a:r>
              <a:rPr lang="en-IN" sz="1000" spc="-15" dirty="0">
                <a:latin typeface="Verdana"/>
                <a:cs typeface="Verdana"/>
              </a:rPr>
              <a:t>TypeScript, </a:t>
            </a:r>
            <a:r>
              <a:rPr lang="en-IN" sz="1000" dirty="0">
                <a:latin typeface="Verdana"/>
                <a:cs typeface="Verdana"/>
              </a:rPr>
              <a:t>Good  understanding of Document </a:t>
            </a:r>
            <a:r>
              <a:rPr lang="en-IN" sz="1000" spc="-10" dirty="0">
                <a:latin typeface="Verdana"/>
                <a:cs typeface="Verdana"/>
              </a:rPr>
              <a:t>Object </a:t>
            </a:r>
            <a:r>
              <a:rPr lang="en-IN" sz="1000" spc="-5" dirty="0">
                <a:latin typeface="Verdana"/>
                <a:cs typeface="Verdana"/>
              </a:rPr>
              <a:t>Model  </a:t>
            </a:r>
            <a:r>
              <a:rPr lang="en-IN" sz="1000" dirty="0">
                <a:latin typeface="Verdana"/>
                <a:cs typeface="Verdana"/>
              </a:rPr>
              <a:t>(DOM) and DOM</a:t>
            </a:r>
            <a:r>
              <a:rPr lang="en-IN" sz="1000" spc="-125" dirty="0">
                <a:latin typeface="Verdana"/>
                <a:cs typeface="Verdana"/>
              </a:rPr>
              <a:t> </a:t>
            </a:r>
            <a:r>
              <a:rPr lang="en-IN" sz="1000" spc="5" dirty="0">
                <a:latin typeface="Verdana"/>
                <a:cs typeface="Verdana"/>
              </a:rPr>
              <a:t>Functions</a:t>
            </a:r>
            <a:endParaRPr lang="en-IN" sz="1000" dirty="0">
              <a:latin typeface="Verdana"/>
              <a:cs typeface="Verdana"/>
            </a:endParaRPr>
          </a:p>
          <a:p>
            <a:pPr marL="186055" marR="324485" indent="-173990">
              <a:lnSpc>
                <a:spcPct val="113599"/>
              </a:lnSpc>
              <a:spcBef>
                <a:spcPts val="1005"/>
              </a:spcBef>
              <a:buFont typeface="Arial"/>
              <a:buChar char="•"/>
              <a:tabLst>
                <a:tab pos="186690" algn="l"/>
              </a:tabLst>
            </a:pPr>
            <a:r>
              <a:rPr lang="en-IN" sz="1000" spc="-15" dirty="0">
                <a:latin typeface="Verdana"/>
                <a:cs typeface="Verdana"/>
              </a:rPr>
              <a:t>Ready </a:t>
            </a:r>
            <a:r>
              <a:rPr lang="en-IN" sz="1000" spc="-5" dirty="0">
                <a:latin typeface="Verdana"/>
                <a:cs typeface="Verdana"/>
              </a:rPr>
              <a:t>to </a:t>
            </a:r>
            <a:r>
              <a:rPr lang="en-IN" sz="1000" spc="5" dirty="0">
                <a:latin typeface="Verdana"/>
                <a:cs typeface="Verdana"/>
              </a:rPr>
              <a:t>learn </a:t>
            </a:r>
            <a:r>
              <a:rPr lang="en-IN" sz="1000" dirty="0">
                <a:latin typeface="Verdana"/>
                <a:cs typeface="Verdana"/>
              </a:rPr>
              <a:t>new </a:t>
            </a:r>
            <a:r>
              <a:rPr lang="en-IN" sz="1000" spc="5" dirty="0">
                <a:latin typeface="Verdana"/>
                <a:cs typeface="Verdana"/>
              </a:rPr>
              <a:t>technologies </a:t>
            </a:r>
            <a:r>
              <a:rPr lang="en-IN" sz="1000" spc="-5" dirty="0">
                <a:latin typeface="Verdana"/>
                <a:cs typeface="Verdana"/>
              </a:rPr>
              <a:t>and  </a:t>
            </a:r>
            <a:r>
              <a:rPr lang="en-IN" sz="1000" spc="10" dirty="0">
                <a:latin typeface="Verdana"/>
                <a:cs typeface="Verdana"/>
              </a:rPr>
              <a:t>implement </a:t>
            </a:r>
            <a:r>
              <a:rPr lang="en-IN" sz="1000" spc="-5" dirty="0">
                <a:latin typeface="Verdana"/>
                <a:cs typeface="Verdana"/>
              </a:rPr>
              <a:t>them </a:t>
            </a:r>
            <a:r>
              <a:rPr lang="en-IN" sz="1000" spc="5" dirty="0">
                <a:latin typeface="Verdana"/>
                <a:cs typeface="Verdana"/>
              </a:rPr>
              <a:t>for </a:t>
            </a:r>
            <a:r>
              <a:rPr lang="en-IN" sz="1000" dirty="0">
                <a:latin typeface="Verdana"/>
                <a:cs typeface="Verdana"/>
              </a:rPr>
              <a:t>the Future</a:t>
            </a:r>
            <a:r>
              <a:rPr lang="en-IN" sz="1000" spc="-229" dirty="0">
                <a:latin typeface="Verdana"/>
                <a:cs typeface="Verdana"/>
              </a:rPr>
              <a:t> </a:t>
            </a:r>
            <a:r>
              <a:rPr lang="en-IN" sz="1000" dirty="0">
                <a:latin typeface="Verdana"/>
                <a:cs typeface="Verdana"/>
              </a:rPr>
              <a:t>Knowledge  improvement</a:t>
            </a:r>
            <a:endParaRPr lang="en-US" altLang="nl-NL" dirty="0"/>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id="{568E79A1-196A-4599-9F1F-AD39B99F1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115188" y="1987611"/>
            <a:ext cx="2381250" cy="236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CIVIL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a:extLst>
              <a:ext uri="{FF2B5EF4-FFF2-40B4-BE49-F238E27FC236}">
                <a16:creationId xmlns:a16="http://schemas.microsoft.com/office/drawing/2014/main" id="{1A750FC0-BDAA-4407-BA31-8CFD36A4BECC}"/>
              </a:ext>
            </a:extLst>
          </p:cNvPr>
          <p:cNvPicPr>
            <a:picLocks noGrp="1" noChangeAspect="1"/>
          </p:cNvPicPr>
          <p:nvPr>
            <p:ph type="pic" sz="quarter" idx="46"/>
          </p:nvPr>
        </p:nvPicPr>
        <p:blipFill rotWithShape="1">
          <a:blip r:embed="rId9">
            <a:extLst>
              <a:ext uri="{28A0092B-C50C-407E-A947-70E740481C1C}">
                <a14:useLocalDpi xmlns:a14="http://schemas.microsoft.com/office/drawing/2010/main" val="0"/>
              </a:ext>
            </a:extLst>
          </a:blip>
          <a:srcRect l="1975" t="837" r="1859" b="23674"/>
          <a:stretch/>
        </p:blipFill>
        <p:spPr>
          <a:xfrm>
            <a:off x="501444" y="195019"/>
            <a:ext cx="1632156" cy="1735628"/>
          </a:xfrm>
        </p:spPr>
      </p:pic>
      <p:sp>
        <p:nvSpPr>
          <p:cNvPr id="9" name="Text Placeholder 8">
            <a:extLst>
              <a:ext uri="{FF2B5EF4-FFF2-40B4-BE49-F238E27FC236}">
                <a16:creationId xmlns:a16="http://schemas.microsoft.com/office/drawing/2014/main" id="{86F66FE6-0C43-4DC1-9BF3-EFE5503CA75E}"/>
              </a:ext>
            </a:extLst>
          </p:cNvPr>
          <p:cNvSpPr>
            <a:spLocks noGrp="1"/>
          </p:cNvSpPr>
          <p:nvPr>
            <p:ph type="body" sz="quarter" idx="41"/>
          </p:nvPr>
        </p:nvSpPr>
        <p:spPr/>
        <p:txBody>
          <a:bodyPr/>
          <a:lstStyle/>
          <a:p>
            <a:r>
              <a:rPr lang="en-IN" dirty="0"/>
              <a:t>BHUMIREDDY UDAY SIMHA REDDY</a:t>
            </a: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7627</TotalTime>
  <Words>336</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Uday Simha Reddy, Bhumireddy</cp:lastModifiedBy>
  <cp:revision>105</cp:revision>
  <dcterms:created xsi:type="dcterms:W3CDTF">2020-09-22T06:24:34Z</dcterms:created>
  <dcterms:modified xsi:type="dcterms:W3CDTF">2022-11-08T07:54:17Z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