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63" r:id="rId7"/>
    <p:sldId id="258" r:id="rId8"/>
    <p:sldId id="259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Assignment 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/>
              <a:t>Group 8:</a:t>
            </a:r>
          </a:p>
          <a:p>
            <a:pPr algn="l">
              <a:lnSpc>
                <a:spcPct val="120000"/>
              </a:lnSpc>
            </a:pPr>
            <a:r>
              <a:rPr lang="en-US" sz="2000" dirty="0"/>
              <a:t>Aristotelis Mitsiou, Sun Guangda, Mark Myers II, Monica Jethra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Input Analysis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C0BFB2-0AC2-4EF0-9D05-764195556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943926"/>
              </p:ext>
            </p:extLst>
          </p:nvPr>
        </p:nvGraphicFramePr>
        <p:xfrm>
          <a:off x="4072130" y="2193925"/>
          <a:ext cx="7434069" cy="30803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78023">
                  <a:extLst>
                    <a:ext uri="{9D8B030D-6E8A-4147-A177-3AD203B41FA5}">
                      <a16:colId xmlns:a16="http://schemas.microsoft.com/office/drawing/2014/main" val="2507748292"/>
                    </a:ext>
                  </a:extLst>
                </a:gridCol>
                <a:gridCol w="2478023">
                  <a:extLst>
                    <a:ext uri="{9D8B030D-6E8A-4147-A177-3AD203B41FA5}">
                      <a16:colId xmlns:a16="http://schemas.microsoft.com/office/drawing/2014/main" val="592917015"/>
                    </a:ext>
                  </a:extLst>
                </a:gridCol>
                <a:gridCol w="2478023">
                  <a:extLst>
                    <a:ext uri="{9D8B030D-6E8A-4147-A177-3AD203B41FA5}">
                      <a16:colId xmlns:a16="http://schemas.microsoft.com/office/drawing/2014/main" val="1364442026"/>
                    </a:ext>
                  </a:extLst>
                </a:gridCol>
              </a:tblGrid>
              <a:tr h="520053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Property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824526"/>
                  </a:ext>
                </a:extLst>
              </a:tr>
              <a:tr h="520053">
                <a:tc>
                  <a:txBody>
                    <a:bodyPr/>
                    <a:lstStyle/>
                    <a:p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</a:rPr>
                        <a:t>Call Inter-Arrival Times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</a:rPr>
                        <a:t>Exponential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</a:rPr>
                        <a:t>Mean: 1.350 seconds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49376"/>
                  </a:ext>
                </a:extLst>
              </a:tr>
              <a:tr h="520053">
                <a:tc>
                  <a:txBody>
                    <a:bodyPr/>
                    <a:lstStyle/>
                    <a:p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</a:rPr>
                        <a:t>Call’s Arrival Base-Station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</a:rPr>
                        <a:t>Uniform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</a:rPr>
                        <a:t>Range: [1, 20]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319936"/>
                  </a:ext>
                </a:extLst>
              </a:tr>
              <a:tr h="520053">
                <a:tc>
                  <a:txBody>
                    <a:bodyPr/>
                    <a:lstStyle/>
                    <a:p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</a:rPr>
                        <a:t>Call Duration</a:t>
                      </a:r>
                      <a:br>
                        <a:rPr lang="en-AU" dirty="0"/>
                      </a:b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</a:rPr>
                        <a:t>Exponential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</a:rPr>
                        <a:t>Mean: 119.095 seconds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582420"/>
                  </a:ext>
                </a:extLst>
              </a:tr>
              <a:tr h="520053">
                <a:tc>
                  <a:txBody>
                    <a:bodyPr/>
                    <a:lstStyle/>
                    <a:p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</a:rPr>
                        <a:t>Car Speeds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</a:rPr>
                        <a:t>Normal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</a:rPr>
                        <a:t>Mean: 89.985 km/h, </a:t>
                      </a:r>
                      <a:r>
                        <a:rPr lang="en-AU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Stddev</a:t>
                      </a:r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</a:rPr>
                        <a:t>: 0.216 km/h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874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Our Assumptions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700827-602C-4F58-ABA4-1DD3B66F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2130" y="2194560"/>
            <a:ext cx="7434070" cy="4024125"/>
          </a:xfrm>
        </p:spPr>
        <p:txBody>
          <a:bodyPr>
            <a:normAutofit/>
          </a:bodyPr>
          <a:lstStyle/>
          <a:p>
            <a:r>
              <a:rPr lang="en-AU" dirty="0"/>
              <a:t>One way highway, 40 km in total</a:t>
            </a:r>
          </a:p>
          <a:p>
            <a:r>
              <a:rPr lang="en-AU" dirty="0"/>
              <a:t>Equally-sized cells of 2 km in diameter</a:t>
            </a:r>
          </a:p>
          <a:p>
            <a:r>
              <a:rPr lang="en-AU" dirty="0"/>
              <a:t>10 channels per cell</a:t>
            </a:r>
          </a:p>
          <a:p>
            <a:r>
              <a:rPr lang="en-AU" dirty="0"/>
              <a:t>Using Fixed Channel Allocation</a:t>
            </a:r>
          </a:p>
          <a:p>
            <a:r>
              <a:rPr lang="en-AU" dirty="0"/>
              <a:t>Negligible handover time</a:t>
            </a:r>
          </a:p>
          <a:p>
            <a:r>
              <a:rPr lang="en-AU" dirty="0"/>
              <a:t>Using hard handovers</a:t>
            </a:r>
          </a:p>
        </p:txBody>
      </p:sp>
    </p:spTree>
    <p:extLst>
      <p:ext uri="{BB962C8B-B14F-4D97-AF65-F5344CB8AC3E}">
        <p14:creationId xmlns:p14="http://schemas.microsoft.com/office/powerpoint/2010/main" val="102959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Results for Current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700827-602C-4F58-ABA4-1DD3B66F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2130" y="2194560"/>
            <a:ext cx="7434070" cy="4024125"/>
          </a:xfrm>
        </p:spPr>
        <p:txBody>
          <a:bodyPr/>
          <a:lstStyle/>
          <a:p>
            <a:r>
              <a:rPr lang="en-AU" dirty="0"/>
              <a:t>Current system can only handle 1% more users</a:t>
            </a:r>
          </a:p>
          <a:p>
            <a:r>
              <a:rPr lang="en-AU" dirty="0"/>
              <a:t>Bottleneck is the dropping rate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5A959A3-8342-4590-84BD-FA6951CCD7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1680048"/>
              </p:ext>
            </p:extLst>
          </p:nvPr>
        </p:nvGraphicFramePr>
        <p:xfrm>
          <a:off x="4090508" y="3366529"/>
          <a:ext cx="7434069" cy="16801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78023">
                  <a:extLst>
                    <a:ext uri="{9D8B030D-6E8A-4147-A177-3AD203B41FA5}">
                      <a16:colId xmlns:a16="http://schemas.microsoft.com/office/drawing/2014/main" val="2507748292"/>
                    </a:ext>
                  </a:extLst>
                </a:gridCol>
                <a:gridCol w="2478023">
                  <a:extLst>
                    <a:ext uri="{9D8B030D-6E8A-4147-A177-3AD203B41FA5}">
                      <a16:colId xmlns:a16="http://schemas.microsoft.com/office/drawing/2014/main" val="592917015"/>
                    </a:ext>
                  </a:extLst>
                </a:gridCol>
                <a:gridCol w="2478023">
                  <a:extLst>
                    <a:ext uri="{9D8B030D-6E8A-4147-A177-3AD203B41FA5}">
                      <a16:colId xmlns:a16="http://schemas.microsoft.com/office/drawing/2014/main" val="1364442026"/>
                    </a:ext>
                  </a:extLst>
                </a:gridCol>
              </a:tblGrid>
              <a:tr h="520053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Property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Base Network Traffic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1% More Network Traffic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824526"/>
                  </a:ext>
                </a:extLst>
              </a:tr>
              <a:tr h="520053">
                <a:tc>
                  <a:txBody>
                    <a:bodyPr/>
                    <a:lstStyle/>
                    <a:p>
                      <a:r>
                        <a:rPr lang="en-AU" dirty="0"/>
                        <a:t>Blocked Calls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0.69% ± 0.01%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0.73% ± 0.02%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49376"/>
                  </a:ext>
                </a:extLst>
              </a:tr>
              <a:tr h="520053">
                <a:tc>
                  <a:txBody>
                    <a:bodyPr/>
                    <a:lstStyle/>
                    <a:p>
                      <a:r>
                        <a:rPr lang="en-AU" dirty="0"/>
                        <a:t>Dropped Calls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0.92% ± 0.02%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0.98% ± 0.02%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319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977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Results With Static Handover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700827-602C-4F58-ABA4-1DD3B66F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2130" y="2194560"/>
            <a:ext cx="7434070" cy="4024125"/>
          </a:xfrm>
        </p:spPr>
        <p:txBody>
          <a:bodyPr/>
          <a:lstStyle/>
          <a:p>
            <a:r>
              <a:rPr lang="en-AU" dirty="0"/>
              <a:t>Reserving 1 channel provides the best results</a:t>
            </a:r>
          </a:p>
          <a:p>
            <a:r>
              <a:rPr lang="en-AU" dirty="0"/>
              <a:t>System can now handle up to 5% more users</a:t>
            </a:r>
          </a:p>
          <a:p>
            <a:r>
              <a:rPr lang="en-AU" dirty="0"/>
              <a:t>Bottleneck is the blocking rate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5A959A3-8342-4590-84BD-FA6951CCD7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4541048"/>
              </p:ext>
            </p:extLst>
          </p:nvPr>
        </p:nvGraphicFramePr>
        <p:xfrm>
          <a:off x="4090508" y="3708258"/>
          <a:ext cx="7434069" cy="16801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78023">
                  <a:extLst>
                    <a:ext uri="{9D8B030D-6E8A-4147-A177-3AD203B41FA5}">
                      <a16:colId xmlns:a16="http://schemas.microsoft.com/office/drawing/2014/main" val="2507748292"/>
                    </a:ext>
                  </a:extLst>
                </a:gridCol>
                <a:gridCol w="2478023">
                  <a:extLst>
                    <a:ext uri="{9D8B030D-6E8A-4147-A177-3AD203B41FA5}">
                      <a16:colId xmlns:a16="http://schemas.microsoft.com/office/drawing/2014/main" val="592917015"/>
                    </a:ext>
                  </a:extLst>
                </a:gridCol>
                <a:gridCol w="2478023">
                  <a:extLst>
                    <a:ext uri="{9D8B030D-6E8A-4147-A177-3AD203B41FA5}">
                      <a16:colId xmlns:a16="http://schemas.microsoft.com/office/drawing/2014/main" val="1364442026"/>
                    </a:ext>
                  </a:extLst>
                </a:gridCol>
              </a:tblGrid>
              <a:tr h="520053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Property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Base Network Traffic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5% More Network Traffic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824526"/>
                  </a:ext>
                </a:extLst>
              </a:tr>
              <a:tr h="520053">
                <a:tc>
                  <a:txBody>
                    <a:bodyPr/>
                    <a:lstStyle/>
                    <a:p>
                      <a:r>
                        <a:rPr lang="en-AU" dirty="0"/>
                        <a:t>Blocked Calls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1.58% ± 0.03%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2.00% ± 0.03%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49376"/>
                  </a:ext>
                </a:extLst>
              </a:tr>
              <a:tr h="520053">
                <a:tc>
                  <a:txBody>
                    <a:bodyPr/>
                    <a:lstStyle/>
                    <a:p>
                      <a:r>
                        <a:rPr lang="en-AU" dirty="0"/>
                        <a:t>Dropped Calls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0.59% ± 0.01%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0.76% ± 0.02%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319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759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Results With Dynamic Handover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700827-602C-4F58-ABA4-1DD3B66F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2130" y="2194560"/>
            <a:ext cx="7434070" cy="4024125"/>
          </a:xfrm>
        </p:spPr>
        <p:txBody>
          <a:bodyPr/>
          <a:lstStyle/>
          <a:p>
            <a:r>
              <a:rPr lang="en-AU" dirty="0"/>
              <a:t>Reserving up to 4 channels provides the best results</a:t>
            </a:r>
          </a:p>
          <a:p>
            <a:r>
              <a:rPr lang="en-AU" dirty="0"/>
              <a:t>System can now handle up to 6% more users</a:t>
            </a:r>
          </a:p>
          <a:p>
            <a:r>
              <a:rPr lang="en-AU" dirty="0"/>
              <a:t>Bottleneck is the dropping rate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5A959A3-8342-4590-84BD-FA6951CCD7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988483"/>
              </p:ext>
            </p:extLst>
          </p:nvPr>
        </p:nvGraphicFramePr>
        <p:xfrm>
          <a:off x="4090508" y="3708258"/>
          <a:ext cx="7434069" cy="16801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78023">
                  <a:extLst>
                    <a:ext uri="{9D8B030D-6E8A-4147-A177-3AD203B41FA5}">
                      <a16:colId xmlns:a16="http://schemas.microsoft.com/office/drawing/2014/main" val="2507748292"/>
                    </a:ext>
                  </a:extLst>
                </a:gridCol>
                <a:gridCol w="2478023">
                  <a:extLst>
                    <a:ext uri="{9D8B030D-6E8A-4147-A177-3AD203B41FA5}">
                      <a16:colId xmlns:a16="http://schemas.microsoft.com/office/drawing/2014/main" val="592917015"/>
                    </a:ext>
                  </a:extLst>
                </a:gridCol>
                <a:gridCol w="2478023">
                  <a:extLst>
                    <a:ext uri="{9D8B030D-6E8A-4147-A177-3AD203B41FA5}">
                      <a16:colId xmlns:a16="http://schemas.microsoft.com/office/drawing/2014/main" val="1364442026"/>
                    </a:ext>
                  </a:extLst>
                </a:gridCol>
              </a:tblGrid>
              <a:tr h="520053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Property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Base Network Traffic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6% More Network Traffic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824526"/>
                  </a:ext>
                </a:extLst>
              </a:tr>
              <a:tr h="520053">
                <a:tc>
                  <a:txBody>
                    <a:bodyPr/>
                    <a:lstStyle/>
                    <a:p>
                      <a:r>
                        <a:rPr lang="en-AU" dirty="0"/>
                        <a:t>Blocked Calls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1.37% ± 0.02%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1.84% ± 0.03%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49376"/>
                  </a:ext>
                </a:extLst>
              </a:tr>
              <a:tr h="520053">
                <a:tc>
                  <a:txBody>
                    <a:bodyPr/>
                    <a:lstStyle/>
                    <a:p>
                      <a:r>
                        <a:rPr lang="en-AU" dirty="0"/>
                        <a:t>Dropped Calls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0.74% ± 0.01%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0.99% ± 0.01%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319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029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700827-602C-4F58-ABA4-1DD3B66F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2130" y="2194560"/>
            <a:ext cx="7434070" cy="4024125"/>
          </a:xfrm>
        </p:spPr>
        <p:txBody>
          <a:bodyPr/>
          <a:lstStyle/>
          <a:p>
            <a:r>
              <a:rPr lang="en-AU" dirty="0"/>
              <a:t>Dynamic handover is best for having the most new customers</a:t>
            </a:r>
          </a:p>
          <a:p>
            <a:r>
              <a:rPr lang="en-AU" dirty="0"/>
              <a:t>Current system is best for minimising blocking rate</a:t>
            </a:r>
          </a:p>
          <a:p>
            <a:r>
              <a:rPr lang="en-AU" dirty="0"/>
              <a:t>Static handover is best for minimising dropping rate</a:t>
            </a:r>
          </a:p>
          <a:p>
            <a:r>
              <a:rPr lang="en-AU" dirty="0"/>
              <a:t>Current system poses no significant quality issues for existing customers</a:t>
            </a:r>
          </a:p>
        </p:txBody>
      </p:sp>
    </p:spTree>
    <p:extLst>
      <p:ext uri="{BB962C8B-B14F-4D97-AF65-F5344CB8AC3E}">
        <p14:creationId xmlns:p14="http://schemas.microsoft.com/office/powerpoint/2010/main" val="2468437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39</TotalTime>
  <Words>304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Vapor Trail</vt:lpstr>
      <vt:lpstr>Assignment 2</vt:lpstr>
      <vt:lpstr>Input Analysis</vt:lpstr>
      <vt:lpstr>Our Assumptions</vt:lpstr>
      <vt:lpstr>Results for Current System</vt:lpstr>
      <vt:lpstr>Results With Static Handover</vt:lpstr>
      <vt:lpstr>Results With Dynamic Handover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Aristo</dc:creator>
  <cp:lastModifiedBy>Aristo</cp:lastModifiedBy>
  <cp:revision>2</cp:revision>
  <dcterms:created xsi:type="dcterms:W3CDTF">2022-04-03T10:03:26Z</dcterms:created>
  <dcterms:modified xsi:type="dcterms:W3CDTF">2022-04-11T12:23:23Z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