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1"/>
  </p:notesMasterIdLst>
  <p:sldIdLst>
    <p:sldId id="256" r:id="rId5"/>
    <p:sldId id="257" r:id="rId6"/>
    <p:sldId id="258" r:id="rId7"/>
    <p:sldId id="259" r:id="rId8"/>
    <p:sldId id="262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0D5-8F98-4CC1-A28E-021F0B6B475C}" type="datetimeFigureOut">
              <a:rPr lang="en-US" smtClean="0"/>
              <a:t>4/3/2022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3C52C-5E29-41AF-BAA3-8217E886D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A750590-9F9A-443B-9295-A3931D8194B1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805F-452B-497C-9BD6-2CDB6902F369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3F7C6B-C82D-4D42-9929-D6E7E11D9A64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CF4779-62E8-4B21-A5D7-0AFB9DBD4358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9D3375-5CD0-4576-BF96-ADFF24726FF8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D1F8-971E-4F8C-8737-750C12E93E08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1621-FA30-4D98-85E5-1409E6BEECDC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347-1B2F-4097-AEB5-4A26FB45D67A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CC1DEE0-34E5-4E0F-BEC1-4B8835F82CD1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B4BE-627A-4EC1-99E1-6F1AA97AB802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8BFACF8-E63D-4673-A128-83547867BB7A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D6AC-4FBA-40BD-BE75-20DB64DA4BAD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3C87-D201-458A-93C0-8EDD9AC92D93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6829-5A25-485A-91B1-5D6D58BB9F23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F5CD-23D0-4DD1-85B1-71F1825FB3EC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5035-C284-496A-B076-BA73A8FA5D8B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420-1875-490A-8C4B-7AAB939FBE08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9126-4846-4E88-BDD9-5585CC877E47}" type="datetime1">
              <a:rPr lang="en-US" smtClean="0"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3" y="821265"/>
            <a:ext cx="6098705" cy="5222117"/>
          </a:xfrm>
        </p:spPr>
        <p:txBody>
          <a:bodyPr anchor="ctr">
            <a:normAutofit/>
          </a:bodyPr>
          <a:lstStyle/>
          <a:p>
            <a:pPr algn="r"/>
            <a:r>
              <a:rPr lang="en-US" sz="5400" dirty="0"/>
              <a:t>Assignment 2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E309A740-48C5-4AE5-879B-F567D3D7A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3028" y="821265"/>
            <a:ext cx="3265713" cy="5222117"/>
          </a:xfrm>
        </p:spPr>
        <p:txBody>
          <a:bodyPr anchor="ctr"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US" sz="2000" dirty="0"/>
              <a:t>Group 8:</a:t>
            </a:r>
          </a:p>
          <a:p>
            <a:pPr algn="l">
              <a:lnSpc>
                <a:spcPct val="120000"/>
              </a:lnSpc>
            </a:pPr>
            <a:r>
              <a:rPr lang="en-US" sz="2000" dirty="0"/>
              <a:t>Aristotelis Mitsiou, Sun Guangda, Mark Myers II, Monica Jethra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664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/>
          </a:bodyPr>
          <a:lstStyle/>
          <a:p>
            <a:r>
              <a:rPr lang="en-US" dirty="0"/>
              <a:t>Our input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6C0BFB2-0AC2-4EF0-9D05-7641955565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0943926"/>
              </p:ext>
            </p:extLst>
          </p:nvPr>
        </p:nvGraphicFramePr>
        <p:xfrm>
          <a:off x="4072130" y="2193925"/>
          <a:ext cx="7434069" cy="308037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478023">
                  <a:extLst>
                    <a:ext uri="{9D8B030D-6E8A-4147-A177-3AD203B41FA5}">
                      <a16:colId xmlns:a16="http://schemas.microsoft.com/office/drawing/2014/main" val="2507748292"/>
                    </a:ext>
                  </a:extLst>
                </a:gridCol>
                <a:gridCol w="2478023">
                  <a:extLst>
                    <a:ext uri="{9D8B030D-6E8A-4147-A177-3AD203B41FA5}">
                      <a16:colId xmlns:a16="http://schemas.microsoft.com/office/drawing/2014/main" val="592917015"/>
                    </a:ext>
                  </a:extLst>
                </a:gridCol>
                <a:gridCol w="2478023">
                  <a:extLst>
                    <a:ext uri="{9D8B030D-6E8A-4147-A177-3AD203B41FA5}">
                      <a16:colId xmlns:a16="http://schemas.microsoft.com/office/drawing/2014/main" val="1364442026"/>
                    </a:ext>
                  </a:extLst>
                </a:gridCol>
              </a:tblGrid>
              <a:tr h="520053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/>
                          </a:solidFill>
                        </a:rPr>
                        <a:t>Property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/>
                          </a:solidFill>
                        </a:rPr>
                        <a:t>Distribution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/>
                          </a:solidFill>
                        </a:rPr>
                        <a:t>Values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824526"/>
                  </a:ext>
                </a:extLst>
              </a:tr>
              <a:tr h="520053">
                <a:tc>
                  <a:txBody>
                    <a:bodyPr/>
                    <a:lstStyle/>
                    <a:p>
                      <a:r>
                        <a:rPr lang="en-AU" sz="1800" b="0" kern="1200" dirty="0">
                          <a:solidFill>
                            <a:schemeClr val="dk1"/>
                          </a:solidFill>
                          <a:effectLst/>
                        </a:rPr>
                        <a:t>Call Inter-Arrival Times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800" b="0" kern="1200" dirty="0">
                          <a:solidFill>
                            <a:schemeClr val="dk1"/>
                          </a:solidFill>
                          <a:effectLst/>
                        </a:rPr>
                        <a:t>Exponential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800" b="0" kern="1200" dirty="0">
                          <a:solidFill>
                            <a:schemeClr val="dk1"/>
                          </a:solidFill>
                          <a:effectLst/>
                        </a:rPr>
                        <a:t>Mean: 1.350 seconds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949376"/>
                  </a:ext>
                </a:extLst>
              </a:tr>
              <a:tr h="520053">
                <a:tc>
                  <a:txBody>
                    <a:bodyPr/>
                    <a:lstStyle/>
                    <a:p>
                      <a:r>
                        <a:rPr lang="en-AU" sz="1800" b="0" kern="1200" dirty="0">
                          <a:solidFill>
                            <a:schemeClr val="dk1"/>
                          </a:solidFill>
                          <a:effectLst/>
                        </a:rPr>
                        <a:t>Call’s Arrival Base-Station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800" b="0" kern="1200" dirty="0">
                          <a:solidFill>
                            <a:schemeClr val="dk1"/>
                          </a:solidFill>
                          <a:effectLst/>
                        </a:rPr>
                        <a:t>Uniform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800" b="0" kern="1200" dirty="0">
                          <a:solidFill>
                            <a:schemeClr val="dk1"/>
                          </a:solidFill>
                          <a:effectLst/>
                        </a:rPr>
                        <a:t>Range: [1, 20]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8319936"/>
                  </a:ext>
                </a:extLst>
              </a:tr>
              <a:tr h="520053">
                <a:tc>
                  <a:txBody>
                    <a:bodyPr/>
                    <a:lstStyle/>
                    <a:p>
                      <a:r>
                        <a:rPr lang="en-AU" sz="1800" b="0" kern="1200" dirty="0">
                          <a:solidFill>
                            <a:schemeClr val="dk1"/>
                          </a:solidFill>
                          <a:effectLst/>
                        </a:rPr>
                        <a:t>Call Duration</a:t>
                      </a:r>
                      <a:br>
                        <a:rPr lang="en-AU" dirty="0"/>
                      </a:b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800" b="0" kern="1200" dirty="0">
                          <a:solidFill>
                            <a:schemeClr val="dk1"/>
                          </a:solidFill>
                          <a:effectLst/>
                        </a:rPr>
                        <a:t>Exponential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800" b="0" kern="1200" dirty="0">
                          <a:solidFill>
                            <a:schemeClr val="dk1"/>
                          </a:solidFill>
                          <a:effectLst/>
                        </a:rPr>
                        <a:t>Mean: 119.095 seconds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6582420"/>
                  </a:ext>
                </a:extLst>
              </a:tr>
              <a:tr h="520053">
                <a:tc>
                  <a:txBody>
                    <a:bodyPr/>
                    <a:lstStyle/>
                    <a:p>
                      <a:r>
                        <a:rPr lang="en-AU" sz="1800" b="0" kern="1200" dirty="0">
                          <a:solidFill>
                            <a:schemeClr val="dk1"/>
                          </a:solidFill>
                          <a:effectLst/>
                        </a:rPr>
                        <a:t>Car Speeds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800" b="0" kern="1200" dirty="0">
                          <a:solidFill>
                            <a:schemeClr val="dk1"/>
                          </a:solidFill>
                          <a:effectLst/>
                        </a:rPr>
                        <a:t>Normal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1800" b="0" kern="1200" dirty="0">
                          <a:solidFill>
                            <a:schemeClr val="dk1"/>
                          </a:solidFill>
                          <a:effectLst/>
                        </a:rPr>
                        <a:t>Mean: 89.985 km/h, </a:t>
                      </a:r>
                      <a:r>
                        <a:rPr lang="en-AU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Stddev</a:t>
                      </a:r>
                      <a:r>
                        <a:rPr lang="en-AU" sz="1800" b="0" kern="1200" dirty="0">
                          <a:solidFill>
                            <a:schemeClr val="dk1"/>
                          </a:solidFill>
                          <a:effectLst/>
                        </a:rPr>
                        <a:t>: 0.216 km/h</a:t>
                      </a:r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3874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4233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/>
          </a:bodyPr>
          <a:lstStyle/>
          <a:p>
            <a:r>
              <a:rPr lang="en-US" dirty="0"/>
              <a:t>Results for Current System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700827-602C-4F58-ABA4-1DD3B66F8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2130" y="2194560"/>
            <a:ext cx="7434070" cy="4024125"/>
          </a:xfrm>
        </p:spPr>
        <p:txBody>
          <a:bodyPr/>
          <a:lstStyle/>
          <a:p>
            <a:r>
              <a:rPr lang="en-AU" dirty="0"/>
              <a:t>Current system can only handle 1% more users</a:t>
            </a:r>
          </a:p>
          <a:p>
            <a:r>
              <a:rPr lang="en-AU" dirty="0"/>
              <a:t>Bottleneck is the dropping rate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B5A959A3-8342-4590-84BD-FA6951CCD7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1680048"/>
              </p:ext>
            </p:extLst>
          </p:nvPr>
        </p:nvGraphicFramePr>
        <p:xfrm>
          <a:off x="4090508" y="3366529"/>
          <a:ext cx="7434069" cy="168018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478023">
                  <a:extLst>
                    <a:ext uri="{9D8B030D-6E8A-4147-A177-3AD203B41FA5}">
                      <a16:colId xmlns:a16="http://schemas.microsoft.com/office/drawing/2014/main" val="2507748292"/>
                    </a:ext>
                  </a:extLst>
                </a:gridCol>
                <a:gridCol w="2478023">
                  <a:extLst>
                    <a:ext uri="{9D8B030D-6E8A-4147-A177-3AD203B41FA5}">
                      <a16:colId xmlns:a16="http://schemas.microsoft.com/office/drawing/2014/main" val="592917015"/>
                    </a:ext>
                  </a:extLst>
                </a:gridCol>
                <a:gridCol w="2478023">
                  <a:extLst>
                    <a:ext uri="{9D8B030D-6E8A-4147-A177-3AD203B41FA5}">
                      <a16:colId xmlns:a16="http://schemas.microsoft.com/office/drawing/2014/main" val="1364442026"/>
                    </a:ext>
                  </a:extLst>
                </a:gridCol>
              </a:tblGrid>
              <a:tr h="520053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/>
                          </a:solidFill>
                        </a:rPr>
                        <a:t>Property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/>
                          </a:solidFill>
                        </a:rPr>
                        <a:t>Base Network Traffic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/>
                          </a:solidFill>
                        </a:rPr>
                        <a:t>1% More Network Traffic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824526"/>
                  </a:ext>
                </a:extLst>
              </a:tr>
              <a:tr h="520053">
                <a:tc>
                  <a:txBody>
                    <a:bodyPr/>
                    <a:lstStyle/>
                    <a:p>
                      <a:r>
                        <a:rPr lang="en-AU" dirty="0"/>
                        <a:t>Blocked Calls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0.69% ± 0.01%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0.73% ± 0.02%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949376"/>
                  </a:ext>
                </a:extLst>
              </a:tr>
              <a:tr h="520053">
                <a:tc>
                  <a:txBody>
                    <a:bodyPr/>
                    <a:lstStyle/>
                    <a:p>
                      <a:r>
                        <a:rPr lang="en-AU" dirty="0"/>
                        <a:t>Dropped Calls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0.92% ± 0.02%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0.98% ± 0.02%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319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99776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/>
          </a:bodyPr>
          <a:lstStyle/>
          <a:p>
            <a:r>
              <a:rPr lang="en-US" dirty="0"/>
              <a:t>Results With Static Handover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700827-602C-4F58-ABA4-1DD3B66F8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2130" y="2194560"/>
            <a:ext cx="7434070" cy="4024125"/>
          </a:xfrm>
        </p:spPr>
        <p:txBody>
          <a:bodyPr/>
          <a:lstStyle/>
          <a:p>
            <a:r>
              <a:rPr lang="en-AU" dirty="0"/>
              <a:t>Reserving 1 channel provides the best results</a:t>
            </a:r>
          </a:p>
          <a:p>
            <a:r>
              <a:rPr lang="en-AU" dirty="0"/>
              <a:t>System can now handle up to 5% more users</a:t>
            </a:r>
          </a:p>
          <a:p>
            <a:r>
              <a:rPr lang="en-AU" dirty="0"/>
              <a:t>Bottleneck is the blocking rate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B5A959A3-8342-4590-84BD-FA6951CCD7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4541048"/>
              </p:ext>
            </p:extLst>
          </p:nvPr>
        </p:nvGraphicFramePr>
        <p:xfrm>
          <a:off x="4090508" y="3708258"/>
          <a:ext cx="7434069" cy="168018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478023">
                  <a:extLst>
                    <a:ext uri="{9D8B030D-6E8A-4147-A177-3AD203B41FA5}">
                      <a16:colId xmlns:a16="http://schemas.microsoft.com/office/drawing/2014/main" val="2507748292"/>
                    </a:ext>
                  </a:extLst>
                </a:gridCol>
                <a:gridCol w="2478023">
                  <a:extLst>
                    <a:ext uri="{9D8B030D-6E8A-4147-A177-3AD203B41FA5}">
                      <a16:colId xmlns:a16="http://schemas.microsoft.com/office/drawing/2014/main" val="592917015"/>
                    </a:ext>
                  </a:extLst>
                </a:gridCol>
                <a:gridCol w="2478023">
                  <a:extLst>
                    <a:ext uri="{9D8B030D-6E8A-4147-A177-3AD203B41FA5}">
                      <a16:colId xmlns:a16="http://schemas.microsoft.com/office/drawing/2014/main" val="1364442026"/>
                    </a:ext>
                  </a:extLst>
                </a:gridCol>
              </a:tblGrid>
              <a:tr h="520053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/>
                          </a:solidFill>
                        </a:rPr>
                        <a:t>Property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/>
                          </a:solidFill>
                        </a:rPr>
                        <a:t>Base Network Traffic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/>
                          </a:solidFill>
                        </a:rPr>
                        <a:t>5% More Network Traffic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824526"/>
                  </a:ext>
                </a:extLst>
              </a:tr>
              <a:tr h="520053">
                <a:tc>
                  <a:txBody>
                    <a:bodyPr/>
                    <a:lstStyle/>
                    <a:p>
                      <a:r>
                        <a:rPr lang="en-AU" dirty="0"/>
                        <a:t>Blocked Calls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1.58% ± 0.03%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2.00% ± 0.03%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49376"/>
                  </a:ext>
                </a:extLst>
              </a:tr>
              <a:tr h="520053">
                <a:tc>
                  <a:txBody>
                    <a:bodyPr/>
                    <a:lstStyle/>
                    <a:p>
                      <a:r>
                        <a:rPr lang="en-AU" dirty="0"/>
                        <a:t>Dropped Calls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0.59% ± 0.01%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0.76% ± 0.02%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8319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87591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/>
          </a:bodyPr>
          <a:lstStyle/>
          <a:p>
            <a:r>
              <a:rPr lang="en-US" dirty="0"/>
              <a:t>Results With Dynamic Handover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700827-602C-4F58-ABA4-1DD3B66F8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2130" y="2194560"/>
            <a:ext cx="7434070" cy="4024125"/>
          </a:xfrm>
        </p:spPr>
        <p:txBody>
          <a:bodyPr/>
          <a:lstStyle/>
          <a:p>
            <a:r>
              <a:rPr lang="en-AU" dirty="0"/>
              <a:t>Reserving up to 4 channels provides the best results</a:t>
            </a:r>
          </a:p>
          <a:p>
            <a:r>
              <a:rPr lang="en-AU" dirty="0"/>
              <a:t>System can now handle up to 6% more users</a:t>
            </a:r>
          </a:p>
          <a:p>
            <a:r>
              <a:rPr lang="en-AU" dirty="0"/>
              <a:t>Bottleneck is the dropping rate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B5A959A3-8342-4590-84BD-FA6951CCD7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2988483"/>
              </p:ext>
            </p:extLst>
          </p:nvPr>
        </p:nvGraphicFramePr>
        <p:xfrm>
          <a:off x="4090508" y="3708258"/>
          <a:ext cx="7434069" cy="168018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478023">
                  <a:extLst>
                    <a:ext uri="{9D8B030D-6E8A-4147-A177-3AD203B41FA5}">
                      <a16:colId xmlns:a16="http://schemas.microsoft.com/office/drawing/2014/main" val="2507748292"/>
                    </a:ext>
                  </a:extLst>
                </a:gridCol>
                <a:gridCol w="2478023">
                  <a:extLst>
                    <a:ext uri="{9D8B030D-6E8A-4147-A177-3AD203B41FA5}">
                      <a16:colId xmlns:a16="http://schemas.microsoft.com/office/drawing/2014/main" val="592917015"/>
                    </a:ext>
                  </a:extLst>
                </a:gridCol>
                <a:gridCol w="2478023">
                  <a:extLst>
                    <a:ext uri="{9D8B030D-6E8A-4147-A177-3AD203B41FA5}">
                      <a16:colId xmlns:a16="http://schemas.microsoft.com/office/drawing/2014/main" val="1364442026"/>
                    </a:ext>
                  </a:extLst>
                </a:gridCol>
              </a:tblGrid>
              <a:tr h="520053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/>
                          </a:solidFill>
                        </a:rPr>
                        <a:t>Property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/>
                          </a:solidFill>
                        </a:rPr>
                        <a:t>Base Network Traffic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>
                          <a:solidFill>
                            <a:schemeClr val="bg1"/>
                          </a:solidFill>
                        </a:rPr>
                        <a:t>6% More Network Traffic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824526"/>
                  </a:ext>
                </a:extLst>
              </a:tr>
              <a:tr h="520053">
                <a:tc>
                  <a:txBody>
                    <a:bodyPr/>
                    <a:lstStyle/>
                    <a:p>
                      <a:r>
                        <a:rPr lang="en-AU" dirty="0"/>
                        <a:t>Blocked Calls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1.37% ± 0.02%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1.84% ± 0.03%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949376"/>
                  </a:ext>
                </a:extLst>
              </a:tr>
              <a:tr h="520053">
                <a:tc>
                  <a:txBody>
                    <a:bodyPr/>
                    <a:lstStyle/>
                    <a:p>
                      <a:r>
                        <a:rPr lang="en-AU" dirty="0"/>
                        <a:t>Dropped Calls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0.74% ± 0.01%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0.99% ± 0.01%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319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10298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700827-602C-4F58-ABA4-1DD3B66F8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2130" y="2194560"/>
            <a:ext cx="7434070" cy="4024125"/>
          </a:xfrm>
        </p:spPr>
        <p:txBody>
          <a:bodyPr/>
          <a:lstStyle/>
          <a:p>
            <a:r>
              <a:rPr lang="en-AU" dirty="0"/>
              <a:t>Dynamic handover is best for having the most new customers</a:t>
            </a:r>
          </a:p>
          <a:p>
            <a:r>
              <a:rPr lang="en-AU" dirty="0"/>
              <a:t>Current system is best for minimising blocking rate</a:t>
            </a:r>
          </a:p>
          <a:p>
            <a:r>
              <a:rPr lang="en-AU" dirty="0"/>
              <a:t>Static handover is best for minimising dropping rate</a:t>
            </a:r>
          </a:p>
          <a:p>
            <a:r>
              <a:rPr lang="en-AU" dirty="0"/>
              <a:t>Current system poses no significant quality issues for existing customers</a:t>
            </a:r>
          </a:p>
        </p:txBody>
      </p:sp>
    </p:spTree>
    <p:extLst>
      <p:ext uri="{BB962C8B-B14F-4D97-AF65-F5344CB8AC3E}">
        <p14:creationId xmlns:p14="http://schemas.microsoft.com/office/powerpoint/2010/main" val="24684378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710EE66-8707-456F-8F2E-091D581CB03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Vapor Trail design</Template>
  <TotalTime>34</TotalTime>
  <Words>273</Words>
  <Application>Microsoft Office PowerPoint</Application>
  <PresentationFormat>Widescreen</PresentationFormat>
  <Paragraphs>62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Century Gothic</vt:lpstr>
      <vt:lpstr>Vapor Trail</vt:lpstr>
      <vt:lpstr>Assignment 2</vt:lpstr>
      <vt:lpstr>Our input</vt:lpstr>
      <vt:lpstr>Results for Current System</vt:lpstr>
      <vt:lpstr>Results With Static Handover</vt:lpstr>
      <vt:lpstr>Results With Dynamic Handover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2</dc:title>
  <dc:creator>Aristo</dc:creator>
  <cp:lastModifiedBy>Aristo</cp:lastModifiedBy>
  <cp:revision>1</cp:revision>
  <dcterms:created xsi:type="dcterms:W3CDTF">2022-04-03T10:03:26Z</dcterms:created>
  <dcterms:modified xsi:type="dcterms:W3CDTF">2022-04-03T10:37:29Z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