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3" r:id="rId22"/>
    <p:sldId id="274" r:id="rId23"/>
    <p:sldId id="275" r:id="rId24"/>
    <p:sldId id="279" r:id="rId25"/>
    <p:sldId id="280" r:id="rId26"/>
    <p:sldId id="281" r:id="rId27"/>
    <p:sldId id="282" r:id="rId28"/>
    <p:sldId id="287" r:id="rId29"/>
    <p:sldId id="284" r:id="rId30"/>
    <p:sldId id="288" r:id="rId31"/>
    <p:sldId id="289" r:id="rId32"/>
    <p:sldId id="290" r:id="rId33"/>
    <p:sldId id="291" r:id="rId34"/>
    <p:sldId id="292" r:id="rId35"/>
    <p:sldId id="293" r:id="rId36"/>
    <p:sldId id="294"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6D488-0EDD-4059-8130-796D167979B9}" type="datetimeFigureOut">
              <a:rPr lang="fr-FR" smtClean="0"/>
              <a:t>04/10/2024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889D7-EAC9-4240-9ECD-151943CF97B7}" type="slidenum">
              <a:rPr lang="fr-FR" smtClean="0"/>
              <a:t>‹N°›</a:t>
            </a:fld>
            <a:endParaRPr lang="fr-FR"/>
          </a:p>
        </p:txBody>
      </p:sp>
    </p:spTree>
    <p:extLst>
      <p:ext uri="{BB962C8B-B14F-4D97-AF65-F5344CB8AC3E}">
        <p14:creationId xmlns:p14="http://schemas.microsoft.com/office/powerpoint/2010/main" val="174805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83889D7-EAC9-4240-9ECD-151943CF97B7}" type="slidenum">
              <a:rPr lang="fr-FR" smtClean="0"/>
              <a:t>2</a:t>
            </a:fld>
            <a:endParaRPr lang="fr-FR"/>
          </a:p>
        </p:txBody>
      </p:sp>
    </p:spTree>
    <p:extLst>
      <p:ext uri="{BB962C8B-B14F-4D97-AF65-F5344CB8AC3E}">
        <p14:creationId xmlns:p14="http://schemas.microsoft.com/office/powerpoint/2010/main" val="261596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A05713E-C753-4C92-BF83-C4338211B3E0}" type="datetimeFigureOut">
              <a:rPr lang="fr-FR" smtClean="0"/>
              <a:t>04/10/2024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98626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05713E-C753-4C92-BF83-C4338211B3E0}" type="datetimeFigureOut">
              <a:rPr lang="fr-FR" smtClean="0"/>
              <a:t>04/10/2024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261061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05713E-C753-4C92-BF83-C4338211B3E0}" type="datetimeFigureOut">
              <a:rPr lang="fr-FR" smtClean="0"/>
              <a:t>04/10/2024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116609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05713E-C753-4C92-BF83-C4338211B3E0}" type="datetimeFigureOut">
              <a:rPr lang="fr-FR" smtClean="0"/>
              <a:t>04/10/2024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250196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DA05713E-C753-4C92-BF83-C4338211B3E0}" type="datetimeFigureOut">
              <a:rPr lang="fr-FR" smtClean="0"/>
              <a:t>04/10/2024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256810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A05713E-C753-4C92-BF83-C4338211B3E0}" type="datetimeFigureOut">
              <a:rPr lang="fr-FR" smtClean="0"/>
              <a:t>04/10/2024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426710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A05713E-C753-4C92-BF83-C4338211B3E0}" type="datetimeFigureOut">
              <a:rPr lang="fr-FR" smtClean="0"/>
              <a:t>04/10/2024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33285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A05713E-C753-4C92-BF83-C4338211B3E0}" type="datetimeFigureOut">
              <a:rPr lang="fr-FR" smtClean="0"/>
              <a:t>04/10/2024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254500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A05713E-C753-4C92-BF83-C4338211B3E0}" type="datetimeFigureOut">
              <a:rPr lang="fr-FR" smtClean="0"/>
              <a:t>04/10/2024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144331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A05713E-C753-4C92-BF83-C4338211B3E0}" type="datetimeFigureOut">
              <a:rPr lang="fr-FR" smtClean="0"/>
              <a:t>04/10/2024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259169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A05713E-C753-4C92-BF83-C4338211B3E0}" type="datetimeFigureOut">
              <a:rPr lang="fr-FR" smtClean="0"/>
              <a:t>04/10/2024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104C1E2-EADB-4805-9165-34307A6F31A4}" type="slidenum">
              <a:rPr lang="fr-FR" smtClean="0"/>
              <a:t>‹N°›</a:t>
            </a:fld>
            <a:endParaRPr lang="fr-FR"/>
          </a:p>
        </p:txBody>
      </p:sp>
    </p:spTree>
    <p:extLst>
      <p:ext uri="{BB962C8B-B14F-4D97-AF65-F5344CB8AC3E}">
        <p14:creationId xmlns:p14="http://schemas.microsoft.com/office/powerpoint/2010/main" val="41004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5713E-C753-4C92-BF83-C4338211B3E0}" type="datetimeFigureOut">
              <a:rPr lang="fr-FR" smtClean="0"/>
              <a:t>04/10/2024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4C1E2-EADB-4805-9165-34307A6F31A4}" type="slidenum">
              <a:rPr lang="fr-FR" smtClean="0"/>
              <a:t>‹N°›</a:t>
            </a:fld>
            <a:endParaRPr lang="fr-FR"/>
          </a:p>
        </p:txBody>
      </p:sp>
    </p:spTree>
    <p:extLst>
      <p:ext uri="{BB962C8B-B14F-4D97-AF65-F5344CB8AC3E}">
        <p14:creationId xmlns:p14="http://schemas.microsoft.com/office/powerpoint/2010/main" val="127105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COMMANDES </a:t>
            </a:r>
            <a:r>
              <a:rPr lang="en-GB" dirty="0" smtClean="0"/>
              <a:t>RÉ</a:t>
            </a:r>
            <a:r>
              <a:rPr lang="fr-FR" dirty="0" smtClean="0"/>
              <a:t>SEAU SOUS LINUX</a:t>
            </a:r>
            <a:endParaRPr lang="fr-FR" dirty="0"/>
          </a:p>
        </p:txBody>
      </p:sp>
      <p:sp>
        <p:nvSpPr>
          <p:cNvPr id="3" name="Sous-titre 2"/>
          <p:cNvSpPr>
            <a:spLocks noGrp="1"/>
          </p:cNvSpPr>
          <p:nvPr>
            <p:ph type="subTitle" idx="1"/>
          </p:nvPr>
        </p:nvSpPr>
        <p:spPr/>
        <p:txBody>
          <a:bodyPr>
            <a:normAutofit fontScale="77500" lnSpcReduction="20000"/>
          </a:bodyPr>
          <a:lstStyle/>
          <a:p>
            <a:r>
              <a:rPr lang="fr-FR" dirty="0" smtClean="0"/>
              <a:t>GROUPE 14</a:t>
            </a:r>
          </a:p>
          <a:p>
            <a:r>
              <a:rPr lang="fr-FR" dirty="0" smtClean="0"/>
              <a:t>PAR : </a:t>
            </a:r>
          </a:p>
          <a:p>
            <a:pPr marL="342900" indent="-342900" algn="l">
              <a:buFont typeface="Wingdings" panose="05000000000000000000" pitchFamily="2" charset="2"/>
              <a:buChar char="q"/>
            </a:pPr>
            <a:r>
              <a:rPr lang="fr-FR" dirty="0" smtClean="0"/>
              <a:t>BUETUENA MALOZI JORDI</a:t>
            </a:r>
          </a:p>
          <a:p>
            <a:pPr marL="342900" indent="-342900" algn="l">
              <a:buFont typeface="Wingdings" panose="05000000000000000000" pitchFamily="2" charset="2"/>
              <a:buChar char="q"/>
            </a:pPr>
            <a:r>
              <a:rPr lang="fr-FR" dirty="0" smtClean="0"/>
              <a:t>BULANGA MWAMBA GLOIRE</a:t>
            </a:r>
          </a:p>
          <a:p>
            <a:pPr marL="342900" indent="-342900" algn="l">
              <a:buFont typeface="Wingdings" panose="05000000000000000000" pitchFamily="2" charset="2"/>
              <a:buChar char="q"/>
            </a:pPr>
            <a:r>
              <a:rPr lang="fr-FR" dirty="0" smtClean="0"/>
              <a:t>NGWISI SANTIM DON DE DIEU</a:t>
            </a:r>
            <a:endParaRPr lang="fr-FR" dirty="0"/>
          </a:p>
        </p:txBody>
      </p:sp>
    </p:spTree>
    <p:extLst>
      <p:ext uri="{BB962C8B-B14F-4D97-AF65-F5344CB8AC3E}">
        <p14:creationId xmlns:p14="http://schemas.microsoft.com/office/powerpoint/2010/main" val="24032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3">
                                            <p:txEl>
                                              <p:pRg st="2" end="2"/>
                                            </p:txEl>
                                          </p:spTgt>
                                        </p:tgtEl>
                                      </p:cBhvr>
                                    </p:animEffect>
                                    <p:anim calcmode="lin" valueType="num">
                                      <p:cBhvr>
                                        <p:cTn id="21"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p:tgtEl>
                                          <p:spTgt spid="3">
                                            <p:txEl>
                                              <p:pRg st="2" end="2"/>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3">
                                            <p:txEl>
                                              <p:pRg st="2" end="2"/>
                                            </p:txEl>
                                          </p:spTgt>
                                        </p:tgtEl>
                                        <p:attrNameLst>
                                          <p:attrName>style.visibility</p:attrName>
                                        </p:attrNameLst>
                                      </p:cBhvr>
                                      <p:to>
                                        <p:strVal val="hidden"/>
                                      </p:to>
                                    </p:set>
                                  </p:childTnLst>
                                </p:cTn>
                              </p:par>
                              <p:par>
                                <p:cTn id="24" presetID="42" presetClass="exit" presetSubtype="0" fill="hold" nodeType="withEffect">
                                  <p:stCondLst>
                                    <p:cond delay="0"/>
                                  </p:stCondLst>
                                  <p:childTnLst>
                                    <p:animEffect transition="out" filter="fade">
                                      <p:cBhvr>
                                        <p:cTn id="25" dur="1000"/>
                                        <p:tgtEl>
                                          <p:spTgt spid="3">
                                            <p:txEl>
                                              <p:pRg st="3" end="3"/>
                                            </p:txEl>
                                          </p:spTgt>
                                        </p:tgtEl>
                                      </p:cBhvr>
                                    </p:animEffect>
                                    <p:anim calcmode="lin" valueType="num">
                                      <p:cBhvr>
                                        <p:cTn id="26"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p:tgtEl>
                                          <p:spTgt spid="3">
                                            <p:txEl>
                                              <p:pRg st="3" end="3"/>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3">
                                            <p:txEl>
                                              <p:pRg st="3" end="3"/>
                                            </p:txEl>
                                          </p:spTgt>
                                        </p:tgtEl>
                                        <p:attrNameLst>
                                          <p:attrName>style.visibility</p:attrName>
                                        </p:attrNameLst>
                                      </p:cBhvr>
                                      <p:to>
                                        <p:strVal val="hidden"/>
                                      </p:to>
                                    </p:set>
                                  </p:childTnLst>
                                </p:cTn>
                              </p:par>
                              <p:par>
                                <p:cTn id="29" presetID="42" presetClass="exit" presetSubtype="0" fill="hold" nodeType="withEffect">
                                  <p:stCondLst>
                                    <p:cond delay="0"/>
                                  </p:stCondLst>
                                  <p:childTnLst>
                                    <p:animEffect transition="out" filter="fade">
                                      <p:cBhvr>
                                        <p:cTn id="30" dur="1000"/>
                                        <p:tgtEl>
                                          <p:spTgt spid="3">
                                            <p:txEl>
                                              <p:pRg st="4" end="4"/>
                                            </p:txEl>
                                          </p:spTgt>
                                        </p:tgtEl>
                                      </p:cBhvr>
                                    </p:animEffect>
                                    <p:anim calcmode="lin" valueType="num">
                                      <p:cBhvr>
                                        <p:cTn id="31"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p:tgtEl>
                                          <p:spTgt spid="3">
                                            <p:txEl>
                                              <p:pRg st="4" end="4"/>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0" y="0"/>
            <a:ext cx="11447585" cy="6617196"/>
          </a:xfrm>
          <a:prstGeom prst="rect">
            <a:avLst/>
          </a:prstGeom>
          <a:noFill/>
        </p:spPr>
        <p:txBody>
          <a:bodyPr wrap="square" rtlCol="0">
            <a:spAutoFit/>
          </a:bodyPr>
          <a:lstStyle/>
          <a:p>
            <a:r>
              <a:rPr lang="fr-FR" sz="4000" dirty="0" smtClean="0"/>
              <a:t>1.3. </a:t>
            </a:r>
            <a:r>
              <a:rPr lang="fr-FR" sz="4000" u="sng" dirty="0" err="1" smtClean="0"/>
              <a:t>ping</a:t>
            </a:r>
            <a:endParaRPr lang="fr-FR" sz="4000" u="sng" dirty="0" smtClean="0"/>
          </a:p>
          <a:p>
            <a:endParaRPr lang="fr-FR" sz="3200" dirty="0" smtClean="0"/>
          </a:p>
          <a:p>
            <a:r>
              <a:rPr lang="fr-FR" sz="3200" dirty="0" smtClean="0"/>
              <a:t>Il est un outil de diagnostic pour tester la connectivité réseau entre deux machines.</a:t>
            </a:r>
          </a:p>
          <a:p>
            <a:r>
              <a:rPr lang="fr-FR" sz="3200" dirty="0" smtClean="0"/>
              <a:t>Il renvoie des paquets ICMP(Internet Control Message Protocol) à une adresse IP ou un nom de domaine pour vérifier s’il répond.</a:t>
            </a:r>
          </a:p>
          <a:p>
            <a:r>
              <a:rPr lang="fr-FR" sz="3200" dirty="0" smtClean="0"/>
              <a:t>Options courantes :</a:t>
            </a:r>
          </a:p>
          <a:p>
            <a:endParaRPr lang="fr-FR" sz="3200" dirty="0" smtClean="0"/>
          </a:p>
          <a:p>
            <a:pPr marL="457200" indent="-457200">
              <a:buFont typeface="Wingdings" panose="05000000000000000000" pitchFamily="2" charset="2"/>
              <a:buChar char="§"/>
            </a:pPr>
            <a:r>
              <a:rPr lang="fr-FR" sz="3200" dirty="0" smtClean="0"/>
              <a:t>-c		: Définit le nombre de paquets à envoyer.</a:t>
            </a:r>
          </a:p>
          <a:p>
            <a:pPr marL="457200" indent="-457200">
              <a:buFont typeface="Wingdings" panose="05000000000000000000" pitchFamily="2" charset="2"/>
              <a:buChar char="§"/>
            </a:pPr>
            <a:r>
              <a:rPr lang="fr-FR" sz="3200" dirty="0" smtClean="0"/>
              <a:t>-i		: Définit l’intervalle entre les envois (en secondes).</a:t>
            </a:r>
          </a:p>
          <a:p>
            <a:endParaRPr lang="fr-FR" sz="3200" dirty="0"/>
          </a:p>
          <a:p>
            <a:r>
              <a:rPr lang="fr-FR" sz="3200" dirty="0" smtClean="0"/>
              <a:t>Dans l’image ci-dessous, nous pouvons voir un test de connexion entre la machine et le serveur de Google :</a:t>
            </a:r>
            <a:endParaRPr lang="fr-FR" sz="3200" dirty="0"/>
          </a:p>
        </p:txBody>
      </p:sp>
    </p:spTree>
    <p:extLst>
      <p:ext uri="{BB962C8B-B14F-4D97-AF65-F5344CB8AC3E}">
        <p14:creationId xmlns:p14="http://schemas.microsoft.com/office/powerpoint/2010/main" val="1825855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58513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1728939" cy="6740307"/>
          </a:xfrm>
          <a:prstGeom prst="rect">
            <a:avLst/>
          </a:prstGeom>
          <a:noFill/>
        </p:spPr>
        <p:txBody>
          <a:bodyPr wrap="square" rtlCol="0">
            <a:spAutoFit/>
          </a:bodyPr>
          <a:lstStyle/>
          <a:p>
            <a:r>
              <a:rPr lang="fr-FR" sz="4000" dirty="0" smtClean="0"/>
              <a:t>1.4. </a:t>
            </a:r>
            <a:r>
              <a:rPr lang="fr-FR" sz="4000" u="sng" dirty="0" err="1" smtClean="0"/>
              <a:t>traceroute</a:t>
            </a:r>
            <a:endParaRPr lang="fr-FR" sz="4000" u="sng" dirty="0" smtClean="0"/>
          </a:p>
          <a:p>
            <a:endParaRPr lang="fr-FR" sz="4000" u="sng" dirty="0"/>
          </a:p>
          <a:p>
            <a:r>
              <a:rPr lang="fr-FR" sz="3200" dirty="0" smtClean="0"/>
              <a:t>Cette commande montre le chemin emprunté par les paquets pour atteindre la destination spécifique.</a:t>
            </a:r>
          </a:p>
          <a:p>
            <a:r>
              <a:rPr lang="fr-FR" sz="3200" dirty="0" smtClean="0"/>
              <a:t>Elle est utile pour identifier les goulots d’étranglement ou des problèmes de routage.</a:t>
            </a:r>
          </a:p>
          <a:p>
            <a:endParaRPr lang="fr-FR" sz="3200" dirty="0" smtClean="0"/>
          </a:p>
          <a:p>
            <a:r>
              <a:rPr lang="fr-FR" sz="3200" dirty="0" smtClean="0"/>
              <a:t>Remarque : </a:t>
            </a:r>
            <a:r>
              <a:rPr lang="fr-FR" sz="3200" i="1" dirty="0" err="1" smtClean="0"/>
              <a:t>traceroute</a:t>
            </a:r>
            <a:r>
              <a:rPr lang="fr-FR" sz="3200" dirty="0" smtClean="0"/>
              <a:t> utilise généralement les paquets UDP par défaut, tandis que certains environnements utilisent </a:t>
            </a:r>
            <a:r>
              <a:rPr lang="fr-FR" sz="3200" i="1" dirty="0" err="1" smtClean="0"/>
              <a:t>tracepath</a:t>
            </a:r>
            <a:r>
              <a:rPr lang="fr-FR" sz="3200" dirty="0" smtClean="0"/>
              <a:t> pour IMCP.</a:t>
            </a:r>
          </a:p>
          <a:p>
            <a:endParaRPr lang="fr-FR" sz="3200" dirty="0"/>
          </a:p>
          <a:p>
            <a:r>
              <a:rPr lang="fr-FR" sz="3200" dirty="0" smtClean="0"/>
              <a:t>Dans l’image ci-dessous nous pouvons voir l’affichage des routeurs par lesquels passent les paquets pour atteindre le serveur de Google :</a:t>
            </a:r>
            <a:endParaRPr lang="fr-FR" sz="3200" dirty="0"/>
          </a:p>
        </p:txBody>
      </p:sp>
    </p:spTree>
    <p:extLst>
      <p:ext uri="{BB962C8B-B14F-4D97-AF65-F5344CB8AC3E}">
        <p14:creationId xmlns:p14="http://schemas.microsoft.com/office/powerpoint/2010/main" val="3990517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333181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1658600" cy="4278094"/>
          </a:xfrm>
          <a:prstGeom prst="rect">
            <a:avLst/>
          </a:prstGeom>
          <a:noFill/>
        </p:spPr>
        <p:txBody>
          <a:bodyPr wrap="square" rtlCol="0">
            <a:spAutoFit/>
          </a:bodyPr>
          <a:lstStyle/>
          <a:p>
            <a:r>
              <a:rPr lang="fr-FR" sz="4000" dirty="0" smtClean="0"/>
              <a:t>1.5. </a:t>
            </a:r>
            <a:r>
              <a:rPr lang="fr-FR" sz="4000" u="sng" dirty="0" err="1" smtClean="0"/>
              <a:t>netstat</a:t>
            </a:r>
            <a:endParaRPr lang="fr-FR" sz="4000" dirty="0" smtClean="0"/>
          </a:p>
          <a:p>
            <a:endParaRPr lang="fr-FR" sz="4000" dirty="0"/>
          </a:p>
          <a:p>
            <a:r>
              <a:rPr lang="fr-FR" sz="3200" dirty="0"/>
              <a:t>Elle montre des statistiques réseau telles que le connexions réseau actives, les tables de routage, et les interfaces</a:t>
            </a:r>
            <a:r>
              <a:rPr lang="fr-FR" sz="3200" dirty="0" smtClean="0"/>
              <a:t>.</a:t>
            </a:r>
          </a:p>
          <a:p>
            <a:endParaRPr lang="fr-FR" sz="3200" dirty="0"/>
          </a:p>
          <a:p>
            <a:r>
              <a:rPr lang="fr-FR" sz="3200" dirty="0"/>
              <a:t>Dans l’image ci-dessous nous pouvons voir l’affichage des ports (TCP/UDP) avec leurs adresses et numéros de port :</a:t>
            </a:r>
          </a:p>
          <a:p>
            <a:endParaRPr lang="fr-FR" sz="3200" dirty="0"/>
          </a:p>
        </p:txBody>
      </p:sp>
    </p:spTree>
    <p:extLst>
      <p:ext uri="{BB962C8B-B14F-4D97-AF65-F5344CB8AC3E}">
        <p14:creationId xmlns:p14="http://schemas.microsoft.com/office/powerpoint/2010/main" val="2291471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98677"/>
          </a:xfrm>
          <a:prstGeom prst="rect">
            <a:avLst/>
          </a:prstGeom>
        </p:spPr>
      </p:pic>
    </p:spTree>
    <p:extLst>
      <p:ext uri="{BB962C8B-B14F-4D97-AF65-F5344CB8AC3E}">
        <p14:creationId xmlns:p14="http://schemas.microsoft.com/office/powerpoint/2010/main" val="2420585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1007969" cy="5755422"/>
          </a:xfrm>
          <a:prstGeom prst="rect">
            <a:avLst/>
          </a:prstGeom>
          <a:noFill/>
        </p:spPr>
        <p:txBody>
          <a:bodyPr wrap="square" rtlCol="0">
            <a:spAutoFit/>
          </a:bodyPr>
          <a:lstStyle/>
          <a:p>
            <a:r>
              <a:rPr lang="fr-FR" sz="4000" dirty="0" smtClean="0"/>
              <a:t>1.6. </a:t>
            </a:r>
            <a:r>
              <a:rPr lang="fr-FR" sz="4000" u="sng" dirty="0" err="1" smtClean="0"/>
              <a:t>ss</a:t>
            </a:r>
            <a:endParaRPr lang="fr-FR" sz="4000" u="sng" dirty="0" smtClean="0"/>
          </a:p>
          <a:p>
            <a:endParaRPr lang="fr-FR" sz="3200" u="sng" dirty="0"/>
          </a:p>
          <a:p>
            <a:r>
              <a:rPr lang="fr-FR" sz="3200" dirty="0"/>
              <a:t>C’est un outil moderne remplaçant </a:t>
            </a:r>
            <a:r>
              <a:rPr lang="fr-FR" sz="3200" dirty="0" err="1"/>
              <a:t>netstat</a:t>
            </a:r>
            <a:r>
              <a:rPr lang="fr-FR" sz="3200" dirty="0"/>
              <a:t> pour afficher des informations sur les connexions réseau</a:t>
            </a:r>
            <a:r>
              <a:rPr lang="fr-FR" sz="3200" dirty="0" smtClean="0"/>
              <a:t>.</a:t>
            </a:r>
          </a:p>
          <a:p>
            <a:endParaRPr lang="fr-FR" sz="3200" dirty="0"/>
          </a:p>
          <a:p>
            <a:r>
              <a:rPr lang="fr-FR" sz="3200" dirty="0"/>
              <a:t>Il est plus rapide et plus efficace, en particulier sur les systèmes avec de nombreuses connexions réseau. </a:t>
            </a:r>
            <a:endParaRPr lang="fr-FR" sz="3200" dirty="0" smtClean="0"/>
          </a:p>
          <a:p>
            <a:endParaRPr lang="fr-FR" sz="3200" dirty="0"/>
          </a:p>
          <a:p>
            <a:r>
              <a:rPr lang="fr-FR" sz="3200" dirty="0"/>
              <a:t>Dans l’image ci-dessous nous pouvons voir les sockets TCP/UDP en écoute sur la machine :</a:t>
            </a:r>
          </a:p>
          <a:p>
            <a:endParaRPr lang="fr-FR" sz="4000" dirty="0"/>
          </a:p>
        </p:txBody>
      </p:sp>
    </p:spTree>
    <p:extLst>
      <p:ext uri="{BB962C8B-B14F-4D97-AF65-F5344CB8AC3E}">
        <p14:creationId xmlns:p14="http://schemas.microsoft.com/office/powerpoint/2010/main" val="396277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32" y="0"/>
            <a:ext cx="12385431" cy="6858000"/>
          </a:xfrm>
          <a:prstGeom prst="rect">
            <a:avLst/>
          </a:prstGeom>
        </p:spPr>
      </p:pic>
    </p:spTree>
    <p:extLst>
      <p:ext uri="{BB962C8B-B14F-4D97-AF65-F5344CB8AC3E}">
        <p14:creationId xmlns:p14="http://schemas.microsoft.com/office/powerpoint/2010/main" val="2734033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5417"/>
            <a:ext cx="12192000" cy="6863417"/>
          </a:xfrm>
          <a:prstGeom prst="rect">
            <a:avLst/>
          </a:prstGeom>
          <a:noFill/>
        </p:spPr>
        <p:txBody>
          <a:bodyPr wrap="square" rtlCol="0">
            <a:spAutoFit/>
          </a:bodyPr>
          <a:lstStyle/>
          <a:p>
            <a:r>
              <a:rPr lang="fr-FR" sz="4000" dirty="0" smtClean="0"/>
              <a:t>1.7. </a:t>
            </a:r>
            <a:r>
              <a:rPr lang="fr-FR" sz="4000" u="sng" dirty="0" err="1" smtClean="0"/>
              <a:t>nslookup</a:t>
            </a:r>
            <a:r>
              <a:rPr lang="fr-FR" sz="4000" u="sng" dirty="0" smtClean="0"/>
              <a:t> et </a:t>
            </a:r>
            <a:r>
              <a:rPr lang="fr-FR" sz="4000" u="sng" dirty="0" err="1" smtClean="0"/>
              <a:t>dig</a:t>
            </a:r>
            <a:endParaRPr lang="fr-FR" sz="4000" u="sng" dirty="0" smtClean="0"/>
          </a:p>
          <a:p>
            <a:endParaRPr lang="fr-FR" sz="4000" u="sng" dirty="0" smtClean="0"/>
          </a:p>
          <a:p>
            <a:r>
              <a:rPr lang="fr-FR" sz="3200" dirty="0"/>
              <a:t>Ces deux commandes sont utilisées pour interroger les serveurs DNS et résoudre des noms de domaine</a:t>
            </a:r>
            <a:r>
              <a:rPr lang="fr-FR" sz="3200" dirty="0" smtClean="0"/>
              <a:t>.</a:t>
            </a:r>
          </a:p>
          <a:p>
            <a:endParaRPr lang="fr-FR" sz="3200" dirty="0"/>
          </a:p>
          <a:p>
            <a:r>
              <a:rPr lang="fr-FR" sz="3200" dirty="0"/>
              <a:t>Quant à la commande </a:t>
            </a:r>
            <a:r>
              <a:rPr lang="fr-FR" sz="3200" i="1" dirty="0" err="1"/>
              <a:t>dig</a:t>
            </a:r>
            <a:r>
              <a:rPr lang="fr-FR" sz="3200" dirty="0"/>
              <a:t>, c’est un outil plus puissant que </a:t>
            </a:r>
            <a:r>
              <a:rPr lang="fr-FR" sz="3200" dirty="0" err="1"/>
              <a:t>nslookup</a:t>
            </a:r>
            <a:r>
              <a:rPr lang="fr-FR" sz="3200" dirty="0"/>
              <a:t>, permettant une interrogation plus fine des serveurs DNS. Il résout le nom de domaine avec des détails supplémentaires sur la requête DNS</a:t>
            </a:r>
            <a:r>
              <a:rPr lang="fr-FR" sz="3200" dirty="0" smtClean="0"/>
              <a:t>.</a:t>
            </a:r>
          </a:p>
          <a:p>
            <a:endParaRPr lang="fr-FR" sz="3200" dirty="0"/>
          </a:p>
          <a:p>
            <a:r>
              <a:rPr lang="fr-FR" sz="3200" dirty="0"/>
              <a:t>Dans l’image ci-dessous nous pouvons voir la résolution de l’adresse IP du nom de domaine </a:t>
            </a:r>
            <a:r>
              <a:rPr lang="fr-FR" sz="3200" u="sng" dirty="0"/>
              <a:t>google.com </a:t>
            </a:r>
            <a:r>
              <a:rPr lang="fr-FR" sz="3200" dirty="0"/>
              <a:t>en utilisant la commande </a:t>
            </a:r>
            <a:r>
              <a:rPr lang="fr-FR" sz="3200" i="1" dirty="0" err="1"/>
              <a:t>nslookup</a:t>
            </a:r>
            <a:r>
              <a:rPr lang="fr-FR" sz="3200" i="1" dirty="0"/>
              <a:t> </a:t>
            </a:r>
            <a:r>
              <a:rPr lang="fr-FR" sz="3200" dirty="0"/>
              <a:t>:</a:t>
            </a:r>
          </a:p>
          <a:p>
            <a:endParaRPr lang="fr-FR" sz="3200" dirty="0"/>
          </a:p>
          <a:p>
            <a:endParaRPr lang="fr-FR" sz="4000" dirty="0"/>
          </a:p>
        </p:txBody>
      </p:sp>
    </p:spTree>
    <p:extLst>
      <p:ext uri="{BB962C8B-B14F-4D97-AF65-F5344CB8AC3E}">
        <p14:creationId xmlns:p14="http://schemas.microsoft.com/office/powerpoint/2010/main" val="1796993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77295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5019" y="547520"/>
            <a:ext cx="11125341" cy="5632311"/>
          </a:xfrm>
          <a:prstGeom prst="rect">
            <a:avLst/>
          </a:prstGeom>
          <a:noFill/>
        </p:spPr>
        <p:txBody>
          <a:bodyPr wrap="square" lIns="91440" tIns="45720" rIns="91440" bIns="45720">
            <a:spAutoFit/>
          </a:bodyPr>
          <a:lstStyle/>
          <a:p>
            <a:r>
              <a:rPr lang="fr-FR" sz="4800" dirty="0" smtClean="0">
                <a:ln w="0"/>
              </a:rPr>
              <a:t>0. </a:t>
            </a:r>
            <a:r>
              <a:rPr lang="fr-FR" sz="4800" u="sng" dirty="0" smtClean="0">
                <a:ln w="0"/>
              </a:rPr>
              <a:t>INTRODUCTION</a:t>
            </a:r>
          </a:p>
          <a:p>
            <a:endParaRPr lang="fr-FR" sz="2400" b="0" cap="none" spc="0" dirty="0">
              <a:ln w="0"/>
              <a:solidFill>
                <a:schemeClr val="tx1"/>
              </a:solidFill>
              <a:effectLst>
                <a:outerShdw blurRad="38100" dist="19050" dir="2700000" algn="tl" rotWithShape="0">
                  <a:schemeClr val="dk1">
                    <a:alpha val="40000"/>
                  </a:schemeClr>
                </a:outerShdw>
              </a:effectLst>
            </a:endParaRPr>
          </a:p>
          <a:p>
            <a:r>
              <a:rPr lang="fr-FR" sz="3200" dirty="0" smtClean="0">
                <a:ln w="0"/>
              </a:rPr>
              <a:t>Dans le cadre de notre  cours de « Systèmes d’Exploitation », un projet nous avait été remis : celui de parler sur différents commandes réseaux sous le système d’exploitation Linux et leurs fonctionnalités.</a:t>
            </a:r>
          </a:p>
          <a:p>
            <a:r>
              <a:rPr lang="fr-FR" sz="3200" b="0" cap="none" spc="0" dirty="0" smtClean="0">
                <a:ln w="0"/>
                <a:solidFill>
                  <a:schemeClr val="tx1"/>
                </a:solidFill>
              </a:rPr>
              <a:t>Nous avons énuméré quelques-unes de commandes réseau les plus fréquents et leurs utilités.</a:t>
            </a:r>
          </a:p>
          <a:p>
            <a:r>
              <a:rPr lang="fr-FR" sz="3200" dirty="0" smtClean="0">
                <a:ln w="0"/>
              </a:rPr>
              <a:t>Nous ne pouvons pas directement entrer dans notre vif sujet sans pour autant parler d’une manière brève sur ce qu’est le système d’exploitation Linux.</a:t>
            </a:r>
            <a:endParaRPr lang="fr-FR" sz="3200" b="0" cap="none" spc="0" dirty="0">
              <a:ln w="0"/>
              <a:solidFill>
                <a:schemeClr val="tx1"/>
              </a:solidFill>
            </a:endParaRPr>
          </a:p>
        </p:txBody>
      </p:sp>
    </p:spTree>
    <p:extLst>
      <p:ext uri="{BB962C8B-B14F-4D97-AF65-F5344CB8AC3E}">
        <p14:creationId xmlns:p14="http://schemas.microsoft.com/office/powerpoint/2010/main" val="244181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additive="base">
                                        <p:cTn id="1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 calcmode="lin" valueType="num">
                                      <p:cBhvr additive="base">
                                        <p:cTn id="1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 calcmode="lin" valueType="num">
                                      <p:cBhvr additive="base">
                                        <p:cTn id="2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0709031" cy="2339102"/>
          </a:xfrm>
          <a:prstGeom prst="rect">
            <a:avLst/>
          </a:prstGeom>
          <a:noFill/>
        </p:spPr>
        <p:txBody>
          <a:bodyPr wrap="square" rtlCol="0">
            <a:spAutoFit/>
          </a:bodyPr>
          <a:lstStyle/>
          <a:p>
            <a:r>
              <a:rPr lang="fr-FR" sz="3200" dirty="0"/>
              <a:t>Dans l’image ci-dessous nous pouvons voir la résolution du nom </a:t>
            </a:r>
            <a:r>
              <a:rPr lang="fr-FR" sz="3200" u="sng" dirty="0"/>
              <a:t>google.com</a:t>
            </a:r>
            <a:r>
              <a:rPr lang="fr-FR" sz="3200" dirty="0"/>
              <a:t> avec des détails supplémentaires sur la requête DNS en utilisant la commande </a:t>
            </a:r>
            <a:r>
              <a:rPr lang="fr-FR" sz="3200" i="1" dirty="0" err="1"/>
              <a:t>dig</a:t>
            </a:r>
            <a:r>
              <a:rPr lang="fr-FR" sz="3200" i="1" dirty="0"/>
              <a:t> </a:t>
            </a:r>
            <a:r>
              <a:rPr lang="fr-FR" sz="3200" dirty="0" smtClean="0"/>
              <a:t>:</a:t>
            </a:r>
          </a:p>
          <a:p>
            <a:endParaRPr lang="fr-FR" sz="3200" dirty="0"/>
          </a:p>
          <a:p>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5032"/>
            <a:ext cx="12192000" cy="5468814"/>
          </a:xfrm>
          <a:prstGeom prst="rect">
            <a:avLst/>
          </a:prstGeom>
        </p:spPr>
      </p:pic>
    </p:spTree>
    <p:extLst>
      <p:ext uri="{BB962C8B-B14F-4D97-AF65-F5344CB8AC3E}">
        <p14:creationId xmlns:p14="http://schemas.microsoft.com/office/powerpoint/2010/main" val="3726011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4154984"/>
          </a:xfrm>
          <a:prstGeom prst="rect">
            <a:avLst/>
          </a:prstGeom>
          <a:noFill/>
        </p:spPr>
        <p:txBody>
          <a:bodyPr wrap="square" rtlCol="0">
            <a:spAutoFit/>
          </a:bodyPr>
          <a:lstStyle/>
          <a:p>
            <a:r>
              <a:rPr lang="fr-FR" sz="4000" dirty="0" smtClean="0"/>
              <a:t>1.8. </a:t>
            </a:r>
            <a:r>
              <a:rPr lang="fr-FR" sz="4000" u="sng" dirty="0" smtClean="0"/>
              <a:t>route</a:t>
            </a:r>
          </a:p>
          <a:p>
            <a:endParaRPr lang="fr-FR" sz="3200" dirty="0" smtClean="0"/>
          </a:p>
          <a:p>
            <a:r>
              <a:rPr lang="fr-FR" sz="3200" dirty="0" smtClean="0"/>
              <a:t>Elle </a:t>
            </a:r>
            <a:r>
              <a:rPr lang="fr-FR" sz="3200" dirty="0"/>
              <a:t>est une commande utilisée pour afficher et manipuler la table de routage du noyau. </a:t>
            </a:r>
            <a:endParaRPr lang="fr-FR" sz="3200" dirty="0" smtClean="0"/>
          </a:p>
          <a:p>
            <a:endParaRPr lang="fr-FR" sz="3200" dirty="0"/>
          </a:p>
          <a:p>
            <a:r>
              <a:rPr lang="fr-FR" sz="3200" dirty="0"/>
              <a:t>Dans l’image ci-dessous nous pouvons voir l’affichage de routage sous forme numérique en utilisant la commande </a:t>
            </a:r>
            <a:r>
              <a:rPr lang="fr-FR" sz="3200" i="1" dirty="0"/>
              <a:t>route </a:t>
            </a:r>
            <a:r>
              <a:rPr lang="fr-FR" sz="3200" dirty="0"/>
              <a:t>:</a:t>
            </a:r>
          </a:p>
          <a:p>
            <a:endParaRPr lang="fr-FR" sz="3200" dirty="0"/>
          </a:p>
        </p:txBody>
      </p:sp>
    </p:spTree>
    <p:extLst>
      <p:ext uri="{BB962C8B-B14F-4D97-AF65-F5344CB8AC3E}">
        <p14:creationId xmlns:p14="http://schemas.microsoft.com/office/powerpoint/2010/main" val="372457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121470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1692771"/>
          </a:xfrm>
          <a:prstGeom prst="rect">
            <a:avLst/>
          </a:prstGeom>
          <a:noFill/>
        </p:spPr>
        <p:txBody>
          <a:bodyPr wrap="square" rtlCol="0">
            <a:spAutoFit/>
          </a:bodyPr>
          <a:lstStyle/>
          <a:p>
            <a:r>
              <a:rPr lang="fr-FR" sz="4000" dirty="0" smtClean="0"/>
              <a:t>1.9. </a:t>
            </a:r>
            <a:r>
              <a:rPr lang="fr-FR" sz="4000" u="sng" dirty="0" err="1" smtClean="0"/>
              <a:t>hostname</a:t>
            </a:r>
            <a:endParaRPr lang="fr-FR" sz="4000" u="sng" dirty="0" smtClean="0"/>
          </a:p>
          <a:p>
            <a:r>
              <a:rPr lang="fr-FR" sz="3200" dirty="0"/>
              <a:t>Cette commande affiche le nom de l’hôte (</a:t>
            </a:r>
            <a:r>
              <a:rPr lang="fr-FR" sz="3200" dirty="0" err="1"/>
              <a:t>hostname</a:t>
            </a:r>
            <a:r>
              <a:rPr lang="fr-FR" sz="3200" dirty="0"/>
              <a:t>) de la machine.</a:t>
            </a:r>
          </a:p>
          <a:p>
            <a:endParaRPr lang="fr-FR" sz="3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5714999"/>
          </a:xfrm>
          <a:prstGeom prst="rect">
            <a:avLst/>
          </a:prstGeom>
        </p:spPr>
      </p:pic>
    </p:spTree>
    <p:extLst>
      <p:ext uri="{BB962C8B-B14F-4D97-AF65-F5344CB8AC3E}">
        <p14:creationId xmlns:p14="http://schemas.microsoft.com/office/powerpoint/2010/main" val="3300698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1834446" cy="4647426"/>
          </a:xfrm>
          <a:prstGeom prst="rect">
            <a:avLst/>
          </a:prstGeom>
          <a:noFill/>
        </p:spPr>
        <p:txBody>
          <a:bodyPr wrap="square" rtlCol="0">
            <a:spAutoFit/>
          </a:bodyPr>
          <a:lstStyle/>
          <a:p>
            <a:r>
              <a:rPr lang="fr-FR" sz="4000" dirty="0" smtClean="0"/>
              <a:t>1.10. </a:t>
            </a:r>
            <a:r>
              <a:rPr lang="fr-FR" sz="4000" u="sng" dirty="0" err="1" smtClean="0"/>
              <a:t>curl</a:t>
            </a:r>
            <a:r>
              <a:rPr lang="fr-FR" sz="4000" u="sng" dirty="0" smtClean="0"/>
              <a:t> et </a:t>
            </a:r>
            <a:r>
              <a:rPr lang="fr-FR" sz="4000" u="sng" dirty="0" err="1" smtClean="0"/>
              <a:t>wget</a:t>
            </a:r>
            <a:endParaRPr lang="fr-FR" sz="4000" u="sng" dirty="0" smtClean="0"/>
          </a:p>
          <a:p>
            <a:endParaRPr lang="fr-FR" sz="3200" dirty="0" smtClean="0"/>
          </a:p>
          <a:p>
            <a:r>
              <a:rPr lang="fr-FR" sz="3200" dirty="0" smtClean="0"/>
              <a:t>Ces </a:t>
            </a:r>
            <a:r>
              <a:rPr lang="fr-FR" sz="3200" dirty="0"/>
              <a:t>commandes sont utilisées pour transférer des données sur des réseaux, souvent pour récupérer des fichiers ou faire des requêtes HTTP. </a:t>
            </a:r>
            <a:endParaRPr lang="fr-FR" sz="3200" dirty="0" smtClean="0"/>
          </a:p>
          <a:p>
            <a:endParaRPr lang="fr-FR" sz="3200" dirty="0"/>
          </a:p>
          <a:p>
            <a:r>
              <a:rPr lang="fr-FR" sz="3200" dirty="0"/>
              <a:t>La commande </a:t>
            </a:r>
            <a:r>
              <a:rPr lang="fr-FR" sz="3200" dirty="0" err="1"/>
              <a:t>curl</a:t>
            </a:r>
            <a:r>
              <a:rPr lang="fr-FR" sz="3200" dirty="0"/>
              <a:t> est un outil très flexible, capable d’envoyer des requêtes GET, POST, etc.</a:t>
            </a:r>
          </a:p>
          <a:p>
            <a:endParaRPr lang="fr-FR" sz="3200" dirty="0"/>
          </a:p>
        </p:txBody>
      </p:sp>
    </p:spTree>
    <p:extLst>
      <p:ext uri="{BB962C8B-B14F-4D97-AF65-F5344CB8AC3E}">
        <p14:creationId xmlns:p14="http://schemas.microsoft.com/office/powerpoint/2010/main" val="706464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287962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705526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2123658"/>
          </a:xfrm>
          <a:prstGeom prst="rect">
            <a:avLst/>
          </a:prstGeom>
          <a:noFill/>
        </p:spPr>
        <p:txBody>
          <a:bodyPr wrap="square" rtlCol="0">
            <a:spAutoFit/>
          </a:bodyPr>
          <a:lstStyle/>
          <a:p>
            <a:r>
              <a:rPr lang="fr-FR" sz="3200" dirty="0"/>
              <a:t>La commande </a:t>
            </a:r>
            <a:r>
              <a:rPr lang="fr-FR" sz="3200" dirty="0" err="1"/>
              <a:t>wget</a:t>
            </a:r>
            <a:r>
              <a:rPr lang="fr-FR" sz="3200" dirty="0"/>
              <a:t> est utilisée principalement pour télécharger des fichiers depuis le web</a:t>
            </a:r>
            <a:r>
              <a:rPr lang="fr-FR" sz="3200" dirty="0" smtClean="0"/>
              <a:t>.</a:t>
            </a:r>
          </a:p>
          <a:p>
            <a:endParaRPr lang="fr-FR" sz="3200" dirty="0"/>
          </a:p>
          <a:p>
            <a:r>
              <a:rPr lang="fr-FR" dirty="0"/>
              <a:t> </a:t>
            </a:r>
          </a:p>
          <a:p>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49569"/>
            <a:ext cx="12192000" cy="5908431"/>
          </a:xfrm>
          <a:prstGeom prst="rect">
            <a:avLst/>
          </a:prstGeom>
        </p:spPr>
      </p:pic>
    </p:spTree>
    <p:extLst>
      <p:ext uri="{BB962C8B-B14F-4D97-AF65-F5344CB8AC3E}">
        <p14:creationId xmlns:p14="http://schemas.microsoft.com/office/powerpoint/2010/main" val="3183401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4278094"/>
          </a:xfrm>
          <a:prstGeom prst="rect">
            <a:avLst/>
          </a:prstGeom>
          <a:noFill/>
        </p:spPr>
        <p:txBody>
          <a:bodyPr wrap="square" rtlCol="0">
            <a:spAutoFit/>
          </a:bodyPr>
          <a:lstStyle/>
          <a:p>
            <a:r>
              <a:rPr lang="fr-FR" sz="4000" dirty="0" smtClean="0"/>
              <a:t>1.11. </a:t>
            </a:r>
            <a:r>
              <a:rPr lang="fr-FR" sz="4000" u="sng" dirty="0" err="1" smtClean="0"/>
              <a:t>nmap</a:t>
            </a:r>
            <a:endParaRPr lang="fr-FR" sz="4000" u="sng" dirty="0" smtClean="0"/>
          </a:p>
          <a:p>
            <a:endParaRPr lang="fr-FR" sz="4000" u="sng" dirty="0"/>
          </a:p>
          <a:p>
            <a:r>
              <a:rPr lang="fr-FR" sz="3200" dirty="0"/>
              <a:t>C’est outil de balayage réseau qui permet de découvrir des hôtes et services sur un réseau, en énumérant les ports ouverts</a:t>
            </a:r>
            <a:r>
              <a:rPr lang="fr-FR" sz="3200" dirty="0" smtClean="0"/>
              <a:t>.</a:t>
            </a:r>
          </a:p>
          <a:p>
            <a:endParaRPr lang="fr-FR" sz="3200" dirty="0"/>
          </a:p>
          <a:p>
            <a:r>
              <a:rPr lang="fr-FR" sz="3200" dirty="0"/>
              <a:t>Il est très utile pour les administrateurs réseau et les testeurs de sécurité.</a:t>
            </a:r>
          </a:p>
          <a:p>
            <a:endParaRPr lang="fr-FR" sz="3200" dirty="0"/>
          </a:p>
        </p:txBody>
      </p:sp>
    </p:spTree>
    <p:extLst>
      <p:ext uri="{BB962C8B-B14F-4D97-AF65-F5344CB8AC3E}">
        <p14:creationId xmlns:p14="http://schemas.microsoft.com/office/powerpoint/2010/main" val="23523163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359022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77415" y="1561171"/>
            <a:ext cx="184731" cy="369332"/>
          </a:xfrm>
          <a:prstGeom prst="rect">
            <a:avLst/>
          </a:prstGeom>
          <a:noFill/>
        </p:spPr>
        <p:txBody>
          <a:bodyPr wrap="none" rtlCol="0">
            <a:spAutoFit/>
          </a:bodyPr>
          <a:lstStyle/>
          <a:p>
            <a:endParaRPr lang="fr-FR" dirty="0"/>
          </a:p>
        </p:txBody>
      </p:sp>
      <p:sp>
        <p:nvSpPr>
          <p:cNvPr id="4" name="ZoneTexte 3"/>
          <p:cNvSpPr txBox="1"/>
          <p:nvPr/>
        </p:nvSpPr>
        <p:spPr>
          <a:xfrm>
            <a:off x="450338" y="281355"/>
            <a:ext cx="11254154" cy="5632311"/>
          </a:xfrm>
          <a:prstGeom prst="rect">
            <a:avLst/>
          </a:prstGeom>
          <a:noFill/>
        </p:spPr>
        <p:txBody>
          <a:bodyPr wrap="square" rtlCol="0">
            <a:spAutoFit/>
          </a:bodyPr>
          <a:lstStyle/>
          <a:p>
            <a:r>
              <a:rPr lang="en-GB" sz="4000" dirty="0" smtClean="0"/>
              <a:t>0.1. </a:t>
            </a:r>
            <a:r>
              <a:rPr lang="en-GB" sz="4000" u="sng" dirty="0" smtClean="0"/>
              <a:t>SYSTEME D’EXPLOITATION LINUX</a:t>
            </a:r>
            <a:endParaRPr lang="en-GB" sz="4000" dirty="0" smtClean="0"/>
          </a:p>
          <a:p>
            <a:endParaRPr lang="fr-FR" sz="3200" dirty="0"/>
          </a:p>
          <a:p>
            <a:r>
              <a:rPr lang="fr-FR" sz="3200" dirty="0" smtClean="0"/>
              <a:t>Linux, système Unix libre sur plate-forme PC était au départ un projet de loisirs de </a:t>
            </a:r>
            <a:r>
              <a:rPr lang="fr-FR" sz="3200" b="1" dirty="0" smtClean="0"/>
              <a:t>Linus </a:t>
            </a:r>
            <a:r>
              <a:rPr lang="fr-FR" sz="3200" b="1" dirty="0" err="1" smtClean="0"/>
              <a:t>Torvalds</a:t>
            </a:r>
            <a:r>
              <a:rPr lang="fr-FR" sz="3200" dirty="0" smtClean="0"/>
              <a:t>, étudiant finlandais. Linux fut inspiré de </a:t>
            </a:r>
            <a:r>
              <a:rPr lang="fr-FR" sz="3200" dirty="0" err="1" smtClean="0"/>
              <a:t>Minix</a:t>
            </a:r>
            <a:r>
              <a:rPr lang="fr-FR" sz="3200" dirty="0" smtClean="0"/>
              <a:t>, un petit système Unix développé par Andrew </a:t>
            </a:r>
            <a:r>
              <a:rPr lang="fr-FR" sz="3200" dirty="0" err="1" smtClean="0"/>
              <a:t>Tanenbaum</a:t>
            </a:r>
            <a:r>
              <a:rPr lang="fr-FR" sz="3200" dirty="0" smtClean="0"/>
              <a:t>. Les premières discussions autour de Linux se passèrent sur le </a:t>
            </a:r>
            <a:r>
              <a:rPr lang="fr-FR" sz="3200" dirty="0" err="1" smtClean="0"/>
              <a:t>formum</a:t>
            </a:r>
            <a:r>
              <a:rPr lang="fr-FR" sz="3200" dirty="0" smtClean="0"/>
              <a:t> </a:t>
            </a:r>
            <a:r>
              <a:rPr lang="fr-FR" sz="3200" dirty="0" err="1" smtClean="0"/>
              <a:t>comp.os.minix</a:t>
            </a:r>
            <a:r>
              <a:rPr lang="fr-FR" sz="3200" dirty="0" smtClean="0"/>
              <a:t>.</a:t>
            </a:r>
          </a:p>
          <a:p>
            <a:r>
              <a:rPr lang="fr-FR" sz="3200" dirty="0" smtClean="0"/>
              <a:t>Ses débuts furent la maitrise de la commutation de tâches du mode protégé du processeur 80386, tout fut écrit en assembleur.</a:t>
            </a:r>
          </a:p>
          <a:p>
            <a:r>
              <a:rPr lang="fr-FR" sz="3200" dirty="0" smtClean="0"/>
              <a:t>Le 5 octobre 1991, Linus </a:t>
            </a:r>
            <a:r>
              <a:rPr lang="fr-FR" sz="3200" dirty="0" err="1" smtClean="0"/>
              <a:t>Torvalds</a:t>
            </a:r>
            <a:r>
              <a:rPr lang="fr-FR" sz="3200" dirty="0" smtClean="0"/>
              <a:t> annonça la première version officielle de Linux, la version 0.02.</a:t>
            </a:r>
            <a:endParaRPr lang="fr-FR" sz="3200" dirty="0"/>
          </a:p>
        </p:txBody>
      </p:sp>
    </p:spTree>
    <p:extLst>
      <p:ext uri="{BB962C8B-B14F-4D97-AF65-F5344CB8AC3E}">
        <p14:creationId xmlns:p14="http://schemas.microsoft.com/office/powerpoint/2010/main" val="28188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4">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p:cTn id="20"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4">
                                            <p:txEl>
                                              <p:pRg st="3" end="3"/>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p:cTn id="26"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1852030" cy="2800767"/>
          </a:xfrm>
          <a:prstGeom prst="rect">
            <a:avLst/>
          </a:prstGeom>
          <a:noFill/>
        </p:spPr>
        <p:txBody>
          <a:bodyPr wrap="square" rtlCol="0">
            <a:spAutoFit/>
          </a:bodyPr>
          <a:lstStyle/>
          <a:p>
            <a:r>
              <a:rPr lang="fr-FR" sz="4000" dirty="0" smtClean="0"/>
              <a:t>1.12. </a:t>
            </a:r>
            <a:r>
              <a:rPr lang="fr-FR" sz="4000" u="sng" dirty="0" err="1" smtClean="0"/>
              <a:t>tcpdump</a:t>
            </a:r>
            <a:endParaRPr lang="fr-FR" sz="4000" u="sng" dirty="0" smtClean="0"/>
          </a:p>
          <a:p>
            <a:r>
              <a:rPr lang="fr-FR" sz="3200" dirty="0"/>
              <a:t>Il est utilisé pour capturer et analyser les paquets circulant sur un réseau. C’est un outil de débogage réseau très puissant</a:t>
            </a:r>
            <a:r>
              <a:rPr lang="fr-FR" sz="3200" dirty="0" smtClean="0"/>
              <a:t>.</a:t>
            </a:r>
          </a:p>
          <a:p>
            <a:endParaRPr lang="fr-FR" sz="3200" dirty="0"/>
          </a:p>
          <a:p>
            <a:endParaRPr lang="fr-FR" sz="4000" dirty="0"/>
          </a:p>
        </p:txBody>
      </p:sp>
    </p:spTree>
    <p:extLst>
      <p:ext uri="{BB962C8B-B14F-4D97-AF65-F5344CB8AC3E}">
        <p14:creationId xmlns:p14="http://schemas.microsoft.com/office/powerpoint/2010/main" val="4141074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265447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2800767"/>
          </a:xfrm>
          <a:prstGeom prst="rect">
            <a:avLst/>
          </a:prstGeom>
          <a:noFill/>
        </p:spPr>
        <p:txBody>
          <a:bodyPr wrap="square" rtlCol="0">
            <a:spAutoFit/>
          </a:bodyPr>
          <a:lstStyle/>
          <a:p>
            <a:r>
              <a:rPr lang="fr-FR" sz="4000" dirty="0" smtClean="0"/>
              <a:t>1.13. </a:t>
            </a:r>
            <a:r>
              <a:rPr lang="fr-FR" sz="4000" u="sng" dirty="0" err="1" smtClean="0"/>
              <a:t>ethtool</a:t>
            </a:r>
            <a:endParaRPr lang="fr-FR" sz="4000" u="sng" dirty="0" smtClean="0"/>
          </a:p>
          <a:p>
            <a:endParaRPr lang="fr-FR" sz="4000" u="sng" dirty="0"/>
          </a:p>
          <a:p>
            <a:r>
              <a:rPr lang="fr-FR" sz="3200" dirty="0"/>
              <a:t>Outil pour interagir avec les interfaces Ethernet et obtenir des informations techniques sur la carte réseau.</a:t>
            </a:r>
          </a:p>
          <a:p>
            <a:endParaRPr lang="fr-FR" sz="3200" dirty="0"/>
          </a:p>
        </p:txBody>
      </p:sp>
    </p:spTree>
    <p:extLst>
      <p:ext uri="{BB962C8B-B14F-4D97-AF65-F5344CB8AC3E}">
        <p14:creationId xmlns:p14="http://schemas.microsoft.com/office/powerpoint/2010/main" val="1405307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4401205"/>
          </a:xfrm>
          <a:prstGeom prst="rect">
            <a:avLst/>
          </a:prstGeom>
          <a:noFill/>
        </p:spPr>
        <p:txBody>
          <a:bodyPr wrap="square" rtlCol="0">
            <a:spAutoFit/>
          </a:bodyPr>
          <a:lstStyle/>
          <a:p>
            <a:r>
              <a:rPr lang="fr-FR" sz="4000" dirty="0" smtClean="0"/>
              <a:t>1.13. </a:t>
            </a:r>
            <a:r>
              <a:rPr lang="fr-FR" sz="4000" u="sng" dirty="0" err="1" smtClean="0"/>
              <a:t>nmcli</a:t>
            </a:r>
            <a:endParaRPr lang="fr-FR" sz="4000" u="sng" dirty="0" smtClean="0"/>
          </a:p>
          <a:p>
            <a:endParaRPr lang="fr-FR" sz="4000" u="sng" dirty="0"/>
          </a:p>
          <a:p>
            <a:r>
              <a:rPr lang="fr-FR" sz="3200" dirty="0"/>
              <a:t>Il permet de gérer la configuration réseau via l’outil </a:t>
            </a:r>
            <a:r>
              <a:rPr lang="fr-FR" sz="3200" dirty="0" err="1"/>
              <a:t>NetworkManager</a:t>
            </a:r>
            <a:r>
              <a:rPr lang="fr-FR" sz="3200" dirty="0"/>
              <a:t> en ligne de commande</a:t>
            </a:r>
            <a:r>
              <a:rPr lang="fr-FR" sz="3200" dirty="0" smtClean="0"/>
              <a:t>.</a:t>
            </a:r>
          </a:p>
          <a:p>
            <a:endParaRPr lang="fr-FR" sz="3200" dirty="0"/>
          </a:p>
          <a:p>
            <a:r>
              <a:rPr lang="fr-FR" sz="3200" dirty="0"/>
              <a:t>Utile pour manipuler des connexions réseau (Wi-Fi, Ethernet, etc.) de manière programmatique.</a:t>
            </a:r>
          </a:p>
          <a:p>
            <a:endParaRPr lang="fr-FR" sz="4000" dirty="0"/>
          </a:p>
        </p:txBody>
      </p:sp>
    </p:spTree>
    <p:extLst>
      <p:ext uri="{BB962C8B-B14F-4D97-AF65-F5344CB8AC3E}">
        <p14:creationId xmlns:p14="http://schemas.microsoft.com/office/powerpoint/2010/main" val="1362780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0490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3416320"/>
          </a:xfrm>
          <a:prstGeom prst="rect">
            <a:avLst/>
          </a:prstGeom>
          <a:noFill/>
        </p:spPr>
        <p:txBody>
          <a:bodyPr wrap="square" rtlCol="0">
            <a:spAutoFit/>
          </a:bodyPr>
          <a:lstStyle/>
          <a:p>
            <a:r>
              <a:rPr lang="fr-FR" sz="4800" dirty="0" smtClean="0"/>
              <a:t>2. </a:t>
            </a:r>
            <a:r>
              <a:rPr lang="fr-FR" sz="4800" u="sng" dirty="0" smtClean="0"/>
              <a:t>CONCLUSION</a:t>
            </a:r>
          </a:p>
          <a:p>
            <a:endParaRPr lang="fr-FR" sz="4000" u="sng" dirty="0"/>
          </a:p>
          <a:p>
            <a:r>
              <a:rPr lang="fr-FR" sz="3200" dirty="0" smtClean="0"/>
              <a:t>Sous Linux, les commandes réseau permettent une gestion fine et puissante de tous les aspects liés au réseau, qu’il s’agisse de configurer des interfaces, de surveiller le trafic réseau ou de diagnostiquer des problèmes de connectivité.</a:t>
            </a:r>
            <a:endParaRPr lang="fr-FR" sz="3200" dirty="0"/>
          </a:p>
        </p:txBody>
      </p:sp>
    </p:spTree>
    <p:extLst>
      <p:ext uri="{BB962C8B-B14F-4D97-AF65-F5344CB8AC3E}">
        <p14:creationId xmlns:p14="http://schemas.microsoft.com/office/powerpoint/2010/main" val="380165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8230" y="2264808"/>
            <a:ext cx="2273379" cy="1938992"/>
          </a:xfrm>
          <a:prstGeom prst="rect">
            <a:avLst/>
          </a:prstGeom>
          <a:noFill/>
        </p:spPr>
        <p:txBody>
          <a:bodyPr wrap="none" lIns="91440" tIns="45720" rIns="91440" bIns="45720">
            <a:spAutoFit/>
          </a:bodyPr>
          <a:lstStyle/>
          <a:p>
            <a:pPr algn="ctr"/>
            <a:r>
              <a:rPr lang="fr-FR" sz="12000" b="0" cap="none" spc="0" dirty="0" smtClean="0">
                <a:ln w="0"/>
                <a:solidFill>
                  <a:schemeClr val="tx1"/>
                </a:solidFill>
                <a:effectLst>
                  <a:outerShdw blurRad="38100" dist="19050" dir="2700000" algn="tl" rotWithShape="0">
                    <a:schemeClr val="dk1">
                      <a:alpha val="40000"/>
                    </a:schemeClr>
                  </a:outerShdw>
                </a:effectLst>
              </a:rPr>
              <a:t>FIN</a:t>
            </a:r>
            <a:endParaRPr lang="fr-FR" sz="1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4597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6523" y="211015"/>
            <a:ext cx="11875477" cy="3539430"/>
          </a:xfrm>
          <a:prstGeom prst="rect">
            <a:avLst/>
          </a:prstGeom>
          <a:noFill/>
        </p:spPr>
        <p:txBody>
          <a:bodyPr wrap="square" rtlCol="0">
            <a:spAutoFit/>
          </a:bodyPr>
          <a:lstStyle/>
          <a:p>
            <a:r>
              <a:rPr lang="fr-FR" sz="3200" dirty="0" smtClean="0"/>
              <a:t>Quelques distributions Linux :</a:t>
            </a:r>
          </a:p>
          <a:p>
            <a:endParaRPr lang="fr-FR" sz="3200" dirty="0"/>
          </a:p>
          <a:p>
            <a:pPr marL="457200" indent="-457200">
              <a:buFont typeface="Courier New" panose="02070309020205020404" pitchFamily="49" charset="0"/>
              <a:buChar char="o"/>
            </a:pPr>
            <a:r>
              <a:rPr lang="fr-FR" sz="3200" dirty="0" smtClean="0"/>
              <a:t>Debian </a:t>
            </a:r>
          </a:p>
          <a:p>
            <a:pPr marL="457200" indent="-457200">
              <a:buFont typeface="Courier New" panose="02070309020205020404" pitchFamily="49" charset="0"/>
              <a:buChar char="o"/>
            </a:pPr>
            <a:r>
              <a:rPr lang="fr-FR" sz="3200" dirty="0" err="1" smtClean="0"/>
              <a:t>Fedora</a:t>
            </a:r>
            <a:endParaRPr lang="fr-FR" sz="3200" dirty="0" smtClean="0"/>
          </a:p>
          <a:p>
            <a:pPr marL="457200" indent="-457200">
              <a:buFont typeface="Courier New" panose="02070309020205020404" pitchFamily="49" charset="0"/>
              <a:buChar char="o"/>
            </a:pPr>
            <a:r>
              <a:rPr lang="fr-FR" sz="3200" dirty="0" err="1" smtClean="0"/>
              <a:t>Gentoo</a:t>
            </a:r>
            <a:endParaRPr lang="fr-FR" sz="3200" dirty="0" smtClean="0"/>
          </a:p>
          <a:p>
            <a:pPr marL="457200" indent="-457200">
              <a:buFont typeface="Courier New" panose="02070309020205020404" pitchFamily="49" charset="0"/>
              <a:buChar char="o"/>
            </a:pPr>
            <a:r>
              <a:rPr lang="fr-FR" sz="3200" dirty="0" err="1" smtClean="0"/>
              <a:t>Mageia</a:t>
            </a:r>
            <a:endParaRPr lang="fr-FR" sz="3200" dirty="0" smtClean="0"/>
          </a:p>
          <a:p>
            <a:pPr marL="457200" indent="-457200">
              <a:buFont typeface="Courier New" panose="02070309020205020404" pitchFamily="49" charset="0"/>
              <a:buChar char="o"/>
            </a:pPr>
            <a:r>
              <a:rPr lang="fr-FR" sz="3200" dirty="0" smtClean="0"/>
              <a:t>Slackware </a:t>
            </a:r>
            <a:endParaRPr lang="fr-FR" sz="3200" dirty="0"/>
          </a:p>
        </p:txBody>
      </p:sp>
    </p:spTree>
    <p:extLst>
      <p:ext uri="{BB962C8B-B14F-4D97-AF65-F5344CB8AC3E}">
        <p14:creationId xmlns:p14="http://schemas.microsoft.com/office/powerpoint/2010/main" val="74933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xEl>
                                              <p:pRg st="0" end="0"/>
                                            </p:txEl>
                                          </p:spTgt>
                                        </p:tgtEl>
                                        <p:attrNameLst>
                                          <p:attrName>r</p:attrName>
                                        </p:attrNameLst>
                                      </p:cBhvr>
                                    </p:animRot>
                                    <p:animRot by="-240000">
                                      <p:cBhvr>
                                        <p:cTn id="7" dur="200" fill="hold">
                                          <p:stCondLst>
                                            <p:cond delay="200"/>
                                          </p:stCondLst>
                                        </p:cTn>
                                        <p:tgtEl>
                                          <p:spTgt spid="2">
                                            <p:txEl>
                                              <p:pRg st="0" end="0"/>
                                            </p:txEl>
                                          </p:spTgt>
                                        </p:tgtEl>
                                        <p:attrNameLst>
                                          <p:attrName>r</p:attrName>
                                        </p:attrNameLst>
                                      </p:cBhvr>
                                    </p:animRot>
                                    <p:animRot by="240000">
                                      <p:cBhvr>
                                        <p:cTn id="8" dur="200" fill="hold">
                                          <p:stCondLst>
                                            <p:cond delay="400"/>
                                          </p:stCondLst>
                                        </p:cTn>
                                        <p:tgtEl>
                                          <p:spTgt spid="2">
                                            <p:txEl>
                                              <p:pRg st="0" end="0"/>
                                            </p:txEl>
                                          </p:spTgt>
                                        </p:tgtEl>
                                        <p:attrNameLst>
                                          <p:attrName>r</p:attrName>
                                        </p:attrNameLst>
                                      </p:cBhvr>
                                    </p:animRot>
                                    <p:animRot by="-240000">
                                      <p:cBhvr>
                                        <p:cTn id="9" dur="200" fill="hold">
                                          <p:stCondLst>
                                            <p:cond delay="600"/>
                                          </p:stCondLst>
                                        </p:cTn>
                                        <p:tgtEl>
                                          <p:spTgt spid="2">
                                            <p:txEl>
                                              <p:pRg st="0" end="0"/>
                                            </p:txEl>
                                          </p:spTgt>
                                        </p:tgtEl>
                                        <p:attrNameLst>
                                          <p:attrName>r</p:attrName>
                                        </p:attrNameLst>
                                      </p:cBhvr>
                                    </p:animRot>
                                    <p:animRot by="120000">
                                      <p:cBhvr>
                                        <p:cTn id="10" dur="200" fill="hold">
                                          <p:stCondLst>
                                            <p:cond delay="800"/>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anim calcmode="lin" valueType="num">
                                      <p:cBhvr>
                                        <p:cTn id="16"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7" dur="2000" fill="hold"/>
                                        <p:tgtEl>
                                          <p:spTgt spid="2">
                                            <p:txEl>
                                              <p:pRg st="2" end="2"/>
                                            </p:txEl>
                                          </p:spTgt>
                                        </p:tgtEl>
                                        <p:attrNameLst>
                                          <p:attrName>ppt_h</p:attrName>
                                        </p:attrNameLst>
                                      </p:cBhvr>
                                      <p:tavLst>
                                        <p:tav tm="0">
                                          <p:val>
                                            <p:strVal val="#ppt_h"/>
                                          </p:val>
                                        </p:tav>
                                        <p:tav tm="100000">
                                          <p:val>
                                            <p:strVal val="#ppt_h"/>
                                          </p:val>
                                        </p:tav>
                                      </p:tavLst>
                                    </p:anim>
                                  </p:childTnLst>
                                </p:cTn>
                              </p:par>
                              <p:par>
                                <p:cTn id="18" presetID="45"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anim calcmode="lin" valueType="num">
                                      <p:cBhvr>
                                        <p:cTn id="21"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2" dur="2000" fill="hold"/>
                                        <p:tgtEl>
                                          <p:spTgt spid="2">
                                            <p:txEl>
                                              <p:pRg st="3" end="3"/>
                                            </p:txEl>
                                          </p:spTgt>
                                        </p:tgtEl>
                                        <p:attrNameLst>
                                          <p:attrName>ppt_h</p:attrName>
                                        </p:attrNameLst>
                                      </p:cBhvr>
                                      <p:tavLst>
                                        <p:tav tm="0">
                                          <p:val>
                                            <p:strVal val="#ppt_h"/>
                                          </p:val>
                                        </p:tav>
                                        <p:tav tm="100000">
                                          <p:val>
                                            <p:strVal val="#ppt_h"/>
                                          </p:val>
                                        </p:tav>
                                      </p:tavLst>
                                    </p:anim>
                                  </p:childTnLst>
                                </p:cTn>
                              </p:par>
                              <p:par>
                                <p:cTn id="23" presetID="45"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2000"/>
                                        <p:tgtEl>
                                          <p:spTgt spid="2">
                                            <p:txEl>
                                              <p:pRg st="4" end="4"/>
                                            </p:txEl>
                                          </p:spTgt>
                                        </p:tgtEl>
                                      </p:cBhvr>
                                    </p:animEffect>
                                    <p:anim calcmode="lin" valueType="num">
                                      <p:cBhvr>
                                        <p:cTn id="26"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4" end="4"/>
                                            </p:txEl>
                                          </p:spTgt>
                                        </p:tgtEl>
                                        <p:attrNameLst>
                                          <p:attrName>ppt_h</p:attrName>
                                        </p:attrNameLst>
                                      </p:cBhvr>
                                      <p:tavLst>
                                        <p:tav tm="0">
                                          <p:val>
                                            <p:strVal val="#ppt_h"/>
                                          </p:val>
                                        </p:tav>
                                        <p:tav tm="100000">
                                          <p:val>
                                            <p:strVal val="#ppt_h"/>
                                          </p:val>
                                        </p:tav>
                                      </p:tavLst>
                                    </p:anim>
                                  </p:childTnLst>
                                </p:cTn>
                              </p:par>
                              <p:par>
                                <p:cTn id="28" presetID="45"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2000"/>
                                        <p:tgtEl>
                                          <p:spTgt spid="2">
                                            <p:txEl>
                                              <p:pRg st="5" end="5"/>
                                            </p:txEl>
                                          </p:spTgt>
                                        </p:tgtEl>
                                      </p:cBhvr>
                                    </p:animEffect>
                                    <p:anim calcmode="lin" valueType="num">
                                      <p:cBhvr>
                                        <p:cTn id="31"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32" dur="2000" fill="hold"/>
                                        <p:tgtEl>
                                          <p:spTgt spid="2">
                                            <p:txEl>
                                              <p:pRg st="5" end="5"/>
                                            </p:txEl>
                                          </p:spTgt>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2000"/>
                                        <p:tgtEl>
                                          <p:spTgt spid="2">
                                            <p:txEl>
                                              <p:pRg st="6" end="6"/>
                                            </p:txEl>
                                          </p:spTgt>
                                        </p:tgtEl>
                                      </p:cBhvr>
                                    </p:animEffect>
                                    <p:anim calcmode="lin" valueType="num">
                                      <p:cBhvr>
                                        <p:cTn id="36"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37" dur="20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0" y="0"/>
            <a:ext cx="10884877" cy="5016758"/>
          </a:xfrm>
          <a:prstGeom prst="rect">
            <a:avLst/>
          </a:prstGeom>
          <a:noFill/>
        </p:spPr>
        <p:txBody>
          <a:bodyPr wrap="square" rtlCol="0">
            <a:spAutoFit/>
          </a:bodyPr>
          <a:lstStyle/>
          <a:p>
            <a:pPr marL="914400" indent="-914400">
              <a:buAutoNum type="arabicPeriod"/>
            </a:pPr>
            <a:r>
              <a:rPr lang="fr-FR" sz="4800" u="sng" dirty="0" smtClean="0"/>
              <a:t>QUELQUES COMMANDES R</a:t>
            </a:r>
            <a:r>
              <a:rPr lang="en-GB" sz="4800" u="sng" dirty="0" smtClean="0"/>
              <a:t>É</a:t>
            </a:r>
            <a:r>
              <a:rPr lang="fr-FR" sz="4800" u="sng" dirty="0" smtClean="0"/>
              <a:t>SEAUX SOUS LINUX</a:t>
            </a:r>
            <a:endParaRPr lang="fr-FR" sz="4800" dirty="0" smtClean="0"/>
          </a:p>
          <a:p>
            <a:endParaRPr lang="fr-FR" sz="3200" dirty="0" smtClean="0"/>
          </a:p>
          <a:p>
            <a:r>
              <a:rPr lang="fr-FR" sz="3200" dirty="0" smtClean="0"/>
              <a:t>Les commandes réseaux sous Linux sont des outils puissants permettant de diagnostiquer, configurer et surveiller les interfaces réseau.</a:t>
            </a:r>
          </a:p>
          <a:p>
            <a:endParaRPr lang="fr-FR" sz="3200" dirty="0"/>
          </a:p>
          <a:p>
            <a:r>
              <a:rPr lang="fr-FR" sz="3200" dirty="0" smtClean="0"/>
              <a:t>Voici quelques commandes les plus courantes et leurs usages :</a:t>
            </a:r>
          </a:p>
          <a:p>
            <a:endParaRPr lang="fr-FR" sz="3200" dirty="0"/>
          </a:p>
        </p:txBody>
      </p:sp>
    </p:spTree>
    <p:extLst>
      <p:ext uri="{BB962C8B-B14F-4D97-AF65-F5344CB8AC3E}">
        <p14:creationId xmlns:p14="http://schemas.microsoft.com/office/powerpoint/2010/main" val="396140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3">
                                            <p:txEl>
                                              <p:pRg st="2" end="2"/>
                                            </p:txEl>
                                          </p:spTgt>
                                        </p:tgtEl>
                                      </p:cBhvr>
                                    </p:animEffect>
                                    <p:set>
                                      <p:cBhvr>
                                        <p:cTn id="15" dur="1" fill="hold">
                                          <p:stCondLst>
                                            <p:cond delay="499"/>
                                          </p:stCondLst>
                                        </p:cTn>
                                        <p:tgtEl>
                                          <p:spTgt spid="3">
                                            <p:txEl>
                                              <p:pRg st="2" end="2"/>
                                            </p:txEl>
                                          </p:spTgt>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3">
                                            <p:txEl>
                                              <p:pRg st="4" end="4"/>
                                            </p:txEl>
                                          </p:spTgt>
                                        </p:tgtEl>
                                      </p:cBhvr>
                                    </p:animEffect>
                                    <p:set>
                                      <p:cBhvr>
                                        <p:cTn id="18"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1289323" cy="3785652"/>
          </a:xfrm>
          <a:prstGeom prst="rect">
            <a:avLst/>
          </a:prstGeom>
          <a:noFill/>
        </p:spPr>
        <p:txBody>
          <a:bodyPr wrap="square" rtlCol="0">
            <a:spAutoFit/>
          </a:bodyPr>
          <a:lstStyle/>
          <a:p>
            <a:r>
              <a:rPr lang="fr-FR" sz="4000" dirty="0" smtClean="0"/>
              <a:t>1.1. </a:t>
            </a:r>
            <a:r>
              <a:rPr lang="fr-FR" sz="4000" u="sng" dirty="0" err="1" smtClean="0"/>
              <a:t>ifconfig</a:t>
            </a:r>
            <a:endParaRPr lang="fr-FR" sz="4000" u="sng" dirty="0" smtClean="0"/>
          </a:p>
          <a:p>
            <a:endParaRPr lang="fr-FR" sz="4000" u="sng" dirty="0"/>
          </a:p>
          <a:p>
            <a:r>
              <a:rPr lang="fr-FR" sz="3200" dirty="0" smtClean="0"/>
              <a:t>Cette commande est utilisée pour configurer, afficher et gérer les interfaces réseau dans des distributions Linux plus anciennes.</a:t>
            </a:r>
          </a:p>
          <a:p>
            <a:endParaRPr lang="fr-FR" sz="3200" dirty="0"/>
          </a:p>
          <a:p>
            <a:r>
              <a:rPr lang="fr-FR" sz="3200" dirty="0" smtClean="0"/>
              <a:t>Elle montre des informations telles que l’adresse IP, les masques de sous-réseau et les états des interfaces.</a:t>
            </a:r>
            <a:endParaRPr lang="fr-FR" sz="3200" dirty="0"/>
          </a:p>
        </p:txBody>
      </p:sp>
    </p:spTree>
    <p:extLst>
      <p:ext uri="{BB962C8B-B14F-4D97-AF65-F5344CB8AC3E}">
        <p14:creationId xmlns:p14="http://schemas.microsoft.com/office/powerpoint/2010/main" val="130871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nodeType="clickEffect">
                                  <p:stCondLst>
                                    <p:cond delay="0"/>
                                  </p:stCondLst>
                                  <p:childTnLst>
                                    <p:anim calcmode="discrete" valueType="str">
                                      <p:cBhvr override="childStyle">
                                        <p:cTn id="6" dur="2000" fill="hold"/>
                                        <p:tgtEl>
                                          <p:spTgt spid="2">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10" presetClass="emph" presetSubtype="0" fill="hold" nodeType="withEffect">
                                  <p:stCondLst>
                                    <p:cond delay="0"/>
                                  </p:stCondLst>
                                  <p:childTnLst>
                                    <p:anim calcmode="discrete" valueType="str">
                                      <p:cBhvr override="childStyle">
                                        <p:cTn id="8" dur="2000" fill="hold"/>
                                        <p:tgtEl>
                                          <p:spTgt spid="2">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9" presetID="10" presetClass="emph" presetSubtype="0" fill="hold" nodeType="withEffect">
                                  <p:stCondLst>
                                    <p:cond delay="0"/>
                                  </p:stCondLst>
                                  <p:childTnLst>
                                    <p:anim calcmode="discrete" valueType="str">
                                      <p:cBhvr override="childStyle">
                                        <p:cTn id="10" dur="2000" fill="hold"/>
                                        <p:tgtEl>
                                          <p:spTgt spid="2">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189840"/>
          </a:xfrm>
          <a:prstGeom prst="rect">
            <a:avLst/>
          </a:prstGeom>
        </p:spPr>
      </p:pic>
      <p:sp>
        <p:nvSpPr>
          <p:cNvPr id="3" name="ZoneTexte 2"/>
          <p:cNvSpPr txBox="1"/>
          <p:nvPr/>
        </p:nvSpPr>
        <p:spPr>
          <a:xfrm>
            <a:off x="332402" y="6273225"/>
            <a:ext cx="11527195" cy="584775"/>
          </a:xfrm>
          <a:prstGeom prst="rect">
            <a:avLst/>
          </a:prstGeom>
          <a:noFill/>
        </p:spPr>
        <p:txBody>
          <a:bodyPr wrap="none" rtlCol="0">
            <a:spAutoFit/>
          </a:bodyPr>
          <a:lstStyle/>
          <a:p>
            <a:r>
              <a:rPr lang="fr-FR" sz="3200" dirty="0" smtClean="0"/>
              <a:t>Nb : cette commande est actuellement obsolète et remplacée par </a:t>
            </a:r>
            <a:r>
              <a:rPr lang="fr-FR" sz="3200" i="1" dirty="0" err="1" smtClean="0"/>
              <a:t>ip</a:t>
            </a:r>
            <a:r>
              <a:rPr lang="fr-FR" sz="3200" dirty="0" smtClean="0"/>
              <a:t>.</a:t>
            </a:r>
            <a:endParaRPr lang="fr-FR" sz="3200" dirty="0"/>
          </a:p>
        </p:txBody>
      </p:sp>
    </p:spTree>
    <p:extLst>
      <p:ext uri="{BB962C8B-B14F-4D97-AF65-F5344CB8AC3E}">
        <p14:creationId xmlns:p14="http://schemas.microsoft.com/office/powerpoint/2010/main" val="3805452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0937631" cy="5262979"/>
          </a:xfrm>
          <a:prstGeom prst="rect">
            <a:avLst/>
          </a:prstGeom>
          <a:noFill/>
        </p:spPr>
        <p:txBody>
          <a:bodyPr wrap="square" rtlCol="0">
            <a:spAutoFit/>
          </a:bodyPr>
          <a:lstStyle/>
          <a:p>
            <a:r>
              <a:rPr lang="fr-FR" sz="4000" dirty="0" smtClean="0"/>
              <a:t>1.2. </a:t>
            </a:r>
            <a:r>
              <a:rPr lang="fr-FR" sz="4000" u="sng" dirty="0" err="1" smtClean="0"/>
              <a:t>ip</a:t>
            </a:r>
            <a:endParaRPr lang="fr-FR" sz="4000" dirty="0"/>
          </a:p>
          <a:p>
            <a:endParaRPr lang="fr-FR" sz="4000" dirty="0"/>
          </a:p>
          <a:p>
            <a:r>
              <a:rPr lang="fr-FR" sz="3200" dirty="0" smtClean="0"/>
              <a:t>Cette commande moderne permet également de gérer les interfaces réseau, routes, et autres configurations réseau.</a:t>
            </a:r>
          </a:p>
          <a:p>
            <a:endParaRPr lang="fr-FR" sz="3200" dirty="0" smtClean="0"/>
          </a:p>
          <a:p>
            <a:r>
              <a:rPr lang="fr-FR" sz="3200" dirty="0" smtClean="0"/>
              <a:t>Avantages : très flexible et polyvalente, elle offre une syntaxe plus standardisée que </a:t>
            </a:r>
            <a:r>
              <a:rPr lang="fr-FR" sz="3200" dirty="0" err="1" smtClean="0"/>
              <a:t>ifconfig</a:t>
            </a:r>
            <a:r>
              <a:rPr lang="fr-FR" sz="3200" dirty="0" smtClean="0"/>
              <a:t>.</a:t>
            </a:r>
          </a:p>
          <a:p>
            <a:endParaRPr lang="fr-FR" sz="3200" dirty="0"/>
          </a:p>
          <a:p>
            <a:r>
              <a:rPr lang="fr-FR" sz="3200" dirty="0" smtClean="0"/>
              <a:t>Dans l’image ci-dessous nous pouvons voir l’affichage des adresses IP des interfaces réseau (avec </a:t>
            </a:r>
            <a:r>
              <a:rPr lang="fr-FR" sz="3200" i="1" dirty="0" err="1" smtClean="0"/>
              <a:t>ip</a:t>
            </a:r>
            <a:r>
              <a:rPr lang="fr-FR" sz="3200" i="1" dirty="0" smtClean="0"/>
              <a:t> </a:t>
            </a:r>
            <a:r>
              <a:rPr lang="fr-FR" sz="3200" i="1" dirty="0" err="1" smtClean="0"/>
              <a:t>addr</a:t>
            </a:r>
            <a:r>
              <a:rPr lang="fr-FR" sz="3200" dirty="0" smtClean="0"/>
              <a:t>) :</a:t>
            </a:r>
            <a:endParaRPr lang="fr-FR" sz="3200" dirty="0"/>
          </a:p>
        </p:txBody>
      </p:sp>
    </p:spTree>
    <p:extLst>
      <p:ext uri="{BB962C8B-B14F-4D97-AF65-F5344CB8AC3E}">
        <p14:creationId xmlns:p14="http://schemas.microsoft.com/office/powerpoint/2010/main" val="3296920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06349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878</Words>
  <Application>Microsoft Office PowerPoint</Application>
  <PresentationFormat>Grand écran</PresentationFormat>
  <Paragraphs>114</Paragraphs>
  <Slides>36</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Calibri</vt:lpstr>
      <vt:lpstr>Calibri Light</vt:lpstr>
      <vt:lpstr>Courier New</vt:lpstr>
      <vt:lpstr>Wingdings</vt:lpstr>
      <vt:lpstr>Thème Office</vt:lpstr>
      <vt:lpstr>LES COMMANDES RÉSEAU SOUS LINUX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COMMANDES RÉSEAU SOUS LUNIX</dc:title>
  <dc:creator>BUETUENA JORDI</dc:creator>
  <cp:lastModifiedBy>BUETUENA JORDI</cp:lastModifiedBy>
  <cp:revision>19</cp:revision>
  <dcterms:created xsi:type="dcterms:W3CDTF">2024-10-03T07:27:22Z</dcterms:created>
  <dcterms:modified xsi:type="dcterms:W3CDTF">2024-10-04T06:31:31Z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