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mDavidsonPilon/lifelines" TargetMode="External"/><Relationship Id="rId2" Type="http://schemas.openxmlformats.org/officeDocument/2006/relationships/hyperlink" Target="https://cran.r-project.org/web/packages/surviv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princeton.edu/wws509/notes/c7.pdf" TargetMode="External"/><Relationship Id="rId5" Type="http://schemas.openxmlformats.org/officeDocument/2006/relationships/hyperlink" Target="https://www.umass.edu/statdata/statdata/data/whas500.dat" TargetMode="External"/><Relationship Id="rId4" Type="http://schemas.openxmlformats.org/officeDocument/2006/relationships/hyperlink" Target="https://www.umass.edu/statdata/statdata/data/whas500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Survival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Tom Fusillo</a:t>
            </a:r>
          </a:p>
          <a:p>
            <a:r>
              <a:rPr lang="en-US" dirty="0"/>
              <a:t>6/28/16</a:t>
            </a:r>
          </a:p>
        </p:txBody>
      </p:sp>
    </p:spTree>
    <p:extLst>
      <p:ext uri="{BB962C8B-B14F-4D97-AF65-F5344CB8AC3E}">
        <p14:creationId xmlns:p14="http://schemas.microsoft.com/office/powerpoint/2010/main" val="10200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Survival Modeling?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the expected time until a given event occurs</a:t>
            </a:r>
          </a:p>
          <a:p>
            <a:pPr lvl="1"/>
            <a:r>
              <a:rPr lang="en-US" dirty="0"/>
              <a:t>Also known as “churn” or “hazard” analysis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There is a relation between time and an event occurring</a:t>
            </a:r>
          </a:p>
          <a:p>
            <a:pPr lvl="1"/>
            <a:r>
              <a:rPr lang="en-US" dirty="0"/>
              <a:t>Some variables effect the timing of the event occurring</a:t>
            </a:r>
          </a:p>
          <a:p>
            <a:pPr lvl="1"/>
            <a:r>
              <a:rPr lang="en-US" dirty="0"/>
              <a:t>Some events occur outside of the window that is being analyzed (censoring)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6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that an event has not occurred by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Monotonically decreasing function on the interval [0, ∞)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Cumulative Distribution Function (CDF) that an event has occurred</a:t>
                </a:r>
              </a:p>
              <a:p>
                <a:r>
                  <a:rPr lang="en-US" dirty="0"/>
                  <a:t>Formal definition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4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Kaplan-Meier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estimate of the survival function</a:t>
                </a:r>
              </a:p>
              <a:p>
                <a:pPr lvl="1"/>
                <a:r>
                  <a:rPr lang="en-US" dirty="0"/>
                  <a:t>Used since we don’t observe the actual survival function so we estimate it on the observed data</a:t>
                </a:r>
              </a:p>
              <a:p>
                <a:r>
                  <a:rPr lang="en-US" dirty="0"/>
                  <a:t>Formal definition: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Number of events that occurred at the given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Number of subjects at risk at the given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45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Instantaneous rate of an event occurring given that an event hasn’t already occurred</a:t>
                </a:r>
              </a:p>
              <a:p>
                <a:r>
                  <a:rPr lang="en-US" dirty="0"/>
                  <a:t>Formal definition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23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Hazard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hazard function there is a proportional change in relative risk </a:t>
                </a:r>
              </a:p>
              <a:p>
                <a:pPr lvl="1"/>
                <a:r>
                  <a:rPr lang="en-US" dirty="0"/>
                  <a:t>Based on some variables the chance of survival increases or decreases</a:t>
                </a:r>
              </a:p>
              <a:p>
                <a:r>
                  <a:rPr lang="en-US" dirty="0"/>
                  <a:t>Formal definition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Baseline hazard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Ratio of risk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92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modeling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Time-varying covariates</a:t>
                </a:r>
              </a:p>
              <a:p>
                <a:pPr lvl="1"/>
                <a:r>
                  <a:rPr lang="en-US" dirty="0"/>
                  <a:t>Some variables change at different points in time </a:t>
                </a:r>
              </a:p>
              <a:p>
                <a:pPr lvl="2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4, 7, 6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Applied in accelerated life models</a:t>
                </a:r>
              </a:p>
              <a:p>
                <a:r>
                  <a:rPr lang="en-US" dirty="0"/>
                  <a:t>Time-dependent effects</a:t>
                </a:r>
              </a:p>
              <a:p>
                <a:pPr lvl="1"/>
                <a:r>
                  <a:rPr lang="en-US" dirty="0"/>
                  <a:t>Some variables have bigger impacts at different points in time</a:t>
                </a:r>
              </a:p>
              <a:p>
                <a:pPr lvl="1"/>
                <a:r>
                  <a:rPr lang="en-US" dirty="0"/>
                  <a:t>Difficult in practice because coefficients are a function of time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58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on Worchester Heart Attack Study</a:t>
            </a:r>
          </a:p>
          <a:p>
            <a:pPr lvl="1"/>
            <a:r>
              <a:rPr lang="en-US" dirty="0"/>
              <a:t>500 patients </a:t>
            </a:r>
          </a:p>
          <a:p>
            <a:pPr lvl="1"/>
            <a:r>
              <a:rPr lang="en-US" dirty="0"/>
              <a:t>Predict time of death based on sex, age, BMI, etc.</a:t>
            </a:r>
          </a:p>
          <a:p>
            <a:r>
              <a:rPr lang="en-US" dirty="0"/>
              <a:t>Calculate survival distribution</a:t>
            </a:r>
          </a:p>
          <a:p>
            <a:r>
              <a:rPr lang="en-US" dirty="0"/>
              <a:t>Calculate hazard rate</a:t>
            </a:r>
          </a:p>
          <a:p>
            <a:r>
              <a:rPr lang="en-US" dirty="0"/>
              <a:t>Predict probability of event happening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survival</a:t>
            </a:r>
          </a:p>
          <a:p>
            <a:pPr lvl="2"/>
            <a:r>
              <a:rPr lang="en-US" dirty="0">
                <a:hlinkClick r:id="rId2"/>
              </a:rPr>
              <a:t>https://cran.r-project.org/web/packages/survival/index.html</a:t>
            </a:r>
            <a:r>
              <a:rPr lang="en-US" dirty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lifelines </a:t>
            </a:r>
          </a:p>
          <a:p>
            <a:pPr lvl="2"/>
            <a:r>
              <a:rPr lang="en-US" dirty="0">
                <a:hlinkClick r:id="rId3"/>
              </a:rPr>
              <a:t>https://github.com/CamDavidsonPilon/lifelines</a:t>
            </a:r>
            <a:r>
              <a:rPr lang="en-US" dirty="0"/>
              <a:t> 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>
                <a:hlinkClick r:id="rId4"/>
              </a:rPr>
              <a:t>https://www.umass.edu/statdata/statdata/data/whas500.txt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https://www.umass.edu/statdata/statdata/data/whas500.dat</a:t>
            </a:r>
            <a:r>
              <a:rPr lang="en-US" dirty="0"/>
              <a:t>  </a:t>
            </a:r>
          </a:p>
          <a:p>
            <a:r>
              <a:rPr lang="en-US" dirty="0"/>
              <a:t>Lecture Notes on Survival Models by </a:t>
            </a:r>
            <a:r>
              <a:rPr lang="en-US" dirty="0" err="1"/>
              <a:t>Germán</a:t>
            </a:r>
            <a:r>
              <a:rPr lang="en-US" dirty="0"/>
              <a:t> Rodríguez</a:t>
            </a:r>
          </a:p>
          <a:p>
            <a:pPr lvl="1"/>
            <a:r>
              <a:rPr lang="en-US" dirty="0">
                <a:hlinkClick r:id="rId6"/>
              </a:rPr>
              <a:t>http://data.princeton.edu/wws509/notes/c7.pdf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4992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12064</TotalTime>
  <Words>253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Wisp</vt:lpstr>
      <vt:lpstr>Survival Modeling</vt:lpstr>
      <vt:lpstr>What is Survival Modeling?</vt:lpstr>
      <vt:lpstr>Survival Function</vt:lpstr>
      <vt:lpstr>Kaplan-Meier Estimate</vt:lpstr>
      <vt:lpstr>Hazard Function</vt:lpstr>
      <vt:lpstr>Proportional Hazard Models</vt:lpstr>
      <vt:lpstr>Additional modeling information</vt:lpstr>
      <vt:lpstr>Use case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dc:creator>fusillo</dc:creator>
  <cp:lastModifiedBy>fusillo</cp:lastModifiedBy>
  <cp:revision>41</cp:revision>
  <dcterms:created xsi:type="dcterms:W3CDTF">2016-06-09T23:41:08Z</dcterms:created>
  <dcterms:modified xsi:type="dcterms:W3CDTF">2016-06-28T02:45:18Z</dcterms:modified>
</cp:coreProperties>
</file>