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Noto Serif Bold" charset="1" panose="02020800060500020200"/>
      <p:regular r:id="rId17"/>
    </p:embeddedFont>
    <p:embeddedFont>
      <p:font typeface="Trebuchet MS" charset="1" panose="020B0603020202020204"/>
      <p:regular r:id="rId18"/>
    </p:embeddedFont>
    <p:embeddedFont>
      <p:font typeface="Calibri (MS)" charset="1" panose="020F0502020204030204"/>
      <p:regular r:id="rId19"/>
    </p:embeddedFont>
    <p:embeddedFont>
      <p:font typeface="Arial MT Pro" charset="1" panose="020B0502020202020204"/>
      <p:regular r:id="rId20"/>
    </p:embeddedFont>
    <p:embeddedFont>
      <p:font typeface="Trebuchet MS Bold" charset="1" panose="020B0703020202020204"/>
      <p:regular r:id="rId21"/>
    </p:embeddedFont>
    <p:embeddedFont>
      <p:font typeface="Noto Serif" charset="1" panose="02020600060500020200"/>
      <p:regular r:id="rId22"/>
    </p:embeddedFont>
    <p:embeddedFont>
      <p:font typeface="Arial MT Pro Bold" charset="1" panose="020B0802020202020204"/>
      <p:regular r:id="rId23"/>
    </p:embeddedFont>
    <p:embeddedFont>
      <p:font typeface="Calibri (MS) Bold" charset="1" panose="020F070203040403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28.svg" Type="http://schemas.openxmlformats.org/officeDocument/2006/relationships/image"/><Relationship Id="rId4" Target="../media/image29.jpeg" Type="http://schemas.openxmlformats.org/officeDocument/2006/relationships/image"/><Relationship Id="rId5" Target="../media/image30.jpeg" Type="http://schemas.openxmlformats.org/officeDocument/2006/relationships/image"/><Relationship Id="rId6" Target="../media/image3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28.svg" Type="http://schemas.openxmlformats.org/officeDocument/2006/relationships/image"/><Relationship Id="rId4"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1612" y="453398"/>
            <a:ext cx="18502816" cy="10497326"/>
          </a:xfrm>
          <a:custGeom>
            <a:avLst/>
            <a:gdLst/>
            <a:ahLst/>
            <a:cxnLst/>
            <a:rect r="r" b="b" t="t" l="l"/>
            <a:pathLst>
              <a:path h="10497326" w="18502816">
                <a:moveTo>
                  <a:pt x="0" y="0"/>
                </a:moveTo>
                <a:lnTo>
                  <a:pt x="18502816" y="0"/>
                </a:lnTo>
                <a:lnTo>
                  <a:pt x="18502816" y="10497326"/>
                </a:lnTo>
                <a:lnTo>
                  <a:pt x="0" y="10497326"/>
                </a:lnTo>
                <a:lnTo>
                  <a:pt x="0" y="0"/>
                </a:lnTo>
                <a:close/>
              </a:path>
            </a:pathLst>
          </a:custGeom>
          <a:blipFill>
            <a:blip r:embed="rId2">
              <a:extLst>
                <a:ext uri="{96DAC541-7B7A-43D3-8B79-37D633B846F1}">
                  <asvg:svgBlip xmlns:asvg="http://schemas.microsoft.com/office/drawing/2016/SVG/main" r:embed="rId3"/>
                </a:ext>
              </a:extLst>
            </a:blip>
            <a:stretch>
              <a:fillRect l="0" t="-30" r="0" b="-30"/>
            </a:stretch>
          </a:blipFill>
        </p:spPr>
      </p:sp>
      <p:grpSp>
        <p:nvGrpSpPr>
          <p:cNvPr name="Group 3" id="3"/>
          <p:cNvGrpSpPr/>
          <p:nvPr/>
        </p:nvGrpSpPr>
        <p:grpSpPr>
          <a:xfrm rot="0">
            <a:off x="1015736" y="9713878"/>
            <a:ext cx="3218888" cy="300427"/>
            <a:chOff x="0" y="0"/>
            <a:chExt cx="4291851" cy="400569"/>
          </a:xfrm>
        </p:grpSpPr>
        <p:sp>
          <p:nvSpPr>
            <p:cNvPr name="Freeform 4" id="4"/>
            <p:cNvSpPr/>
            <p:nvPr/>
          </p:nvSpPr>
          <p:spPr>
            <a:xfrm flipH="false" flipV="false" rot="0">
              <a:off x="0" y="0"/>
              <a:ext cx="4291838" cy="400558"/>
            </a:xfrm>
            <a:custGeom>
              <a:avLst/>
              <a:gdLst/>
              <a:ahLst/>
              <a:cxnLst/>
              <a:rect r="r" b="b" t="t" l="l"/>
              <a:pathLst>
                <a:path h="400558" w="4291838">
                  <a:moveTo>
                    <a:pt x="0" y="0"/>
                  </a:moveTo>
                  <a:lnTo>
                    <a:pt x="4291838" y="0"/>
                  </a:lnTo>
                  <a:lnTo>
                    <a:pt x="4291838" y="400558"/>
                  </a:lnTo>
                  <a:lnTo>
                    <a:pt x="0" y="400558"/>
                  </a:lnTo>
                  <a:lnTo>
                    <a:pt x="0" y="0"/>
                  </a:lnTo>
                  <a:close/>
                </a:path>
              </a:pathLst>
            </a:custGeom>
            <a:blipFill>
              <a:blip r:embed="rId4"/>
              <a:stretch>
                <a:fillRect l="-66665" t="0" r="-66666" b="-2"/>
              </a:stretch>
            </a:blipFill>
          </p:spPr>
        </p:sp>
      </p:grpSp>
      <p:sp>
        <p:nvSpPr>
          <p:cNvPr name="TextBox 5" id="5"/>
          <p:cNvSpPr txBox="true"/>
          <p:nvPr/>
        </p:nvSpPr>
        <p:spPr>
          <a:xfrm rot="0">
            <a:off x="7110151" y="-82345"/>
            <a:ext cx="5082060" cy="899835"/>
          </a:xfrm>
          <a:prstGeom prst="rect">
            <a:avLst/>
          </a:prstGeom>
        </p:spPr>
        <p:txBody>
          <a:bodyPr anchor="t" rtlCol="false" tIns="0" lIns="0" bIns="0" rIns="0">
            <a:spAutoFit/>
          </a:bodyPr>
          <a:lstStyle/>
          <a:p>
            <a:pPr algn="l">
              <a:lnSpc>
                <a:spcPts val="6728"/>
              </a:lnSpc>
            </a:pPr>
            <a:r>
              <a:rPr lang="en-US" sz="4805" b="true">
                <a:solidFill>
                  <a:srgbClr val="0F0F0F"/>
                </a:solidFill>
                <a:latin typeface="Noto Serif Bold"/>
                <a:ea typeface="Noto Serif Bold"/>
                <a:cs typeface="Noto Serif Bold"/>
                <a:sym typeface="Noto Serif Bold"/>
              </a:rPr>
              <a:t>Digital Portfolio</a:t>
            </a:r>
          </a:p>
        </p:txBody>
      </p:sp>
      <p:sp>
        <p:nvSpPr>
          <p:cNvPr name="TextBox 6" id="6"/>
          <p:cNvSpPr txBox="true"/>
          <p:nvPr/>
        </p:nvSpPr>
        <p:spPr>
          <a:xfrm rot="0">
            <a:off x="17109577" y="9651173"/>
            <a:ext cx="112234" cy="340333"/>
          </a:xfrm>
          <a:prstGeom prst="rect">
            <a:avLst/>
          </a:prstGeom>
        </p:spPr>
        <p:txBody>
          <a:bodyPr anchor="t" rtlCol="false" tIns="0" lIns="0" bIns="0" rIns="0">
            <a:spAutoFit/>
          </a:bodyPr>
          <a:lstStyle/>
          <a:p>
            <a:pPr algn="l">
              <a:lnSpc>
                <a:spcPts val="2312"/>
              </a:lnSpc>
            </a:pPr>
            <a:r>
              <a:rPr lang="en-US" sz="1650">
                <a:solidFill>
                  <a:srgbClr val="2D936B"/>
                </a:solidFill>
                <a:latin typeface="Trebuchet MS"/>
                <a:ea typeface="Trebuchet MS"/>
                <a:cs typeface="Trebuchet MS"/>
                <a:sym typeface="Trebuchet MS"/>
              </a:rPr>
              <a:t>1</a:t>
            </a:r>
          </a:p>
        </p:txBody>
      </p:sp>
      <p:sp>
        <p:nvSpPr>
          <p:cNvPr name="TextBox 7" id="7"/>
          <p:cNvSpPr txBox="true"/>
          <p:nvPr/>
        </p:nvSpPr>
        <p:spPr>
          <a:xfrm rot="0">
            <a:off x="3974125" y="4943379"/>
            <a:ext cx="11004622" cy="2777771"/>
          </a:xfrm>
          <a:prstGeom prst="rect">
            <a:avLst/>
          </a:prstGeom>
        </p:spPr>
        <p:txBody>
          <a:bodyPr anchor="t" rtlCol="false" tIns="0" lIns="0" bIns="0" rIns="0">
            <a:spAutoFit/>
          </a:bodyPr>
          <a:lstStyle/>
          <a:p>
            <a:pPr algn="l">
              <a:lnSpc>
                <a:spcPts val="4277"/>
              </a:lnSpc>
            </a:pPr>
            <a:r>
              <a:rPr lang="en-US" sz="3603">
                <a:solidFill>
                  <a:srgbClr val="000000"/>
                </a:solidFill>
                <a:latin typeface="Calibri (MS)"/>
                <a:ea typeface="Calibri (MS)"/>
                <a:cs typeface="Calibri (MS)"/>
                <a:sym typeface="Calibri (MS)"/>
              </a:rPr>
              <a:t>STUDENT NAME:PRAVEENKUMAR.V</a:t>
            </a:r>
          </a:p>
          <a:p>
            <a:pPr algn="l">
              <a:lnSpc>
                <a:spcPts val="4277"/>
              </a:lnSpc>
            </a:pPr>
            <a:r>
              <a:rPr lang="en-US" sz="3603">
                <a:solidFill>
                  <a:srgbClr val="000000"/>
                </a:solidFill>
                <a:latin typeface="Calibri (MS)"/>
                <a:ea typeface="Calibri (MS)"/>
                <a:cs typeface="Calibri (MS)"/>
                <a:sym typeface="Calibri (MS)"/>
              </a:rPr>
              <a:t>REGISTER NO:2422J0142</a:t>
            </a:r>
          </a:p>
          <a:p>
            <a:pPr algn="l">
              <a:lnSpc>
                <a:spcPts val="4277"/>
              </a:lnSpc>
            </a:pPr>
            <a:r>
              <a:rPr lang="en-US" sz="3603">
                <a:solidFill>
                  <a:srgbClr val="000000"/>
                </a:solidFill>
                <a:latin typeface="Calibri (MS)"/>
                <a:ea typeface="Calibri (MS)"/>
                <a:cs typeface="Calibri (MS)"/>
                <a:sym typeface="Calibri (MS)"/>
              </a:rPr>
              <a:t>NMID : F9337E619A4B3C8B3B6410B99F38010B</a:t>
            </a:r>
          </a:p>
          <a:p>
            <a:pPr algn="l">
              <a:lnSpc>
                <a:spcPts val="4277"/>
              </a:lnSpc>
            </a:pPr>
            <a:r>
              <a:rPr lang="en-US" sz="3603">
                <a:solidFill>
                  <a:srgbClr val="000000"/>
                </a:solidFill>
                <a:latin typeface="Calibri (MS)"/>
                <a:ea typeface="Calibri (MS)"/>
                <a:cs typeface="Calibri (MS)"/>
                <a:sym typeface="Calibri (MS)"/>
              </a:rPr>
              <a:t>DEPARTMENT: BCA </a:t>
            </a:r>
          </a:p>
          <a:p>
            <a:pPr algn="l">
              <a:lnSpc>
                <a:spcPts val="4277"/>
              </a:lnSpc>
            </a:pPr>
            <a:r>
              <a:rPr lang="en-US" sz="3603">
                <a:solidFill>
                  <a:srgbClr val="000000"/>
                </a:solidFill>
                <a:latin typeface="Calibri (MS)"/>
                <a:ea typeface="Calibri (MS)"/>
                <a:cs typeface="Calibri (MS)"/>
                <a:sym typeface="Calibri (MS)"/>
              </a:rPr>
              <a:t>COLLEGE: KPR COLLEGE OF ARTS, SCIENCE AND RESEARCH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478" y="-95478"/>
            <a:ext cx="18502816" cy="10497326"/>
          </a:xfrm>
          <a:custGeom>
            <a:avLst/>
            <a:gdLst/>
            <a:ahLst/>
            <a:cxnLst/>
            <a:rect r="r" b="b" t="t" l="l"/>
            <a:pathLst>
              <a:path h="10497326" w="18502816">
                <a:moveTo>
                  <a:pt x="0" y="0"/>
                </a:moveTo>
                <a:lnTo>
                  <a:pt x="18502816" y="0"/>
                </a:lnTo>
                <a:lnTo>
                  <a:pt x="18502816" y="10497325"/>
                </a:lnTo>
                <a:lnTo>
                  <a:pt x="0" y="10497325"/>
                </a:lnTo>
                <a:lnTo>
                  <a:pt x="0" y="0"/>
                </a:lnTo>
                <a:close/>
              </a:path>
            </a:pathLst>
          </a:custGeom>
          <a:blipFill>
            <a:blip r:embed="rId2">
              <a:extLst>
                <a:ext uri="{96DAC541-7B7A-43D3-8B79-37D633B846F1}">
                  <asvg:svgBlip xmlns:asvg="http://schemas.microsoft.com/office/drawing/2016/SVG/main" r:embed="rId3"/>
                </a:ext>
              </a:extLst>
            </a:blip>
            <a:stretch>
              <a:fillRect l="0" t="-30" r="0" b="-30"/>
            </a:stretch>
          </a:blipFill>
        </p:spPr>
      </p:sp>
      <p:grpSp>
        <p:nvGrpSpPr>
          <p:cNvPr name="Group 3" id="3"/>
          <p:cNvGrpSpPr/>
          <p:nvPr/>
        </p:nvGrpSpPr>
        <p:grpSpPr>
          <a:xfrm rot="0">
            <a:off x="100147" y="5078680"/>
            <a:ext cx="3705289" cy="5135907"/>
            <a:chOff x="0" y="0"/>
            <a:chExt cx="4940385" cy="6847876"/>
          </a:xfrm>
        </p:grpSpPr>
        <p:sp>
          <p:nvSpPr>
            <p:cNvPr name="Freeform 4" id="4"/>
            <p:cNvSpPr/>
            <p:nvPr/>
          </p:nvSpPr>
          <p:spPr>
            <a:xfrm flipH="false" flipV="false" rot="0">
              <a:off x="0" y="0"/>
              <a:ext cx="4940427" cy="6847840"/>
            </a:xfrm>
            <a:custGeom>
              <a:avLst/>
              <a:gdLst/>
              <a:ahLst/>
              <a:cxnLst/>
              <a:rect r="r" b="b" t="t" l="l"/>
              <a:pathLst>
                <a:path h="6847840" w="4940427">
                  <a:moveTo>
                    <a:pt x="0" y="0"/>
                  </a:moveTo>
                  <a:lnTo>
                    <a:pt x="4940427" y="0"/>
                  </a:lnTo>
                  <a:lnTo>
                    <a:pt x="4940427" y="6847840"/>
                  </a:lnTo>
                  <a:lnTo>
                    <a:pt x="0" y="6847840"/>
                  </a:lnTo>
                  <a:lnTo>
                    <a:pt x="0" y="0"/>
                  </a:lnTo>
                  <a:close/>
                </a:path>
              </a:pathLst>
            </a:custGeom>
            <a:blipFill>
              <a:blip r:embed="rId4"/>
              <a:stretch>
                <a:fillRect l="0" t="-1531" r="0" b="-1532"/>
              </a:stretch>
            </a:blipFill>
          </p:spPr>
        </p:sp>
      </p:grpSp>
      <p:grpSp>
        <p:nvGrpSpPr>
          <p:cNvPr name="Group 5" id="5"/>
          <p:cNvGrpSpPr/>
          <p:nvPr/>
        </p:nvGrpSpPr>
        <p:grpSpPr>
          <a:xfrm rot="0">
            <a:off x="3762516" y="1791652"/>
            <a:ext cx="12589405" cy="8422935"/>
            <a:chOff x="0" y="0"/>
            <a:chExt cx="16785874" cy="11230580"/>
          </a:xfrm>
        </p:grpSpPr>
        <p:sp>
          <p:nvSpPr>
            <p:cNvPr name="Freeform 6" id="6"/>
            <p:cNvSpPr/>
            <p:nvPr/>
          </p:nvSpPr>
          <p:spPr>
            <a:xfrm flipH="false" flipV="false" rot="0">
              <a:off x="0" y="0"/>
              <a:ext cx="16785844" cy="11230610"/>
            </a:xfrm>
            <a:custGeom>
              <a:avLst/>
              <a:gdLst/>
              <a:ahLst/>
              <a:cxnLst/>
              <a:rect r="r" b="b" t="t" l="l"/>
              <a:pathLst>
                <a:path h="11230610" w="16785844">
                  <a:moveTo>
                    <a:pt x="0" y="0"/>
                  </a:moveTo>
                  <a:lnTo>
                    <a:pt x="16785844" y="0"/>
                  </a:lnTo>
                  <a:lnTo>
                    <a:pt x="16785844" y="11230610"/>
                  </a:lnTo>
                  <a:lnTo>
                    <a:pt x="0" y="11230610"/>
                  </a:lnTo>
                  <a:lnTo>
                    <a:pt x="0" y="0"/>
                  </a:lnTo>
                  <a:close/>
                </a:path>
              </a:pathLst>
            </a:custGeom>
            <a:blipFill>
              <a:blip r:embed="rId5"/>
              <a:stretch>
                <a:fillRect l="-35" t="0" r="-35" b="0"/>
              </a:stretch>
            </a:blipFill>
          </p:spPr>
        </p:sp>
      </p:grpSp>
      <p:grpSp>
        <p:nvGrpSpPr>
          <p:cNvPr name="Group 7" id="7"/>
          <p:cNvGrpSpPr/>
          <p:nvPr/>
        </p:nvGrpSpPr>
        <p:grpSpPr>
          <a:xfrm rot="0">
            <a:off x="10758228" y="4299313"/>
            <a:ext cx="5321879" cy="2292501"/>
            <a:chOff x="0" y="0"/>
            <a:chExt cx="7095839" cy="3056668"/>
          </a:xfrm>
        </p:grpSpPr>
        <p:sp>
          <p:nvSpPr>
            <p:cNvPr name="Freeform 8" id="8"/>
            <p:cNvSpPr/>
            <p:nvPr/>
          </p:nvSpPr>
          <p:spPr>
            <a:xfrm flipH="false" flipV="false" rot="0">
              <a:off x="0" y="0"/>
              <a:ext cx="7095871" cy="3056636"/>
            </a:xfrm>
            <a:custGeom>
              <a:avLst/>
              <a:gdLst/>
              <a:ahLst/>
              <a:cxnLst/>
              <a:rect r="r" b="b" t="t" l="l"/>
              <a:pathLst>
                <a:path h="3056636" w="7095871">
                  <a:moveTo>
                    <a:pt x="0" y="0"/>
                  </a:moveTo>
                  <a:lnTo>
                    <a:pt x="7095871" y="0"/>
                  </a:lnTo>
                  <a:lnTo>
                    <a:pt x="7095871" y="3056636"/>
                  </a:lnTo>
                  <a:lnTo>
                    <a:pt x="0" y="3056636"/>
                  </a:lnTo>
                  <a:lnTo>
                    <a:pt x="0" y="0"/>
                  </a:lnTo>
                  <a:close/>
                </a:path>
              </a:pathLst>
            </a:custGeom>
            <a:blipFill>
              <a:blip r:embed="rId6"/>
              <a:stretch>
                <a:fillRect l="0" t="-99" r="0" b="-100"/>
              </a:stretch>
            </a:blipFill>
          </p:spPr>
        </p:sp>
      </p:grpSp>
      <p:sp>
        <p:nvSpPr>
          <p:cNvPr name="TextBox 9" id="9"/>
          <p:cNvSpPr txBox="true"/>
          <p:nvPr/>
        </p:nvSpPr>
        <p:spPr>
          <a:xfrm rot="0">
            <a:off x="1130190" y="9659781"/>
            <a:ext cx="2618593" cy="341880"/>
          </a:xfrm>
          <a:prstGeom prst="rect">
            <a:avLst/>
          </a:prstGeom>
        </p:spPr>
        <p:txBody>
          <a:bodyPr anchor="t" rtlCol="false" tIns="0" lIns="0" bIns="0" rIns="0">
            <a:spAutoFit/>
          </a:bodyPr>
          <a:lstStyle/>
          <a:p>
            <a:pPr algn="l">
              <a:lnSpc>
                <a:spcPts val="2312"/>
              </a:lnSpc>
            </a:pPr>
            <a:r>
              <a:rPr lang="en-US" sz="1650">
                <a:solidFill>
                  <a:srgbClr val="2D83C3"/>
                </a:solidFill>
                <a:latin typeface="Trebuchet MS"/>
                <a:ea typeface="Trebuchet MS"/>
                <a:cs typeface="Trebuchet MS"/>
                <a:sym typeface="Trebuchet MS"/>
              </a:rPr>
              <a:t>3/21/2024 </a:t>
            </a:r>
            <a:r>
              <a:rPr lang="en-US" sz="1650" b="true">
                <a:solidFill>
                  <a:srgbClr val="2D83C3"/>
                </a:solidFill>
                <a:latin typeface="Trebuchet MS Bold"/>
                <a:ea typeface="Trebuchet MS Bold"/>
                <a:cs typeface="Trebuchet MS Bold"/>
                <a:sym typeface="Trebuchet MS Bold"/>
              </a:rPr>
              <a:t>Annual Review</a:t>
            </a:r>
          </a:p>
        </p:txBody>
      </p:sp>
      <p:sp>
        <p:nvSpPr>
          <p:cNvPr name="TextBox 10" id="10"/>
          <p:cNvSpPr txBox="true"/>
          <p:nvPr/>
        </p:nvSpPr>
        <p:spPr>
          <a:xfrm rot="0">
            <a:off x="16995123" y="9651173"/>
            <a:ext cx="224411" cy="340333"/>
          </a:xfrm>
          <a:prstGeom prst="rect">
            <a:avLst/>
          </a:prstGeom>
        </p:spPr>
        <p:txBody>
          <a:bodyPr anchor="t" rtlCol="false" tIns="0" lIns="0" bIns="0" rIns="0">
            <a:spAutoFit/>
          </a:bodyPr>
          <a:lstStyle/>
          <a:p>
            <a:pPr algn="l">
              <a:lnSpc>
                <a:spcPts val="2312"/>
              </a:lnSpc>
            </a:pPr>
            <a:r>
              <a:rPr lang="en-US" sz="1650">
                <a:solidFill>
                  <a:srgbClr val="2D936B"/>
                </a:solidFill>
                <a:latin typeface="Trebuchet MS"/>
                <a:ea typeface="Trebuchet MS"/>
                <a:cs typeface="Trebuchet MS"/>
                <a:sym typeface="Trebuchet MS"/>
              </a:rPr>
              <a:t>10</a:t>
            </a:r>
          </a:p>
        </p:txBody>
      </p:sp>
      <p:sp>
        <p:nvSpPr>
          <p:cNvPr name="TextBox 11" id="11"/>
          <p:cNvSpPr txBox="true"/>
          <p:nvPr/>
        </p:nvSpPr>
        <p:spPr>
          <a:xfrm rot="0">
            <a:off x="1125421" y="769823"/>
            <a:ext cx="10873097" cy="1241500"/>
          </a:xfrm>
          <a:prstGeom prst="rect">
            <a:avLst/>
          </a:prstGeom>
        </p:spPr>
        <p:txBody>
          <a:bodyPr anchor="t" rtlCol="false" tIns="0" lIns="0" bIns="0" rIns="0">
            <a:spAutoFit/>
          </a:bodyPr>
          <a:lstStyle/>
          <a:p>
            <a:pPr algn="l">
              <a:lnSpc>
                <a:spcPts val="8935"/>
              </a:lnSpc>
            </a:pPr>
            <a:r>
              <a:rPr lang="en-US" sz="6382" b="true">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478" y="-95478"/>
            <a:ext cx="18502816" cy="10497326"/>
          </a:xfrm>
          <a:custGeom>
            <a:avLst/>
            <a:gdLst/>
            <a:ahLst/>
            <a:cxnLst/>
            <a:rect r="r" b="b" t="t" l="l"/>
            <a:pathLst>
              <a:path h="10497326" w="18502816">
                <a:moveTo>
                  <a:pt x="0" y="0"/>
                </a:moveTo>
                <a:lnTo>
                  <a:pt x="18502816" y="0"/>
                </a:lnTo>
                <a:lnTo>
                  <a:pt x="18502816" y="10497325"/>
                </a:lnTo>
                <a:lnTo>
                  <a:pt x="0" y="10497325"/>
                </a:lnTo>
                <a:lnTo>
                  <a:pt x="0" y="0"/>
                </a:lnTo>
                <a:close/>
              </a:path>
            </a:pathLst>
          </a:custGeom>
          <a:blipFill>
            <a:blip r:embed="rId2">
              <a:extLst>
                <a:ext uri="{96DAC541-7B7A-43D3-8B79-37D633B846F1}">
                  <asvg:svgBlip xmlns:asvg="http://schemas.microsoft.com/office/drawing/2016/SVG/main" r:embed="rId3"/>
                </a:ext>
              </a:extLst>
            </a:blip>
            <a:stretch>
              <a:fillRect l="0" t="-30" r="0" b="-30"/>
            </a:stretch>
          </a:blipFill>
        </p:spPr>
      </p:sp>
      <p:grpSp>
        <p:nvGrpSpPr>
          <p:cNvPr name="Group 3" id="3"/>
          <p:cNvGrpSpPr/>
          <p:nvPr/>
        </p:nvGrpSpPr>
        <p:grpSpPr>
          <a:xfrm rot="0">
            <a:off x="2503579" y="9713878"/>
            <a:ext cx="114454" cy="267045"/>
            <a:chOff x="0" y="0"/>
            <a:chExt cx="152606" cy="356061"/>
          </a:xfrm>
        </p:grpSpPr>
        <p:sp>
          <p:nvSpPr>
            <p:cNvPr name="Freeform 4" id="4"/>
            <p:cNvSpPr/>
            <p:nvPr/>
          </p:nvSpPr>
          <p:spPr>
            <a:xfrm flipH="false" flipV="false" rot="0">
              <a:off x="0" y="0"/>
              <a:ext cx="152654" cy="356108"/>
            </a:xfrm>
            <a:custGeom>
              <a:avLst/>
              <a:gdLst/>
              <a:ahLst/>
              <a:cxnLst/>
              <a:rect r="r" b="b" t="t" l="l"/>
              <a:pathLst>
                <a:path h="356108" w="152654">
                  <a:moveTo>
                    <a:pt x="0" y="0"/>
                  </a:moveTo>
                  <a:lnTo>
                    <a:pt x="152654" y="0"/>
                  </a:lnTo>
                  <a:lnTo>
                    <a:pt x="152654" y="356108"/>
                  </a:lnTo>
                  <a:lnTo>
                    <a:pt x="0" y="356108"/>
                  </a:lnTo>
                  <a:lnTo>
                    <a:pt x="0" y="0"/>
                  </a:lnTo>
                  <a:close/>
                </a:path>
              </a:pathLst>
            </a:custGeom>
            <a:blipFill>
              <a:blip r:embed="rId4"/>
              <a:stretch>
                <a:fillRect l="-66639" t="0" r="-66607" b="13"/>
              </a:stretch>
            </a:blipFill>
          </p:spPr>
        </p:sp>
      </p:grpSp>
      <p:sp>
        <p:nvSpPr>
          <p:cNvPr name="TextBox 5" id="5"/>
          <p:cNvSpPr txBox="true"/>
          <p:nvPr/>
        </p:nvSpPr>
        <p:spPr>
          <a:xfrm rot="0">
            <a:off x="1148778" y="341506"/>
            <a:ext cx="5589297" cy="1390225"/>
          </a:xfrm>
          <a:prstGeom prst="rect">
            <a:avLst/>
          </a:prstGeom>
        </p:spPr>
        <p:txBody>
          <a:bodyPr anchor="t" rtlCol="false" tIns="0" lIns="0" bIns="0" rIns="0">
            <a:spAutoFit/>
          </a:bodyPr>
          <a:lstStyle/>
          <a:p>
            <a:pPr algn="l">
              <a:lnSpc>
                <a:spcPts val="10091"/>
              </a:lnSpc>
            </a:pPr>
            <a:r>
              <a:rPr lang="en-US" sz="7207" b="true">
                <a:solidFill>
                  <a:srgbClr val="000000"/>
                </a:solidFill>
                <a:latin typeface="Trebuchet MS Bold"/>
                <a:ea typeface="Trebuchet MS Bold"/>
                <a:cs typeface="Trebuchet MS Bold"/>
                <a:sym typeface="Trebuchet MS Bold"/>
              </a:rPr>
              <a:t>CONCLUSION</a:t>
            </a:r>
          </a:p>
        </p:txBody>
      </p:sp>
      <p:sp>
        <p:nvSpPr>
          <p:cNvPr name="TextBox 6" id="6"/>
          <p:cNvSpPr txBox="true"/>
          <p:nvPr/>
        </p:nvSpPr>
        <p:spPr>
          <a:xfrm rot="0">
            <a:off x="16995123" y="9651173"/>
            <a:ext cx="224411" cy="340333"/>
          </a:xfrm>
          <a:prstGeom prst="rect">
            <a:avLst/>
          </a:prstGeom>
        </p:spPr>
        <p:txBody>
          <a:bodyPr anchor="t" rtlCol="false" tIns="0" lIns="0" bIns="0" rIns="0">
            <a:spAutoFit/>
          </a:bodyPr>
          <a:lstStyle/>
          <a:p>
            <a:pPr algn="l">
              <a:lnSpc>
                <a:spcPts val="2312"/>
              </a:lnSpc>
            </a:pPr>
            <a:r>
              <a:rPr lang="en-US" sz="1650">
                <a:solidFill>
                  <a:srgbClr val="2D936B"/>
                </a:solidFill>
                <a:latin typeface="Trebuchet MS"/>
                <a:ea typeface="Trebuchet MS"/>
                <a:cs typeface="Trebuchet MS"/>
                <a:sym typeface="Trebuchet MS"/>
              </a:rPr>
              <a:t>11</a:t>
            </a:r>
          </a:p>
        </p:txBody>
      </p:sp>
      <p:sp>
        <p:nvSpPr>
          <p:cNvPr name="TextBox 7" id="7"/>
          <p:cNvSpPr txBox="true"/>
          <p:nvPr/>
        </p:nvSpPr>
        <p:spPr>
          <a:xfrm rot="0">
            <a:off x="1839742" y="3014324"/>
            <a:ext cx="122603" cy="624258"/>
          </a:xfrm>
          <a:prstGeom prst="rect">
            <a:avLst/>
          </a:prstGeom>
        </p:spPr>
        <p:txBody>
          <a:bodyPr anchor="t" rtlCol="false" tIns="0" lIns="0" bIns="0" rIns="0">
            <a:spAutoFit/>
          </a:bodyPr>
          <a:lstStyle/>
          <a:p>
            <a:pPr algn="l">
              <a:lnSpc>
                <a:spcPts val="3784"/>
              </a:lnSpc>
            </a:pPr>
            <a:r>
              <a:rPr lang="en-US" sz="2703">
                <a:solidFill>
                  <a:srgbClr val="000000"/>
                </a:solidFill>
                <a:latin typeface="Arial MT Pro"/>
                <a:ea typeface="Arial MT Pro"/>
                <a:cs typeface="Arial MT Pro"/>
                <a:sym typeface="Arial MT Pro"/>
              </a:rPr>
              <a:t>•</a:t>
            </a:r>
          </a:p>
        </p:txBody>
      </p:sp>
      <p:sp>
        <p:nvSpPr>
          <p:cNvPr name="TextBox 8" id="8"/>
          <p:cNvSpPr txBox="true"/>
          <p:nvPr/>
        </p:nvSpPr>
        <p:spPr>
          <a:xfrm rot="0">
            <a:off x="1839742" y="4673834"/>
            <a:ext cx="122603" cy="624258"/>
          </a:xfrm>
          <a:prstGeom prst="rect">
            <a:avLst/>
          </a:prstGeom>
        </p:spPr>
        <p:txBody>
          <a:bodyPr anchor="t" rtlCol="false" tIns="0" lIns="0" bIns="0" rIns="0">
            <a:spAutoFit/>
          </a:bodyPr>
          <a:lstStyle/>
          <a:p>
            <a:pPr algn="l">
              <a:lnSpc>
                <a:spcPts val="3784"/>
              </a:lnSpc>
            </a:pPr>
            <a:r>
              <a:rPr lang="en-US" sz="2703">
                <a:solidFill>
                  <a:srgbClr val="000000"/>
                </a:solidFill>
                <a:latin typeface="Arial MT Pro"/>
                <a:ea typeface="Arial MT Pro"/>
                <a:cs typeface="Arial MT Pro"/>
                <a:sym typeface="Arial MT Pro"/>
              </a:rPr>
              <a:t>•</a:t>
            </a:r>
          </a:p>
        </p:txBody>
      </p:sp>
      <p:sp>
        <p:nvSpPr>
          <p:cNvPr name="TextBox 9" id="9"/>
          <p:cNvSpPr txBox="true"/>
          <p:nvPr/>
        </p:nvSpPr>
        <p:spPr>
          <a:xfrm rot="0">
            <a:off x="1839742" y="6333346"/>
            <a:ext cx="122603" cy="624258"/>
          </a:xfrm>
          <a:prstGeom prst="rect">
            <a:avLst/>
          </a:prstGeom>
        </p:spPr>
        <p:txBody>
          <a:bodyPr anchor="t" rtlCol="false" tIns="0" lIns="0" bIns="0" rIns="0">
            <a:spAutoFit/>
          </a:bodyPr>
          <a:lstStyle/>
          <a:p>
            <a:pPr algn="l">
              <a:lnSpc>
                <a:spcPts val="3784"/>
              </a:lnSpc>
            </a:pPr>
            <a:r>
              <a:rPr lang="en-US" sz="2703">
                <a:solidFill>
                  <a:srgbClr val="000000"/>
                </a:solidFill>
                <a:latin typeface="Arial MT Pro"/>
                <a:ea typeface="Arial MT Pro"/>
                <a:cs typeface="Arial MT Pro"/>
                <a:sym typeface="Arial MT Pro"/>
              </a:rPr>
              <a:t>•</a:t>
            </a:r>
          </a:p>
        </p:txBody>
      </p:sp>
      <p:sp>
        <p:nvSpPr>
          <p:cNvPr name="TextBox 10" id="10"/>
          <p:cNvSpPr txBox="true"/>
          <p:nvPr/>
        </p:nvSpPr>
        <p:spPr>
          <a:xfrm rot="0">
            <a:off x="2311850" y="6418478"/>
            <a:ext cx="7257659" cy="924162"/>
          </a:xfrm>
          <a:prstGeom prst="rect">
            <a:avLst/>
          </a:prstGeom>
        </p:spPr>
        <p:txBody>
          <a:bodyPr anchor="t" rtlCol="false" tIns="0" lIns="0" bIns="0" rIns="0">
            <a:spAutoFit/>
          </a:bodyPr>
          <a:lstStyle/>
          <a:p>
            <a:pPr algn="l">
              <a:lnSpc>
                <a:spcPts val="3265"/>
              </a:lnSpc>
            </a:pPr>
            <a:r>
              <a:rPr lang="en-US" sz="2703">
                <a:solidFill>
                  <a:srgbClr val="000000"/>
                </a:solidFill>
                <a:latin typeface="Calibri (MS)"/>
                <a:ea typeface="Calibri (MS)"/>
                <a:cs typeface="Calibri (MS)"/>
                <a:sym typeface="Calibri (MS)"/>
              </a:rPr>
              <a:t>The project enhanced knowledge of </a:t>
            </a:r>
            <a:r>
              <a:rPr lang="en-US" sz="2703" b="true">
                <a:solidFill>
                  <a:srgbClr val="000000"/>
                </a:solidFill>
                <a:latin typeface="Calibri (MS) Bold"/>
                <a:ea typeface="Calibri (MS) Bold"/>
                <a:cs typeface="Calibri (MS) Bold"/>
                <a:sym typeface="Calibri (MS) Bold"/>
              </a:rPr>
              <a:t>front-end web development</a:t>
            </a:r>
            <a:r>
              <a:rPr lang="en-US" sz="2703">
                <a:solidFill>
                  <a:srgbClr val="000000"/>
                </a:solidFill>
                <a:latin typeface="Calibri (MS)"/>
                <a:ea typeface="Calibri (MS)"/>
                <a:cs typeface="Calibri (MS)"/>
                <a:sym typeface="Calibri (MS)"/>
              </a:rPr>
              <a:t> and practical implementation.</a:t>
            </a:r>
          </a:p>
        </p:txBody>
      </p:sp>
      <p:sp>
        <p:nvSpPr>
          <p:cNvPr name="TextBox 11" id="11"/>
          <p:cNvSpPr txBox="true"/>
          <p:nvPr/>
        </p:nvSpPr>
        <p:spPr>
          <a:xfrm rot="0">
            <a:off x="2311850" y="3099441"/>
            <a:ext cx="7671179" cy="924162"/>
          </a:xfrm>
          <a:prstGeom prst="rect">
            <a:avLst/>
          </a:prstGeom>
        </p:spPr>
        <p:txBody>
          <a:bodyPr anchor="t" rtlCol="false" tIns="0" lIns="0" bIns="0" rIns="0">
            <a:spAutoFit/>
          </a:bodyPr>
          <a:lstStyle/>
          <a:p>
            <a:pPr algn="l">
              <a:lnSpc>
                <a:spcPts val="3265"/>
              </a:lnSpc>
            </a:pPr>
            <a:r>
              <a:rPr lang="en-US" sz="2703">
                <a:solidFill>
                  <a:srgbClr val="000000"/>
                </a:solidFill>
                <a:latin typeface="Calibri (MS)"/>
                <a:ea typeface="Calibri (MS)"/>
                <a:cs typeface="Calibri (MS)"/>
                <a:sym typeface="Calibri (MS)"/>
              </a:rPr>
              <a:t>A portfolio website was created using </a:t>
            </a:r>
            <a:r>
              <a:rPr lang="en-US" sz="2703" b="true">
                <a:solidFill>
                  <a:srgbClr val="000000"/>
                </a:solidFill>
                <a:latin typeface="Calibri (MS) Bold"/>
                <a:ea typeface="Calibri (MS) Bold"/>
                <a:cs typeface="Calibri (MS) Bold"/>
                <a:sym typeface="Calibri (MS) Bold"/>
              </a:rPr>
              <a:t>HTML, CSS, and JavaScript</a:t>
            </a:r>
            <a:r>
              <a:rPr lang="en-US" sz="2703">
                <a:solidFill>
                  <a:srgbClr val="000000"/>
                </a:solidFill>
                <a:latin typeface="Calibri (MS)"/>
                <a:ea typeface="Calibri (MS)"/>
                <a:cs typeface="Calibri (MS)"/>
                <a:sym typeface="Calibri (MS)"/>
              </a:rPr>
              <a:t> to showcase skills and projects.</a:t>
            </a:r>
          </a:p>
        </p:txBody>
      </p:sp>
      <p:sp>
        <p:nvSpPr>
          <p:cNvPr name="TextBox 12" id="12"/>
          <p:cNvSpPr txBox="true"/>
          <p:nvPr/>
        </p:nvSpPr>
        <p:spPr>
          <a:xfrm rot="0">
            <a:off x="2311850" y="4758953"/>
            <a:ext cx="7781380" cy="924162"/>
          </a:xfrm>
          <a:prstGeom prst="rect">
            <a:avLst/>
          </a:prstGeom>
        </p:spPr>
        <p:txBody>
          <a:bodyPr anchor="t" rtlCol="false" tIns="0" lIns="0" bIns="0" rIns="0">
            <a:spAutoFit/>
          </a:bodyPr>
          <a:lstStyle/>
          <a:p>
            <a:pPr algn="l">
              <a:lnSpc>
                <a:spcPts val="3265"/>
              </a:lnSpc>
            </a:pPr>
            <a:r>
              <a:rPr lang="en-US" sz="2703">
                <a:solidFill>
                  <a:srgbClr val="000000"/>
                </a:solidFill>
                <a:latin typeface="Calibri (MS)"/>
                <a:ea typeface="Calibri (MS)"/>
                <a:cs typeface="Calibri (MS)"/>
                <a:sym typeface="Calibri (MS)"/>
              </a:rPr>
              <a:t>The site provides a </a:t>
            </a:r>
            <a:r>
              <a:rPr lang="en-US" sz="2703" b="true">
                <a:solidFill>
                  <a:srgbClr val="000000"/>
                </a:solidFill>
                <a:latin typeface="Calibri (MS) Bold"/>
                <a:ea typeface="Calibri (MS) Bold"/>
                <a:cs typeface="Calibri (MS) Bold"/>
                <a:sym typeface="Calibri (MS) Bold"/>
              </a:rPr>
              <a:t>simple, responsive, and interactive platform</a:t>
            </a:r>
            <a:r>
              <a:rPr lang="en-US" sz="2703">
                <a:solidFill>
                  <a:srgbClr val="000000"/>
                </a:solidFill>
                <a:latin typeface="Calibri (MS)"/>
                <a:ea typeface="Calibri (MS)"/>
                <a:cs typeface="Calibri (MS)"/>
                <a:sym typeface="Calibri (MS)"/>
              </a:rPr>
              <a:t> for students.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478" y="-95478"/>
            <a:ext cx="18502816" cy="10502110"/>
          </a:xfrm>
          <a:custGeom>
            <a:avLst/>
            <a:gdLst/>
            <a:ahLst/>
            <a:cxnLst/>
            <a:rect r="r" b="b" t="t" l="l"/>
            <a:pathLst>
              <a:path h="10502110" w="18502816">
                <a:moveTo>
                  <a:pt x="0" y="0"/>
                </a:moveTo>
                <a:lnTo>
                  <a:pt x="18502816" y="0"/>
                </a:lnTo>
                <a:lnTo>
                  <a:pt x="18502816" y="10502110"/>
                </a:lnTo>
                <a:lnTo>
                  <a:pt x="0" y="10502110"/>
                </a:lnTo>
                <a:lnTo>
                  <a:pt x="0" y="0"/>
                </a:lnTo>
                <a:close/>
              </a:path>
            </a:pathLst>
          </a:custGeom>
          <a:blipFill>
            <a:blip r:embed="rId2">
              <a:extLst>
                <a:ext uri="{96DAC541-7B7A-43D3-8B79-37D633B846F1}">
                  <asvg:svgBlip xmlns:asvg="http://schemas.microsoft.com/office/drawing/2016/SVG/main" r:embed="rId3"/>
                </a:ext>
              </a:extLst>
            </a:blip>
            <a:stretch>
              <a:fillRect l="0" t="-7" r="0" b="-7"/>
            </a:stretch>
          </a:blipFill>
        </p:spPr>
      </p:sp>
      <p:grpSp>
        <p:nvGrpSpPr>
          <p:cNvPr name="Group 3" id="3"/>
          <p:cNvGrpSpPr/>
          <p:nvPr/>
        </p:nvGrpSpPr>
        <p:grpSpPr>
          <a:xfrm rot="0">
            <a:off x="1015736" y="9713878"/>
            <a:ext cx="3218888" cy="300427"/>
            <a:chOff x="0" y="0"/>
            <a:chExt cx="4291851" cy="400569"/>
          </a:xfrm>
        </p:grpSpPr>
        <p:sp>
          <p:nvSpPr>
            <p:cNvPr name="Freeform 4" id="4"/>
            <p:cNvSpPr/>
            <p:nvPr/>
          </p:nvSpPr>
          <p:spPr>
            <a:xfrm flipH="false" flipV="false" rot="0">
              <a:off x="0" y="0"/>
              <a:ext cx="4291838" cy="400558"/>
            </a:xfrm>
            <a:custGeom>
              <a:avLst/>
              <a:gdLst/>
              <a:ahLst/>
              <a:cxnLst/>
              <a:rect r="r" b="b" t="t" l="l"/>
              <a:pathLst>
                <a:path h="400558" w="4291838">
                  <a:moveTo>
                    <a:pt x="0" y="0"/>
                  </a:moveTo>
                  <a:lnTo>
                    <a:pt x="4291838" y="0"/>
                  </a:lnTo>
                  <a:lnTo>
                    <a:pt x="4291838" y="400558"/>
                  </a:lnTo>
                  <a:lnTo>
                    <a:pt x="0" y="400558"/>
                  </a:lnTo>
                  <a:lnTo>
                    <a:pt x="0" y="0"/>
                  </a:lnTo>
                  <a:close/>
                </a:path>
              </a:pathLst>
            </a:custGeom>
            <a:blipFill>
              <a:blip r:embed="rId4"/>
              <a:stretch>
                <a:fillRect l="-66665" t="0" r="-66666" b="-2"/>
              </a:stretch>
            </a:blipFill>
          </p:spPr>
        </p:sp>
      </p:grpSp>
      <p:grpSp>
        <p:nvGrpSpPr>
          <p:cNvPr name="Group 5" id="5"/>
          <p:cNvGrpSpPr/>
          <p:nvPr/>
        </p:nvGrpSpPr>
        <p:grpSpPr>
          <a:xfrm rot="0">
            <a:off x="701001" y="9628038"/>
            <a:ext cx="5565170" cy="443571"/>
            <a:chOff x="0" y="0"/>
            <a:chExt cx="7420227" cy="591428"/>
          </a:xfrm>
        </p:grpSpPr>
        <p:sp>
          <p:nvSpPr>
            <p:cNvPr name="Freeform 6" id="6"/>
            <p:cNvSpPr/>
            <p:nvPr/>
          </p:nvSpPr>
          <p:spPr>
            <a:xfrm flipH="false" flipV="false" rot="0">
              <a:off x="0" y="0"/>
              <a:ext cx="7420229" cy="591439"/>
            </a:xfrm>
            <a:custGeom>
              <a:avLst/>
              <a:gdLst/>
              <a:ahLst/>
              <a:cxnLst/>
              <a:rect r="r" b="b" t="t" l="l"/>
              <a:pathLst>
                <a:path h="591439" w="7420229">
                  <a:moveTo>
                    <a:pt x="0" y="591439"/>
                  </a:moveTo>
                  <a:lnTo>
                    <a:pt x="7420229" y="591439"/>
                  </a:lnTo>
                  <a:lnTo>
                    <a:pt x="7420229" y="0"/>
                  </a:lnTo>
                  <a:lnTo>
                    <a:pt x="0" y="0"/>
                  </a:lnTo>
                  <a:lnTo>
                    <a:pt x="0" y="591439"/>
                  </a:lnTo>
                  <a:close/>
                </a:path>
              </a:pathLst>
            </a:custGeom>
            <a:solidFill>
              <a:srgbClr val="F2F2F2"/>
            </a:solidFill>
          </p:spPr>
        </p:sp>
      </p:grpSp>
      <p:sp>
        <p:nvSpPr>
          <p:cNvPr name="TextBox 7" id="7"/>
          <p:cNvSpPr txBox="true"/>
          <p:nvPr/>
        </p:nvSpPr>
        <p:spPr>
          <a:xfrm rot="0">
            <a:off x="1125421" y="870324"/>
            <a:ext cx="6569675" cy="1461460"/>
          </a:xfrm>
          <a:prstGeom prst="rect">
            <a:avLst/>
          </a:prstGeom>
        </p:spPr>
        <p:txBody>
          <a:bodyPr anchor="t" rtlCol="false" tIns="0" lIns="0" bIns="0" rIns="0">
            <a:spAutoFit/>
          </a:bodyPr>
          <a:lstStyle/>
          <a:p>
            <a:pPr algn="l">
              <a:lnSpc>
                <a:spcPts val="8935"/>
              </a:lnSpc>
            </a:pPr>
            <a:r>
              <a:rPr lang="en-US" sz="6382">
                <a:solidFill>
                  <a:srgbClr val="000000"/>
                </a:solidFill>
                <a:latin typeface="Arial MT Pro"/>
                <a:ea typeface="Arial MT Pro"/>
                <a:cs typeface="Arial MT Pro"/>
                <a:sym typeface="Arial MT Pro"/>
              </a:rPr>
              <a:t>PROJECT TITLE:</a:t>
            </a:r>
          </a:p>
        </p:txBody>
      </p:sp>
      <p:sp>
        <p:nvSpPr>
          <p:cNvPr name="TextBox 8" id="8"/>
          <p:cNvSpPr txBox="true"/>
          <p:nvPr/>
        </p:nvSpPr>
        <p:spPr>
          <a:xfrm rot="0">
            <a:off x="1099270" y="3784302"/>
            <a:ext cx="10742989" cy="2839119"/>
          </a:xfrm>
          <a:prstGeom prst="rect">
            <a:avLst/>
          </a:prstGeom>
        </p:spPr>
        <p:txBody>
          <a:bodyPr anchor="t" rtlCol="false" tIns="0" lIns="0" bIns="0" rIns="0">
            <a:spAutoFit/>
          </a:bodyPr>
          <a:lstStyle/>
          <a:p>
            <a:pPr algn="l">
              <a:lnSpc>
                <a:spcPts val="9251"/>
              </a:lnSpc>
            </a:pPr>
            <a:r>
              <a:rPr lang="en-US" sz="6607">
                <a:solidFill>
                  <a:srgbClr val="000000"/>
                </a:solidFill>
                <a:latin typeface="Arial MT Pro"/>
                <a:ea typeface="Arial MT Pro"/>
                <a:cs typeface="Arial MT Pro"/>
                <a:sym typeface="Arial MT Pro"/>
              </a:rPr>
              <a:t>Web Development Portfolio</a:t>
            </a:r>
          </a:p>
          <a:p>
            <a:pPr algn="l">
              <a:lnSpc>
                <a:spcPts val="7568"/>
              </a:lnSpc>
            </a:pPr>
            <a:r>
              <a:rPr lang="en-US" sz="5406">
                <a:solidFill>
                  <a:srgbClr val="000000"/>
                </a:solidFill>
                <a:latin typeface="Arial MT Pro"/>
                <a:ea typeface="Arial MT Pro"/>
                <a:cs typeface="Arial MT Pro"/>
                <a:sym typeface="Arial MT Pro"/>
              </a:rPr>
              <a:t>Using HTML, CSS, and JavaScript</a:t>
            </a:r>
          </a:p>
        </p:txBody>
      </p:sp>
      <p:sp>
        <p:nvSpPr>
          <p:cNvPr name="TextBox 9" id="9"/>
          <p:cNvSpPr txBox="true"/>
          <p:nvPr/>
        </p:nvSpPr>
        <p:spPr>
          <a:xfrm rot="0">
            <a:off x="17109577" y="9651173"/>
            <a:ext cx="112234" cy="340333"/>
          </a:xfrm>
          <a:prstGeom prst="rect">
            <a:avLst/>
          </a:prstGeom>
        </p:spPr>
        <p:txBody>
          <a:bodyPr anchor="t" rtlCol="false" tIns="0" lIns="0" bIns="0" rIns="0">
            <a:spAutoFit/>
          </a:bodyPr>
          <a:lstStyle/>
          <a:p>
            <a:pPr algn="l">
              <a:lnSpc>
                <a:spcPts val="2312"/>
              </a:lnSpc>
            </a:pPr>
            <a:r>
              <a:rPr lang="en-US" sz="1650">
                <a:solidFill>
                  <a:srgbClr val="2D936B"/>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478" y="-95478"/>
            <a:ext cx="18502816" cy="10502110"/>
          </a:xfrm>
          <a:custGeom>
            <a:avLst/>
            <a:gdLst/>
            <a:ahLst/>
            <a:cxnLst/>
            <a:rect r="r" b="b" t="t" l="l"/>
            <a:pathLst>
              <a:path h="10502110" w="18502816">
                <a:moveTo>
                  <a:pt x="0" y="0"/>
                </a:moveTo>
                <a:lnTo>
                  <a:pt x="18502816" y="0"/>
                </a:lnTo>
                <a:lnTo>
                  <a:pt x="18502816" y="10502110"/>
                </a:lnTo>
                <a:lnTo>
                  <a:pt x="0" y="10502110"/>
                </a:lnTo>
                <a:lnTo>
                  <a:pt x="0" y="0"/>
                </a:lnTo>
                <a:close/>
              </a:path>
            </a:pathLst>
          </a:custGeom>
          <a:blipFill>
            <a:blip r:embed="rId2">
              <a:extLst>
                <a:ext uri="{96DAC541-7B7A-43D3-8B79-37D633B846F1}">
                  <asvg:svgBlip xmlns:asvg="http://schemas.microsoft.com/office/drawing/2016/SVG/main" r:embed="rId3"/>
                </a:ext>
              </a:extLst>
            </a:blip>
            <a:stretch>
              <a:fillRect l="0" t="-7" r="0" b="-7"/>
            </a:stretch>
          </a:blipFill>
        </p:spPr>
      </p:sp>
      <p:grpSp>
        <p:nvGrpSpPr>
          <p:cNvPr name="Group 3" id="3"/>
          <p:cNvGrpSpPr/>
          <p:nvPr/>
        </p:nvGrpSpPr>
        <p:grpSpPr>
          <a:xfrm rot="0">
            <a:off x="16051493" y="9213157"/>
            <a:ext cx="371961" cy="371961"/>
            <a:chOff x="0" y="0"/>
            <a:chExt cx="495948" cy="495948"/>
          </a:xfrm>
        </p:grpSpPr>
        <p:sp>
          <p:nvSpPr>
            <p:cNvPr name="Freeform 4" id="4"/>
            <p:cNvSpPr/>
            <p:nvPr/>
          </p:nvSpPr>
          <p:spPr>
            <a:xfrm flipH="false" flipV="false" rot="0">
              <a:off x="0" y="0"/>
              <a:ext cx="495935" cy="495935"/>
            </a:xfrm>
            <a:custGeom>
              <a:avLst/>
              <a:gdLst/>
              <a:ahLst/>
              <a:cxnLst/>
              <a:rect r="r" b="b" t="t" l="l"/>
              <a:pathLst>
                <a:path h="495935" w="495935">
                  <a:moveTo>
                    <a:pt x="0" y="0"/>
                  </a:moveTo>
                  <a:lnTo>
                    <a:pt x="495935" y="0"/>
                  </a:lnTo>
                  <a:lnTo>
                    <a:pt x="495935" y="495935"/>
                  </a:lnTo>
                  <a:lnTo>
                    <a:pt x="0" y="495935"/>
                  </a:lnTo>
                  <a:lnTo>
                    <a:pt x="0" y="0"/>
                  </a:lnTo>
                  <a:close/>
                </a:path>
              </a:pathLst>
            </a:custGeom>
            <a:blipFill>
              <a:blip r:embed="rId4"/>
              <a:stretch>
                <a:fillRect l="0" t="0" r="-2" b="-2"/>
              </a:stretch>
            </a:blipFill>
          </p:spPr>
        </p:sp>
      </p:grpSp>
      <p:grpSp>
        <p:nvGrpSpPr>
          <p:cNvPr name="Group 5" id="5"/>
          <p:cNvGrpSpPr/>
          <p:nvPr/>
        </p:nvGrpSpPr>
        <p:grpSpPr>
          <a:xfrm rot="0">
            <a:off x="701001" y="9628038"/>
            <a:ext cx="5565170" cy="443571"/>
            <a:chOff x="0" y="0"/>
            <a:chExt cx="7420227" cy="591428"/>
          </a:xfrm>
        </p:grpSpPr>
        <p:sp>
          <p:nvSpPr>
            <p:cNvPr name="Freeform 6" id="6"/>
            <p:cNvSpPr/>
            <p:nvPr/>
          </p:nvSpPr>
          <p:spPr>
            <a:xfrm flipH="false" flipV="false" rot="0">
              <a:off x="0" y="0"/>
              <a:ext cx="7420229" cy="591439"/>
            </a:xfrm>
            <a:custGeom>
              <a:avLst/>
              <a:gdLst/>
              <a:ahLst/>
              <a:cxnLst/>
              <a:rect r="r" b="b" t="t" l="l"/>
              <a:pathLst>
                <a:path h="591439" w="7420229">
                  <a:moveTo>
                    <a:pt x="0" y="591439"/>
                  </a:moveTo>
                  <a:lnTo>
                    <a:pt x="7420229" y="591439"/>
                  </a:lnTo>
                  <a:lnTo>
                    <a:pt x="7420229" y="0"/>
                  </a:lnTo>
                  <a:lnTo>
                    <a:pt x="0" y="0"/>
                  </a:lnTo>
                  <a:lnTo>
                    <a:pt x="0" y="591439"/>
                  </a:lnTo>
                  <a:close/>
                </a:path>
              </a:pathLst>
            </a:custGeom>
            <a:solidFill>
              <a:srgbClr val="F2F2F2"/>
            </a:solidFill>
          </p:spPr>
        </p:sp>
      </p:grpSp>
      <p:grpSp>
        <p:nvGrpSpPr>
          <p:cNvPr name="Group 7" id="7"/>
          <p:cNvGrpSpPr/>
          <p:nvPr/>
        </p:nvGrpSpPr>
        <p:grpSpPr>
          <a:xfrm rot="0">
            <a:off x="71533" y="5736762"/>
            <a:ext cx="2603712" cy="4520744"/>
            <a:chOff x="0" y="0"/>
            <a:chExt cx="3471617" cy="6027659"/>
          </a:xfrm>
        </p:grpSpPr>
        <p:sp>
          <p:nvSpPr>
            <p:cNvPr name="Freeform 8" id="8"/>
            <p:cNvSpPr/>
            <p:nvPr/>
          </p:nvSpPr>
          <p:spPr>
            <a:xfrm flipH="false" flipV="false" rot="0">
              <a:off x="0" y="0"/>
              <a:ext cx="3471672" cy="6027674"/>
            </a:xfrm>
            <a:custGeom>
              <a:avLst/>
              <a:gdLst/>
              <a:ahLst/>
              <a:cxnLst/>
              <a:rect r="r" b="b" t="t" l="l"/>
              <a:pathLst>
                <a:path h="6027674" w="3471672">
                  <a:moveTo>
                    <a:pt x="0" y="0"/>
                  </a:moveTo>
                  <a:lnTo>
                    <a:pt x="3471672" y="0"/>
                  </a:lnTo>
                  <a:lnTo>
                    <a:pt x="3471672" y="6027674"/>
                  </a:lnTo>
                  <a:lnTo>
                    <a:pt x="0" y="6027674"/>
                  </a:lnTo>
                  <a:lnTo>
                    <a:pt x="0" y="0"/>
                  </a:lnTo>
                  <a:close/>
                </a:path>
              </a:pathLst>
            </a:custGeom>
            <a:blipFill>
              <a:blip r:embed="rId5"/>
              <a:stretch>
                <a:fillRect l="-135" t="0" r="-133" b="0"/>
              </a:stretch>
            </a:blipFill>
          </p:spPr>
        </p:sp>
      </p:grpSp>
      <p:sp>
        <p:nvSpPr>
          <p:cNvPr name="TextBox 9" id="9"/>
          <p:cNvSpPr txBox="true"/>
          <p:nvPr/>
        </p:nvSpPr>
        <p:spPr>
          <a:xfrm rot="0">
            <a:off x="1130190" y="9659781"/>
            <a:ext cx="2618593" cy="341880"/>
          </a:xfrm>
          <a:prstGeom prst="rect">
            <a:avLst/>
          </a:prstGeom>
        </p:spPr>
        <p:txBody>
          <a:bodyPr anchor="t" rtlCol="false" tIns="0" lIns="0" bIns="0" rIns="0">
            <a:spAutoFit/>
          </a:bodyPr>
          <a:lstStyle/>
          <a:p>
            <a:pPr algn="l">
              <a:lnSpc>
                <a:spcPts val="2312"/>
              </a:lnSpc>
            </a:pPr>
            <a:r>
              <a:rPr lang="en-US" sz="1650">
                <a:solidFill>
                  <a:srgbClr val="2D83C3"/>
                </a:solidFill>
                <a:latin typeface="Trebuchet MS"/>
                <a:ea typeface="Trebuchet MS"/>
                <a:cs typeface="Trebuchet MS"/>
                <a:sym typeface="Trebuchet MS"/>
              </a:rPr>
              <a:t>3/21/2024 </a:t>
            </a:r>
            <a:r>
              <a:rPr lang="en-US" sz="1650" b="true">
                <a:solidFill>
                  <a:srgbClr val="2D83C3"/>
                </a:solidFill>
                <a:latin typeface="Trebuchet MS Bold"/>
                <a:ea typeface="Trebuchet MS Bold"/>
                <a:cs typeface="Trebuchet MS Bold"/>
                <a:sym typeface="Trebuchet MS Bold"/>
              </a:rPr>
              <a:t>Annual Review</a:t>
            </a:r>
          </a:p>
        </p:txBody>
      </p:sp>
      <p:sp>
        <p:nvSpPr>
          <p:cNvPr name="TextBox 10" id="10"/>
          <p:cNvSpPr txBox="true"/>
          <p:nvPr/>
        </p:nvSpPr>
        <p:spPr>
          <a:xfrm rot="0">
            <a:off x="17109577" y="9651173"/>
            <a:ext cx="112234" cy="340333"/>
          </a:xfrm>
          <a:prstGeom prst="rect">
            <a:avLst/>
          </a:prstGeom>
        </p:spPr>
        <p:txBody>
          <a:bodyPr anchor="t" rtlCol="false" tIns="0" lIns="0" bIns="0" rIns="0">
            <a:spAutoFit/>
          </a:bodyPr>
          <a:lstStyle/>
          <a:p>
            <a:pPr algn="l">
              <a:lnSpc>
                <a:spcPts val="2312"/>
              </a:lnSpc>
            </a:pPr>
            <a:r>
              <a:rPr lang="en-US" sz="1650">
                <a:solidFill>
                  <a:srgbClr val="2D936B"/>
                </a:solidFill>
                <a:latin typeface="Trebuchet MS"/>
                <a:ea typeface="Trebuchet MS"/>
                <a:cs typeface="Trebuchet MS"/>
                <a:sym typeface="Trebuchet MS"/>
              </a:rPr>
              <a:t>3</a:t>
            </a:r>
          </a:p>
        </p:txBody>
      </p:sp>
      <p:sp>
        <p:nvSpPr>
          <p:cNvPr name="TextBox 11" id="11"/>
          <p:cNvSpPr txBox="true"/>
          <p:nvPr/>
        </p:nvSpPr>
        <p:spPr>
          <a:xfrm rot="0">
            <a:off x="1125421" y="431543"/>
            <a:ext cx="3564613" cy="1390225"/>
          </a:xfrm>
          <a:prstGeom prst="rect">
            <a:avLst/>
          </a:prstGeom>
        </p:spPr>
        <p:txBody>
          <a:bodyPr anchor="t" rtlCol="false" tIns="0" lIns="0" bIns="0" rIns="0">
            <a:spAutoFit/>
          </a:bodyPr>
          <a:lstStyle/>
          <a:p>
            <a:pPr algn="l">
              <a:lnSpc>
                <a:spcPts val="10091"/>
              </a:lnSpc>
            </a:pPr>
            <a:r>
              <a:rPr lang="en-US" sz="7207" b="true">
                <a:solidFill>
                  <a:srgbClr val="000000"/>
                </a:solidFill>
                <a:latin typeface="Trebuchet MS Bold"/>
                <a:ea typeface="Trebuchet MS Bold"/>
                <a:cs typeface="Trebuchet MS Bold"/>
                <a:sym typeface="Trebuchet MS Bold"/>
              </a:rPr>
              <a:t>AGENDA</a:t>
            </a:r>
          </a:p>
        </p:txBody>
      </p:sp>
      <p:sp>
        <p:nvSpPr>
          <p:cNvPr name="TextBox 12" id="12"/>
          <p:cNvSpPr txBox="true"/>
          <p:nvPr/>
        </p:nvSpPr>
        <p:spPr>
          <a:xfrm rot="0">
            <a:off x="2874897" y="2135186"/>
            <a:ext cx="700358" cy="6594176"/>
          </a:xfrm>
          <a:prstGeom prst="rect">
            <a:avLst/>
          </a:prstGeom>
        </p:spPr>
        <p:txBody>
          <a:bodyPr anchor="t" rtlCol="false" tIns="0" lIns="0" bIns="0" rIns="0">
            <a:spAutoFit/>
          </a:bodyPr>
          <a:lstStyle/>
          <a:p>
            <a:pPr algn="r">
              <a:lnSpc>
                <a:spcPts val="5066"/>
              </a:lnSpc>
            </a:pPr>
            <a:r>
              <a:rPr lang="en-US" sz="4205">
                <a:solidFill>
                  <a:srgbClr val="0D0D0D"/>
                </a:solidFill>
                <a:latin typeface="Calibri (MS)"/>
                <a:ea typeface="Calibri (MS)"/>
                <a:cs typeface="Calibri (MS)"/>
                <a:sym typeface="Calibri (MS)"/>
              </a:rPr>
              <a:t>1. 2. 3. 4. 5. 6. 7. 8. 9. 10.</a:t>
            </a:r>
          </a:p>
        </p:txBody>
      </p:sp>
      <p:sp>
        <p:nvSpPr>
          <p:cNvPr name="TextBox 13" id="13"/>
          <p:cNvSpPr txBox="true"/>
          <p:nvPr/>
        </p:nvSpPr>
        <p:spPr>
          <a:xfrm rot="0">
            <a:off x="3906944" y="2293776"/>
            <a:ext cx="7167049" cy="6431146"/>
          </a:xfrm>
          <a:prstGeom prst="rect">
            <a:avLst/>
          </a:prstGeom>
        </p:spPr>
        <p:txBody>
          <a:bodyPr anchor="t" rtlCol="false" tIns="0" lIns="0" bIns="0" rIns="0">
            <a:spAutoFit/>
          </a:bodyPr>
          <a:lstStyle/>
          <a:p>
            <a:pPr algn="l">
              <a:lnSpc>
                <a:spcPts val="5066"/>
              </a:lnSpc>
            </a:pPr>
            <a:r>
              <a:rPr lang="en-US" sz="4205">
                <a:solidFill>
                  <a:srgbClr val="0D0D0D"/>
                </a:solidFill>
                <a:latin typeface="Noto Serif"/>
                <a:ea typeface="Noto Serif"/>
                <a:cs typeface="Noto Serif"/>
                <a:sym typeface="Noto Serif"/>
              </a:rPr>
              <a:t>Problem Statement Project Overview End Users Tools and Technologies Portfolio design and Layout Features and Functionality Results and Screenshots Conclusion Github Link  Results and Screenshots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478" y="-95478"/>
            <a:ext cx="18502816" cy="10497326"/>
          </a:xfrm>
          <a:custGeom>
            <a:avLst/>
            <a:gdLst/>
            <a:ahLst/>
            <a:cxnLst/>
            <a:rect r="r" b="b" t="t" l="l"/>
            <a:pathLst>
              <a:path h="10497326" w="18502816">
                <a:moveTo>
                  <a:pt x="0" y="0"/>
                </a:moveTo>
                <a:lnTo>
                  <a:pt x="18502816" y="0"/>
                </a:lnTo>
                <a:lnTo>
                  <a:pt x="18502816" y="10497325"/>
                </a:lnTo>
                <a:lnTo>
                  <a:pt x="0" y="10497325"/>
                </a:lnTo>
                <a:lnTo>
                  <a:pt x="0" y="0"/>
                </a:lnTo>
                <a:close/>
              </a:path>
            </a:pathLst>
          </a:custGeom>
          <a:blipFill>
            <a:blip r:embed="rId2">
              <a:extLst>
                <a:ext uri="{96DAC541-7B7A-43D3-8B79-37D633B846F1}">
                  <asvg:svgBlip xmlns:asvg="http://schemas.microsoft.com/office/drawing/2016/SVG/main" r:embed="rId3"/>
                </a:ext>
              </a:extLst>
            </a:blip>
            <a:stretch>
              <a:fillRect l="0" t="-30" r="0" b="-30"/>
            </a:stretch>
          </a:blipFill>
        </p:spPr>
      </p:sp>
      <p:grpSp>
        <p:nvGrpSpPr>
          <p:cNvPr name="Group 3" id="3"/>
          <p:cNvGrpSpPr/>
          <p:nvPr/>
        </p:nvGrpSpPr>
        <p:grpSpPr>
          <a:xfrm rot="0">
            <a:off x="12002857" y="4406290"/>
            <a:ext cx="4148783" cy="4892706"/>
            <a:chOff x="0" y="0"/>
            <a:chExt cx="5531711" cy="6523608"/>
          </a:xfrm>
        </p:grpSpPr>
        <p:sp>
          <p:nvSpPr>
            <p:cNvPr name="Freeform 4" id="4"/>
            <p:cNvSpPr/>
            <p:nvPr/>
          </p:nvSpPr>
          <p:spPr>
            <a:xfrm flipH="false" flipV="false" rot="0">
              <a:off x="0" y="0"/>
              <a:ext cx="5531739" cy="6523609"/>
            </a:xfrm>
            <a:custGeom>
              <a:avLst/>
              <a:gdLst/>
              <a:ahLst/>
              <a:cxnLst/>
              <a:rect r="r" b="b" t="t" l="l"/>
              <a:pathLst>
                <a:path h="6523609" w="5531739">
                  <a:moveTo>
                    <a:pt x="0" y="0"/>
                  </a:moveTo>
                  <a:lnTo>
                    <a:pt x="5531739" y="0"/>
                  </a:lnTo>
                  <a:lnTo>
                    <a:pt x="5531739" y="6523609"/>
                  </a:lnTo>
                  <a:lnTo>
                    <a:pt x="0" y="6523609"/>
                  </a:lnTo>
                  <a:lnTo>
                    <a:pt x="0" y="0"/>
                  </a:lnTo>
                  <a:close/>
                </a:path>
              </a:pathLst>
            </a:custGeom>
            <a:blipFill>
              <a:blip r:embed="rId4"/>
              <a:stretch>
                <a:fillRect l="-21" t="0" r="-20" b="0"/>
              </a:stretch>
            </a:blipFill>
          </p:spPr>
        </p:sp>
      </p:grpSp>
      <p:sp>
        <p:nvSpPr>
          <p:cNvPr name="Freeform 5" id="5"/>
          <p:cNvSpPr/>
          <p:nvPr/>
        </p:nvSpPr>
        <p:spPr>
          <a:xfrm flipH="false" flipV="false" rot="0">
            <a:off x="10057226" y="2546500"/>
            <a:ext cx="472108" cy="486416"/>
          </a:xfrm>
          <a:custGeom>
            <a:avLst/>
            <a:gdLst/>
            <a:ahLst/>
            <a:cxnLst/>
            <a:rect r="r" b="b" t="t" l="l"/>
            <a:pathLst>
              <a:path h="486416" w="472108">
                <a:moveTo>
                  <a:pt x="0" y="0"/>
                </a:moveTo>
                <a:lnTo>
                  <a:pt x="472108" y="0"/>
                </a:lnTo>
                <a:lnTo>
                  <a:pt x="472108" y="486416"/>
                </a:lnTo>
                <a:lnTo>
                  <a:pt x="0" y="486416"/>
                </a:lnTo>
                <a:lnTo>
                  <a:pt x="0" y="0"/>
                </a:lnTo>
                <a:close/>
              </a:path>
            </a:pathLst>
          </a:custGeom>
          <a:blipFill>
            <a:blip r:embed="rId5">
              <a:extLst>
                <a:ext uri="{96DAC541-7B7A-43D3-8B79-37D633B846F1}">
                  <asvg:svgBlip xmlns:asvg="http://schemas.microsoft.com/office/drawing/2016/SVG/main" r:embed="rId6"/>
                </a:ext>
              </a:extLst>
            </a:blip>
            <a:stretch>
              <a:fillRect l="0" t="-470" r="0" b="-470"/>
            </a:stretch>
          </a:blipFill>
        </p:spPr>
      </p:sp>
      <p:grpSp>
        <p:nvGrpSpPr>
          <p:cNvPr name="Group 6" id="6"/>
          <p:cNvGrpSpPr/>
          <p:nvPr/>
        </p:nvGrpSpPr>
        <p:grpSpPr>
          <a:xfrm rot="0">
            <a:off x="1015736" y="9713878"/>
            <a:ext cx="3218888" cy="300427"/>
            <a:chOff x="0" y="0"/>
            <a:chExt cx="4291851" cy="400569"/>
          </a:xfrm>
        </p:grpSpPr>
        <p:sp>
          <p:nvSpPr>
            <p:cNvPr name="Freeform 7" id="7"/>
            <p:cNvSpPr/>
            <p:nvPr/>
          </p:nvSpPr>
          <p:spPr>
            <a:xfrm flipH="false" flipV="false" rot="0">
              <a:off x="0" y="0"/>
              <a:ext cx="4291838" cy="400558"/>
            </a:xfrm>
            <a:custGeom>
              <a:avLst/>
              <a:gdLst/>
              <a:ahLst/>
              <a:cxnLst/>
              <a:rect r="r" b="b" t="t" l="l"/>
              <a:pathLst>
                <a:path h="400558" w="4291838">
                  <a:moveTo>
                    <a:pt x="0" y="0"/>
                  </a:moveTo>
                  <a:lnTo>
                    <a:pt x="4291838" y="0"/>
                  </a:lnTo>
                  <a:lnTo>
                    <a:pt x="4291838" y="400558"/>
                  </a:lnTo>
                  <a:lnTo>
                    <a:pt x="0" y="400558"/>
                  </a:lnTo>
                  <a:lnTo>
                    <a:pt x="0" y="0"/>
                  </a:lnTo>
                  <a:close/>
                </a:path>
              </a:pathLst>
            </a:custGeom>
            <a:blipFill>
              <a:blip r:embed="rId7"/>
              <a:stretch>
                <a:fillRect l="-66665" t="0" r="-66666" b="-2"/>
              </a:stretch>
            </a:blipFill>
          </p:spPr>
        </p:sp>
      </p:grpSp>
      <p:sp>
        <p:nvSpPr>
          <p:cNvPr name="TextBox 8" id="8"/>
          <p:cNvSpPr txBox="true"/>
          <p:nvPr/>
        </p:nvSpPr>
        <p:spPr>
          <a:xfrm rot="0">
            <a:off x="1267042" y="649840"/>
            <a:ext cx="8775132" cy="1241500"/>
          </a:xfrm>
          <a:prstGeom prst="rect">
            <a:avLst/>
          </a:prstGeom>
        </p:spPr>
        <p:txBody>
          <a:bodyPr anchor="t" rtlCol="false" tIns="0" lIns="0" bIns="0" rIns="0">
            <a:spAutoFit/>
          </a:bodyPr>
          <a:lstStyle/>
          <a:p>
            <a:pPr algn="l">
              <a:lnSpc>
                <a:spcPts val="8935"/>
              </a:lnSpc>
            </a:pPr>
            <a:r>
              <a:rPr lang="en-US" sz="6382" b="true">
                <a:solidFill>
                  <a:srgbClr val="000000"/>
                </a:solidFill>
                <a:latin typeface="Trebuchet MS Bold"/>
                <a:ea typeface="Trebuchet MS Bold"/>
                <a:cs typeface="Trebuchet MS Bold"/>
                <a:sym typeface="Trebuchet MS Bold"/>
              </a:rPr>
              <a:t>PROBLEM STATEMENT</a:t>
            </a:r>
          </a:p>
        </p:txBody>
      </p:sp>
      <p:sp>
        <p:nvSpPr>
          <p:cNvPr name="TextBox 9" id="9"/>
          <p:cNvSpPr txBox="true"/>
          <p:nvPr/>
        </p:nvSpPr>
        <p:spPr>
          <a:xfrm rot="0">
            <a:off x="1267042" y="2848446"/>
            <a:ext cx="11490950" cy="3821032"/>
          </a:xfrm>
          <a:prstGeom prst="rect">
            <a:avLst/>
          </a:prstGeom>
        </p:spPr>
        <p:txBody>
          <a:bodyPr anchor="t" rtlCol="false" tIns="0" lIns="0" bIns="0" rIns="0">
            <a:spAutoFit/>
          </a:bodyPr>
          <a:lstStyle/>
          <a:p>
            <a:pPr algn="l">
              <a:lnSpc>
                <a:spcPts val="4282"/>
              </a:lnSpc>
            </a:pPr>
            <a:r>
              <a:rPr lang="en-US" sz="3603" b="true">
                <a:solidFill>
                  <a:srgbClr val="000000"/>
                </a:solidFill>
                <a:latin typeface="Trebuchet MS Bold"/>
                <a:ea typeface="Trebuchet MS Bold"/>
                <a:cs typeface="Trebuchet MS Bold"/>
                <a:sym typeface="Trebuchet MS Bold"/>
              </a:rPr>
              <a:t>Many students struggle to present their projects and technical skills to recruiters. A PDF resume does not reflect creativity or hands-on knowledge. To solve this, a web-based portfolio can be developed using HTML, CSS, and JavaScript to display personal details, projects, and contact information in a visually appealing and interactive format.</a:t>
            </a:r>
          </a:p>
        </p:txBody>
      </p:sp>
      <p:sp>
        <p:nvSpPr>
          <p:cNvPr name="TextBox 10" id="10"/>
          <p:cNvSpPr txBox="true"/>
          <p:nvPr/>
        </p:nvSpPr>
        <p:spPr>
          <a:xfrm rot="0">
            <a:off x="17109577" y="9651173"/>
            <a:ext cx="112234" cy="340333"/>
          </a:xfrm>
          <a:prstGeom prst="rect">
            <a:avLst/>
          </a:prstGeom>
        </p:spPr>
        <p:txBody>
          <a:bodyPr anchor="t" rtlCol="false" tIns="0" lIns="0" bIns="0" rIns="0">
            <a:spAutoFit/>
          </a:bodyPr>
          <a:lstStyle/>
          <a:p>
            <a:pPr algn="l">
              <a:lnSpc>
                <a:spcPts val="2312"/>
              </a:lnSpc>
            </a:pPr>
            <a:r>
              <a:rPr lang="en-US" sz="1650">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478" y="-95478"/>
            <a:ext cx="18502816" cy="10497326"/>
          </a:xfrm>
          <a:custGeom>
            <a:avLst/>
            <a:gdLst/>
            <a:ahLst/>
            <a:cxnLst/>
            <a:rect r="r" b="b" t="t" l="l"/>
            <a:pathLst>
              <a:path h="10497326" w="18502816">
                <a:moveTo>
                  <a:pt x="0" y="0"/>
                </a:moveTo>
                <a:lnTo>
                  <a:pt x="18502816" y="0"/>
                </a:lnTo>
                <a:lnTo>
                  <a:pt x="18502816" y="10497325"/>
                </a:lnTo>
                <a:lnTo>
                  <a:pt x="0" y="10497325"/>
                </a:lnTo>
                <a:lnTo>
                  <a:pt x="0" y="0"/>
                </a:lnTo>
                <a:close/>
              </a:path>
            </a:pathLst>
          </a:custGeom>
          <a:blipFill>
            <a:blip r:embed="rId2">
              <a:extLst>
                <a:ext uri="{96DAC541-7B7A-43D3-8B79-37D633B846F1}">
                  <asvg:svgBlip xmlns:asvg="http://schemas.microsoft.com/office/drawing/2016/SVG/main" r:embed="rId3"/>
                </a:ext>
              </a:extLst>
            </a:blip>
            <a:stretch>
              <a:fillRect l="0" t="-30" r="0" b="-30"/>
            </a:stretch>
          </a:blipFill>
        </p:spPr>
      </p:sp>
      <p:sp>
        <p:nvSpPr>
          <p:cNvPr name="Freeform 3" id="3"/>
          <p:cNvSpPr/>
          <p:nvPr/>
        </p:nvSpPr>
        <p:spPr>
          <a:xfrm flipH="false" flipV="false" rot="0">
            <a:off x="10057226" y="2546500"/>
            <a:ext cx="472108" cy="486416"/>
          </a:xfrm>
          <a:custGeom>
            <a:avLst/>
            <a:gdLst/>
            <a:ahLst/>
            <a:cxnLst/>
            <a:rect r="r" b="b" t="t" l="l"/>
            <a:pathLst>
              <a:path h="486416" w="472108">
                <a:moveTo>
                  <a:pt x="0" y="0"/>
                </a:moveTo>
                <a:lnTo>
                  <a:pt x="472108" y="0"/>
                </a:lnTo>
                <a:lnTo>
                  <a:pt x="472108" y="486416"/>
                </a:lnTo>
                <a:lnTo>
                  <a:pt x="0" y="486416"/>
                </a:lnTo>
                <a:lnTo>
                  <a:pt x="0" y="0"/>
                </a:lnTo>
                <a:close/>
              </a:path>
            </a:pathLst>
          </a:custGeom>
          <a:blipFill>
            <a:blip r:embed="rId4">
              <a:extLst>
                <a:ext uri="{96DAC541-7B7A-43D3-8B79-37D633B846F1}">
                  <asvg:svgBlip xmlns:asvg="http://schemas.microsoft.com/office/drawing/2016/SVG/main" r:embed="rId5"/>
                </a:ext>
              </a:extLst>
            </a:blip>
            <a:stretch>
              <a:fillRect l="0" t="-470" r="0" b="-470"/>
            </a:stretch>
          </a:blipFill>
        </p:spPr>
      </p:sp>
      <p:grpSp>
        <p:nvGrpSpPr>
          <p:cNvPr name="Group 4" id="4"/>
          <p:cNvGrpSpPr/>
          <p:nvPr/>
        </p:nvGrpSpPr>
        <p:grpSpPr>
          <a:xfrm rot="0">
            <a:off x="13004286" y="3977103"/>
            <a:ext cx="5307587" cy="5722454"/>
            <a:chOff x="0" y="0"/>
            <a:chExt cx="7076782" cy="7629939"/>
          </a:xfrm>
        </p:grpSpPr>
        <p:sp>
          <p:nvSpPr>
            <p:cNvPr name="Freeform 5" id="5"/>
            <p:cNvSpPr/>
            <p:nvPr/>
          </p:nvSpPr>
          <p:spPr>
            <a:xfrm flipH="false" flipV="false" rot="0">
              <a:off x="0" y="0"/>
              <a:ext cx="7076821" cy="7629906"/>
            </a:xfrm>
            <a:custGeom>
              <a:avLst/>
              <a:gdLst/>
              <a:ahLst/>
              <a:cxnLst/>
              <a:rect r="r" b="b" t="t" l="l"/>
              <a:pathLst>
                <a:path h="7629906" w="7076821">
                  <a:moveTo>
                    <a:pt x="0" y="0"/>
                  </a:moveTo>
                  <a:lnTo>
                    <a:pt x="7076821" y="0"/>
                  </a:lnTo>
                  <a:lnTo>
                    <a:pt x="7076821" y="7629906"/>
                  </a:lnTo>
                  <a:lnTo>
                    <a:pt x="0" y="7629906"/>
                  </a:lnTo>
                  <a:lnTo>
                    <a:pt x="0" y="0"/>
                  </a:lnTo>
                  <a:close/>
                </a:path>
              </a:pathLst>
            </a:custGeom>
            <a:blipFill>
              <a:blip r:embed="rId6"/>
              <a:stretch>
                <a:fillRect l="0" t="0" r="0" b="0"/>
              </a:stretch>
            </a:blipFill>
          </p:spPr>
        </p:sp>
      </p:grpSp>
      <p:grpSp>
        <p:nvGrpSpPr>
          <p:cNvPr name="Group 6" id="6"/>
          <p:cNvGrpSpPr/>
          <p:nvPr/>
        </p:nvGrpSpPr>
        <p:grpSpPr>
          <a:xfrm rot="0">
            <a:off x="1015736" y="9713878"/>
            <a:ext cx="3218888" cy="300427"/>
            <a:chOff x="0" y="0"/>
            <a:chExt cx="4291851" cy="400569"/>
          </a:xfrm>
        </p:grpSpPr>
        <p:sp>
          <p:nvSpPr>
            <p:cNvPr name="Freeform 7" id="7"/>
            <p:cNvSpPr/>
            <p:nvPr/>
          </p:nvSpPr>
          <p:spPr>
            <a:xfrm flipH="false" flipV="false" rot="0">
              <a:off x="0" y="0"/>
              <a:ext cx="4291838" cy="400558"/>
            </a:xfrm>
            <a:custGeom>
              <a:avLst/>
              <a:gdLst/>
              <a:ahLst/>
              <a:cxnLst/>
              <a:rect r="r" b="b" t="t" l="l"/>
              <a:pathLst>
                <a:path h="400558" w="4291838">
                  <a:moveTo>
                    <a:pt x="0" y="0"/>
                  </a:moveTo>
                  <a:lnTo>
                    <a:pt x="4291838" y="0"/>
                  </a:lnTo>
                  <a:lnTo>
                    <a:pt x="4291838" y="400558"/>
                  </a:lnTo>
                  <a:lnTo>
                    <a:pt x="0" y="400558"/>
                  </a:lnTo>
                  <a:lnTo>
                    <a:pt x="0" y="0"/>
                  </a:lnTo>
                  <a:close/>
                </a:path>
              </a:pathLst>
            </a:custGeom>
            <a:blipFill>
              <a:blip r:embed="rId7"/>
              <a:stretch>
                <a:fillRect l="-66665" t="0" r="-66666" b="-2"/>
              </a:stretch>
            </a:blipFill>
          </p:spPr>
        </p:sp>
      </p:grpSp>
      <p:sp>
        <p:nvSpPr>
          <p:cNvPr name="TextBox 8" id="8"/>
          <p:cNvSpPr txBox="true"/>
          <p:nvPr/>
        </p:nvSpPr>
        <p:spPr>
          <a:xfrm rot="0">
            <a:off x="1111115" y="1032198"/>
            <a:ext cx="7518072" cy="1241500"/>
          </a:xfrm>
          <a:prstGeom prst="rect">
            <a:avLst/>
          </a:prstGeom>
        </p:spPr>
        <p:txBody>
          <a:bodyPr anchor="t" rtlCol="false" tIns="0" lIns="0" bIns="0" rIns="0">
            <a:spAutoFit/>
          </a:bodyPr>
          <a:lstStyle/>
          <a:p>
            <a:pPr algn="l">
              <a:lnSpc>
                <a:spcPts val="8935"/>
              </a:lnSpc>
            </a:pPr>
            <a:r>
              <a:rPr lang="en-US" b="true" sz="6382" spc="6">
                <a:solidFill>
                  <a:srgbClr val="000000"/>
                </a:solidFill>
                <a:latin typeface="Trebuchet MS Bold"/>
                <a:ea typeface="Trebuchet MS Bold"/>
                <a:cs typeface="Trebuchet MS Bold"/>
                <a:sym typeface="Trebuchet MS Bold"/>
              </a:rPr>
              <a:t>PROJECTOVERVIEW</a:t>
            </a:r>
          </a:p>
        </p:txBody>
      </p:sp>
      <p:sp>
        <p:nvSpPr>
          <p:cNvPr name="TextBox 9" id="9"/>
          <p:cNvSpPr txBox="true"/>
          <p:nvPr/>
        </p:nvSpPr>
        <p:spPr>
          <a:xfrm rot="0">
            <a:off x="1111115" y="3218887"/>
            <a:ext cx="10074326" cy="5055895"/>
          </a:xfrm>
          <a:prstGeom prst="rect">
            <a:avLst/>
          </a:prstGeom>
        </p:spPr>
        <p:txBody>
          <a:bodyPr anchor="t" rtlCol="false" tIns="0" lIns="0" bIns="0" rIns="0">
            <a:spAutoFit/>
          </a:bodyPr>
          <a:lstStyle/>
          <a:p>
            <a:pPr algn="l">
              <a:lnSpc>
                <a:spcPts val="3603"/>
              </a:lnSpc>
            </a:pPr>
            <a:r>
              <a:rPr lang="en-US" sz="3002" b="true">
                <a:solidFill>
                  <a:srgbClr val="000000"/>
                </a:solidFill>
                <a:latin typeface="Trebuchet MS Bold"/>
                <a:ea typeface="Trebuchet MS Bold"/>
                <a:cs typeface="Trebuchet MS Bold"/>
                <a:sym typeface="Trebuchet MS Bold"/>
              </a:rPr>
              <a:t>This project focuses on creating a personal portfolio website using HTML, CSS, and JavaScript. The portfolio will serve as a digital resume for students to present their skills, academic projects, and achievements in a structured and visually appealing way. HTML will be used to design the structure and content of the website. CSS will provide styling, layouts, and responsiveness across devices. JavaScript will add interactivity, such as navigation menus, animations, and form validation.</a:t>
            </a:r>
          </a:p>
        </p:txBody>
      </p:sp>
      <p:sp>
        <p:nvSpPr>
          <p:cNvPr name="TextBox 10" id="10"/>
          <p:cNvSpPr txBox="true"/>
          <p:nvPr/>
        </p:nvSpPr>
        <p:spPr>
          <a:xfrm rot="0">
            <a:off x="17109577" y="9651173"/>
            <a:ext cx="112234" cy="340333"/>
          </a:xfrm>
          <a:prstGeom prst="rect">
            <a:avLst/>
          </a:prstGeom>
        </p:spPr>
        <p:txBody>
          <a:bodyPr anchor="t" rtlCol="false" tIns="0" lIns="0" bIns="0" rIns="0">
            <a:spAutoFit/>
          </a:bodyPr>
          <a:lstStyle/>
          <a:p>
            <a:pPr algn="l">
              <a:lnSpc>
                <a:spcPts val="2312"/>
              </a:lnSpc>
            </a:pPr>
            <a:r>
              <a:rPr lang="en-US" sz="1650">
                <a:solidFill>
                  <a:srgbClr val="2D936B"/>
                </a:solidFill>
                <a:latin typeface="Trebuchet MS"/>
                <a:ea typeface="Trebuchet MS"/>
                <a:cs typeface="Trebuchet MS"/>
                <a:sym typeface="Trebuchet M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478" y="-95478"/>
            <a:ext cx="18502816" cy="10497326"/>
          </a:xfrm>
          <a:custGeom>
            <a:avLst/>
            <a:gdLst/>
            <a:ahLst/>
            <a:cxnLst/>
            <a:rect r="r" b="b" t="t" l="l"/>
            <a:pathLst>
              <a:path h="10497326" w="18502816">
                <a:moveTo>
                  <a:pt x="0" y="0"/>
                </a:moveTo>
                <a:lnTo>
                  <a:pt x="18502816" y="0"/>
                </a:lnTo>
                <a:lnTo>
                  <a:pt x="18502816" y="10497325"/>
                </a:lnTo>
                <a:lnTo>
                  <a:pt x="0" y="10497325"/>
                </a:lnTo>
                <a:lnTo>
                  <a:pt x="0" y="0"/>
                </a:lnTo>
                <a:close/>
              </a:path>
            </a:pathLst>
          </a:custGeom>
          <a:blipFill>
            <a:blip r:embed="rId2">
              <a:extLst>
                <a:ext uri="{96DAC541-7B7A-43D3-8B79-37D633B846F1}">
                  <asvg:svgBlip xmlns:asvg="http://schemas.microsoft.com/office/drawing/2016/SVG/main" r:embed="rId3"/>
                </a:ext>
              </a:extLst>
            </a:blip>
            <a:stretch>
              <a:fillRect l="0" t="-30" r="0" b="-30"/>
            </a:stretch>
          </a:blipFill>
        </p:spPr>
      </p:sp>
      <p:sp>
        <p:nvSpPr>
          <p:cNvPr name="TextBox 3" id="3"/>
          <p:cNvSpPr txBox="true"/>
          <p:nvPr/>
        </p:nvSpPr>
        <p:spPr>
          <a:xfrm rot="0">
            <a:off x="1050550" y="1171503"/>
            <a:ext cx="7688908" cy="917252"/>
          </a:xfrm>
          <a:prstGeom prst="rect">
            <a:avLst/>
          </a:prstGeom>
        </p:spPr>
        <p:txBody>
          <a:bodyPr anchor="t" rtlCol="false" tIns="0" lIns="0" bIns="0" rIns="0">
            <a:spAutoFit/>
          </a:bodyPr>
          <a:lstStyle/>
          <a:p>
            <a:pPr algn="l">
              <a:lnSpc>
                <a:spcPts val="6728"/>
              </a:lnSpc>
            </a:pPr>
            <a:r>
              <a:rPr lang="en-US" sz="4805" b="true">
                <a:solidFill>
                  <a:srgbClr val="000000"/>
                </a:solidFill>
                <a:latin typeface="Trebuchet MS Bold"/>
                <a:ea typeface="Trebuchet MS Bold"/>
                <a:cs typeface="Trebuchet MS Bold"/>
                <a:sym typeface="Trebuchet MS Bold"/>
              </a:rPr>
              <a:t>WHO ARE THE END USERS?</a:t>
            </a:r>
          </a:p>
        </p:txBody>
      </p:sp>
      <p:sp>
        <p:nvSpPr>
          <p:cNvPr name="TextBox 4" id="4"/>
          <p:cNvSpPr txBox="true"/>
          <p:nvPr/>
        </p:nvSpPr>
        <p:spPr>
          <a:xfrm rot="0">
            <a:off x="1050550" y="2630735"/>
            <a:ext cx="603761" cy="917252"/>
          </a:xfrm>
          <a:prstGeom prst="rect">
            <a:avLst/>
          </a:prstGeom>
        </p:spPr>
        <p:txBody>
          <a:bodyPr anchor="t" rtlCol="false" tIns="0" lIns="0" bIns="0" rIns="0">
            <a:spAutoFit/>
          </a:bodyPr>
          <a:lstStyle/>
          <a:p>
            <a:pPr algn="l">
              <a:lnSpc>
                <a:spcPts val="6728"/>
              </a:lnSpc>
            </a:pPr>
            <a:r>
              <a:rPr lang="en-US" sz="4805" b="true">
                <a:solidFill>
                  <a:srgbClr val="000000"/>
                </a:solidFill>
                <a:latin typeface="Trebuchet MS Bold"/>
                <a:ea typeface="Trebuchet MS Bold"/>
                <a:cs typeface="Trebuchet MS Bold"/>
                <a:sym typeface="Trebuchet MS Bold"/>
              </a:rPr>
              <a:t> . </a:t>
            </a:r>
          </a:p>
        </p:txBody>
      </p:sp>
      <p:sp>
        <p:nvSpPr>
          <p:cNvPr name="TextBox 5" id="5"/>
          <p:cNvSpPr txBox="true"/>
          <p:nvPr/>
        </p:nvSpPr>
        <p:spPr>
          <a:xfrm rot="0">
            <a:off x="1646751" y="2058236"/>
            <a:ext cx="4904378" cy="1479195"/>
          </a:xfrm>
          <a:prstGeom prst="rect">
            <a:avLst/>
          </a:prstGeom>
        </p:spPr>
        <p:txBody>
          <a:bodyPr anchor="t" rtlCol="false" tIns="0" lIns="0" bIns="0" rIns="0">
            <a:spAutoFit/>
          </a:bodyPr>
          <a:lstStyle/>
          <a:p>
            <a:pPr algn="l">
              <a:lnSpc>
                <a:spcPts val="8494"/>
              </a:lnSpc>
            </a:pPr>
            <a:r>
              <a:rPr lang="en-US" sz="3603">
                <a:solidFill>
                  <a:srgbClr val="000000"/>
                </a:solidFill>
                <a:latin typeface="Arial MT Pro"/>
                <a:ea typeface="Arial MT Pro"/>
                <a:cs typeface="Arial MT Pro"/>
                <a:sym typeface="Arial MT Pro"/>
              </a:rPr>
              <a:t>Recruiters &amp; Employers</a:t>
            </a:r>
          </a:p>
        </p:txBody>
      </p:sp>
      <p:sp>
        <p:nvSpPr>
          <p:cNvPr name="TextBox 6" id="6"/>
          <p:cNvSpPr txBox="true"/>
          <p:nvPr/>
        </p:nvSpPr>
        <p:spPr>
          <a:xfrm rot="0">
            <a:off x="1304935" y="3113445"/>
            <a:ext cx="6976707" cy="3919429"/>
          </a:xfrm>
          <a:prstGeom prst="rect">
            <a:avLst/>
          </a:prstGeom>
        </p:spPr>
        <p:txBody>
          <a:bodyPr anchor="t" rtlCol="false" tIns="0" lIns="0" bIns="0" rIns="0">
            <a:spAutoFit/>
          </a:bodyPr>
          <a:lstStyle/>
          <a:p>
            <a:pPr algn="l">
              <a:lnSpc>
                <a:spcPts val="10351"/>
              </a:lnSpc>
            </a:pPr>
            <a:r>
              <a:rPr lang="en-US" sz="4805" b="true">
                <a:solidFill>
                  <a:srgbClr val="000000"/>
                </a:solidFill>
                <a:latin typeface="Arial MT Pro Bold"/>
                <a:ea typeface="Arial MT Pro Bold"/>
                <a:cs typeface="Arial MT Pro Bold"/>
                <a:sym typeface="Arial MT Pro Bold"/>
              </a:rPr>
              <a:t>.</a:t>
            </a:r>
            <a:r>
              <a:rPr lang="en-US" sz="4805">
                <a:solidFill>
                  <a:srgbClr val="000000"/>
                </a:solidFill>
                <a:latin typeface="Arial MT Pro"/>
                <a:ea typeface="Arial MT Pro"/>
                <a:cs typeface="Arial MT Pro"/>
                <a:sym typeface="Arial MT Pro"/>
              </a:rPr>
              <a:t>Teachers / Academic Evaluators</a:t>
            </a:r>
          </a:p>
          <a:p>
            <a:pPr algn="l">
              <a:lnSpc>
                <a:spcPts val="8561"/>
              </a:lnSpc>
            </a:pPr>
            <a:r>
              <a:rPr lang="en-US" sz="3603">
                <a:solidFill>
                  <a:srgbClr val="000000"/>
                </a:solidFill>
                <a:latin typeface="Arial MT Pro"/>
                <a:ea typeface="Arial MT Pro"/>
                <a:cs typeface="Arial MT Pro"/>
                <a:sym typeface="Arial MT Pro"/>
              </a:rPr>
              <a:t>.Peers &amp; Collaborators .General Audience / Clients</a:t>
            </a:r>
          </a:p>
        </p:txBody>
      </p:sp>
      <p:sp>
        <p:nvSpPr>
          <p:cNvPr name="TextBox 7" id="7"/>
          <p:cNvSpPr txBox="true"/>
          <p:nvPr/>
        </p:nvSpPr>
        <p:spPr>
          <a:xfrm rot="0">
            <a:off x="17109577" y="9651173"/>
            <a:ext cx="112234" cy="340333"/>
          </a:xfrm>
          <a:prstGeom prst="rect">
            <a:avLst/>
          </a:prstGeom>
        </p:spPr>
        <p:txBody>
          <a:bodyPr anchor="t" rtlCol="false" tIns="0" lIns="0" bIns="0" rIns="0">
            <a:spAutoFit/>
          </a:bodyPr>
          <a:lstStyle/>
          <a:p>
            <a:pPr algn="l">
              <a:lnSpc>
                <a:spcPts val="2312"/>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478" y="-95478"/>
            <a:ext cx="18502816" cy="10497326"/>
          </a:xfrm>
          <a:custGeom>
            <a:avLst/>
            <a:gdLst/>
            <a:ahLst/>
            <a:cxnLst/>
            <a:rect r="r" b="b" t="t" l="l"/>
            <a:pathLst>
              <a:path h="10497326" w="18502816">
                <a:moveTo>
                  <a:pt x="0" y="0"/>
                </a:moveTo>
                <a:lnTo>
                  <a:pt x="18502816" y="0"/>
                </a:lnTo>
                <a:lnTo>
                  <a:pt x="18502816" y="10497325"/>
                </a:lnTo>
                <a:lnTo>
                  <a:pt x="0" y="10497325"/>
                </a:lnTo>
                <a:lnTo>
                  <a:pt x="0" y="0"/>
                </a:lnTo>
                <a:close/>
              </a:path>
            </a:pathLst>
          </a:custGeom>
          <a:blipFill>
            <a:blip r:embed="rId2">
              <a:extLst>
                <a:ext uri="{96DAC541-7B7A-43D3-8B79-37D633B846F1}">
                  <asvg:svgBlip xmlns:asvg="http://schemas.microsoft.com/office/drawing/2016/SVG/main" r:embed="rId3"/>
                </a:ext>
              </a:extLst>
            </a:blip>
            <a:stretch>
              <a:fillRect l="0" t="-30" r="0" b="-30"/>
            </a:stretch>
          </a:blipFill>
        </p:spPr>
      </p:sp>
      <p:grpSp>
        <p:nvGrpSpPr>
          <p:cNvPr name="Group 3" id="3"/>
          <p:cNvGrpSpPr/>
          <p:nvPr/>
        </p:nvGrpSpPr>
        <p:grpSpPr>
          <a:xfrm rot="0">
            <a:off x="0" y="2217459"/>
            <a:ext cx="4048636" cy="4878400"/>
            <a:chOff x="0" y="0"/>
            <a:chExt cx="5398182" cy="6504533"/>
          </a:xfrm>
        </p:grpSpPr>
        <p:sp>
          <p:nvSpPr>
            <p:cNvPr name="Freeform 4" id="4"/>
            <p:cNvSpPr/>
            <p:nvPr/>
          </p:nvSpPr>
          <p:spPr>
            <a:xfrm flipH="false" flipV="false" rot="0">
              <a:off x="0" y="0"/>
              <a:ext cx="5398135" cy="6504559"/>
            </a:xfrm>
            <a:custGeom>
              <a:avLst/>
              <a:gdLst/>
              <a:ahLst/>
              <a:cxnLst/>
              <a:rect r="r" b="b" t="t" l="l"/>
              <a:pathLst>
                <a:path h="6504559" w="5398135">
                  <a:moveTo>
                    <a:pt x="0" y="0"/>
                  </a:moveTo>
                  <a:lnTo>
                    <a:pt x="5398135" y="0"/>
                  </a:lnTo>
                  <a:lnTo>
                    <a:pt x="5398135" y="6504559"/>
                  </a:lnTo>
                  <a:lnTo>
                    <a:pt x="0" y="6504559"/>
                  </a:lnTo>
                  <a:lnTo>
                    <a:pt x="0" y="0"/>
                  </a:lnTo>
                  <a:close/>
                </a:path>
              </a:pathLst>
            </a:custGeom>
            <a:blipFill>
              <a:blip r:embed="rId4"/>
              <a:stretch>
                <a:fillRect l="0" t="-50" r="0" b="-49"/>
              </a:stretch>
            </a:blipFill>
          </p:spPr>
        </p:sp>
      </p:grpSp>
      <p:sp>
        <p:nvSpPr>
          <p:cNvPr name="Freeform 5" id="5"/>
          <p:cNvSpPr/>
          <p:nvPr/>
        </p:nvSpPr>
        <p:spPr>
          <a:xfrm flipH="false" flipV="false" rot="0">
            <a:off x="10057226" y="2546500"/>
            <a:ext cx="472108" cy="486416"/>
          </a:xfrm>
          <a:custGeom>
            <a:avLst/>
            <a:gdLst/>
            <a:ahLst/>
            <a:cxnLst/>
            <a:rect r="r" b="b" t="t" l="l"/>
            <a:pathLst>
              <a:path h="486416" w="472108">
                <a:moveTo>
                  <a:pt x="0" y="0"/>
                </a:moveTo>
                <a:lnTo>
                  <a:pt x="472108" y="0"/>
                </a:lnTo>
                <a:lnTo>
                  <a:pt x="472108" y="486416"/>
                </a:lnTo>
                <a:lnTo>
                  <a:pt x="0" y="486416"/>
                </a:lnTo>
                <a:lnTo>
                  <a:pt x="0" y="0"/>
                </a:lnTo>
                <a:close/>
              </a:path>
            </a:pathLst>
          </a:custGeom>
          <a:blipFill>
            <a:blip r:embed="rId5">
              <a:extLst>
                <a:ext uri="{96DAC541-7B7A-43D3-8B79-37D633B846F1}">
                  <asvg:svgBlip xmlns:asvg="http://schemas.microsoft.com/office/drawing/2016/SVG/main" r:embed="rId6"/>
                </a:ext>
              </a:extLst>
            </a:blip>
            <a:stretch>
              <a:fillRect l="0" t="-470" r="0" b="-470"/>
            </a:stretch>
          </a:blipFill>
        </p:spPr>
      </p:sp>
      <p:sp>
        <p:nvSpPr>
          <p:cNvPr name="Freeform 6" id="6"/>
          <p:cNvSpPr/>
          <p:nvPr/>
        </p:nvSpPr>
        <p:spPr>
          <a:xfrm flipH="false" flipV="false" rot="0">
            <a:off x="13953157" y="7958889"/>
            <a:ext cx="877638" cy="1263906"/>
          </a:xfrm>
          <a:custGeom>
            <a:avLst/>
            <a:gdLst/>
            <a:ahLst/>
            <a:cxnLst/>
            <a:rect r="r" b="b" t="t" l="l"/>
            <a:pathLst>
              <a:path h="1263906" w="877638">
                <a:moveTo>
                  <a:pt x="0" y="0"/>
                </a:moveTo>
                <a:lnTo>
                  <a:pt x="877639" y="0"/>
                </a:lnTo>
                <a:lnTo>
                  <a:pt x="877639" y="1263905"/>
                </a:lnTo>
                <a:lnTo>
                  <a:pt x="0" y="1263905"/>
                </a:lnTo>
                <a:lnTo>
                  <a:pt x="0" y="0"/>
                </a:lnTo>
                <a:close/>
              </a:path>
            </a:pathLst>
          </a:custGeom>
          <a:blipFill>
            <a:blip r:embed="rId7">
              <a:extLst>
                <a:ext uri="{96DAC541-7B7A-43D3-8B79-37D633B846F1}">
                  <asvg:svgBlip xmlns:asvg="http://schemas.microsoft.com/office/drawing/2016/SVG/main" r:embed="rId8"/>
                </a:ext>
              </a:extLst>
            </a:blip>
            <a:stretch>
              <a:fillRect l="0" t="-398" r="0" b="-398"/>
            </a:stretch>
          </a:blipFill>
        </p:spPr>
      </p:sp>
      <p:grpSp>
        <p:nvGrpSpPr>
          <p:cNvPr name="Group 7" id="7"/>
          <p:cNvGrpSpPr/>
          <p:nvPr/>
        </p:nvGrpSpPr>
        <p:grpSpPr>
          <a:xfrm rot="0">
            <a:off x="1015736" y="9713878"/>
            <a:ext cx="3218888" cy="300427"/>
            <a:chOff x="0" y="0"/>
            <a:chExt cx="4291851" cy="400569"/>
          </a:xfrm>
        </p:grpSpPr>
        <p:sp>
          <p:nvSpPr>
            <p:cNvPr name="Freeform 8" id="8"/>
            <p:cNvSpPr/>
            <p:nvPr/>
          </p:nvSpPr>
          <p:spPr>
            <a:xfrm flipH="false" flipV="false" rot="0">
              <a:off x="0" y="0"/>
              <a:ext cx="4291838" cy="400558"/>
            </a:xfrm>
            <a:custGeom>
              <a:avLst/>
              <a:gdLst/>
              <a:ahLst/>
              <a:cxnLst/>
              <a:rect r="r" b="b" t="t" l="l"/>
              <a:pathLst>
                <a:path h="400558" w="4291838">
                  <a:moveTo>
                    <a:pt x="0" y="0"/>
                  </a:moveTo>
                  <a:lnTo>
                    <a:pt x="4291838" y="0"/>
                  </a:lnTo>
                  <a:lnTo>
                    <a:pt x="4291838" y="400558"/>
                  </a:lnTo>
                  <a:lnTo>
                    <a:pt x="0" y="400558"/>
                  </a:lnTo>
                  <a:lnTo>
                    <a:pt x="0" y="0"/>
                  </a:lnTo>
                  <a:close/>
                </a:path>
              </a:pathLst>
            </a:custGeom>
            <a:blipFill>
              <a:blip r:embed="rId9"/>
              <a:stretch>
                <a:fillRect l="-66665" t="0" r="-66666" b="-2"/>
              </a:stretch>
            </a:blipFill>
          </p:spPr>
        </p:sp>
      </p:grpSp>
      <p:sp>
        <p:nvSpPr>
          <p:cNvPr name="TextBox 9" id="9"/>
          <p:cNvSpPr txBox="true"/>
          <p:nvPr/>
        </p:nvSpPr>
        <p:spPr>
          <a:xfrm rot="0">
            <a:off x="852647" y="1110668"/>
            <a:ext cx="8066140" cy="1051025"/>
          </a:xfrm>
          <a:prstGeom prst="rect">
            <a:avLst/>
          </a:prstGeom>
        </p:spPr>
        <p:txBody>
          <a:bodyPr anchor="t" rtlCol="false" tIns="0" lIns="0" bIns="0" rIns="0">
            <a:spAutoFit/>
          </a:bodyPr>
          <a:lstStyle/>
          <a:p>
            <a:pPr algn="l">
              <a:lnSpc>
                <a:spcPts val="7568"/>
              </a:lnSpc>
            </a:pPr>
            <a:r>
              <a:rPr lang="en-US" sz="5406" b="true">
                <a:solidFill>
                  <a:srgbClr val="000000"/>
                </a:solidFill>
                <a:latin typeface="Trebuchet MS Bold"/>
                <a:ea typeface="Trebuchet MS Bold"/>
                <a:cs typeface="Trebuchet MS Bold"/>
                <a:sym typeface="Trebuchet MS Bold"/>
              </a:rPr>
              <a:t>TOOLS AND TECHNIQUES</a:t>
            </a:r>
          </a:p>
        </p:txBody>
      </p:sp>
      <p:sp>
        <p:nvSpPr>
          <p:cNvPr name="TextBox 10" id="10"/>
          <p:cNvSpPr txBox="true"/>
          <p:nvPr/>
        </p:nvSpPr>
        <p:spPr>
          <a:xfrm rot="0">
            <a:off x="17109577" y="9651173"/>
            <a:ext cx="112234" cy="340333"/>
          </a:xfrm>
          <a:prstGeom prst="rect">
            <a:avLst/>
          </a:prstGeom>
        </p:spPr>
        <p:txBody>
          <a:bodyPr anchor="t" rtlCol="false" tIns="0" lIns="0" bIns="0" rIns="0">
            <a:spAutoFit/>
          </a:bodyPr>
          <a:lstStyle/>
          <a:p>
            <a:pPr algn="l">
              <a:lnSpc>
                <a:spcPts val="2312"/>
              </a:lnSpc>
            </a:pPr>
            <a:r>
              <a:rPr lang="en-US" sz="1650">
                <a:solidFill>
                  <a:srgbClr val="2D936B"/>
                </a:solidFill>
                <a:latin typeface="Trebuchet MS"/>
                <a:ea typeface="Trebuchet MS"/>
                <a:cs typeface="Trebuchet MS"/>
                <a:sym typeface="Trebuchet MS"/>
              </a:rPr>
              <a:t>7</a:t>
            </a:r>
          </a:p>
        </p:txBody>
      </p:sp>
      <p:sp>
        <p:nvSpPr>
          <p:cNvPr name="TextBox 11" id="11"/>
          <p:cNvSpPr txBox="true"/>
          <p:nvPr/>
        </p:nvSpPr>
        <p:spPr>
          <a:xfrm rot="0">
            <a:off x="4486389" y="2527200"/>
            <a:ext cx="841892" cy="509281"/>
          </a:xfrm>
          <a:prstGeom prst="rect">
            <a:avLst/>
          </a:prstGeom>
        </p:spPr>
        <p:txBody>
          <a:bodyPr anchor="t" rtlCol="false" tIns="0" lIns="0" bIns="0" rIns="0">
            <a:spAutoFit/>
          </a:bodyPr>
          <a:lstStyle/>
          <a:p>
            <a:pPr algn="l">
              <a:lnSpc>
                <a:spcPts val="3265"/>
              </a:lnSpc>
            </a:pPr>
            <a:r>
              <a:rPr lang="en-US" sz="2703" b="true">
                <a:solidFill>
                  <a:srgbClr val="000000"/>
                </a:solidFill>
                <a:latin typeface="Calibri (MS) Bold"/>
                <a:ea typeface="Calibri (MS) Bold"/>
                <a:cs typeface="Calibri (MS) Bold"/>
                <a:sym typeface="Calibri (MS) Bold"/>
              </a:rPr>
              <a:t>Tools:</a:t>
            </a:r>
          </a:p>
        </p:txBody>
      </p:sp>
      <p:sp>
        <p:nvSpPr>
          <p:cNvPr name="TextBox 12" id="12"/>
          <p:cNvSpPr txBox="true"/>
          <p:nvPr/>
        </p:nvSpPr>
        <p:spPr>
          <a:xfrm rot="0">
            <a:off x="4486389" y="3356948"/>
            <a:ext cx="4447866" cy="1339042"/>
          </a:xfrm>
          <a:prstGeom prst="rect">
            <a:avLst/>
          </a:prstGeom>
        </p:spPr>
        <p:txBody>
          <a:bodyPr anchor="t" rtlCol="false" tIns="0" lIns="0" bIns="0" rIns="0">
            <a:spAutoFit/>
          </a:bodyPr>
          <a:lstStyle/>
          <a:p>
            <a:pPr algn="l">
              <a:lnSpc>
                <a:spcPts val="3265"/>
              </a:lnSpc>
            </a:pPr>
            <a:r>
              <a:rPr lang="en-US" sz="2703" b="true">
                <a:solidFill>
                  <a:srgbClr val="000000"/>
                </a:solidFill>
                <a:latin typeface="Calibri (MS) Bold"/>
                <a:ea typeface="Calibri (MS) Bold"/>
                <a:cs typeface="Calibri (MS) Bold"/>
                <a:sym typeface="Calibri (MS) Bold"/>
              </a:rPr>
              <a:t> . Visual Studio Code (VS Code)  . Web Browsers (Chrome)  . Git Hub</a:t>
            </a:r>
          </a:p>
        </p:txBody>
      </p:sp>
      <p:sp>
        <p:nvSpPr>
          <p:cNvPr name="TextBox 13" id="13"/>
          <p:cNvSpPr txBox="true"/>
          <p:nvPr/>
        </p:nvSpPr>
        <p:spPr>
          <a:xfrm rot="0">
            <a:off x="4486389" y="5016473"/>
            <a:ext cx="1715907" cy="509281"/>
          </a:xfrm>
          <a:prstGeom prst="rect">
            <a:avLst/>
          </a:prstGeom>
        </p:spPr>
        <p:txBody>
          <a:bodyPr anchor="t" rtlCol="false" tIns="0" lIns="0" bIns="0" rIns="0">
            <a:spAutoFit/>
          </a:bodyPr>
          <a:lstStyle/>
          <a:p>
            <a:pPr algn="l">
              <a:lnSpc>
                <a:spcPts val="3265"/>
              </a:lnSpc>
            </a:pPr>
            <a:r>
              <a:rPr lang="en-US" sz="2703" b="true">
                <a:solidFill>
                  <a:srgbClr val="000000"/>
                </a:solidFill>
                <a:latin typeface="Calibri (MS) Bold"/>
                <a:ea typeface="Calibri (MS) Bold"/>
                <a:cs typeface="Calibri (MS) Bold"/>
                <a:sym typeface="Calibri (MS) Bold"/>
              </a:rPr>
              <a:t>Techniques:</a:t>
            </a:r>
          </a:p>
        </p:txBody>
      </p:sp>
      <p:sp>
        <p:nvSpPr>
          <p:cNvPr name="TextBox 14" id="14"/>
          <p:cNvSpPr txBox="true"/>
          <p:nvPr/>
        </p:nvSpPr>
        <p:spPr>
          <a:xfrm rot="0">
            <a:off x="4486389" y="5846222"/>
            <a:ext cx="1699352" cy="1339042"/>
          </a:xfrm>
          <a:prstGeom prst="rect">
            <a:avLst/>
          </a:prstGeom>
        </p:spPr>
        <p:txBody>
          <a:bodyPr anchor="t" rtlCol="false" tIns="0" lIns="0" bIns="0" rIns="0">
            <a:spAutoFit/>
          </a:bodyPr>
          <a:lstStyle/>
          <a:p>
            <a:pPr algn="l">
              <a:lnSpc>
                <a:spcPts val="3265"/>
              </a:lnSpc>
            </a:pPr>
            <a:r>
              <a:rPr lang="en-US" sz="2703" b="true">
                <a:solidFill>
                  <a:srgbClr val="000000"/>
                </a:solidFill>
                <a:latin typeface="Calibri (MS) Bold"/>
                <a:ea typeface="Calibri (MS) Bold"/>
                <a:cs typeface="Calibri (MS) Bold"/>
                <a:sym typeface="Calibri (MS) Bold"/>
              </a:rPr>
              <a:t> . HTML  . CSS  . JavaScript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478" y="-95478"/>
            <a:ext cx="18502816" cy="10497326"/>
          </a:xfrm>
          <a:custGeom>
            <a:avLst/>
            <a:gdLst/>
            <a:ahLst/>
            <a:cxnLst/>
            <a:rect r="r" b="b" t="t" l="l"/>
            <a:pathLst>
              <a:path h="10497326" w="18502816">
                <a:moveTo>
                  <a:pt x="0" y="0"/>
                </a:moveTo>
                <a:lnTo>
                  <a:pt x="18502816" y="0"/>
                </a:lnTo>
                <a:lnTo>
                  <a:pt x="18502816" y="10497325"/>
                </a:lnTo>
                <a:lnTo>
                  <a:pt x="0" y="10497325"/>
                </a:lnTo>
                <a:lnTo>
                  <a:pt x="0" y="0"/>
                </a:lnTo>
                <a:close/>
              </a:path>
            </a:pathLst>
          </a:custGeom>
          <a:blipFill>
            <a:blip r:embed="rId2">
              <a:extLst>
                <a:ext uri="{96DAC541-7B7A-43D3-8B79-37D633B846F1}">
                  <asvg:svgBlip xmlns:asvg="http://schemas.microsoft.com/office/drawing/2016/SVG/main" r:embed="rId3"/>
                </a:ext>
              </a:extLst>
            </a:blip>
            <a:stretch>
              <a:fillRect l="0" t="-30" r="0" b="-30"/>
            </a:stretch>
          </a:blipFill>
        </p:spPr>
      </p:sp>
      <p:grpSp>
        <p:nvGrpSpPr>
          <p:cNvPr name="Group 3" id="3"/>
          <p:cNvGrpSpPr/>
          <p:nvPr/>
        </p:nvGrpSpPr>
        <p:grpSpPr>
          <a:xfrm rot="0">
            <a:off x="2503579" y="9713878"/>
            <a:ext cx="114454" cy="267045"/>
            <a:chOff x="0" y="0"/>
            <a:chExt cx="152606" cy="356061"/>
          </a:xfrm>
        </p:grpSpPr>
        <p:sp>
          <p:nvSpPr>
            <p:cNvPr name="Freeform 4" id="4"/>
            <p:cNvSpPr/>
            <p:nvPr/>
          </p:nvSpPr>
          <p:spPr>
            <a:xfrm flipH="false" flipV="false" rot="0">
              <a:off x="0" y="0"/>
              <a:ext cx="152654" cy="356108"/>
            </a:xfrm>
            <a:custGeom>
              <a:avLst/>
              <a:gdLst/>
              <a:ahLst/>
              <a:cxnLst/>
              <a:rect r="r" b="b" t="t" l="l"/>
              <a:pathLst>
                <a:path h="356108" w="152654">
                  <a:moveTo>
                    <a:pt x="0" y="0"/>
                  </a:moveTo>
                  <a:lnTo>
                    <a:pt x="152654" y="0"/>
                  </a:lnTo>
                  <a:lnTo>
                    <a:pt x="152654" y="356108"/>
                  </a:lnTo>
                  <a:lnTo>
                    <a:pt x="0" y="356108"/>
                  </a:lnTo>
                  <a:lnTo>
                    <a:pt x="0" y="0"/>
                  </a:lnTo>
                  <a:close/>
                </a:path>
              </a:pathLst>
            </a:custGeom>
            <a:blipFill>
              <a:blip r:embed="rId4"/>
              <a:stretch>
                <a:fillRect l="-66639" t="0" r="-66607" b="13"/>
              </a:stretch>
            </a:blipFill>
          </p:spPr>
        </p:sp>
      </p:grpSp>
      <p:sp>
        <p:nvSpPr>
          <p:cNvPr name="Freeform 5" id="5"/>
          <p:cNvSpPr/>
          <p:nvPr/>
        </p:nvSpPr>
        <p:spPr>
          <a:xfrm flipH="false" flipV="false" rot="0">
            <a:off x="15107291" y="788732"/>
            <a:ext cx="686695" cy="686695"/>
          </a:xfrm>
          <a:custGeom>
            <a:avLst/>
            <a:gdLst/>
            <a:ahLst/>
            <a:cxnLst/>
            <a:rect r="r" b="b" t="t" l="l"/>
            <a:pathLst>
              <a:path h="686695" w="686695">
                <a:moveTo>
                  <a:pt x="0" y="0"/>
                </a:moveTo>
                <a:lnTo>
                  <a:pt x="686695" y="0"/>
                </a:lnTo>
                <a:lnTo>
                  <a:pt x="686695" y="686696"/>
                </a:lnTo>
                <a:lnTo>
                  <a:pt x="0" y="6866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6995123" y="9651173"/>
            <a:ext cx="112234" cy="340333"/>
          </a:xfrm>
          <a:prstGeom prst="rect">
            <a:avLst/>
          </a:prstGeom>
        </p:spPr>
        <p:txBody>
          <a:bodyPr anchor="t" rtlCol="false" tIns="0" lIns="0" bIns="0" rIns="0">
            <a:spAutoFit/>
          </a:bodyPr>
          <a:lstStyle/>
          <a:p>
            <a:pPr algn="l">
              <a:lnSpc>
                <a:spcPts val="2312"/>
              </a:lnSpc>
            </a:pPr>
            <a:r>
              <a:rPr lang="en-US" sz="1650">
                <a:solidFill>
                  <a:srgbClr val="2D936B"/>
                </a:solidFill>
                <a:latin typeface="Trebuchet MS"/>
                <a:ea typeface="Trebuchet MS"/>
                <a:cs typeface="Trebuchet MS"/>
                <a:sym typeface="Trebuchet MS"/>
              </a:rPr>
              <a:t>8</a:t>
            </a:r>
          </a:p>
        </p:txBody>
      </p:sp>
      <p:sp>
        <p:nvSpPr>
          <p:cNvPr name="TextBox 7" id="7"/>
          <p:cNvSpPr txBox="true"/>
          <p:nvPr/>
        </p:nvSpPr>
        <p:spPr>
          <a:xfrm rot="0">
            <a:off x="989514" y="336183"/>
            <a:ext cx="11441629" cy="1160899"/>
          </a:xfrm>
          <a:prstGeom prst="rect">
            <a:avLst/>
          </a:prstGeom>
        </p:spPr>
        <p:txBody>
          <a:bodyPr anchor="t" rtlCol="false" tIns="0" lIns="0" bIns="0" rIns="0">
            <a:spAutoFit/>
          </a:bodyPr>
          <a:lstStyle/>
          <a:p>
            <a:pPr algn="l">
              <a:lnSpc>
                <a:spcPts val="8410"/>
              </a:lnSpc>
            </a:pPr>
            <a:r>
              <a:rPr lang="en-US" sz="6006" b="true">
                <a:solidFill>
                  <a:srgbClr val="000000"/>
                </a:solidFill>
                <a:latin typeface="Trebuchet MS Bold"/>
                <a:ea typeface="Trebuchet MS Bold"/>
                <a:cs typeface="Trebuchet MS Bold"/>
                <a:sym typeface="Trebuchet MS Bold"/>
              </a:rPr>
              <a:t>POTFOLIO DESIGN AND LAYOUT</a:t>
            </a:r>
          </a:p>
        </p:txBody>
      </p:sp>
      <p:sp>
        <p:nvSpPr>
          <p:cNvPr name="TextBox 8" id="8"/>
          <p:cNvSpPr txBox="true"/>
          <p:nvPr/>
        </p:nvSpPr>
        <p:spPr>
          <a:xfrm rot="0">
            <a:off x="938459" y="2191524"/>
            <a:ext cx="3789812" cy="1138669"/>
          </a:xfrm>
          <a:prstGeom prst="rect">
            <a:avLst/>
          </a:prstGeom>
        </p:spPr>
        <p:txBody>
          <a:bodyPr anchor="t" rtlCol="false" tIns="0" lIns="0" bIns="0" rIns="0">
            <a:spAutoFit/>
          </a:bodyPr>
          <a:lstStyle/>
          <a:p>
            <a:pPr algn="l">
              <a:lnSpc>
                <a:spcPts val="6534"/>
              </a:lnSpc>
            </a:pPr>
            <a:r>
              <a:rPr lang="en-US" sz="2703" b="true">
                <a:solidFill>
                  <a:srgbClr val="000000"/>
                </a:solidFill>
                <a:latin typeface="Calibri (MS) Bold"/>
                <a:ea typeface="Calibri (MS) Bold"/>
                <a:cs typeface="Calibri (MS) Bold"/>
                <a:sym typeface="Calibri (MS) Bold"/>
              </a:rPr>
              <a:t>1)Header / Navigation Bar</a:t>
            </a:r>
          </a:p>
        </p:txBody>
      </p:sp>
      <p:sp>
        <p:nvSpPr>
          <p:cNvPr name="TextBox 9" id="9"/>
          <p:cNvSpPr txBox="true"/>
          <p:nvPr/>
        </p:nvSpPr>
        <p:spPr>
          <a:xfrm rot="0">
            <a:off x="938459" y="3021285"/>
            <a:ext cx="4430020" cy="1138669"/>
          </a:xfrm>
          <a:prstGeom prst="rect">
            <a:avLst/>
          </a:prstGeom>
        </p:spPr>
        <p:txBody>
          <a:bodyPr anchor="t" rtlCol="false" tIns="0" lIns="0" bIns="0" rIns="0">
            <a:spAutoFit/>
          </a:bodyPr>
          <a:lstStyle/>
          <a:p>
            <a:pPr algn="l">
              <a:lnSpc>
                <a:spcPts val="6534"/>
              </a:lnSpc>
            </a:pPr>
            <a:r>
              <a:rPr lang="en-US" sz="2703" b="true">
                <a:solidFill>
                  <a:srgbClr val="000000"/>
                </a:solidFill>
                <a:latin typeface="Calibri (MS) Bold"/>
                <a:ea typeface="Calibri (MS) Bold"/>
                <a:cs typeface="Calibri (MS) Bold"/>
                <a:sym typeface="Calibri (MS) Bold"/>
              </a:rPr>
              <a:t>2)Home / Introduction Section</a:t>
            </a:r>
          </a:p>
        </p:txBody>
      </p:sp>
      <p:sp>
        <p:nvSpPr>
          <p:cNvPr name="TextBox 10" id="10"/>
          <p:cNvSpPr txBox="true"/>
          <p:nvPr/>
        </p:nvSpPr>
        <p:spPr>
          <a:xfrm rot="0">
            <a:off x="938459" y="3851049"/>
            <a:ext cx="2335049" cy="1138669"/>
          </a:xfrm>
          <a:prstGeom prst="rect">
            <a:avLst/>
          </a:prstGeom>
        </p:spPr>
        <p:txBody>
          <a:bodyPr anchor="t" rtlCol="false" tIns="0" lIns="0" bIns="0" rIns="0">
            <a:spAutoFit/>
          </a:bodyPr>
          <a:lstStyle/>
          <a:p>
            <a:pPr algn="l">
              <a:lnSpc>
                <a:spcPts val="6534"/>
              </a:lnSpc>
            </a:pPr>
            <a:r>
              <a:rPr lang="en-US" sz="2703" b="true">
                <a:solidFill>
                  <a:srgbClr val="000000"/>
                </a:solidFill>
                <a:latin typeface="Calibri (MS) Bold"/>
                <a:ea typeface="Calibri (MS) Bold"/>
                <a:cs typeface="Calibri (MS) Bold"/>
                <a:sym typeface="Calibri (MS) Bold"/>
              </a:rPr>
              <a:t>3)About Section</a:t>
            </a:r>
          </a:p>
        </p:txBody>
      </p:sp>
      <p:sp>
        <p:nvSpPr>
          <p:cNvPr name="TextBox 11" id="11"/>
          <p:cNvSpPr txBox="true"/>
          <p:nvPr/>
        </p:nvSpPr>
        <p:spPr>
          <a:xfrm rot="0">
            <a:off x="938459" y="4680797"/>
            <a:ext cx="2605532" cy="1138669"/>
          </a:xfrm>
          <a:prstGeom prst="rect">
            <a:avLst/>
          </a:prstGeom>
        </p:spPr>
        <p:txBody>
          <a:bodyPr anchor="t" rtlCol="false" tIns="0" lIns="0" bIns="0" rIns="0">
            <a:spAutoFit/>
          </a:bodyPr>
          <a:lstStyle/>
          <a:p>
            <a:pPr algn="l">
              <a:lnSpc>
                <a:spcPts val="6534"/>
              </a:lnSpc>
            </a:pPr>
            <a:r>
              <a:rPr lang="en-US" sz="2703" b="true">
                <a:solidFill>
                  <a:srgbClr val="000000"/>
                </a:solidFill>
                <a:latin typeface="Calibri (MS) Bold"/>
                <a:ea typeface="Calibri (MS) Bold"/>
                <a:cs typeface="Calibri (MS) Bold"/>
                <a:sym typeface="Calibri (MS) Bold"/>
              </a:rPr>
              <a:t>4)Projects Section</a:t>
            </a:r>
          </a:p>
        </p:txBody>
      </p:sp>
      <p:sp>
        <p:nvSpPr>
          <p:cNvPr name="TextBox 12" id="12"/>
          <p:cNvSpPr txBox="true"/>
          <p:nvPr/>
        </p:nvSpPr>
        <p:spPr>
          <a:xfrm rot="0">
            <a:off x="938459" y="5510559"/>
            <a:ext cx="2554391" cy="1138669"/>
          </a:xfrm>
          <a:prstGeom prst="rect">
            <a:avLst/>
          </a:prstGeom>
        </p:spPr>
        <p:txBody>
          <a:bodyPr anchor="t" rtlCol="false" tIns="0" lIns="0" bIns="0" rIns="0">
            <a:spAutoFit/>
          </a:bodyPr>
          <a:lstStyle/>
          <a:p>
            <a:pPr algn="l">
              <a:lnSpc>
                <a:spcPts val="6534"/>
              </a:lnSpc>
            </a:pPr>
            <a:r>
              <a:rPr lang="en-US" sz="2703" b="true">
                <a:solidFill>
                  <a:srgbClr val="000000"/>
                </a:solidFill>
                <a:latin typeface="Calibri (MS) Bold"/>
                <a:ea typeface="Calibri (MS) Bold"/>
                <a:cs typeface="Calibri (MS) Bold"/>
                <a:sym typeface="Calibri (MS) Bold"/>
              </a:rPr>
              <a:t>5)Contact Section</a:t>
            </a:r>
          </a:p>
        </p:txBody>
      </p:sp>
      <p:sp>
        <p:nvSpPr>
          <p:cNvPr name="TextBox 13" id="13"/>
          <p:cNvSpPr txBox="true"/>
          <p:nvPr/>
        </p:nvSpPr>
        <p:spPr>
          <a:xfrm rot="0">
            <a:off x="938459" y="6340307"/>
            <a:ext cx="1237384" cy="1138669"/>
          </a:xfrm>
          <a:prstGeom prst="rect">
            <a:avLst/>
          </a:prstGeom>
        </p:spPr>
        <p:txBody>
          <a:bodyPr anchor="t" rtlCol="false" tIns="0" lIns="0" bIns="0" rIns="0">
            <a:spAutoFit/>
          </a:bodyPr>
          <a:lstStyle/>
          <a:p>
            <a:pPr algn="l">
              <a:lnSpc>
                <a:spcPts val="6534"/>
              </a:lnSpc>
            </a:pPr>
            <a:r>
              <a:rPr lang="en-US" sz="2703" b="true">
                <a:solidFill>
                  <a:srgbClr val="000000"/>
                </a:solidFill>
                <a:latin typeface="Calibri (MS) Bold"/>
                <a:ea typeface="Calibri (MS) Bold"/>
                <a:cs typeface="Calibri (MS) Bold"/>
                <a:sym typeface="Calibri (MS) Bold"/>
              </a:rPr>
              <a:t>6)Footer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5478" y="-95478"/>
            <a:ext cx="18502816" cy="10497326"/>
          </a:xfrm>
          <a:custGeom>
            <a:avLst/>
            <a:gdLst/>
            <a:ahLst/>
            <a:cxnLst/>
            <a:rect r="r" b="b" t="t" l="l"/>
            <a:pathLst>
              <a:path h="10497326" w="18502816">
                <a:moveTo>
                  <a:pt x="0" y="0"/>
                </a:moveTo>
                <a:lnTo>
                  <a:pt x="18502816" y="0"/>
                </a:lnTo>
                <a:lnTo>
                  <a:pt x="18502816" y="10497325"/>
                </a:lnTo>
                <a:lnTo>
                  <a:pt x="0" y="10497325"/>
                </a:lnTo>
                <a:lnTo>
                  <a:pt x="0" y="0"/>
                </a:lnTo>
                <a:close/>
              </a:path>
            </a:pathLst>
          </a:custGeom>
          <a:blipFill>
            <a:blip r:embed="rId2">
              <a:extLst>
                <a:ext uri="{96DAC541-7B7A-43D3-8B79-37D633B846F1}">
                  <asvg:svgBlip xmlns:asvg="http://schemas.microsoft.com/office/drawing/2016/SVG/main" r:embed="rId3"/>
                </a:ext>
              </a:extLst>
            </a:blip>
            <a:stretch>
              <a:fillRect l="0" t="-30" r="0" b="-30"/>
            </a:stretch>
          </a:blipFill>
        </p:spPr>
      </p:sp>
      <p:sp>
        <p:nvSpPr>
          <p:cNvPr name="TextBox 3" id="3"/>
          <p:cNvSpPr txBox="true"/>
          <p:nvPr/>
        </p:nvSpPr>
        <p:spPr>
          <a:xfrm rot="0">
            <a:off x="1134472" y="321500"/>
            <a:ext cx="13824353" cy="1390225"/>
          </a:xfrm>
          <a:prstGeom prst="rect">
            <a:avLst/>
          </a:prstGeom>
        </p:spPr>
        <p:txBody>
          <a:bodyPr anchor="t" rtlCol="false" tIns="0" lIns="0" bIns="0" rIns="0">
            <a:spAutoFit/>
          </a:bodyPr>
          <a:lstStyle/>
          <a:p>
            <a:pPr algn="l">
              <a:lnSpc>
                <a:spcPts val="10091"/>
              </a:lnSpc>
            </a:pPr>
            <a:r>
              <a:rPr lang="en-US" sz="7207" b="true">
                <a:solidFill>
                  <a:srgbClr val="000000"/>
                </a:solidFill>
                <a:latin typeface="Trebuchet MS Bold"/>
                <a:ea typeface="Trebuchet MS Bold"/>
                <a:cs typeface="Trebuchet MS Bold"/>
                <a:sym typeface="Trebuchet MS Bold"/>
              </a:rPr>
              <a:t>FEATURES AND FUNCTIONALITY</a:t>
            </a:r>
          </a:p>
        </p:txBody>
      </p:sp>
      <p:sp>
        <p:nvSpPr>
          <p:cNvPr name="TextBox 4" id="4"/>
          <p:cNvSpPr txBox="true"/>
          <p:nvPr/>
        </p:nvSpPr>
        <p:spPr>
          <a:xfrm rot="0">
            <a:off x="2540743" y="2040786"/>
            <a:ext cx="1343803" cy="509281"/>
          </a:xfrm>
          <a:prstGeom prst="rect">
            <a:avLst/>
          </a:prstGeom>
        </p:spPr>
        <p:txBody>
          <a:bodyPr anchor="t" rtlCol="false" tIns="0" lIns="0" bIns="0" rIns="0">
            <a:spAutoFit/>
          </a:bodyPr>
          <a:lstStyle/>
          <a:p>
            <a:pPr algn="l">
              <a:lnSpc>
                <a:spcPts val="3265"/>
              </a:lnSpc>
            </a:pPr>
            <a:r>
              <a:rPr lang="en-US" sz="2703" b="true">
                <a:solidFill>
                  <a:srgbClr val="000000"/>
                </a:solidFill>
                <a:latin typeface="Calibri (MS) Bold"/>
                <a:ea typeface="Calibri (MS) Bold"/>
                <a:cs typeface="Calibri (MS) Bold"/>
                <a:sym typeface="Calibri (MS) Bold"/>
              </a:rPr>
              <a:t>Features:</a:t>
            </a:r>
          </a:p>
        </p:txBody>
      </p:sp>
      <p:sp>
        <p:nvSpPr>
          <p:cNvPr name="TextBox 5" id="5"/>
          <p:cNvSpPr txBox="true"/>
          <p:nvPr/>
        </p:nvSpPr>
        <p:spPr>
          <a:xfrm rot="0">
            <a:off x="2540743" y="2870548"/>
            <a:ext cx="4017889" cy="509281"/>
          </a:xfrm>
          <a:prstGeom prst="rect">
            <a:avLst/>
          </a:prstGeom>
        </p:spPr>
        <p:txBody>
          <a:bodyPr anchor="t" rtlCol="false" tIns="0" lIns="0" bIns="0" rIns="0">
            <a:spAutoFit/>
          </a:bodyPr>
          <a:lstStyle/>
          <a:p>
            <a:pPr algn="l">
              <a:lnSpc>
                <a:spcPts val="3265"/>
              </a:lnSpc>
            </a:pPr>
            <a:r>
              <a:rPr lang="en-US" sz="2703">
                <a:solidFill>
                  <a:srgbClr val="000000"/>
                </a:solidFill>
                <a:latin typeface="Calibri (MS)"/>
                <a:ea typeface="Calibri (MS)"/>
                <a:cs typeface="Calibri (MS)"/>
                <a:sym typeface="Calibri (MS)"/>
              </a:rPr>
              <a:t>Clean and responsive design</a:t>
            </a:r>
          </a:p>
        </p:txBody>
      </p:sp>
      <p:sp>
        <p:nvSpPr>
          <p:cNvPr name="TextBox 6" id="6"/>
          <p:cNvSpPr txBox="true"/>
          <p:nvPr/>
        </p:nvSpPr>
        <p:spPr>
          <a:xfrm rot="0">
            <a:off x="2540743" y="3700296"/>
            <a:ext cx="5119079" cy="509281"/>
          </a:xfrm>
          <a:prstGeom prst="rect">
            <a:avLst/>
          </a:prstGeom>
        </p:spPr>
        <p:txBody>
          <a:bodyPr anchor="t" rtlCol="false" tIns="0" lIns="0" bIns="0" rIns="0">
            <a:spAutoFit/>
          </a:bodyPr>
          <a:lstStyle/>
          <a:p>
            <a:pPr algn="l">
              <a:lnSpc>
                <a:spcPts val="3265"/>
              </a:lnSpc>
            </a:pPr>
            <a:r>
              <a:rPr lang="en-US" sz="2703">
                <a:solidFill>
                  <a:srgbClr val="000000"/>
                </a:solidFill>
                <a:latin typeface="Calibri (MS)"/>
                <a:ea typeface="Calibri (MS)"/>
                <a:cs typeface="Calibri (MS)"/>
                <a:sym typeface="Calibri (MS)"/>
              </a:rPr>
              <a:t>Easy navigation with a header menu</a:t>
            </a:r>
          </a:p>
        </p:txBody>
      </p:sp>
      <p:sp>
        <p:nvSpPr>
          <p:cNvPr name="TextBox 7" id="7"/>
          <p:cNvSpPr txBox="true"/>
          <p:nvPr/>
        </p:nvSpPr>
        <p:spPr>
          <a:xfrm rot="0">
            <a:off x="2540743" y="4530059"/>
            <a:ext cx="6114278" cy="509281"/>
          </a:xfrm>
          <a:prstGeom prst="rect">
            <a:avLst/>
          </a:prstGeom>
        </p:spPr>
        <p:txBody>
          <a:bodyPr anchor="t" rtlCol="false" tIns="0" lIns="0" bIns="0" rIns="0">
            <a:spAutoFit/>
          </a:bodyPr>
          <a:lstStyle/>
          <a:p>
            <a:pPr algn="l">
              <a:lnSpc>
                <a:spcPts val="3265"/>
              </a:lnSpc>
            </a:pPr>
            <a:r>
              <a:rPr lang="en-US" sz="2703">
                <a:solidFill>
                  <a:srgbClr val="000000"/>
                </a:solidFill>
                <a:latin typeface="Calibri (MS)"/>
                <a:ea typeface="Calibri (MS)"/>
                <a:cs typeface="Calibri (MS)"/>
                <a:sym typeface="Calibri (MS)"/>
              </a:rPr>
              <a:t>Separate sections: About, Projects, Contact</a:t>
            </a:r>
          </a:p>
        </p:txBody>
      </p:sp>
      <p:sp>
        <p:nvSpPr>
          <p:cNvPr name="TextBox 8" id="8"/>
          <p:cNvSpPr txBox="true"/>
          <p:nvPr/>
        </p:nvSpPr>
        <p:spPr>
          <a:xfrm rot="0">
            <a:off x="2540743" y="5359821"/>
            <a:ext cx="1995053" cy="509281"/>
          </a:xfrm>
          <a:prstGeom prst="rect">
            <a:avLst/>
          </a:prstGeom>
        </p:spPr>
        <p:txBody>
          <a:bodyPr anchor="t" rtlCol="false" tIns="0" lIns="0" bIns="0" rIns="0">
            <a:spAutoFit/>
          </a:bodyPr>
          <a:lstStyle/>
          <a:p>
            <a:pPr algn="l">
              <a:lnSpc>
                <a:spcPts val="3265"/>
              </a:lnSpc>
            </a:pPr>
            <a:r>
              <a:rPr lang="en-US" sz="2703" b="true">
                <a:solidFill>
                  <a:srgbClr val="000000"/>
                </a:solidFill>
                <a:latin typeface="Calibri (MS) Bold"/>
                <a:ea typeface="Calibri (MS) Bold"/>
                <a:cs typeface="Calibri (MS) Bold"/>
                <a:sym typeface="Calibri (MS) Bold"/>
              </a:rPr>
              <a:t>Functionality:</a:t>
            </a:r>
          </a:p>
        </p:txBody>
      </p:sp>
      <p:sp>
        <p:nvSpPr>
          <p:cNvPr name="TextBox 9" id="9"/>
          <p:cNvSpPr txBox="true"/>
          <p:nvPr/>
        </p:nvSpPr>
        <p:spPr>
          <a:xfrm rot="0">
            <a:off x="2540743" y="6189569"/>
            <a:ext cx="7135356" cy="509281"/>
          </a:xfrm>
          <a:prstGeom prst="rect">
            <a:avLst/>
          </a:prstGeom>
        </p:spPr>
        <p:txBody>
          <a:bodyPr anchor="t" rtlCol="false" tIns="0" lIns="0" bIns="0" rIns="0">
            <a:spAutoFit/>
          </a:bodyPr>
          <a:lstStyle/>
          <a:p>
            <a:pPr algn="l">
              <a:lnSpc>
                <a:spcPts val="3265"/>
              </a:lnSpc>
            </a:pPr>
            <a:r>
              <a:rPr lang="en-US" sz="2703" b="true">
                <a:solidFill>
                  <a:srgbClr val="000000"/>
                </a:solidFill>
                <a:latin typeface="Calibri (MS) Bold"/>
                <a:ea typeface="Calibri (MS) Bold"/>
                <a:cs typeface="Calibri (MS) Bold"/>
                <a:sym typeface="Calibri (MS) Bold"/>
              </a:rPr>
              <a:t>HTML:</a:t>
            </a:r>
            <a:r>
              <a:rPr lang="en-US" sz="2703">
                <a:solidFill>
                  <a:srgbClr val="000000"/>
                </a:solidFill>
                <a:latin typeface="Calibri (MS)"/>
                <a:ea typeface="Calibri (MS)"/>
                <a:cs typeface="Calibri (MS)"/>
                <a:sym typeface="Calibri (MS)"/>
              </a:rPr>
              <a:t> Provides structure for sections and content</a:t>
            </a:r>
          </a:p>
        </p:txBody>
      </p:sp>
      <p:sp>
        <p:nvSpPr>
          <p:cNvPr name="TextBox 10" id="10"/>
          <p:cNvSpPr txBox="true"/>
          <p:nvPr/>
        </p:nvSpPr>
        <p:spPr>
          <a:xfrm rot="0">
            <a:off x="2540743" y="7019333"/>
            <a:ext cx="7881913" cy="509281"/>
          </a:xfrm>
          <a:prstGeom prst="rect">
            <a:avLst/>
          </a:prstGeom>
        </p:spPr>
        <p:txBody>
          <a:bodyPr anchor="t" rtlCol="false" tIns="0" lIns="0" bIns="0" rIns="0">
            <a:spAutoFit/>
          </a:bodyPr>
          <a:lstStyle/>
          <a:p>
            <a:pPr algn="l">
              <a:lnSpc>
                <a:spcPts val="3265"/>
              </a:lnSpc>
            </a:pPr>
            <a:r>
              <a:rPr lang="en-US" sz="2703" b="true">
                <a:solidFill>
                  <a:srgbClr val="000000"/>
                </a:solidFill>
                <a:latin typeface="Calibri (MS) Bold"/>
                <a:ea typeface="Calibri (MS) Bold"/>
                <a:cs typeface="Calibri (MS) Bold"/>
                <a:sym typeface="Calibri (MS) Bold"/>
              </a:rPr>
              <a:t>CSS:</a:t>
            </a:r>
            <a:r>
              <a:rPr lang="en-US" sz="2703">
                <a:solidFill>
                  <a:srgbClr val="000000"/>
                </a:solidFill>
                <a:latin typeface="Calibri (MS)"/>
                <a:ea typeface="Calibri (MS)"/>
                <a:cs typeface="Calibri (MS)"/>
                <a:sym typeface="Calibri (MS)"/>
              </a:rPr>
              <a:t> Adds styling, color schemes, and responsive layout</a:t>
            </a:r>
          </a:p>
        </p:txBody>
      </p:sp>
      <p:sp>
        <p:nvSpPr>
          <p:cNvPr name="TextBox 11" id="11"/>
          <p:cNvSpPr txBox="true"/>
          <p:nvPr/>
        </p:nvSpPr>
        <p:spPr>
          <a:xfrm rot="0">
            <a:off x="2540743" y="7849081"/>
            <a:ext cx="1544212" cy="509281"/>
          </a:xfrm>
          <a:prstGeom prst="rect">
            <a:avLst/>
          </a:prstGeom>
        </p:spPr>
        <p:txBody>
          <a:bodyPr anchor="t" rtlCol="false" tIns="0" lIns="0" bIns="0" rIns="0">
            <a:spAutoFit/>
          </a:bodyPr>
          <a:lstStyle/>
          <a:p>
            <a:pPr algn="l">
              <a:lnSpc>
                <a:spcPts val="3265"/>
              </a:lnSpc>
            </a:pPr>
            <a:r>
              <a:rPr lang="en-US" sz="2703" b="true">
                <a:solidFill>
                  <a:srgbClr val="000000"/>
                </a:solidFill>
                <a:latin typeface="Calibri (MS) Bold"/>
                <a:ea typeface="Calibri (MS) Bold"/>
                <a:cs typeface="Calibri (MS) Bold"/>
                <a:sym typeface="Calibri (MS) Bold"/>
              </a:rPr>
              <a:t>JavaScript:</a:t>
            </a:r>
          </a:p>
        </p:txBody>
      </p:sp>
      <p:sp>
        <p:nvSpPr>
          <p:cNvPr name="TextBox 12" id="12"/>
          <p:cNvSpPr txBox="true"/>
          <p:nvPr/>
        </p:nvSpPr>
        <p:spPr>
          <a:xfrm rot="0">
            <a:off x="3184533" y="8283754"/>
            <a:ext cx="122603" cy="1349096"/>
          </a:xfrm>
          <a:prstGeom prst="rect">
            <a:avLst/>
          </a:prstGeom>
        </p:spPr>
        <p:txBody>
          <a:bodyPr anchor="t" rtlCol="false" tIns="0" lIns="0" bIns="0" rIns="0">
            <a:spAutoFit/>
          </a:bodyPr>
          <a:lstStyle/>
          <a:p>
            <a:pPr algn="just">
              <a:lnSpc>
                <a:spcPts val="3265"/>
              </a:lnSpc>
            </a:pPr>
            <a:r>
              <a:rPr lang="en-US" sz="2703">
                <a:solidFill>
                  <a:srgbClr val="000000"/>
                </a:solidFill>
                <a:latin typeface="Arial MT Pro"/>
                <a:ea typeface="Arial MT Pro"/>
                <a:cs typeface="Arial MT Pro"/>
                <a:sym typeface="Arial MT Pro"/>
              </a:rPr>
              <a:t>• • •</a:t>
            </a:r>
          </a:p>
        </p:txBody>
      </p:sp>
      <p:sp>
        <p:nvSpPr>
          <p:cNvPr name="TextBox 13" id="13"/>
          <p:cNvSpPr txBox="true"/>
          <p:nvPr/>
        </p:nvSpPr>
        <p:spPr>
          <a:xfrm rot="0">
            <a:off x="3656626" y="8263962"/>
            <a:ext cx="6735268" cy="1339042"/>
          </a:xfrm>
          <a:prstGeom prst="rect">
            <a:avLst/>
          </a:prstGeom>
        </p:spPr>
        <p:txBody>
          <a:bodyPr anchor="t" rtlCol="false" tIns="0" lIns="0" bIns="0" rIns="0">
            <a:spAutoFit/>
          </a:bodyPr>
          <a:lstStyle/>
          <a:p>
            <a:pPr algn="l">
              <a:lnSpc>
                <a:spcPts val="3265"/>
              </a:lnSpc>
            </a:pPr>
            <a:r>
              <a:rPr lang="en-US" sz="2703">
                <a:solidFill>
                  <a:srgbClr val="000000"/>
                </a:solidFill>
                <a:latin typeface="Calibri (MS)"/>
                <a:ea typeface="Calibri (MS)"/>
                <a:cs typeface="Calibri (MS)"/>
                <a:sym typeface="Calibri (MS)"/>
              </a:rPr>
              <a:t>Form validation Button actions (alerts, navigation) Interactive elements (menu toggle, animations)</a:t>
            </a:r>
          </a:p>
        </p:txBody>
      </p:sp>
      <p:sp>
        <p:nvSpPr>
          <p:cNvPr name="TextBox 14" id="14"/>
          <p:cNvSpPr txBox="true"/>
          <p:nvPr/>
        </p:nvSpPr>
        <p:spPr>
          <a:xfrm rot="0">
            <a:off x="2068649" y="2260937"/>
            <a:ext cx="122603" cy="2808247"/>
          </a:xfrm>
          <a:prstGeom prst="rect">
            <a:avLst/>
          </a:prstGeom>
        </p:spPr>
        <p:txBody>
          <a:bodyPr anchor="t" rtlCol="false" tIns="0" lIns="0" bIns="0" rIns="0">
            <a:spAutoFit/>
          </a:bodyPr>
          <a:lstStyle/>
          <a:p>
            <a:pPr algn="just">
              <a:lnSpc>
                <a:spcPts val="6534"/>
              </a:lnSpc>
            </a:pPr>
            <a:r>
              <a:rPr lang="en-US" sz="2703">
                <a:solidFill>
                  <a:srgbClr val="000000"/>
                </a:solidFill>
                <a:latin typeface="Arial MT Pro"/>
                <a:ea typeface="Arial MT Pro"/>
                <a:cs typeface="Arial MT Pro"/>
                <a:sym typeface="Arial MT Pro"/>
              </a:rPr>
              <a:t>• • •</a:t>
            </a:r>
          </a:p>
        </p:txBody>
      </p:sp>
      <p:sp>
        <p:nvSpPr>
          <p:cNvPr name="TextBox 15" id="15"/>
          <p:cNvSpPr txBox="true"/>
          <p:nvPr/>
        </p:nvSpPr>
        <p:spPr>
          <a:xfrm rot="0">
            <a:off x="2068649" y="5597731"/>
            <a:ext cx="122603" cy="2808247"/>
          </a:xfrm>
          <a:prstGeom prst="rect">
            <a:avLst/>
          </a:prstGeom>
        </p:spPr>
        <p:txBody>
          <a:bodyPr anchor="t" rtlCol="false" tIns="0" lIns="0" bIns="0" rIns="0">
            <a:spAutoFit/>
          </a:bodyPr>
          <a:lstStyle/>
          <a:p>
            <a:pPr algn="just">
              <a:lnSpc>
                <a:spcPts val="6534"/>
              </a:lnSpc>
            </a:pPr>
            <a:r>
              <a:rPr lang="en-US" sz="2703" b="true">
                <a:solidFill>
                  <a:srgbClr val="000000"/>
                </a:solidFill>
                <a:latin typeface="Arial MT Pro Bold"/>
                <a:ea typeface="Arial MT Pro Bold"/>
                <a:cs typeface="Arial MT Pro Bold"/>
                <a:sym typeface="Arial MT Pro Bold"/>
              </a:rPr>
              <a:t>•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DAGyGc-2Tyg</dc:identifier>
  <dcterms:modified xsi:type="dcterms:W3CDTF">2011-08-01T06:04:30Z</dcterms:modified>
  <cp:revision>1</cp:revision>
  <dc:title>DOC-20250905-WA0002.</dc:title>
</cp:coreProperties>
</file>