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71" r:id="rId4"/>
    <p:sldId id="272" r:id="rId5"/>
    <p:sldId id="262" r:id="rId6"/>
    <p:sldId id="269" r:id="rId7"/>
    <p:sldId id="263" r:id="rId8"/>
    <p:sldId id="256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9899" autoAdjust="0"/>
  </p:normalViewPr>
  <p:slideViewPr>
    <p:cSldViewPr snapToGrid="0" snapToObjects="1">
      <p:cViewPr varScale="1">
        <p:scale>
          <a:sx n="134" d="100"/>
          <a:sy n="134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4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7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2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6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9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8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6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4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48B2-378A-EA49-816B-D5B9ADD85AC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8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59999" y="2035340"/>
            <a:ext cx="8389146" cy="47511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b"/>
          <a:lstStyle/>
          <a:p>
            <a:pPr>
              <a:buClrTx/>
              <a:buSzTx/>
              <a:buFontTx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Norman Cloud System (HCP)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33"/>
          <p:cNvSpPr txBox="1">
            <a:spLocks noChangeArrowheads="1"/>
          </p:cNvSpPr>
          <p:nvPr/>
        </p:nvSpPr>
        <p:spPr bwMode="auto">
          <a:xfrm>
            <a:off x="3690479" y="3093627"/>
            <a:ext cx="4048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  <p:cxnSp>
        <p:nvCxnSpPr>
          <p:cNvPr id="11" name="AutoShape 116"/>
          <p:cNvCxnSpPr>
            <a:cxnSpLocks noChangeShapeType="1"/>
          </p:cNvCxnSpPr>
          <p:nvPr/>
        </p:nvCxnSpPr>
        <p:spPr bwMode="auto">
          <a:xfrm>
            <a:off x="1995236" y="2228908"/>
            <a:ext cx="820737" cy="158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2424824" y="2255694"/>
            <a:ext cx="4048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13" name="TextBox 33"/>
          <p:cNvSpPr txBox="1">
            <a:spLocks noChangeArrowheads="1"/>
          </p:cNvSpPr>
          <p:nvPr/>
        </p:nvSpPr>
        <p:spPr bwMode="auto">
          <a:xfrm>
            <a:off x="2638851" y="2969730"/>
            <a:ext cx="26364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556368" y="794420"/>
            <a:ext cx="1447799" cy="1131119"/>
            <a:chOff x="938254" y="3065029"/>
            <a:chExt cx="1447950" cy="339622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946204" y="3065029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/>
                <a:t>BusinessDomain</a:t>
              </a:r>
            </a:p>
          </p:txBody>
        </p:sp>
        <p:cxnSp>
          <p:nvCxnSpPr>
            <p:cNvPr id="16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7832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946204" y="3189241"/>
              <a:ext cx="1440000" cy="2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FunctionalDomain</a:t>
              </a:r>
            </a:p>
            <a:p>
              <a:pPr algn="l"/>
              <a:r>
                <a:rPr lang="en-US" sz="900" dirty="0" smtClean="0"/>
                <a:t>BusinessLine</a:t>
              </a:r>
            </a:p>
          </p:txBody>
        </p:sp>
      </p:grp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39122" y="4601919"/>
            <a:ext cx="8122987" cy="18899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 smtClean="0"/>
              <a:t>Norman Persistency </a:t>
            </a:r>
          </a:p>
          <a:p>
            <a:pPr>
              <a:buClrTx/>
              <a:buSzTx/>
              <a:buFontTx/>
              <a:buNone/>
            </a:pPr>
            <a:r>
              <a:rPr lang="en-US" sz="1200" dirty="0" smtClean="0"/>
              <a:t>system (MongoDB)</a:t>
            </a:r>
            <a:endParaRPr lang="en-US" sz="1200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39122" y="2715256"/>
            <a:ext cx="8122987" cy="1680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 smtClean="0"/>
              <a:t>Norman Server </a:t>
            </a:r>
          </a:p>
          <a:p>
            <a:pPr>
              <a:buClrTx/>
              <a:buSzTx/>
              <a:buFontTx/>
              <a:buNone/>
            </a:pPr>
            <a:r>
              <a:rPr lang="en-US" sz="1200" dirty="0" smtClean="0"/>
              <a:t>(Node.js)</a:t>
            </a:r>
            <a:endParaRPr lang="en-US" sz="1200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3041783" y="5000868"/>
            <a:ext cx="4391585" cy="1412292"/>
          </a:xfrm>
          <a:prstGeom prst="roundRect">
            <a:avLst>
              <a:gd name="adj" fmla="val 15960"/>
            </a:avLst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vert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Data </a:t>
            </a:r>
            <a:r>
              <a:rPr lang="en-US" sz="1000" dirty="0" smtClean="0"/>
              <a:t>Models Repo</a:t>
            </a:r>
            <a:endParaRPr lang="en-US" sz="1000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553168" y="5188700"/>
            <a:ext cx="1188743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Business Object Catalog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6067587" y="5139084"/>
            <a:ext cx="818281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/>
              <a:t>Mock data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439123" y="2099632"/>
            <a:ext cx="8122986" cy="374853"/>
          </a:xfrm>
          <a:prstGeom prst="rect">
            <a:avLst/>
          </a:prstGeom>
          <a:solidFill>
            <a:srgbClr val="8EB4E3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Reverse Proxy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60000" y="185776"/>
            <a:ext cx="7286400" cy="17397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Browser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713601" y="353180"/>
            <a:ext cx="5241600" cy="1282340"/>
          </a:xfrm>
          <a:prstGeom prst="rect">
            <a:avLst/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3513451" y="855919"/>
            <a:ext cx="1046547" cy="462567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Data Driven</a:t>
            </a:r>
          </a:p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Composer</a:t>
            </a:r>
            <a:endParaRPr lang="en-US" sz="1200" dirty="0"/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995236" y="879040"/>
            <a:ext cx="1046547" cy="462567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Data Source Admin</a:t>
            </a:r>
            <a:endParaRPr lang="en-US" sz="1200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026787" y="877840"/>
            <a:ext cx="1046547" cy="462567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Mock Data Editor</a:t>
            </a:r>
            <a:endParaRPr lang="en-US" sz="1200" dirty="0"/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1360967" y="2736052"/>
            <a:ext cx="7076451" cy="1659704"/>
          </a:xfrm>
          <a:prstGeom prst="roundRect">
            <a:avLst>
              <a:gd name="adj" fmla="val 15960"/>
            </a:avLst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vert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r>
              <a:rPr lang="en-US" sz="1000" dirty="0" smtClean="0"/>
              <a:t>Data Modeling Services</a:t>
            </a:r>
            <a:endParaRPr lang="en-US" sz="1000" dirty="0"/>
          </a:p>
        </p:txBody>
      </p:sp>
      <p:sp>
        <p:nvSpPr>
          <p:cNvPr id="48" name="AutoShape 100"/>
          <p:cNvSpPr>
            <a:spLocks noChangeArrowheads="1"/>
          </p:cNvSpPr>
          <p:nvPr/>
        </p:nvSpPr>
        <p:spPr bwMode="auto">
          <a:xfrm>
            <a:off x="3972015" y="2175599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/>
          </a:p>
        </p:txBody>
      </p:sp>
      <p:cxnSp>
        <p:nvCxnSpPr>
          <p:cNvPr id="49" name="AutoShape 101"/>
          <p:cNvCxnSpPr>
            <a:cxnSpLocks noChangeShapeType="1"/>
          </p:cNvCxnSpPr>
          <p:nvPr/>
        </p:nvCxnSpPr>
        <p:spPr bwMode="auto">
          <a:xfrm flipH="1" flipV="1">
            <a:off x="4048433" y="2321830"/>
            <a:ext cx="10870" cy="62711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2"/>
          <p:cNvCxnSpPr>
            <a:cxnSpLocks noChangeShapeType="1"/>
            <a:stCxn id="48" idx="0"/>
            <a:endCxn id="39" idx="2"/>
          </p:cNvCxnSpPr>
          <p:nvPr/>
        </p:nvCxnSpPr>
        <p:spPr bwMode="auto">
          <a:xfrm flipH="1" flipV="1">
            <a:off x="4036725" y="1318486"/>
            <a:ext cx="7521" cy="85711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AutoShape 100"/>
          <p:cNvSpPr>
            <a:spLocks noChangeArrowheads="1"/>
          </p:cNvSpPr>
          <p:nvPr/>
        </p:nvSpPr>
        <p:spPr bwMode="auto">
          <a:xfrm>
            <a:off x="5493746" y="2183462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/>
          </a:p>
        </p:txBody>
      </p:sp>
      <p:cxnSp>
        <p:nvCxnSpPr>
          <p:cNvPr id="53" name="AutoShape 101"/>
          <p:cNvCxnSpPr>
            <a:cxnSpLocks noChangeShapeType="1"/>
          </p:cNvCxnSpPr>
          <p:nvPr/>
        </p:nvCxnSpPr>
        <p:spPr bwMode="auto">
          <a:xfrm flipH="1" flipV="1">
            <a:off x="5560542" y="2336150"/>
            <a:ext cx="5435" cy="46146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AutoShape 102"/>
          <p:cNvCxnSpPr>
            <a:cxnSpLocks noChangeShapeType="1"/>
            <a:stCxn id="52" idx="0"/>
            <a:endCxn id="44" idx="2"/>
          </p:cNvCxnSpPr>
          <p:nvPr/>
        </p:nvCxnSpPr>
        <p:spPr bwMode="auto">
          <a:xfrm flipH="1" flipV="1">
            <a:off x="5550061" y="1340407"/>
            <a:ext cx="15916" cy="84305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5" name="Group 103"/>
          <p:cNvGrpSpPr>
            <a:grpSpLocks/>
          </p:cNvGrpSpPr>
          <p:nvPr/>
        </p:nvGrpSpPr>
        <p:grpSpPr bwMode="auto">
          <a:xfrm>
            <a:off x="4281992" y="2193533"/>
            <a:ext cx="85725" cy="177800"/>
            <a:chOff x="1528" y="1363"/>
            <a:chExt cx="54" cy="112"/>
          </a:xfrm>
        </p:grpSpPr>
        <p:sp>
          <p:nvSpPr>
            <p:cNvPr id="56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 dirty="0"/>
            </a:p>
          </p:txBody>
        </p:sp>
        <p:sp>
          <p:nvSpPr>
            <p:cNvPr id="57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1913861" y="2794720"/>
            <a:ext cx="6170266" cy="1461599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express</a:t>
            </a:r>
            <a:endParaRPr lang="en-US" sz="1200" dirty="0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2130693" y="3044990"/>
            <a:ext cx="993074" cy="803213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Business Object Catalog Service</a:t>
            </a:r>
            <a:endParaRPr lang="en-US" sz="1200" dirty="0"/>
          </a:p>
        </p:txBody>
      </p:sp>
      <p:grpSp>
        <p:nvGrpSpPr>
          <p:cNvPr id="32" name="Group 121"/>
          <p:cNvGrpSpPr>
            <a:grpSpLocks/>
          </p:cNvGrpSpPr>
          <p:nvPr/>
        </p:nvGrpSpPr>
        <p:grpSpPr bwMode="auto">
          <a:xfrm>
            <a:off x="5413639" y="4256319"/>
            <a:ext cx="475846" cy="755218"/>
            <a:chOff x="998" y="3624"/>
            <a:chExt cx="271" cy="271"/>
          </a:xfrm>
        </p:grpSpPr>
        <p:sp>
          <p:nvSpPr>
            <p:cNvPr id="33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3240643" y="3044991"/>
            <a:ext cx="954112" cy="803213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UI Catalog</a:t>
            </a:r>
          </a:p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Service</a:t>
            </a:r>
            <a:endParaRPr lang="en-US" sz="1200" dirty="0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5519087" y="2885858"/>
            <a:ext cx="904896" cy="877202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Mock Data Server</a:t>
            </a:r>
            <a:endParaRPr lang="en-US" sz="1200" dirty="0"/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5410246" y="2940698"/>
            <a:ext cx="904896" cy="877202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Mock Data Server</a:t>
            </a:r>
            <a:endParaRPr lang="en-US" sz="1200" dirty="0"/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5304564" y="3017493"/>
            <a:ext cx="904896" cy="877202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Mock Data Service</a:t>
            </a:r>
            <a:endParaRPr lang="en-US" sz="1200" dirty="0"/>
          </a:p>
        </p:txBody>
      </p:sp>
      <p:grpSp>
        <p:nvGrpSpPr>
          <p:cNvPr id="68" name="Group 103"/>
          <p:cNvGrpSpPr>
            <a:grpSpLocks/>
          </p:cNvGrpSpPr>
          <p:nvPr/>
        </p:nvGrpSpPr>
        <p:grpSpPr bwMode="auto">
          <a:xfrm>
            <a:off x="5700277" y="2174682"/>
            <a:ext cx="85725" cy="177800"/>
            <a:chOff x="1528" y="1363"/>
            <a:chExt cx="54" cy="112"/>
          </a:xfrm>
        </p:grpSpPr>
        <p:sp>
          <p:nvSpPr>
            <p:cNvPr id="69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 dirty="0"/>
            </a:p>
          </p:txBody>
        </p:sp>
        <p:sp>
          <p:nvSpPr>
            <p:cNvPr id="70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sp>
        <p:nvSpPr>
          <p:cNvPr id="71" name="AutoShape 100"/>
          <p:cNvSpPr>
            <a:spLocks noChangeArrowheads="1"/>
          </p:cNvSpPr>
          <p:nvPr/>
        </p:nvSpPr>
        <p:spPr bwMode="auto">
          <a:xfrm>
            <a:off x="2554999" y="2174682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/>
          </a:p>
        </p:txBody>
      </p:sp>
      <p:cxnSp>
        <p:nvCxnSpPr>
          <p:cNvPr id="72" name="AutoShape 101"/>
          <p:cNvCxnSpPr>
            <a:cxnSpLocks noChangeShapeType="1"/>
          </p:cNvCxnSpPr>
          <p:nvPr/>
        </p:nvCxnSpPr>
        <p:spPr bwMode="auto">
          <a:xfrm flipH="1" flipV="1">
            <a:off x="2621795" y="2327370"/>
            <a:ext cx="5435" cy="46146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102"/>
          <p:cNvCxnSpPr>
            <a:cxnSpLocks noChangeShapeType="1"/>
            <a:stCxn id="71" idx="0"/>
          </p:cNvCxnSpPr>
          <p:nvPr/>
        </p:nvCxnSpPr>
        <p:spPr bwMode="auto">
          <a:xfrm flipH="1" flipV="1">
            <a:off x="2611314" y="1331627"/>
            <a:ext cx="15916" cy="84305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4" name="Group 103"/>
          <p:cNvGrpSpPr>
            <a:grpSpLocks/>
          </p:cNvGrpSpPr>
          <p:nvPr/>
        </p:nvGrpSpPr>
        <p:grpSpPr bwMode="auto">
          <a:xfrm>
            <a:off x="2761530" y="2165902"/>
            <a:ext cx="85725" cy="177800"/>
            <a:chOff x="1528" y="1363"/>
            <a:chExt cx="54" cy="112"/>
          </a:xfrm>
        </p:grpSpPr>
        <p:sp>
          <p:nvSpPr>
            <p:cNvPr id="75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 dirty="0"/>
            </a:p>
          </p:txBody>
        </p:sp>
        <p:sp>
          <p:nvSpPr>
            <p:cNvPr id="76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5998561" y="5220862"/>
            <a:ext cx="818281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/>
              <a:t>Mock data</a:t>
            </a:r>
          </a:p>
        </p:txBody>
      </p: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5913661" y="5291686"/>
            <a:ext cx="818281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/>
              <a:t>Mock data</a:t>
            </a:r>
          </a:p>
        </p:txBody>
      </p:sp>
      <p:sp>
        <p:nvSpPr>
          <p:cNvPr id="59" name="AutoShape 5"/>
          <p:cNvSpPr>
            <a:spLocks noChangeArrowheads="1"/>
          </p:cNvSpPr>
          <p:nvPr/>
        </p:nvSpPr>
        <p:spPr bwMode="auto">
          <a:xfrm>
            <a:off x="3330333" y="5188700"/>
            <a:ext cx="1188743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Data Source Admin</a:t>
            </a: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4583097" y="5658218"/>
            <a:ext cx="1188743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Data Model</a:t>
            </a: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4259957" y="3044991"/>
            <a:ext cx="993074" cy="803213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Data Driven Composer </a:t>
            </a:r>
          </a:p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Service</a:t>
            </a:r>
            <a:endParaRPr lang="en-US" sz="1200" dirty="0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2117478" y="3949621"/>
            <a:ext cx="4361294" cy="249100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mongoose</a:t>
            </a:r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1086410" y="5014324"/>
            <a:ext cx="1839045" cy="1412292"/>
          </a:xfrm>
          <a:prstGeom prst="roundRect">
            <a:avLst>
              <a:gd name="adj" fmla="val 15960"/>
            </a:avLst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vert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r>
              <a:rPr lang="en-US" sz="1000" dirty="0" smtClean="0"/>
              <a:t>UI Catalogs</a:t>
            </a:r>
            <a:endParaRPr lang="en-US" sz="1000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1640893" y="5416440"/>
            <a:ext cx="1188743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UI Catalog</a:t>
            </a:r>
          </a:p>
        </p:txBody>
      </p:sp>
      <p:grpSp>
        <p:nvGrpSpPr>
          <p:cNvPr id="82" name="Group 121"/>
          <p:cNvGrpSpPr>
            <a:grpSpLocks/>
          </p:cNvGrpSpPr>
          <p:nvPr/>
        </p:nvGrpSpPr>
        <p:grpSpPr bwMode="auto">
          <a:xfrm>
            <a:off x="2231941" y="4256319"/>
            <a:ext cx="475846" cy="755218"/>
            <a:chOff x="998" y="3624"/>
            <a:chExt cx="271" cy="271"/>
          </a:xfrm>
        </p:grpSpPr>
        <p:sp>
          <p:nvSpPr>
            <p:cNvPr id="83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6687423" y="2941493"/>
            <a:ext cx="958977" cy="876408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Shared Workspace Manager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04130" y="116780"/>
            <a:ext cx="5752244" cy="2331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r>
              <a:rPr lang="en-US" sz="1200" dirty="0" smtClean="0"/>
              <a:t>Data Model </a:t>
            </a:r>
            <a:r>
              <a:rPr lang="en-US" sz="1200" dirty="0"/>
              <a:t>Editor</a:t>
            </a:r>
          </a:p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0935" y="741822"/>
            <a:ext cx="1212817" cy="456630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88871" y="589422"/>
            <a:ext cx="1092775" cy="456631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06416" y="1689100"/>
            <a:ext cx="1714500" cy="588469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dirty="0" smtClean="0"/>
              <a:t>Business Object Catalog Service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24083" y="970137"/>
            <a:ext cx="1195297" cy="532545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dirty="0" smtClean="0"/>
              <a:t>Editor Controller</a:t>
            </a:r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04130" y="2689860"/>
            <a:ext cx="5752244" cy="1691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b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Business Object Catalog </a:t>
            </a:r>
            <a:endParaRPr lang="en-US" sz="1200" dirty="0" smtClean="0"/>
          </a:p>
          <a:p>
            <a:pPr>
              <a:buClrTx/>
              <a:buSzTx/>
              <a:buFontTx/>
              <a:buNone/>
            </a:pPr>
            <a:r>
              <a:rPr lang="en-US" sz="1200" dirty="0" smtClean="0"/>
              <a:t>Service (Express)</a:t>
            </a:r>
            <a:endParaRPr lang="en-US" sz="1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3420" y="2870436"/>
            <a:ext cx="1411626" cy="606055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dirty="0" smtClean="0"/>
              <a:t>Catalog Service</a:t>
            </a:r>
            <a:endParaRPr lang="en-US" dirty="0"/>
          </a:p>
        </p:txBody>
      </p:sp>
      <p:sp>
        <p:nvSpPr>
          <p:cNvPr id="21" name="AutoShape 100"/>
          <p:cNvSpPr>
            <a:spLocks noChangeArrowheads="1"/>
          </p:cNvSpPr>
          <p:nvPr/>
        </p:nvSpPr>
        <p:spPr bwMode="auto">
          <a:xfrm>
            <a:off x="3584279" y="2509702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/>
          </a:p>
        </p:txBody>
      </p:sp>
      <p:cxnSp>
        <p:nvCxnSpPr>
          <p:cNvPr id="22" name="AutoShape 101"/>
          <p:cNvCxnSpPr>
            <a:cxnSpLocks noChangeShapeType="1"/>
            <a:endCxn id="21" idx="4"/>
          </p:cNvCxnSpPr>
          <p:nvPr/>
        </p:nvCxnSpPr>
        <p:spPr bwMode="auto">
          <a:xfrm flipV="1">
            <a:off x="3655716" y="2662102"/>
            <a:ext cx="1588" cy="20796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102"/>
          <p:cNvCxnSpPr>
            <a:cxnSpLocks noChangeShapeType="1"/>
            <a:stCxn id="21" idx="0"/>
          </p:cNvCxnSpPr>
          <p:nvPr/>
        </p:nvCxnSpPr>
        <p:spPr bwMode="auto">
          <a:xfrm flipH="1" flipV="1">
            <a:off x="3655716" y="2293802"/>
            <a:ext cx="1588" cy="20796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4" name="Group 103"/>
          <p:cNvGrpSpPr>
            <a:grpSpLocks/>
          </p:cNvGrpSpPr>
          <p:nvPr/>
        </p:nvGrpSpPr>
        <p:grpSpPr bwMode="auto">
          <a:xfrm>
            <a:off x="3763666" y="2473190"/>
            <a:ext cx="85725" cy="177800"/>
            <a:chOff x="1528" y="1363"/>
            <a:chExt cx="54" cy="112"/>
          </a:xfrm>
        </p:grpSpPr>
        <p:sp>
          <p:nvSpPr>
            <p:cNvPr id="25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 dirty="0"/>
            </a:p>
          </p:txBody>
        </p:sp>
        <p:sp>
          <p:nvSpPr>
            <p:cNvPr id="26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4873715" y="2957563"/>
            <a:ext cx="1008063" cy="431800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Connection Info</a:t>
            </a:r>
            <a:endParaRPr lang="en-US" sz="1200" dirty="0"/>
          </a:p>
        </p:txBody>
      </p:sp>
      <p:cxnSp>
        <p:nvCxnSpPr>
          <p:cNvPr id="29" name="AutoShape 26"/>
          <p:cNvCxnSpPr>
            <a:cxnSpLocks noChangeShapeType="1"/>
            <a:stCxn id="28" idx="1"/>
            <a:endCxn id="10" idx="3"/>
          </p:cNvCxnSpPr>
          <p:nvPr/>
        </p:nvCxnSpPr>
        <p:spPr bwMode="auto">
          <a:xfrm flipH="1">
            <a:off x="4565046" y="3173463"/>
            <a:ext cx="308669" cy="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194732" y="2870436"/>
            <a:ext cx="1655814" cy="606055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69996" y="1689100"/>
            <a:ext cx="1714500" cy="588467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dirty="0" smtClean="0"/>
              <a:t>Project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5" name="AutoShape 100"/>
          <p:cNvSpPr>
            <a:spLocks noChangeArrowheads="1"/>
          </p:cNvSpPr>
          <p:nvPr/>
        </p:nvSpPr>
        <p:spPr bwMode="auto">
          <a:xfrm>
            <a:off x="1878177" y="2517639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/>
          </a:p>
        </p:txBody>
      </p:sp>
      <p:cxnSp>
        <p:nvCxnSpPr>
          <p:cNvPr id="36" name="AutoShape 101"/>
          <p:cNvCxnSpPr>
            <a:cxnSpLocks noChangeShapeType="1"/>
            <a:endCxn id="35" idx="4"/>
          </p:cNvCxnSpPr>
          <p:nvPr/>
        </p:nvCxnSpPr>
        <p:spPr bwMode="auto">
          <a:xfrm flipV="1">
            <a:off x="1949614" y="2670039"/>
            <a:ext cx="1588" cy="20796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102"/>
          <p:cNvCxnSpPr>
            <a:cxnSpLocks noChangeShapeType="1"/>
            <a:stCxn id="35" idx="0"/>
          </p:cNvCxnSpPr>
          <p:nvPr/>
        </p:nvCxnSpPr>
        <p:spPr bwMode="auto">
          <a:xfrm flipH="1" flipV="1">
            <a:off x="1949614" y="2301739"/>
            <a:ext cx="1588" cy="20796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8" name="Group 103"/>
          <p:cNvGrpSpPr>
            <a:grpSpLocks/>
          </p:cNvGrpSpPr>
          <p:nvPr/>
        </p:nvGrpSpPr>
        <p:grpSpPr bwMode="auto">
          <a:xfrm>
            <a:off x="2057564" y="2481127"/>
            <a:ext cx="85725" cy="177800"/>
            <a:chOff x="1528" y="1363"/>
            <a:chExt cx="54" cy="112"/>
          </a:xfrm>
        </p:grpSpPr>
        <p:sp>
          <p:nvSpPr>
            <p:cNvPr id="39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 dirty="0"/>
            </a:p>
          </p:txBody>
        </p:sp>
        <p:sp>
          <p:nvSpPr>
            <p:cNvPr id="40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205524" y="4541520"/>
            <a:ext cx="5752244" cy="845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b"/>
          <a:lstStyle/>
          <a:p>
            <a:pPr>
              <a:buClrTx/>
              <a:buSzTx/>
              <a:buFontTx/>
              <a:buNone/>
            </a:pPr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3524083" y="4761474"/>
            <a:ext cx="1188743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/>
              <a:t>Business Object </a:t>
            </a:r>
            <a:r>
              <a:rPr lang="en-US" sz="800" dirty="0" smtClean="0"/>
              <a:t>Catalog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1394498" y="4772904"/>
            <a:ext cx="1188743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Project</a:t>
            </a:r>
            <a:endParaRPr lang="en-US" sz="800" dirty="0" smtClean="0"/>
          </a:p>
        </p:txBody>
      </p:sp>
      <p:grpSp>
        <p:nvGrpSpPr>
          <p:cNvPr id="46" name="Group 109"/>
          <p:cNvGrpSpPr>
            <a:grpSpLocks/>
          </p:cNvGrpSpPr>
          <p:nvPr/>
        </p:nvGrpSpPr>
        <p:grpSpPr bwMode="auto">
          <a:xfrm>
            <a:off x="1712139" y="4015740"/>
            <a:ext cx="430213" cy="754380"/>
            <a:chOff x="998" y="3624"/>
            <a:chExt cx="271" cy="271"/>
          </a:xfrm>
        </p:grpSpPr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0" name="Group 109"/>
          <p:cNvGrpSpPr>
            <a:grpSpLocks/>
          </p:cNvGrpSpPr>
          <p:nvPr/>
        </p:nvGrpSpPr>
        <p:grpSpPr bwMode="auto">
          <a:xfrm>
            <a:off x="3909901" y="4004310"/>
            <a:ext cx="430213" cy="754380"/>
            <a:chOff x="998" y="3624"/>
            <a:chExt cx="271" cy="271"/>
          </a:xfrm>
        </p:grpSpPr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977343" y="3628891"/>
            <a:ext cx="4155932" cy="386849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dirty="0" smtClean="0"/>
              <a:t>mongoose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23925" y="342900"/>
            <a:ext cx="5322925" cy="39306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b"/>
          <a:lstStyle/>
          <a:p>
            <a:pPr>
              <a:buClrTx/>
              <a:buSzTx/>
              <a:buFontTx/>
              <a:buNone/>
            </a:pPr>
            <a:r>
              <a:rPr lang="en-US" sz="1200" dirty="0" smtClean="0"/>
              <a:t>Data driven Composer</a:t>
            </a:r>
          </a:p>
          <a:p>
            <a:pPr>
              <a:buClrTx/>
              <a:buSzTx/>
              <a:buFontTx/>
              <a:buNone/>
            </a:pPr>
            <a:r>
              <a:rPr lang="en-US" sz="1200" dirty="0" smtClean="0"/>
              <a:t>Service (Node js)</a:t>
            </a:r>
            <a:endParaRPr lang="en-US" sz="1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78207" y="2108553"/>
            <a:ext cx="1411626" cy="606055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dirty="0" smtClean="0"/>
              <a:t>Data-driven Composer</a:t>
            </a:r>
            <a:endParaRPr lang="en-US" dirty="0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5105995" y="2195680"/>
            <a:ext cx="1008063" cy="431800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App</a:t>
            </a:r>
            <a:endParaRPr lang="en-US" sz="1200" dirty="0"/>
          </a:p>
        </p:txBody>
      </p:sp>
      <p:cxnSp>
        <p:nvCxnSpPr>
          <p:cNvPr id="29" name="AutoShape 26"/>
          <p:cNvCxnSpPr>
            <a:cxnSpLocks noChangeShapeType="1"/>
            <a:stCxn id="10" idx="3"/>
            <a:endCxn id="28" idx="1"/>
          </p:cNvCxnSpPr>
          <p:nvPr/>
        </p:nvCxnSpPr>
        <p:spPr bwMode="auto">
          <a:xfrm flipV="1">
            <a:off x="4689833" y="2411580"/>
            <a:ext cx="416162" cy="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278207" y="956045"/>
            <a:ext cx="1411626" cy="606055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dirty="0" smtClean="0"/>
              <a:t>UI Catalog</a:t>
            </a:r>
            <a:endParaRPr lang="en-US" dirty="0"/>
          </a:p>
        </p:txBody>
      </p:sp>
      <p:sp>
        <p:nvSpPr>
          <p:cNvPr id="42" name="AutoShape 24"/>
          <p:cNvSpPr>
            <a:spLocks noChangeArrowheads="1"/>
          </p:cNvSpPr>
          <p:nvPr/>
        </p:nvSpPr>
        <p:spPr bwMode="auto">
          <a:xfrm>
            <a:off x="1703913" y="2191782"/>
            <a:ext cx="1008063" cy="431800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Model ER</a:t>
            </a:r>
            <a:endParaRPr lang="en-US" sz="1200" dirty="0"/>
          </a:p>
        </p:txBody>
      </p:sp>
      <p:cxnSp>
        <p:nvCxnSpPr>
          <p:cNvPr id="54" name="AutoShape 26"/>
          <p:cNvCxnSpPr>
            <a:cxnSpLocks noChangeShapeType="1"/>
            <a:stCxn id="42" idx="3"/>
            <a:endCxn id="10" idx="1"/>
          </p:cNvCxnSpPr>
          <p:nvPr/>
        </p:nvCxnSpPr>
        <p:spPr bwMode="auto">
          <a:xfrm>
            <a:off x="2711976" y="2407682"/>
            <a:ext cx="566231" cy="389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" name="AutoShape 26"/>
          <p:cNvCxnSpPr>
            <a:cxnSpLocks noChangeShapeType="1"/>
            <a:stCxn id="33" idx="2"/>
            <a:endCxn id="10" idx="0"/>
          </p:cNvCxnSpPr>
          <p:nvPr/>
        </p:nvCxnSpPr>
        <p:spPr bwMode="auto">
          <a:xfrm>
            <a:off x="3984020" y="1562100"/>
            <a:ext cx="0" cy="54645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201193" y="3038845"/>
            <a:ext cx="1562100" cy="606055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dirty="0" smtClean="0"/>
              <a:t>Transformation Rules</a:t>
            </a:r>
            <a:endParaRPr lang="en-US" dirty="0"/>
          </a:p>
        </p:txBody>
      </p:sp>
      <p:cxnSp>
        <p:nvCxnSpPr>
          <p:cNvPr id="58" name="AutoShape 26"/>
          <p:cNvCxnSpPr>
            <a:cxnSpLocks noChangeShapeType="1"/>
            <a:stCxn id="57" idx="0"/>
            <a:endCxn id="10" idx="2"/>
          </p:cNvCxnSpPr>
          <p:nvPr/>
        </p:nvCxnSpPr>
        <p:spPr bwMode="auto">
          <a:xfrm flipV="1">
            <a:off x="3982243" y="2714608"/>
            <a:ext cx="1777" cy="32423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932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0"/>
          <p:cNvGrpSpPr>
            <a:grpSpLocks/>
          </p:cNvGrpSpPr>
          <p:nvPr/>
        </p:nvGrpSpPr>
        <p:grpSpPr bwMode="auto">
          <a:xfrm>
            <a:off x="504081" y="586387"/>
            <a:ext cx="1447744" cy="1241394"/>
            <a:chOff x="938254" y="3065030"/>
            <a:chExt cx="1447895" cy="314705"/>
          </a:xfrm>
        </p:grpSpPr>
        <p:sp>
          <p:nvSpPr>
            <p:cNvPr id="117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Prototype</a:t>
              </a:r>
              <a:endParaRPr lang="en-US" sz="1200" dirty="0"/>
            </a:p>
          </p:txBody>
        </p:sp>
        <p:cxnSp>
          <p:nvCxnSpPr>
            <p:cNvPr id="118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39355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9" name="TextBox 8"/>
            <p:cNvSpPr txBox="1">
              <a:spLocks noChangeArrowheads="1"/>
            </p:cNvSpPr>
            <p:nvPr/>
          </p:nvSpPr>
          <p:spPr bwMode="auto">
            <a:xfrm>
              <a:off x="938254" y="3139355"/>
              <a:ext cx="1440000" cy="240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Name</a:t>
              </a:r>
            </a:p>
            <a:p>
              <a:r>
                <a:rPr lang="en-US" sz="900" dirty="0" smtClean="0"/>
                <a:t>CreationDatetime</a:t>
              </a:r>
            </a:p>
            <a:p>
              <a:r>
                <a:rPr lang="en-US" sz="900" dirty="0" smtClean="0"/>
                <a:t>Owner</a:t>
              </a:r>
            </a:p>
            <a:p>
              <a:r>
                <a:rPr lang="en-US" sz="900" dirty="0" smtClean="0"/>
                <a:t>Delivery</a:t>
              </a:r>
            </a:p>
            <a:p>
              <a:r>
                <a:rPr lang="en-US" sz="900" dirty="0" smtClean="0"/>
                <a:t>Description</a:t>
              </a:r>
            </a:p>
            <a:p>
              <a:r>
                <a:rPr lang="en-US" sz="900" dirty="0" smtClean="0"/>
                <a:t>Tag</a:t>
              </a:r>
            </a:p>
            <a:p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2556" y="6524835"/>
            <a:ext cx="222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 Persistence</a:t>
            </a:r>
            <a:endParaRPr lang="fr-FR" dirty="0"/>
          </a:p>
        </p:txBody>
      </p:sp>
      <p:cxnSp>
        <p:nvCxnSpPr>
          <p:cNvPr id="54" name="AutoShape 116"/>
          <p:cNvCxnSpPr>
            <a:cxnSpLocks noChangeShapeType="1"/>
            <a:stCxn id="173" idx="1"/>
            <a:endCxn id="117" idx="3"/>
          </p:cNvCxnSpPr>
          <p:nvPr/>
        </p:nvCxnSpPr>
        <p:spPr bwMode="auto">
          <a:xfrm flipH="1">
            <a:off x="1951825" y="1202110"/>
            <a:ext cx="903756" cy="497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5" name="Group 10"/>
          <p:cNvGrpSpPr>
            <a:grpSpLocks/>
          </p:cNvGrpSpPr>
          <p:nvPr/>
        </p:nvGrpSpPr>
        <p:grpSpPr bwMode="auto">
          <a:xfrm>
            <a:off x="4332656" y="1832290"/>
            <a:ext cx="1447096" cy="1545738"/>
            <a:chOff x="946149" y="3065029"/>
            <a:chExt cx="1447247" cy="314705"/>
          </a:xfrm>
        </p:grpSpPr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Entity</a:t>
              </a:r>
              <a:endParaRPr lang="en-US" sz="1200" dirty="0"/>
            </a:p>
          </p:txBody>
        </p:sp>
        <p:cxnSp>
          <p:nvCxnSpPr>
            <p:cNvPr id="57" name="Straight Connector 6"/>
            <p:cNvCxnSpPr>
              <a:cxnSpLocks noChangeShapeType="1"/>
            </p:cNvCxnSpPr>
            <p:nvPr/>
          </p:nvCxnSpPr>
          <p:spPr bwMode="auto">
            <a:xfrm flipV="1">
              <a:off x="953396" y="3125438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" name="TextBox 8"/>
            <p:cNvSpPr txBox="1">
              <a:spLocks noChangeArrowheads="1"/>
            </p:cNvSpPr>
            <p:nvPr/>
          </p:nvSpPr>
          <p:spPr bwMode="auto">
            <a:xfrm>
              <a:off x="946204" y="3125954"/>
              <a:ext cx="1440000" cy="253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Name</a:t>
              </a:r>
              <a:endParaRPr lang="en-US" sz="900" dirty="0" smtClean="0"/>
            </a:p>
            <a:p>
              <a:pPr algn="l"/>
              <a:r>
                <a:rPr lang="en-US" sz="900" dirty="0" smtClean="0"/>
                <a:t>NameSet</a:t>
              </a:r>
            </a:p>
            <a:p>
              <a:pPr algn="l"/>
              <a:r>
                <a:rPr lang="en-US" sz="900" dirty="0" smtClean="0"/>
                <a:t>Media</a:t>
              </a:r>
            </a:p>
            <a:p>
              <a:pPr algn="l"/>
              <a:r>
                <a:rPr lang="en-US" sz="900" dirty="0" smtClean="0"/>
                <a:t>IsRoot</a:t>
              </a:r>
            </a:p>
            <a:p>
              <a:pPr algn="l"/>
              <a:r>
                <a:rPr lang="en-US" sz="900" dirty="0" smtClean="0"/>
                <a:t>IsCollection</a:t>
              </a:r>
            </a:p>
            <a:p>
              <a:pPr algn="l"/>
              <a:r>
                <a:rPr lang="en-US" sz="900" dirty="0" smtClean="0"/>
                <a:t>IsInstance</a:t>
              </a:r>
            </a:p>
            <a:p>
              <a:r>
                <a:rPr lang="en-US" sz="900" dirty="0" smtClean="0"/>
                <a:t>originalEntity</a:t>
              </a:r>
            </a:p>
            <a:p>
              <a:r>
                <a:rPr lang="en-US" sz="900" dirty="0" smtClean="0"/>
                <a:t>Position</a:t>
              </a:r>
              <a:endParaRPr lang="en-US" sz="900" dirty="0"/>
            </a:p>
          </p:txBody>
        </p:sp>
      </p:grpSp>
      <p:grpSp>
        <p:nvGrpSpPr>
          <p:cNvPr id="59" name="Group 10"/>
          <p:cNvGrpSpPr>
            <a:grpSpLocks/>
          </p:cNvGrpSpPr>
          <p:nvPr/>
        </p:nvGrpSpPr>
        <p:grpSpPr bwMode="auto">
          <a:xfrm>
            <a:off x="6791031" y="199538"/>
            <a:ext cx="1447799" cy="2026623"/>
            <a:chOff x="938254" y="3065029"/>
            <a:chExt cx="1447950" cy="170701"/>
          </a:xfrm>
        </p:grpSpPr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170701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Property</a:t>
              </a:r>
              <a:endParaRPr lang="en-US" sz="1200" dirty="0"/>
            </a:p>
          </p:txBody>
        </p:sp>
        <p:cxnSp>
          <p:nvCxnSpPr>
            <p:cNvPr id="62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099220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3" name="TextBox 8"/>
            <p:cNvSpPr txBox="1">
              <a:spLocks noChangeArrowheads="1"/>
            </p:cNvSpPr>
            <p:nvPr/>
          </p:nvSpPr>
          <p:spPr bwMode="auto">
            <a:xfrm>
              <a:off x="946204" y="3102514"/>
              <a:ext cx="1440000" cy="13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Name</a:t>
              </a:r>
              <a:endParaRPr lang="en-US" sz="900" dirty="0" smtClean="0"/>
            </a:p>
            <a:p>
              <a:pPr algn="l"/>
              <a:r>
                <a:rPr lang="en-US" sz="900" dirty="0" smtClean="0"/>
                <a:t>isKey</a:t>
              </a:r>
            </a:p>
            <a:p>
              <a:pPr algn="l"/>
              <a:r>
                <a:rPr lang="en-US" sz="900" dirty="0" smtClean="0"/>
                <a:t>isNullable</a:t>
              </a:r>
            </a:p>
            <a:p>
              <a:pPr algn="l"/>
              <a:r>
                <a:rPr lang="en-US" sz="900" dirty="0" smtClean="0"/>
                <a:t>isEtag</a:t>
              </a:r>
            </a:p>
            <a:p>
              <a:pPr algn="l"/>
              <a:r>
                <a:rPr lang="en-US" sz="900" dirty="0" smtClean="0"/>
                <a:t>Default</a:t>
              </a:r>
            </a:p>
            <a:p>
              <a:pPr algn="l"/>
              <a:r>
                <a:rPr lang="en-US" sz="900" dirty="0" smtClean="0"/>
                <a:t>FixedLength</a:t>
              </a:r>
            </a:p>
            <a:p>
              <a:pPr algn="l"/>
              <a:r>
                <a:rPr lang="en-US" sz="900" dirty="0" smtClean="0"/>
                <a:t>MaxLength</a:t>
              </a:r>
            </a:p>
            <a:p>
              <a:pPr algn="l"/>
              <a:r>
                <a:rPr lang="en-US" sz="900" dirty="0" smtClean="0"/>
                <a:t>Precision</a:t>
              </a:r>
            </a:p>
            <a:p>
              <a:pPr algn="l"/>
              <a:r>
                <a:rPr lang="en-US" sz="900" dirty="0" smtClean="0"/>
                <a:t>Scale</a:t>
              </a:r>
            </a:p>
            <a:p>
              <a:pPr algn="l"/>
              <a:r>
                <a:rPr lang="en-US" sz="900" dirty="0" smtClean="0"/>
                <a:t>PropertyType</a:t>
              </a:r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cxnSp>
        <p:nvCxnSpPr>
          <p:cNvPr id="64" name="AutoShape 116"/>
          <p:cNvCxnSpPr>
            <a:cxnSpLocks noChangeShapeType="1"/>
          </p:cNvCxnSpPr>
          <p:nvPr/>
        </p:nvCxnSpPr>
        <p:spPr bwMode="auto">
          <a:xfrm flipV="1">
            <a:off x="5779752" y="1503616"/>
            <a:ext cx="1011279" cy="51467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TextBox 33"/>
          <p:cNvSpPr txBox="1">
            <a:spLocks noChangeArrowheads="1"/>
          </p:cNvSpPr>
          <p:nvPr/>
        </p:nvSpPr>
        <p:spPr bwMode="auto">
          <a:xfrm>
            <a:off x="6638227" y="1373909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grpSp>
        <p:nvGrpSpPr>
          <p:cNvPr id="70" name="Group 10"/>
          <p:cNvGrpSpPr>
            <a:grpSpLocks/>
          </p:cNvGrpSpPr>
          <p:nvPr/>
        </p:nvGrpSpPr>
        <p:grpSpPr bwMode="auto">
          <a:xfrm>
            <a:off x="6800445" y="2711942"/>
            <a:ext cx="1447799" cy="918471"/>
            <a:chOff x="938254" y="3065028"/>
            <a:chExt cx="1447950" cy="83224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946149" y="3065028"/>
              <a:ext cx="1440001" cy="83223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NavigationProperty</a:t>
              </a:r>
              <a:endParaRPr lang="en-US" sz="1200" dirty="0"/>
            </a:p>
          </p:txBody>
        </p:sp>
        <p:cxnSp>
          <p:nvCxnSpPr>
            <p:cNvPr id="72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099220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3" name="TextBox 8"/>
            <p:cNvSpPr txBox="1">
              <a:spLocks noChangeArrowheads="1"/>
            </p:cNvSpPr>
            <p:nvPr/>
          </p:nvSpPr>
          <p:spPr bwMode="auto">
            <a:xfrm>
              <a:off x="946204" y="3102514"/>
              <a:ext cx="1440000" cy="4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Name</a:t>
              </a:r>
              <a:endParaRPr lang="en-US" sz="900" dirty="0" smtClean="0"/>
            </a:p>
            <a:p>
              <a:pPr algn="l"/>
              <a:r>
                <a:rPr lang="en-US" sz="900" dirty="0" smtClean="0"/>
                <a:t>Multiplicity</a:t>
              </a:r>
            </a:p>
          </p:txBody>
        </p:sp>
      </p:grpSp>
      <p:cxnSp>
        <p:nvCxnSpPr>
          <p:cNvPr id="74" name="AutoShape 116"/>
          <p:cNvCxnSpPr>
            <a:cxnSpLocks noChangeShapeType="1"/>
          </p:cNvCxnSpPr>
          <p:nvPr/>
        </p:nvCxnSpPr>
        <p:spPr bwMode="auto">
          <a:xfrm>
            <a:off x="5779752" y="2514889"/>
            <a:ext cx="1020693" cy="39494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116"/>
          <p:cNvCxnSpPr>
            <a:cxnSpLocks noChangeShapeType="1"/>
            <a:endCxn id="73" idx="1"/>
          </p:cNvCxnSpPr>
          <p:nvPr/>
        </p:nvCxnSpPr>
        <p:spPr bwMode="auto">
          <a:xfrm>
            <a:off x="5764612" y="2785324"/>
            <a:ext cx="1043782" cy="59270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6" name="Group 10"/>
          <p:cNvGrpSpPr>
            <a:grpSpLocks/>
          </p:cNvGrpSpPr>
          <p:nvPr/>
        </p:nvGrpSpPr>
        <p:grpSpPr bwMode="auto">
          <a:xfrm>
            <a:off x="501652" y="2471612"/>
            <a:ext cx="1439851" cy="876447"/>
            <a:chOff x="946149" y="3065029"/>
            <a:chExt cx="1440001" cy="314705"/>
          </a:xfrm>
        </p:grpSpPr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1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AppFlow</a:t>
              </a:r>
              <a:endParaRPr lang="en-US" sz="1200" dirty="0"/>
            </a:p>
          </p:txBody>
        </p:sp>
        <p:cxnSp>
          <p:nvCxnSpPr>
            <p:cNvPr id="78" name="Straight Connector 6"/>
            <p:cNvCxnSpPr>
              <a:cxnSpLocks noChangeShapeType="1"/>
            </p:cNvCxnSpPr>
            <p:nvPr/>
          </p:nvCxnSpPr>
          <p:spPr bwMode="auto">
            <a:xfrm flipV="1">
              <a:off x="946149" y="3155653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9" name="TextBox 8"/>
            <p:cNvSpPr txBox="1">
              <a:spLocks noChangeArrowheads="1"/>
            </p:cNvSpPr>
            <p:nvPr/>
          </p:nvSpPr>
          <p:spPr bwMode="auto">
            <a:xfrm>
              <a:off x="946149" y="3166346"/>
              <a:ext cx="1440000" cy="96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r>
                <a:rPr lang="en-US" sz="900" dirty="0" smtClean="0"/>
                <a:t>ApplicationTemplate</a:t>
              </a:r>
            </a:p>
            <a:p>
              <a:endParaRPr lang="en-US" sz="900" dirty="0"/>
            </a:p>
          </p:txBody>
        </p:sp>
      </p:grpSp>
      <p:grpSp>
        <p:nvGrpSpPr>
          <p:cNvPr id="80" name="Group 10"/>
          <p:cNvGrpSpPr>
            <a:grpSpLocks/>
          </p:cNvGrpSpPr>
          <p:nvPr/>
        </p:nvGrpSpPr>
        <p:grpSpPr bwMode="auto">
          <a:xfrm>
            <a:off x="2292138" y="2361037"/>
            <a:ext cx="1439851" cy="876447"/>
            <a:chOff x="946149" y="3065028"/>
            <a:chExt cx="1440001" cy="314705"/>
          </a:xfrm>
        </p:grpSpPr>
        <p:sp>
          <p:nvSpPr>
            <p:cNvPr id="81" name="Rectangle 6"/>
            <p:cNvSpPr>
              <a:spLocks noChangeArrowheads="1"/>
            </p:cNvSpPr>
            <p:nvPr/>
          </p:nvSpPr>
          <p:spPr bwMode="auto">
            <a:xfrm>
              <a:off x="946149" y="3065028"/>
              <a:ext cx="1440001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Navigation</a:t>
              </a:r>
              <a:endParaRPr lang="en-US" sz="1200" dirty="0"/>
            </a:p>
          </p:txBody>
        </p:sp>
        <p:cxnSp>
          <p:nvCxnSpPr>
            <p:cNvPr id="82" name="Straight Connector 6"/>
            <p:cNvCxnSpPr>
              <a:cxnSpLocks noChangeShapeType="1"/>
            </p:cNvCxnSpPr>
            <p:nvPr/>
          </p:nvCxnSpPr>
          <p:spPr bwMode="auto">
            <a:xfrm flipV="1">
              <a:off x="946149" y="3155653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3" name="TextBox 8"/>
            <p:cNvSpPr txBox="1">
              <a:spLocks noChangeArrowheads="1"/>
            </p:cNvSpPr>
            <p:nvPr/>
          </p:nvSpPr>
          <p:spPr bwMode="auto">
            <a:xfrm>
              <a:off x="946149" y="3155653"/>
              <a:ext cx="1440000" cy="21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r>
                <a:rPr lang="en-US" sz="900" dirty="0" smtClean="0"/>
                <a:t>EntityName</a:t>
              </a:r>
            </a:p>
            <a:p>
              <a:r>
                <a:rPr lang="en-US" sz="900" dirty="0" smtClean="0"/>
                <a:t>PageId</a:t>
              </a:r>
            </a:p>
            <a:p>
              <a:endParaRPr lang="en-US" sz="900" dirty="0"/>
            </a:p>
          </p:txBody>
        </p:sp>
      </p:grpSp>
      <p:grpSp>
        <p:nvGrpSpPr>
          <p:cNvPr id="84" name="Group 10"/>
          <p:cNvGrpSpPr>
            <a:grpSpLocks/>
          </p:cNvGrpSpPr>
          <p:nvPr/>
        </p:nvGrpSpPr>
        <p:grpSpPr bwMode="auto">
          <a:xfrm>
            <a:off x="846386" y="4354889"/>
            <a:ext cx="1439851" cy="876447"/>
            <a:chOff x="946149" y="3065029"/>
            <a:chExt cx="1440001" cy="314705"/>
          </a:xfrm>
        </p:grpSpPr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1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Page</a:t>
              </a:r>
              <a:endParaRPr lang="en-US" sz="1200" dirty="0"/>
            </a:p>
          </p:txBody>
        </p:sp>
        <p:cxnSp>
          <p:nvCxnSpPr>
            <p:cNvPr id="86" name="Straight Connector 6"/>
            <p:cNvCxnSpPr>
              <a:cxnSpLocks noChangeShapeType="1"/>
            </p:cNvCxnSpPr>
            <p:nvPr/>
          </p:nvCxnSpPr>
          <p:spPr bwMode="auto">
            <a:xfrm flipV="1">
              <a:off x="946149" y="3155653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7" name="TextBox 8"/>
            <p:cNvSpPr txBox="1">
              <a:spLocks noChangeArrowheads="1"/>
            </p:cNvSpPr>
            <p:nvPr/>
          </p:nvSpPr>
          <p:spPr bwMode="auto">
            <a:xfrm>
              <a:off x="946149" y="3155653"/>
              <a:ext cx="1440000" cy="21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r>
                <a:rPr lang="en-US" sz="900" dirty="0" smtClean="0"/>
                <a:t>Id</a:t>
              </a:r>
            </a:p>
            <a:p>
              <a:r>
                <a:rPr lang="en-US" sz="900" dirty="0" smtClean="0"/>
                <a:t>Template</a:t>
              </a:r>
            </a:p>
            <a:p>
              <a:endParaRPr lang="en-US" sz="900" dirty="0"/>
            </a:p>
          </p:txBody>
        </p:sp>
      </p:grpSp>
      <p:grpSp>
        <p:nvGrpSpPr>
          <p:cNvPr id="88" name="Group 10"/>
          <p:cNvGrpSpPr>
            <a:grpSpLocks/>
          </p:cNvGrpSpPr>
          <p:nvPr/>
        </p:nvGrpSpPr>
        <p:grpSpPr bwMode="auto">
          <a:xfrm>
            <a:off x="2913098" y="4343297"/>
            <a:ext cx="1439851" cy="876447"/>
            <a:chOff x="946149" y="3065029"/>
            <a:chExt cx="1440001" cy="314705"/>
          </a:xfrm>
        </p:grpSpPr>
        <p:sp>
          <p:nvSpPr>
            <p:cNvPr id="89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1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Model</a:t>
              </a:r>
              <a:endParaRPr lang="en-US" sz="1200" dirty="0"/>
            </a:p>
          </p:txBody>
        </p:sp>
        <p:cxnSp>
          <p:nvCxnSpPr>
            <p:cNvPr id="90" name="Straight Connector 6"/>
            <p:cNvCxnSpPr>
              <a:cxnSpLocks noChangeShapeType="1"/>
            </p:cNvCxnSpPr>
            <p:nvPr/>
          </p:nvCxnSpPr>
          <p:spPr bwMode="auto">
            <a:xfrm flipV="1">
              <a:off x="946149" y="3155653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1" name="TextBox 8"/>
            <p:cNvSpPr txBox="1">
              <a:spLocks noChangeArrowheads="1"/>
            </p:cNvSpPr>
            <p:nvPr/>
          </p:nvSpPr>
          <p:spPr bwMode="auto">
            <a:xfrm>
              <a:off x="946149" y="3155653"/>
              <a:ext cx="1440000" cy="21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r>
                <a:rPr lang="en-US" sz="900" dirty="0"/>
                <a:t>mainEntityName</a:t>
              </a:r>
              <a:endParaRPr lang="en-US" sz="900" dirty="0" smtClean="0"/>
            </a:p>
            <a:p>
              <a:r>
                <a:rPr lang="en-US" sz="900" dirty="0" smtClean="0"/>
                <a:t>PageId</a:t>
              </a:r>
            </a:p>
            <a:p>
              <a:endParaRPr lang="en-US" sz="900" dirty="0"/>
            </a:p>
          </p:txBody>
        </p:sp>
      </p:grpSp>
      <p:cxnSp>
        <p:nvCxnSpPr>
          <p:cNvPr id="100" name="AutoShape 116"/>
          <p:cNvCxnSpPr>
            <a:cxnSpLocks noChangeShapeType="1"/>
            <a:stCxn id="173" idx="2"/>
            <a:endCxn id="58" idx="1"/>
          </p:cNvCxnSpPr>
          <p:nvPr/>
        </p:nvCxnSpPr>
        <p:spPr bwMode="auto">
          <a:xfrm>
            <a:off x="3575506" y="1432586"/>
            <a:ext cx="757205" cy="132219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" name="AutoShape 116"/>
          <p:cNvCxnSpPr>
            <a:cxnSpLocks noChangeShapeType="1"/>
            <a:stCxn id="119" idx="2"/>
            <a:endCxn id="77" idx="0"/>
          </p:cNvCxnSpPr>
          <p:nvPr/>
        </p:nvCxnSpPr>
        <p:spPr bwMode="auto">
          <a:xfrm flipH="1">
            <a:off x="1221578" y="1827781"/>
            <a:ext cx="2428" cy="64383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" name="AutoShape 116"/>
          <p:cNvCxnSpPr>
            <a:cxnSpLocks noChangeShapeType="1"/>
            <a:stCxn id="77" idx="3"/>
            <a:endCxn id="83" idx="1"/>
          </p:cNvCxnSpPr>
          <p:nvPr/>
        </p:nvCxnSpPr>
        <p:spPr bwMode="auto">
          <a:xfrm>
            <a:off x="1941503" y="2909836"/>
            <a:ext cx="350635" cy="73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" name="AutoShape 116"/>
          <p:cNvCxnSpPr>
            <a:cxnSpLocks noChangeShapeType="1"/>
            <a:stCxn id="77" idx="2"/>
            <a:endCxn id="85" idx="0"/>
          </p:cNvCxnSpPr>
          <p:nvPr/>
        </p:nvCxnSpPr>
        <p:spPr bwMode="auto">
          <a:xfrm>
            <a:off x="1221578" y="3348059"/>
            <a:ext cx="344734" cy="100683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" name="AutoShape 116"/>
          <p:cNvCxnSpPr>
            <a:cxnSpLocks noChangeShapeType="1"/>
            <a:stCxn id="85" idx="3"/>
            <a:endCxn id="89" idx="1"/>
          </p:cNvCxnSpPr>
          <p:nvPr/>
        </p:nvCxnSpPr>
        <p:spPr bwMode="auto">
          <a:xfrm flipV="1">
            <a:off x="2286237" y="4781521"/>
            <a:ext cx="626861" cy="1159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AutoShape 116"/>
          <p:cNvCxnSpPr>
            <a:cxnSpLocks noChangeShapeType="1"/>
            <a:stCxn id="91" idx="3"/>
            <a:endCxn id="140" idx="1"/>
          </p:cNvCxnSpPr>
          <p:nvPr/>
        </p:nvCxnSpPr>
        <p:spPr bwMode="auto">
          <a:xfrm>
            <a:off x="4352948" y="4892824"/>
            <a:ext cx="530959" cy="1996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14" name="TextBox 33"/>
          <p:cNvSpPr txBox="1">
            <a:spLocks noChangeArrowheads="1"/>
          </p:cNvSpPr>
          <p:nvPr/>
        </p:nvSpPr>
        <p:spPr bwMode="auto">
          <a:xfrm>
            <a:off x="2681527" y="1010369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116" name="TextBox 33"/>
          <p:cNvSpPr txBox="1">
            <a:spLocks noChangeArrowheads="1"/>
          </p:cNvSpPr>
          <p:nvPr/>
        </p:nvSpPr>
        <p:spPr bwMode="auto">
          <a:xfrm>
            <a:off x="6613937" y="2708124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120" name="TextBox 33"/>
          <p:cNvSpPr txBox="1">
            <a:spLocks noChangeArrowheads="1"/>
          </p:cNvSpPr>
          <p:nvPr/>
        </p:nvSpPr>
        <p:spPr bwMode="auto">
          <a:xfrm>
            <a:off x="4150543" y="2512180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121" name="TextBox 33"/>
          <p:cNvSpPr txBox="1">
            <a:spLocks noChangeArrowheads="1"/>
          </p:cNvSpPr>
          <p:nvPr/>
        </p:nvSpPr>
        <p:spPr bwMode="auto">
          <a:xfrm>
            <a:off x="2084516" y="2771047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122" name="TextBox 33"/>
          <p:cNvSpPr txBox="1">
            <a:spLocks noChangeArrowheads="1"/>
          </p:cNvSpPr>
          <p:nvPr/>
        </p:nvSpPr>
        <p:spPr bwMode="auto">
          <a:xfrm>
            <a:off x="1509384" y="4197578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123" name="TextBox 33"/>
          <p:cNvSpPr txBox="1">
            <a:spLocks noChangeArrowheads="1"/>
          </p:cNvSpPr>
          <p:nvPr/>
        </p:nvSpPr>
        <p:spPr bwMode="auto">
          <a:xfrm>
            <a:off x="2710692" y="4583081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135" name="TextBox 33"/>
          <p:cNvSpPr txBox="1">
            <a:spLocks noChangeArrowheads="1"/>
          </p:cNvSpPr>
          <p:nvPr/>
        </p:nvSpPr>
        <p:spPr bwMode="auto">
          <a:xfrm>
            <a:off x="4681501" y="4741480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136" name="TextBox 33"/>
          <p:cNvSpPr txBox="1">
            <a:spLocks noChangeArrowheads="1"/>
          </p:cNvSpPr>
          <p:nvPr/>
        </p:nvSpPr>
        <p:spPr bwMode="auto">
          <a:xfrm>
            <a:off x="1191539" y="2281348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  <p:grpSp>
        <p:nvGrpSpPr>
          <p:cNvPr id="137" name="Group 10"/>
          <p:cNvGrpSpPr>
            <a:grpSpLocks/>
          </p:cNvGrpSpPr>
          <p:nvPr/>
        </p:nvGrpSpPr>
        <p:grpSpPr bwMode="auto">
          <a:xfrm>
            <a:off x="4883907" y="4363262"/>
            <a:ext cx="1439851" cy="876447"/>
            <a:chOff x="946149" y="3065030"/>
            <a:chExt cx="1440001" cy="314705"/>
          </a:xfrm>
        </p:grpSpPr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1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Representation</a:t>
              </a:r>
              <a:endParaRPr lang="en-US" sz="1200" dirty="0"/>
            </a:p>
          </p:txBody>
        </p:sp>
        <p:cxnSp>
          <p:nvCxnSpPr>
            <p:cNvPr id="139" name="Straight Connector 6"/>
            <p:cNvCxnSpPr>
              <a:cxnSpLocks noChangeShapeType="1"/>
            </p:cNvCxnSpPr>
            <p:nvPr/>
          </p:nvCxnSpPr>
          <p:spPr bwMode="auto">
            <a:xfrm flipV="1">
              <a:off x="946149" y="3155653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0" name="TextBox 8"/>
            <p:cNvSpPr txBox="1">
              <a:spLocks noChangeArrowheads="1"/>
            </p:cNvSpPr>
            <p:nvPr/>
          </p:nvSpPr>
          <p:spPr bwMode="auto">
            <a:xfrm>
              <a:off x="946149" y="3155653"/>
              <a:ext cx="1440000" cy="21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r>
                <a:rPr lang="en-US" sz="900" dirty="0" smtClean="0"/>
                <a:t>controlId</a:t>
              </a:r>
            </a:p>
            <a:p>
              <a:r>
                <a:rPr lang="en-US" sz="900" dirty="0" smtClean="0"/>
                <a:t>controlName</a:t>
              </a:r>
            </a:p>
            <a:p>
              <a:r>
                <a:rPr lang="en-US" sz="900" dirty="0" smtClean="0"/>
                <a:t>picture</a:t>
              </a:r>
            </a:p>
            <a:p>
              <a:endParaRPr lang="en-US" sz="900" dirty="0" smtClean="0"/>
            </a:p>
            <a:p>
              <a:endParaRPr lang="en-US" sz="900" dirty="0"/>
            </a:p>
          </p:txBody>
        </p:sp>
      </p:grpSp>
      <p:grpSp>
        <p:nvGrpSpPr>
          <p:cNvPr id="141" name="Group 10"/>
          <p:cNvGrpSpPr>
            <a:grpSpLocks/>
          </p:cNvGrpSpPr>
          <p:nvPr/>
        </p:nvGrpSpPr>
        <p:grpSpPr bwMode="auto">
          <a:xfrm>
            <a:off x="7213747" y="4300088"/>
            <a:ext cx="1439851" cy="876447"/>
            <a:chOff x="946149" y="3065029"/>
            <a:chExt cx="1440001" cy="314705"/>
          </a:xfrm>
        </p:grpSpPr>
        <p:sp>
          <p:nvSpPr>
            <p:cNvPr id="142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1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PropertySet</a:t>
              </a:r>
              <a:endParaRPr lang="en-US" sz="1200" dirty="0"/>
            </a:p>
          </p:txBody>
        </p:sp>
        <p:cxnSp>
          <p:nvCxnSpPr>
            <p:cNvPr id="143" name="Straight Connector 6"/>
            <p:cNvCxnSpPr>
              <a:cxnSpLocks noChangeShapeType="1"/>
            </p:cNvCxnSpPr>
            <p:nvPr/>
          </p:nvCxnSpPr>
          <p:spPr bwMode="auto">
            <a:xfrm flipV="1">
              <a:off x="946149" y="3155653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4" name="TextBox 8"/>
            <p:cNvSpPr txBox="1">
              <a:spLocks noChangeArrowheads="1"/>
            </p:cNvSpPr>
            <p:nvPr/>
          </p:nvSpPr>
          <p:spPr bwMode="auto">
            <a:xfrm>
              <a:off x="946149" y="3155653"/>
              <a:ext cx="1440000" cy="21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r>
                <a:rPr lang="en-US" sz="900" dirty="0" smtClean="0"/>
                <a:t>propertyId</a:t>
              </a:r>
            </a:p>
            <a:p>
              <a:r>
                <a:rPr lang="en-US" sz="900" dirty="0" smtClean="0"/>
                <a:t>propertyName</a:t>
              </a:r>
            </a:p>
            <a:p>
              <a:r>
                <a:rPr lang="en-US" sz="900" dirty="0" smtClean="0"/>
                <a:t>tag</a:t>
              </a:r>
            </a:p>
            <a:p>
              <a:endParaRPr lang="en-US" sz="900" dirty="0" smtClean="0"/>
            </a:p>
            <a:p>
              <a:endParaRPr lang="en-US" sz="900" dirty="0"/>
            </a:p>
          </p:txBody>
        </p:sp>
      </p:grpSp>
      <p:grpSp>
        <p:nvGrpSpPr>
          <p:cNvPr id="154" name="Group 10"/>
          <p:cNvGrpSpPr>
            <a:grpSpLocks/>
          </p:cNvGrpSpPr>
          <p:nvPr/>
        </p:nvGrpSpPr>
        <p:grpSpPr bwMode="auto">
          <a:xfrm>
            <a:off x="7268545" y="5541977"/>
            <a:ext cx="1439851" cy="876447"/>
            <a:chOff x="946149" y="3065030"/>
            <a:chExt cx="1440001" cy="314705"/>
          </a:xfrm>
        </p:grpSpPr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1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Binding</a:t>
              </a:r>
              <a:endParaRPr lang="en-US" sz="1200" dirty="0"/>
            </a:p>
          </p:txBody>
        </p:sp>
        <p:cxnSp>
          <p:nvCxnSpPr>
            <p:cNvPr id="156" name="Straight Connector 6"/>
            <p:cNvCxnSpPr>
              <a:cxnSpLocks noChangeShapeType="1"/>
            </p:cNvCxnSpPr>
            <p:nvPr/>
          </p:nvCxnSpPr>
          <p:spPr bwMode="auto">
            <a:xfrm flipV="1">
              <a:off x="946149" y="3155653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7" name="TextBox 8"/>
            <p:cNvSpPr txBox="1">
              <a:spLocks noChangeArrowheads="1"/>
            </p:cNvSpPr>
            <p:nvPr/>
          </p:nvSpPr>
          <p:spPr bwMode="auto">
            <a:xfrm>
              <a:off x="946149" y="3155653"/>
              <a:ext cx="1440000" cy="21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r>
                <a:rPr lang="en-US" sz="900" dirty="0" smtClean="0"/>
                <a:t>EntityPath</a:t>
              </a:r>
            </a:p>
            <a:p>
              <a:r>
                <a:rPr lang="en-US" sz="900" dirty="0" smtClean="0"/>
                <a:t>controlProperty</a:t>
              </a:r>
            </a:p>
            <a:p>
              <a:endParaRPr lang="en-US" sz="900" dirty="0" smtClean="0"/>
            </a:p>
            <a:p>
              <a:endParaRPr lang="en-US" sz="900" dirty="0"/>
            </a:p>
          </p:txBody>
        </p:sp>
      </p:grpSp>
      <p:cxnSp>
        <p:nvCxnSpPr>
          <p:cNvPr id="158" name="AutoShape 116"/>
          <p:cNvCxnSpPr>
            <a:cxnSpLocks noChangeShapeType="1"/>
            <a:stCxn id="140" idx="3"/>
            <a:endCxn id="144" idx="1"/>
          </p:cNvCxnSpPr>
          <p:nvPr/>
        </p:nvCxnSpPr>
        <p:spPr bwMode="auto">
          <a:xfrm flipV="1">
            <a:off x="6323757" y="4849615"/>
            <a:ext cx="889990" cy="6317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9" name="AutoShape 116"/>
          <p:cNvCxnSpPr>
            <a:cxnSpLocks noChangeShapeType="1"/>
            <a:stCxn id="140" idx="3"/>
            <a:endCxn id="157" idx="1"/>
          </p:cNvCxnSpPr>
          <p:nvPr/>
        </p:nvCxnSpPr>
        <p:spPr bwMode="auto">
          <a:xfrm>
            <a:off x="6323757" y="4912786"/>
            <a:ext cx="944788" cy="117871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60" name="TextBox 33"/>
          <p:cNvSpPr txBox="1">
            <a:spLocks noChangeArrowheads="1"/>
          </p:cNvSpPr>
          <p:nvPr/>
        </p:nvSpPr>
        <p:spPr bwMode="auto">
          <a:xfrm>
            <a:off x="7011341" y="4673583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170" name="TextBox 33"/>
          <p:cNvSpPr txBox="1">
            <a:spLocks noChangeArrowheads="1"/>
          </p:cNvSpPr>
          <p:nvPr/>
        </p:nvSpPr>
        <p:spPr bwMode="auto">
          <a:xfrm>
            <a:off x="7066139" y="5794360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173" name="Rectangle 6"/>
          <p:cNvSpPr>
            <a:spLocks noChangeArrowheads="1"/>
          </p:cNvSpPr>
          <p:nvPr/>
        </p:nvSpPr>
        <p:spPr bwMode="auto">
          <a:xfrm>
            <a:off x="2855581" y="971633"/>
            <a:ext cx="1439850" cy="460953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Model</a:t>
            </a:r>
            <a:endParaRPr lang="en-US" sz="1200" dirty="0"/>
          </a:p>
        </p:txBody>
      </p:sp>
      <p:grpSp>
        <p:nvGrpSpPr>
          <p:cNvPr id="179" name="Group 10"/>
          <p:cNvGrpSpPr>
            <a:grpSpLocks/>
          </p:cNvGrpSpPr>
          <p:nvPr/>
        </p:nvGrpSpPr>
        <p:grpSpPr bwMode="auto">
          <a:xfrm>
            <a:off x="4966963" y="283511"/>
            <a:ext cx="1447744" cy="1376243"/>
            <a:chOff x="938254" y="3065029"/>
            <a:chExt cx="1447895" cy="115920"/>
          </a:xfrm>
        </p:grpSpPr>
        <p:sp>
          <p:nvSpPr>
            <p:cNvPr id="180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112320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ComplexType</a:t>
              </a:r>
              <a:endParaRPr lang="en-US" sz="1200" dirty="0"/>
            </a:p>
          </p:txBody>
        </p:sp>
        <p:cxnSp>
          <p:nvCxnSpPr>
            <p:cNvPr id="181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08966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2" name="TextBox 8"/>
            <p:cNvSpPr txBox="1">
              <a:spLocks noChangeArrowheads="1"/>
            </p:cNvSpPr>
            <p:nvPr/>
          </p:nvSpPr>
          <p:spPr bwMode="auto">
            <a:xfrm>
              <a:off x="938446" y="3089667"/>
              <a:ext cx="1440000" cy="91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Name</a:t>
              </a:r>
              <a:endParaRPr lang="en-US" sz="900" dirty="0" smtClean="0"/>
            </a:p>
            <a:p>
              <a:pPr algn="l"/>
              <a:r>
                <a:rPr lang="en-US" sz="900" dirty="0" smtClean="0"/>
                <a:t>isNullable</a:t>
              </a:r>
              <a:endParaRPr lang="en-US" sz="900" dirty="0" smtClean="0"/>
            </a:p>
            <a:p>
              <a:pPr algn="l"/>
              <a:r>
                <a:rPr lang="en-US" sz="900" dirty="0" smtClean="0"/>
                <a:t>Default</a:t>
              </a:r>
              <a:endParaRPr lang="en-US" sz="900" dirty="0" smtClean="0"/>
            </a:p>
            <a:p>
              <a:pPr algn="l"/>
              <a:r>
                <a:rPr lang="en-US" sz="900" dirty="0" smtClean="0"/>
                <a:t>FixedLength</a:t>
              </a:r>
            </a:p>
            <a:p>
              <a:pPr algn="l"/>
              <a:r>
                <a:rPr lang="en-US" sz="900" dirty="0" smtClean="0"/>
                <a:t>MaxLength</a:t>
              </a:r>
            </a:p>
            <a:p>
              <a:pPr algn="l"/>
              <a:r>
                <a:rPr lang="en-US" sz="900" dirty="0" smtClean="0"/>
                <a:t>Precision</a:t>
              </a:r>
            </a:p>
            <a:p>
              <a:pPr algn="l"/>
              <a:r>
                <a:rPr lang="en-US" sz="900" dirty="0" smtClean="0"/>
                <a:t>PropertyType</a:t>
              </a:r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sp>
        <p:nvSpPr>
          <p:cNvPr id="183" name="TextBox 33"/>
          <p:cNvSpPr txBox="1">
            <a:spLocks noChangeArrowheads="1"/>
          </p:cNvSpPr>
          <p:nvPr/>
        </p:nvSpPr>
        <p:spPr bwMode="auto">
          <a:xfrm>
            <a:off x="4807085" y="799595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cxnSp>
        <p:nvCxnSpPr>
          <p:cNvPr id="184" name="AutoShape 116"/>
          <p:cNvCxnSpPr>
            <a:cxnSpLocks noChangeShapeType="1"/>
            <a:stCxn id="180" idx="1"/>
            <a:endCxn id="173" idx="3"/>
          </p:cNvCxnSpPr>
          <p:nvPr/>
        </p:nvCxnSpPr>
        <p:spPr bwMode="auto">
          <a:xfrm flipH="1">
            <a:off x="4295431" y="950263"/>
            <a:ext cx="679426" cy="25184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8708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556313" y="2118135"/>
            <a:ext cx="1447854" cy="1323565"/>
            <a:chOff x="946149" y="3065029"/>
            <a:chExt cx="1448005" cy="31470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Catalog</a:t>
              </a:r>
              <a:endParaRPr lang="en-US" sz="1200" dirty="0"/>
            </a:p>
          </p:txBody>
        </p:sp>
        <p:cxnSp>
          <p:nvCxnSpPr>
            <p:cNvPr id="9" name="Straight Connector 6"/>
            <p:cNvCxnSpPr>
              <a:cxnSpLocks noChangeShapeType="1"/>
            </p:cNvCxnSpPr>
            <p:nvPr/>
          </p:nvCxnSpPr>
          <p:spPr bwMode="auto">
            <a:xfrm flipV="1">
              <a:off x="954154" y="3139119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946204" y="3142321"/>
              <a:ext cx="1440000" cy="2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Description</a:t>
              </a:r>
            </a:p>
            <a:p>
              <a:pPr algn="l"/>
              <a:r>
                <a:rPr lang="en-US" sz="900" dirty="0" smtClean="0"/>
                <a:t>Comment</a:t>
              </a:r>
            </a:p>
            <a:p>
              <a:pPr algn="l"/>
              <a:r>
                <a:rPr lang="en-US" sz="900" dirty="0" smtClean="0"/>
                <a:t>Owner</a:t>
              </a:r>
            </a:p>
            <a:p>
              <a:pPr algn="l"/>
              <a:r>
                <a:rPr lang="en-US" sz="900" dirty="0" smtClean="0"/>
                <a:t>Destination</a:t>
              </a:r>
            </a:p>
            <a:p>
              <a:pPr algn="l"/>
              <a:r>
                <a:rPr lang="en-US" sz="900" dirty="0" smtClean="0"/>
                <a:t>Tag</a:t>
              </a:r>
              <a:endParaRPr lang="en-US" sz="900" dirty="0"/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821742" y="2056292"/>
            <a:ext cx="1447799" cy="1131119"/>
            <a:chOff x="938254" y="3065029"/>
            <a:chExt cx="1447950" cy="339622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Entity</a:t>
              </a:r>
              <a:endParaRPr lang="en-US" sz="1200" dirty="0"/>
            </a:p>
          </p:txBody>
        </p:sp>
        <p:cxnSp>
          <p:nvCxnSpPr>
            <p:cNvPr id="15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7832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" name="TextBox 8"/>
            <p:cNvSpPr txBox="1">
              <a:spLocks noChangeArrowheads="1"/>
            </p:cNvSpPr>
            <p:nvPr/>
          </p:nvSpPr>
          <p:spPr bwMode="auto">
            <a:xfrm>
              <a:off x="946204" y="3189241"/>
              <a:ext cx="1440000" cy="2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NameSet</a:t>
              </a:r>
            </a:p>
            <a:p>
              <a:pPr algn="l"/>
              <a:r>
                <a:rPr lang="en-US" sz="900" dirty="0" smtClean="0"/>
                <a:t>Media</a:t>
              </a:r>
              <a:endParaRPr lang="en-US" sz="900" dirty="0"/>
            </a:p>
          </p:txBody>
        </p:sp>
      </p:grp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5288011" y="423545"/>
            <a:ext cx="1447799" cy="2026623"/>
            <a:chOff x="938254" y="3065029"/>
            <a:chExt cx="1447950" cy="170701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170701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Property</a:t>
              </a:r>
              <a:endParaRPr lang="en-US" sz="1200" dirty="0"/>
            </a:p>
          </p:txBody>
        </p:sp>
        <p:cxnSp>
          <p:nvCxnSpPr>
            <p:cNvPr id="25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099220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946204" y="3102514"/>
              <a:ext cx="1440000" cy="13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isKey</a:t>
              </a:r>
            </a:p>
            <a:p>
              <a:pPr algn="l"/>
              <a:r>
                <a:rPr lang="en-US" sz="900" dirty="0" smtClean="0"/>
                <a:t>isNullable</a:t>
              </a:r>
            </a:p>
            <a:p>
              <a:pPr algn="l"/>
              <a:r>
                <a:rPr lang="en-US" sz="900" dirty="0" smtClean="0"/>
                <a:t>isEtag</a:t>
              </a:r>
            </a:p>
            <a:p>
              <a:pPr algn="l"/>
              <a:r>
                <a:rPr lang="en-US" sz="900" dirty="0" smtClean="0"/>
                <a:t>Default</a:t>
              </a:r>
            </a:p>
            <a:p>
              <a:pPr algn="l"/>
              <a:r>
                <a:rPr lang="en-US" sz="900" dirty="0" smtClean="0"/>
                <a:t>FixedLength</a:t>
              </a:r>
            </a:p>
            <a:p>
              <a:pPr algn="l"/>
              <a:r>
                <a:rPr lang="en-US" sz="900" dirty="0" smtClean="0"/>
                <a:t>MaxLength</a:t>
              </a:r>
            </a:p>
            <a:p>
              <a:pPr algn="l"/>
              <a:r>
                <a:rPr lang="en-US" sz="900" dirty="0" smtClean="0"/>
                <a:t>Precision</a:t>
              </a:r>
            </a:p>
            <a:p>
              <a:pPr algn="l"/>
              <a:r>
                <a:rPr lang="en-US" sz="900" dirty="0" smtClean="0"/>
                <a:t>Scale</a:t>
              </a:r>
            </a:p>
            <a:p>
              <a:pPr algn="l"/>
              <a:r>
                <a:rPr lang="en-US" sz="900" dirty="0" smtClean="0"/>
                <a:t>PropertyType</a:t>
              </a:r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544444" y="4612640"/>
            <a:ext cx="1447799" cy="770666"/>
            <a:chOff x="938254" y="3065029"/>
            <a:chExt cx="1447950" cy="231395"/>
          </a:xfrm>
        </p:grpSpPr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23139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PropertyType</a:t>
              </a:r>
              <a:endParaRPr lang="en-US" sz="1200" dirty="0"/>
            </a:p>
          </p:txBody>
        </p:sp>
        <p:cxnSp>
          <p:nvCxnSpPr>
            <p:cNvPr id="29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7832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" name="TextBox 8"/>
            <p:cNvSpPr txBox="1">
              <a:spLocks noChangeArrowheads="1"/>
            </p:cNvSpPr>
            <p:nvPr/>
          </p:nvSpPr>
          <p:spPr bwMode="auto">
            <a:xfrm>
              <a:off x="946204" y="3189241"/>
              <a:ext cx="1440000" cy="107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  <a:endParaRPr lang="en-US" sz="900" dirty="0"/>
            </a:p>
          </p:txBody>
        </p:sp>
      </p:grpSp>
      <p:cxnSp>
        <p:nvCxnSpPr>
          <p:cNvPr id="34" name="AutoShape 116"/>
          <p:cNvCxnSpPr>
            <a:cxnSpLocks noChangeShapeType="1"/>
          </p:cNvCxnSpPr>
          <p:nvPr/>
        </p:nvCxnSpPr>
        <p:spPr bwMode="auto">
          <a:xfrm flipV="1">
            <a:off x="4276732" y="1727623"/>
            <a:ext cx="1011279" cy="51467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TextBox 33"/>
          <p:cNvSpPr txBox="1">
            <a:spLocks noChangeArrowheads="1"/>
          </p:cNvSpPr>
          <p:nvPr/>
        </p:nvSpPr>
        <p:spPr bwMode="auto">
          <a:xfrm>
            <a:off x="5110917" y="1807465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grpSp>
        <p:nvGrpSpPr>
          <p:cNvPr id="36" name="Group 10"/>
          <p:cNvGrpSpPr>
            <a:grpSpLocks/>
          </p:cNvGrpSpPr>
          <p:nvPr/>
        </p:nvGrpSpPr>
        <p:grpSpPr bwMode="auto">
          <a:xfrm>
            <a:off x="5297425" y="2935949"/>
            <a:ext cx="1447799" cy="918471"/>
            <a:chOff x="938254" y="3065028"/>
            <a:chExt cx="1447950" cy="83224"/>
          </a:xfrm>
        </p:grpSpPr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946149" y="3065028"/>
              <a:ext cx="1440001" cy="83223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NavigationProperty</a:t>
              </a:r>
              <a:endParaRPr lang="en-US" sz="1200" dirty="0"/>
            </a:p>
          </p:txBody>
        </p:sp>
        <p:cxnSp>
          <p:nvCxnSpPr>
            <p:cNvPr id="38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099220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" name="TextBox 8"/>
            <p:cNvSpPr txBox="1">
              <a:spLocks noChangeArrowheads="1"/>
            </p:cNvSpPr>
            <p:nvPr/>
          </p:nvSpPr>
          <p:spPr bwMode="auto">
            <a:xfrm>
              <a:off x="946204" y="3102514"/>
              <a:ext cx="1440000" cy="4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Multiplicity</a:t>
              </a:r>
            </a:p>
          </p:txBody>
        </p:sp>
      </p:grpSp>
      <p:sp>
        <p:nvSpPr>
          <p:cNvPr id="43" name="TextBox 33"/>
          <p:cNvSpPr txBox="1">
            <a:spLocks noChangeArrowheads="1"/>
          </p:cNvSpPr>
          <p:nvPr/>
        </p:nvSpPr>
        <p:spPr bwMode="auto">
          <a:xfrm>
            <a:off x="5078371" y="3082464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cxnSp>
        <p:nvCxnSpPr>
          <p:cNvPr id="44" name="AutoShape 116"/>
          <p:cNvCxnSpPr>
            <a:cxnSpLocks noChangeShapeType="1"/>
          </p:cNvCxnSpPr>
          <p:nvPr/>
        </p:nvCxnSpPr>
        <p:spPr bwMode="auto">
          <a:xfrm>
            <a:off x="4276732" y="2738896"/>
            <a:ext cx="1020693" cy="39494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Box 33"/>
          <p:cNvSpPr txBox="1">
            <a:spLocks noChangeArrowheads="1"/>
          </p:cNvSpPr>
          <p:nvPr/>
        </p:nvSpPr>
        <p:spPr bwMode="auto">
          <a:xfrm>
            <a:off x="4269486" y="2893915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  <p:cxnSp>
        <p:nvCxnSpPr>
          <p:cNvPr id="47" name="AutoShape 116"/>
          <p:cNvCxnSpPr>
            <a:cxnSpLocks noChangeShapeType="1"/>
            <a:endCxn id="68" idx="1"/>
          </p:cNvCxnSpPr>
          <p:nvPr/>
        </p:nvCxnSpPr>
        <p:spPr bwMode="auto">
          <a:xfrm flipV="1">
            <a:off x="1995236" y="992314"/>
            <a:ext cx="915154" cy="127681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33"/>
          <p:cNvSpPr txBox="1">
            <a:spLocks noChangeArrowheads="1"/>
          </p:cNvSpPr>
          <p:nvPr/>
        </p:nvSpPr>
        <p:spPr bwMode="auto">
          <a:xfrm>
            <a:off x="2733550" y="1112214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55" name="TextBox 33"/>
          <p:cNvSpPr txBox="1">
            <a:spLocks noChangeArrowheads="1"/>
          </p:cNvSpPr>
          <p:nvPr/>
        </p:nvSpPr>
        <p:spPr bwMode="auto">
          <a:xfrm>
            <a:off x="2631763" y="2698074"/>
            <a:ext cx="26364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grpSp>
        <p:nvGrpSpPr>
          <p:cNvPr id="41" name="Group 10"/>
          <p:cNvGrpSpPr>
            <a:grpSpLocks/>
          </p:cNvGrpSpPr>
          <p:nvPr/>
        </p:nvGrpSpPr>
        <p:grpSpPr bwMode="auto">
          <a:xfrm>
            <a:off x="556368" y="285796"/>
            <a:ext cx="1447799" cy="1131119"/>
            <a:chOff x="938254" y="3065029"/>
            <a:chExt cx="1447950" cy="339622"/>
          </a:xfrm>
        </p:grpSpPr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946204" y="3065029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/>
                <a:t>BusinessDomain</a:t>
              </a:r>
            </a:p>
          </p:txBody>
        </p:sp>
        <p:cxnSp>
          <p:nvCxnSpPr>
            <p:cNvPr id="54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7832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6" name="TextBox 8"/>
            <p:cNvSpPr txBox="1">
              <a:spLocks noChangeArrowheads="1"/>
            </p:cNvSpPr>
            <p:nvPr/>
          </p:nvSpPr>
          <p:spPr bwMode="auto">
            <a:xfrm>
              <a:off x="946204" y="3189241"/>
              <a:ext cx="1440000" cy="2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FunctionalDomain</a:t>
              </a:r>
            </a:p>
            <a:p>
              <a:pPr algn="l"/>
              <a:r>
                <a:rPr lang="en-US" sz="900" dirty="0" smtClean="0"/>
                <a:t>BusinessLine</a:t>
              </a:r>
            </a:p>
          </p:txBody>
        </p:sp>
      </p:grpSp>
      <p:cxnSp>
        <p:nvCxnSpPr>
          <p:cNvPr id="57" name="AutoShape 116"/>
          <p:cNvCxnSpPr>
            <a:cxnSpLocks noChangeShapeType="1"/>
            <a:stCxn id="8" idx="0"/>
          </p:cNvCxnSpPr>
          <p:nvPr/>
        </p:nvCxnSpPr>
        <p:spPr bwMode="auto">
          <a:xfrm flipH="1" flipV="1">
            <a:off x="1268344" y="1333930"/>
            <a:ext cx="7894" cy="78420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TextBox 33"/>
          <p:cNvSpPr txBox="1">
            <a:spLocks noChangeArrowheads="1"/>
          </p:cNvSpPr>
          <p:nvPr/>
        </p:nvSpPr>
        <p:spPr bwMode="auto">
          <a:xfrm>
            <a:off x="1272291" y="1333929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59" name="TextBox 33"/>
          <p:cNvSpPr txBox="1">
            <a:spLocks noChangeArrowheads="1"/>
          </p:cNvSpPr>
          <p:nvPr/>
        </p:nvSpPr>
        <p:spPr bwMode="auto">
          <a:xfrm>
            <a:off x="1025445" y="1887308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grpSp>
        <p:nvGrpSpPr>
          <p:cNvPr id="67" name="Group 10"/>
          <p:cNvGrpSpPr>
            <a:grpSpLocks/>
          </p:cNvGrpSpPr>
          <p:nvPr/>
        </p:nvGrpSpPr>
        <p:grpSpPr bwMode="auto">
          <a:xfrm>
            <a:off x="2902496" y="606981"/>
            <a:ext cx="1447799" cy="770669"/>
            <a:chOff x="938254" y="3065028"/>
            <a:chExt cx="1447950" cy="231396"/>
          </a:xfrm>
        </p:grpSpPr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946149" y="3065028"/>
              <a:ext cx="1440000" cy="23139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/>
                <a:t>ComplexType</a:t>
              </a:r>
            </a:p>
          </p:txBody>
        </p:sp>
        <p:cxnSp>
          <p:nvCxnSpPr>
            <p:cNvPr id="69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7832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0" name="TextBox 8"/>
            <p:cNvSpPr txBox="1">
              <a:spLocks noChangeArrowheads="1"/>
            </p:cNvSpPr>
            <p:nvPr/>
          </p:nvSpPr>
          <p:spPr bwMode="auto">
            <a:xfrm>
              <a:off x="946204" y="3189241"/>
              <a:ext cx="1440000" cy="107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  <a:endParaRPr lang="en-US" sz="900" dirty="0"/>
            </a:p>
          </p:txBody>
        </p:sp>
      </p:grpSp>
      <p:cxnSp>
        <p:nvCxnSpPr>
          <p:cNvPr id="71" name="AutoShape 116"/>
          <p:cNvCxnSpPr>
            <a:cxnSpLocks noChangeShapeType="1"/>
            <a:stCxn id="68" idx="3"/>
          </p:cNvCxnSpPr>
          <p:nvPr/>
        </p:nvCxnSpPr>
        <p:spPr bwMode="auto">
          <a:xfrm>
            <a:off x="4350240" y="992314"/>
            <a:ext cx="950399" cy="20684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81" name="Group 10"/>
          <p:cNvGrpSpPr>
            <a:grpSpLocks/>
          </p:cNvGrpSpPr>
          <p:nvPr/>
        </p:nvGrpSpPr>
        <p:grpSpPr bwMode="auto">
          <a:xfrm>
            <a:off x="2946604" y="4067631"/>
            <a:ext cx="1449319" cy="989376"/>
            <a:chOff x="946149" y="3065027"/>
            <a:chExt cx="1449470" cy="246078"/>
          </a:xfrm>
        </p:grpSpPr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946149" y="3065027"/>
              <a:ext cx="1440000" cy="23139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Action</a:t>
              </a:r>
              <a:endParaRPr lang="en-US" sz="1200" dirty="0"/>
            </a:p>
          </p:txBody>
        </p:sp>
        <p:cxnSp>
          <p:nvCxnSpPr>
            <p:cNvPr id="83" name="Straight Connector 6"/>
            <p:cNvCxnSpPr>
              <a:cxnSpLocks noChangeShapeType="1"/>
            </p:cNvCxnSpPr>
            <p:nvPr/>
          </p:nvCxnSpPr>
          <p:spPr bwMode="auto">
            <a:xfrm flipV="1">
              <a:off x="955619" y="3152141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4" name="TextBox 8"/>
            <p:cNvSpPr txBox="1">
              <a:spLocks noChangeArrowheads="1"/>
            </p:cNvSpPr>
            <p:nvPr/>
          </p:nvSpPr>
          <p:spPr bwMode="auto">
            <a:xfrm>
              <a:off x="955619" y="3152141"/>
              <a:ext cx="1440000" cy="15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isBound</a:t>
              </a:r>
            </a:p>
            <a:p>
              <a:r>
                <a:rPr lang="en-US" sz="900" dirty="0"/>
                <a:t>EntitySetPath</a:t>
              </a:r>
            </a:p>
          </p:txBody>
        </p:sp>
      </p:grpSp>
      <p:grpSp>
        <p:nvGrpSpPr>
          <p:cNvPr id="85" name="Group 10"/>
          <p:cNvGrpSpPr>
            <a:grpSpLocks/>
          </p:cNvGrpSpPr>
          <p:nvPr/>
        </p:nvGrpSpPr>
        <p:grpSpPr bwMode="auto">
          <a:xfrm>
            <a:off x="5300639" y="4191791"/>
            <a:ext cx="1444529" cy="1372602"/>
            <a:chOff x="946149" y="3065027"/>
            <a:chExt cx="1444680" cy="231395"/>
          </a:xfrm>
        </p:grpSpPr>
        <p:sp>
          <p:nvSpPr>
            <p:cNvPr id="86" name="Rectangle 6"/>
            <p:cNvSpPr>
              <a:spLocks noChangeArrowheads="1"/>
            </p:cNvSpPr>
            <p:nvPr/>
          </p:nvSpPr>
          <p:spPr bwMode="auto">
            <a:xfrm>
              <a:off x="946149" y="3065027"/>
              <a:ext cx="1440000" cy="23139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Parameter</a:t>
              </a:r>
              <a:endParaRPr lang="en-US" sz="1200" dirty="0"/>
            </a:p>
          </p:txBody>
        </p:sp>
        <p:cxnSp>
          <p:nvCxnSpPr>
            <p:cNvPr id="87" name="Straight Connector 6"/>
            <p:cNvCxnSpPr>
              <a:cxnSpLocks noChangeShapeType="1"/>
            </p:cNvCxnSpPr>
            <p:nvPr/>
          </p:nvCxnSpPr>
          <p:spPr bwMode="auto">
            <a:xfrm flipV="1">
              <a:off x="950829" y="3112728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8" name="TextBox 8"/>
            <p:cNvSpPr txBox="1">
              <a:spLocks noChangeArrowheads="1"/>
            </p:cNvSpPr>
            <p:nvPr/>
          </p:nvSpPr>
          <p:spPr bwMode="auto">
            <a:xfrm>
              <a:off x="950829" y="3113097"/>
              <a:ext cx="1440000" cy="183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Type</a:t>
              </a:r>
            </a:p>
            <a:p>
              <a:pPr algn="l"/>
              <a:r>
                <a:rPr lang="en-US" sz="900" dirty="0" smtClean="0"/>
                <a:t>MaxLength</a:t>
              </a:r>
            </a:p>
            <a:p>
              <a:pPr algn="l"/>
              <a:r>
                <a:rPr lang="en-US" sz="900" dirty="0" smtClean="0"/>
                <a:t>Precision</a:t>
              </a:r>
            </a:p>
            <a:p>
              <a:pPr algn="l"/>
              <a:r>
                <a:rPr lang="en-US" sz="900" dirty="0" smtClean="0"/>
                <a:t>Scale</a:t>
              </a:r>
            </a:p>
            <a:p>
              <a:pPr algn="l"/>
              <a:r>
                <a:rPr lang="en-US" sz="900" dirty="0" smtClean="0"/>
                <a:t>SRID</a:t>
              </a:r>
            </a:p>
          </p:txBody>
        </p:sp>
      </p:grpSp>
      <p:grpSp>
        <p:nvGrpSpPr>
          <p:cNvPr id="89" name="Group 10"/>
          <p:cNvGrpSpPr>
            <a:grpSpLocks/>
          </p:cNvGrpSpPr>
          <p:nvPr/>
        </p:nvGrpSpPr>
        <p:grpSpPr bwMode="auto">
          <a:xfrm>
            <a:off x="2946945" y="5209403"/>
            <a:ext cx="1449319" cy="1053669"/>
            <a:chOff x="946149" y="3065027"/>
            <a:chExt cx="1449470" cy="231395"/>
          </a:xfrm>
        </p:grpSpPr>
        <p:sp>
          <p:nvSpPr>
            <p:cNvPr id="90" name="Rectangle 6"/>
            <p:cNvSpPr>
              <a:spLocks noChangeArrowheads="1"/>
            </p:cNvSpPr>
            <p:nvPr/>
          </p:nvSpPr>
          <p:spPr bwMode="auto">
            <a:xfrm>
              <a:off x="946149" y="3065027"/>
              <a:ext cx="1440000" cy="23139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Function</a:t>
              </a:r>
              <a:endParaRPr lang="en-US" sz="1200" dirty="0"/>
            </a:p>
          </p:txBody>
        </p:sp>
        <p:cxnSp>
          <p:nvCxnSpPr>
            <p:cNvPr id="91" name="Straight Connector 6"/>
            <p:cNvCxnSpPr>
              <a:cxnSpLocks noChangeShapeType="1"/>
            </p:cNvCxnSpPr>
            <p:nvPr/>
          </p:nvCxnSpPr>
          <p:spPr bwMode="auto">
            <a:xfrm flipV="1">
              <a:off x="949849" y="3130348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2" name="TextBox 8"/>
            <p:cNvSpPr txBox="1">
              <a:spLocks noChangeArrowheads="1"/>
            </p:cNvSpPr>
            <p:nvPr/>
          </p:nvSpPr>
          <p:spPr bwMode="auto">
            <a:xfrm>
              <a:off x="955619" y="3130348"/>
              <a:ext cx="1440000" cy="15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isBound</a:t>
              </a:r>
            </a:p>
            <a:p>
              <a:r>
                <a:rPr lang="en-US" sz="900" dirty="0"/>
                <a:t>IsComposable</a:t>
              </a:r>
              <a:endParaRPr lang="en-US" sz="900" dirty="0" smtClean="0"/>
            </a:p>
            <a:p>
              <a:r>
                <a:rPr lang="en-US" sz="900" dirty="0"/>
                <a:t>EntitySetPath</a:t>
              </a:r>
            </a:p>
          </p:txBody>
        </p:sp>
      </p:grpSp>
      <p:grpSp>
        <p:nvGrpSpPr>
          <p:cNvPr id="93" name="Group 10"/>
          <p:cNvGrpSpPr>
            <a:grpSpLocks/>
          </p:cNvGrpSpPr>
          <p:nvPr/>
        </p:nvGrpSpPr>
        <p:grpSpPr bwMode="auto">
          <a:xfrm>
            <a:off x="5313268" y="5683317"/>
            <a:ext cx="1439905" cy="880527"/>
            <a:chOff x="946149" y="3065029"/>
            <a:chExt cx="1440055" cy="231395"/>
          </a:xfrm>
        </p:grpSpPr>
        <p:sp>
          <p:nvSpPr>
            <p:cNvPr id="94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23139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ReturnType</a:t>
              </a:r>
              <a:endParaRPr lang="en-US" sz="1200" dirty="0"/>
            </a:p>
          </p:txBody>
        </p:sp>
        <p:cxnSp>
          <p:nvCxnSpPr>
            <p:cNvPr id="95" name="Straight Connector 6"/>
            <p:cNvCxnSpPr>
              <a:cxnSpLocks noChangeShapeType="1"/>
            </p:cNvCxnSpPr>
            <p:nvPr/>
          </p:nvCxnSpPr>
          <p:spPr bwMode="auto">
            <a:xfrm flipV="1">
              <a:off x="946204" y="3152138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946204" y="3152881"/>
              <a:ext cx="1440000" cy="107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Type</a:t>
              </a:r>
            </a:p>
            <a:p>
              <a:r>
                <a:rPr lang="en-US" sz="900" dirty="0"/>
                <a:t>Nullable</a:t>
              </a:r>
            </a:p>
          </p:txBody>
        </p:sp>
      </p:grpSp>
      <p:sp>
        <p:nvSpPr>
          <p:cNvPr id="99" name="TextBox 33"/>
          <p:cNvSpPr txBox="1">
            <a:spLocks noChangeArrowheads="1"/>
          </p:cNvSpPr>
          <p:nvPr/>
        </p:nvSpPr>
        <p:spPr bwMode="auto">
          <a:xfrm>
            <a:off x="5079029" y="1180185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cxnSp>
        <p:nvCxnSpPr>
          <p:cNvPr id="100" name="AutoShape 116"/>
          <p:cNvCxnSpPr>
            <a:cxnSpLocks noChangeShapeType="1"/>
          </p:cNvCxnSpPr>
          <p:nvPr/>
        </p:nvCxnSpPr>
        <p:spPr bwMode="auto">
          <a:xfrm>
            <a:off x="2004167" y="2672432"/>
            <a:ext cx="820737" cy="158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" name="AutoShape 116"/>
          <p:cNvCxnSpPr>
            <a:cxnSpLocks noChangeShapeType="1"/>
            <a:endCxn id="82" idx="1"/>
          </p:cNvCxnSpPr>
          <p:nvPr/>
        </p:nvCxnSpPr>
        <p:spPr bwMode="auto">
          <a:xfrm>
            <a:off x="2004167" y="3133843"/>
            <a:ext cx="942437" cy="139895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" name="AutoShape 116"/>
          <p:cNvCxnSpPr>
            <a:cxnSpLocks noChangeShapeType="1"/>
            <a:endCxn id="90" idx="1"/>
          </p:cNvCxnSpPr>
          <p:nvPr/>
        </p:nvCxnSpPr>
        <p:spPr bwMode="auto">
          <a:xfrm>
            <a:off x="1765005" y="3441700"/>
            <a:ext cx="1181940" cy="229453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TextBox 33"/>
          <p:cNvSpPr txBox="1">
            <a:spLocks noChangeArrowheads="1"/>
          </p:cNvSpPr>
          <p:nvPr/>
        </p:nvSpPr>
        <p:spPr bwMode="auto">
          <a:xfrm>
            <a:off x="2677159" y="4441025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109" name="TextBox 33"/>
          <p:cNvSpPr txBox="1">
            <a:spLocks noChangeArrowheads="1"/>
          </p:cNvSpPr>
          <p:nvPr/>
        </p:nvSpPr>
        <p:spPr bwMode="auto">
          <a:xfrm>
            <a:off x="2695363" y="5683317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110" name="TextBox 33"/>
          <p:cNvSpPr txBox="1">
            <a:spLocks noChangeArrowheads="1"/>
          </p:cNvSpPr>
          <p:nvPr/>
        </p:nvSpPr>
        <p:spPr bwMode="auto">
          <a:xfrm>
            <a:off x="1996218" y="2463396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  <p:cxnSp>
        <p:nvCxnSpPr>
          <p:cNvPr id="111" name="AutoShape 116"/>
          <p:cNvCxnSpPr>
            <a:cxnSpLocks noChangeShapeType="1"/>
          </p:cNvCxnSpPr>
          <p:nvPr/>
        </p:nvCxnSpPr>
        <p:spPr bwMode="auto">
          <a:xfrm>
            <a:off x="4386454" y="4576059"/>
            <a:ext cx="894981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" name="AutoShape 116"/>
          <p:cNvCxnSpPr>
            <a:cxnSpLocks noChangeShapeType="1"/>
            <a:stCxn id="90" idx="3"/>
            <a:endCxn id="86" idx="1"/>
          </p:cNvCxnSpPr>
          <p:nvPr/>
        </p:nvCxnSpPr>
        <p:spPr bwMode="auto">
          <a:xfrm flipV="1">
            <a:off x="4386795" y="4878092"/>
            <a:ext cx="913844" cy="85814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" name="AutoShape 116"/>
          <p:cNvCxnSpPr>
            <a:cxnSpLocks noChangeShapeType="1"/>
            <a:endCxn id="96" idx="1"/>
          </p:cNvCxnSpPr>
          <p:nvPr/>
        </p:nvCxnSpPr>
        <p:spPr bwMode="auto">
          <a:xfrm>
            <a:off x="4377948" y="5792159"/>
            <a:ext cx="935375" cy="42939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20" name="TextBox 33"/>
          <p:cNvSpPr txBox="1">
            <a:spLocks noChangeArrowheads="1"/>
          </p:cNvSpPr>
          <p:nvPr/>
        </p:nvSpPr>
        <p:spPr bwMode="auto">
          <a:xfrm>
            <a:off x="5118656" y="4530349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121" name="TextBox 33"/>
          <p:cNvSpPr txBox="1">
            <a:spLocks noChangeArrowheads="1"/>
          </p:cNvSpPr>
          <p:nvPr/>
        </p:nvSpPr>
        <p:spPr bwMode="auto">
          <a:xfrm>
            <a:off x="5129296" y="4916653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122" name="TextBox 33"/>
          <p:cNvSpPr txBox="1">
            <a:spLocks noChangeArrowheads="1"/>
          </p:cNvSpPr>
          <p:nvPr/>
        </p:nvSpPr>
        <p:spPr bwMode="auto">
          <a:xfrm>
            <a:off x="5111584" y="6167693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-79166" y="6583221"/>
            <a:ext cx="316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Object Catalog Catalog</a:t>
            </a:r>
            <a:endParaRPr lang="fr-FR" dirty="0"/>
          </a:p>
        </p:txBody>
      </p:sp>
      <p:cxnSp>
        <p:nvCxnSpPr>
          <p:cNvPr id="77" name="AutoShape 116"/>
          <p:cNvCxnSpPr>
            <a:cxnSpLocks noChangeShapeType="1"/>
            <a:endCxn id="39" idx="1"/>
          </p:cNvCxnSpPr>
          <p:nvPr/>
        </p:nvCxnSpPr>
        <p:spPr bwMode="auto">
          <a:xfrm>
            <a:off x="4261592" y="3009331"/>
            <a:ext cx="1043782" cy="59270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TextBox 33"/>
          <p:cNvSpPr txBox="1">
            <a:spLocks noChangeArrowheads="1"/>
          </p:cNvSpPr>
          <p:nvPr/>
        </p:nvSpPr>
        <p:spPr bwMode="auto">
          <a:xfrm>
            <a:off x="4251265" y="2506134"/>
            <a:ext cx="202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2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AutoShape 115"/>
          <p:cNvCxnSpPr>
            <a:cxnSpLocks noChangeShapeType="1"/>
          </p:cNvCxnSpPr>
          <p:nvPr/>
        </p:nvCxnSpPr>
        <p:spPr bwMode="auto">
          <a:xfrm flipV="1">
            <a:off x="2005321" y="1270646"/>
            <a:ext cx="1023116" cy="125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lg"/>
          </a:ln>
        </p:spPr>
      </p:cxn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217488" y="298183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u="sng" dirty="0" smtClean="0"/>
              <a:t>User</a:t>
            </a:r>
            <a:endParaRPr lang="en-US" sz="1200" u="sng" dirty="0"/>
          </a:p>
        </p:txBody>
      </p:sp>
      <p:cxnSp>
        <p:nvCxnSpPr>
          <p:cNvPr id="55" name="Straight Connector 54"/>
          <p:cNvCxnSpPr>
            <a:stCxn id="41" idx="2"/>
          </p:cNvCxnSpPr>
          <p:nvPr/>
        </p:nvCxnSpPr>
        <p:spPr bwMode="auto">
          <a:xfrm>
            <a:off x="721520" y="729983"/>
            <a:ext cx="794" cy="4229367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999999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650876" y="1032632"/>
            <a:ext cx="142875" cy="1037468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450976" y="298183"/>
            <a:ext cx="1008062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u="sng" dirty="0" smtClean="0"/>
              <a:t>App</a:t>
            </a:r>
            <a:endParaRPr lang="en-US" sz="1200" u="sng" dirty="0"/>
          </a:p>
        </p:txBody>
      </p:sp>
      <p:cxnSp>
        <p:nvCxnSpPr>
          <p:cNvPr id="58" name="Straight Connector 57"/>
          <p:cNvCxnSpPr>
            <a:stCxn id="57" idx="2"/>
          </p:cNvCxnSpPr>
          <p:nvPr/>
        </p:nvCxnSpPr>
        <p:spPr bwMode="auto">
          <a:xfrm rot="16200000" flipH="1">
            <a:off x="-63500" y="2747696"/>
            <a:ext cx="4035425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999999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1882775" y="1174482"/>
            <a:ext cx="174111" cy="800367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cxnSp>
        <p:nvCxnSpPr>
          <p:cNvPr id="60" name="AutoShape 115"/>
          <p:cNvCxnSpPr>
            <a:cxnSpLocks noChangeShapeType="1"/>
          </p:cNvCxnSpPr>
          <p:nvPr/>
        </p:nvCxnSpPr>
        <p:spPr bwMode="auto">
          <a:xfrm>
            <a:off x="793751" y="1176071"/>
            <a:ext cx="1079500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lg"/>
          </a:ln>
        </p:spPr>
      </p:cxn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650876" y="2191011"/>
            <a:ext cx="142875" cy="1178058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65" name="TextBox 21"/>
          <p:cNvSpPr txBox="1">
            <a:spLocks noChangeArrowheads="1"/>
          </p:cNvSpPr>
          <p:nvPr/>
        </p:nvSpPr>
        <p:spPr bwMode="auto">
          <a:xfrm>
            <a:off x="852488" y="930008"/>
            <a:ext cx="9715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Open</a:t>
            </a:r>
            <a:endParaRPr lang="en-US" sz="900" dirty="0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2598738" y="298183"/>
            <a:ext cx="1008062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u="sng" dirty="0" smtClean="0"/>
              <a:t>Model.Service</a:t>
            </a:r>
            <a:endParaRPr lang="en-US" sz="1200" u="sng" dirty="0"/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 bwMode="auto">
          <a:xfrm flipH="1">
            <a:off x="3101975" y="729983"/>
            <a:ext cx="794" cy="4035425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999999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Rectangle 23"/>
          <p:cNvSpPr>
            <a:spLocks noChangeArrowheads="1"/>
          </p:cNvSpPr>
          <p:nvPr/>
        </p:nvSpPr>
        <p:spPr bwMode="auto">
          <a:xfrm>
            <a:off x="3032760" y="1242587"/>
            <a:ext cx="144463" cy="598646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73" name="TextBox 21"/>
          <p:cNvSpPr txBox="1">
            <a:spLocks noChangeArrowheads="1"/>
          </p:cNvSpPr>
          <p:nvPr/>
        </p:nvSpPr>
        <p:spPr bwMode="auto">
          <a:xfrm>
            <a:off x="2056887" y="1010812"/>
            <a:ext cx="9715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getApplication</a:t>
            </a:r>
            <a:endParaRPr lang="en-US" sz="900" dirty="0"/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3716973" y="282041"/>
            <a:ext cx="1008062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u="sng" dirty="0" smtClean="0"/>
              <a:t>model-designer</a:t>
            </a:r>
            <a:endParaRPr lang="en-US" sz="1200" u="sng" dirty="0"/>
          </a:p>
        </p:txBody>
      </p:sp>
      <p:cxnSp>
        <p:nvCxnSpPr>
          <p:cNvPr id="75" name="Straight Connector 74"/>
          <p:cNvCxnSpPr>
            <a:stCxn id="74" idx="2"/>
          </p:cNvCxnSpPr>
          <p:nvPr/>
        </p:nvCxnSpPr>
        <p:spPr bwMode="auto">
          <a:xfrm flipH="1">
            <a:off x="4220210" y="713841"/>
            <a:ext cx="794" cy="4035425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999999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23"/>
          <p:cNvSpPr>
            <a:spLocks noChangeArrowheads="1"/>
          </p:cNvSpPr>
          <p:nvPr/>
        </p:nvSpPr>
        <p:spPr bwMode="auto">
          <a:xfrm>
            <a:off x="4150995" y="1226445"/>
            <a:ext cx="144463" cy="614788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79" name="TextBox 21"/>
          <p:cNvSpPr txBox="1">
            <a:spLocks noChangeArrowheads="1"/>
          </p:cNvSpPr>
          <p:nvPr/>
        </p:nvSpPr>
        <p:spPr bwMode="auto">
          <a:xfrm>
            <a:off x="3232403" y="1049716"/>
            <a:ext cx="9715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getApplication</a:t>
            </a:r>
            <a:endParaRPr lang="en-US" sz="900" dirty="0"/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4877435" y="265899"/>
            <a:ext cx="1008062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u="sng" dirty="0"/>
              <a:t>Open Sql</a:t>
            </a:r>
          </a:p>
        </p:txBody>
      </p:sp>
      <p:cxnSp>
        <p:nvCxnSpPr>
          <p:cNvPr id="81" name="Straight Connector 80"/>
          <p:cNvCxnSpPr>
            <a:stCxn id="80" idx="2"/>
          </p:cNvCxnSpPr>
          <p:nvPr/>
        </p:nvCxnSpPr>
        <p:spPr bwMode="auto">
          <a:xfrm flipH="1">
            <a:off x="5380672" y="697699"/>
            <a:ext cx="794" cy="4035425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999999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5311457" y="1210303"/>
            <a:ext cx="144463" cy="431800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cxnSp>
        <p:nvCxnSpPr>
          <p:cNvPr id="84" name="AutoShape 115"/>
          <p:cNvCxnSpPr>
            <a:cxnSpLocks noChangeShapeType="1"/>
          </p:cNvCxnSpPr>
          <p:nvPr/>
        </p:nvCxnSpPr>
        <p:spPr bwMode="auto">
          <a:xfrm flipV="1">
            <a:off x="4295458" y="1373885"/>
            <a:ext cx="1023116" cy="125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lg"/>
          </a:ln>
        </p:spPr>
      </p:cxnSp>
      <p:sp>
        <p:nvSpPr>
          <p:cNvPr id="85" name="TextBox 21"/>
          <p:cNvSpPr txBox="1">
            <a:spLocks noChangeArrowheads="1"/>
          </p:cNvSpPr>
          <p:nvPr/>
        </p:nvSpPr>
        <p:spPr bwMode="auto">
          <a:xfrm>
            <a:off x="4347024" y="1114051"/>
            <a:ext cx="9715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select</a:t>
            </a:r>
            <a:endParaRPr lang="en-US" sz="900" dirty="0"/>
          </a:p>
        </p:txBody>
      </p:sp>
      <p:cxnSp>
        <p:nvCxnSpPr>
          <p:cNvPr id="86" name="AutoShape 116"/>
          <p:cNvCxnSpPr>
            <a:cxnSpLocks noChangeShapeType="1"/>
          </p:cNvCxnSpPr>
          <p:nvPr/>
        </p:nvCxnSpPr>
        <p:spPr bwMode="auto">
          <a:xfrm>
            <a:off x="4273999" y="1639621"/>
            <a:ext cx="1079500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arrow" w="med" len="lg"/>
            <a:tailEnd/>
          </a:ln>
        </p:spPr>
      </p:cxnSp>
      <p:sp>
        <p:nvSpPr>
          <p:cNvPr id="87" name="TextBox 22"/>
          <p:cNvSpPr txBox="1">
            <a:spLocks noChangeArrowheads="1"/>
          </p:cNvSpPr>
          <p:nvPr/>
        </p:nvSpPr>
        <p:spPr bwMode="auto">
          <a:xfrm>
            <a:off x="4337499" y="1390383"/>
            <a:ext cx="981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apps</a:t>
            </a:r>
            <a:endParaRPr lang="en-US" sz="900" dirty="0"/>
          </a:p>
        </p:txBody>
      </p:sp>
      <p:cxnSp>
        <p:nvCxnSpPr>
          <p:cNvPr id="88" name="AutoShape 116"/>
          <p:cNvCxnSpPr>
            <a:cxnSpLocks noChangeShapeType="1"/>
          </p:cNvCxnSpPr>
          <p:nvPr/>
        </p:nvCxnSpPr>
        <p:spPr bwMode="auto">
          <a:xfrm>
            <a:off x="3180702" y="1754715"/>
            <a:ext cx="981364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arrow" w="med" len="lg"/>
            <a:tailEnd/>
          </a:ln>
        </p:spPr>
      </p:cxnSp>
      <p:sp>
        <p:nvSpPr>
          <p:cNvPr id="89" name="TextBox 22"/>
          <p:cNvSpPr txBox="1">
            <a:spLocks noChangeArrowheads="1"/>
          </p:cNvSpPr>
          <p:nvPr/>
        </p:nvSpPr>
        <p:spPr bwMode="auto">
          <a:xfrm>
            <a:off x="3163384" y="1505477"/>
            <a:ext cx="981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apps</a:t>
            </a:r>
            <a:endParaRPr lang="en-US" sz="900" dirty="0"/>
          </a:p>
        </p:txBody>
      </p:sp>
      <p:cxnSp>
        <p:nvCxnSpPr>
          <p:cNvPr id="90" name="AutoShape 116"/>
          <p:cNvCxnSpPr>
            <a:cxnSpLocks noChangeShapeType="1"/>
          </p:cNvCxnSpPr>
          <p:nvPr/>
        </p:nvCxnSpPr>
        <p:spPr bwMode="auto">
          <a:xfrm>
            <a:off x="2064680" y="1855254"/>
            <a:ext cx="981364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arrow" w="med" len="lg"/>
            <a:tailEnd/>
          </a:ln>
        </p:spPr>
      </p:cxnSp>
      <p:sp>
        <p:nvSpPr>
          <p:cNvPr id="91" name="TextBox 22"/>
          <p:cNvSpPr txBox="1">
            <a:spLocks noChangeArrowheads="1"/>
          </p:cNvSpPr>
          <p:nvPr/>
        </p:nvSpPr>
        <p:spPr bwMode="auto">
          <a:xfrm>
            <a:off x="2047362" y="1606016"/>
            <a:ext cx="981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apps</a:t>
            </a:r>
            <a:endParaRPr lang="en-US" sz="900" dirty="0"/>
          </a:p>
        </p:txBody>
      </p:sp>
      <p:cxnSp>
        <p:nvCxnSpPr>
          <p:cNvPr id="92" name="AutoShape 115"/>
          <p:cNvCxnSpPr>
            <a:cxnSpLocks noChangeShapeType="1"/>
          </p:cNvCxnSpPr>
          <p:nvPr/>
        </p:nvCxnSpPr>
        <p:spPr bwMode="auto">
          <a:xfrm>
            <a:off x="3180702" y="1337094"/>
            <a:ext cx="981364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arrow" w="med" len="lg"/>
          </a:ln>
        </p:spPr>
      </p:cxnSp>
      <p:sp>
        <p:nvSpPr>
          <p:cNvPr id="93" name="Rectangle 23"/>
          <p:cNvSpPr>
            <a:spLocks noChangeArrowheads="1"/>
          </p:cNvSpPr>
          <p:nvPr/>
        </p:nvSpPr>
        <p:spPr bwMode="auto">
          <a:xfrm>
            <a:off x="3032125" y="1409433"/>
            <a:ext cx="142875" cy="196850"/>
          </a:xfrm>
          <a:prstGeom prst="rect">
            <a:avLst/>
          </a:prstGeom>
          <a:solidFill>
            <a:schemeClr val="bg1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cxnSp>
        <p:nvCxnSpPr>
          <p:cNvPr id="94" name="AutoShape 116"/>
          <p:cNvCxnSpPr>
            <a:cxnSpLocks noChangeShapeType="1"/>
          </p:cNvCxnSpPr>
          <p:nvPr/>
        </p:nvCxnSpPr>
        <p:spPr bwMode="auto">
          <a:xfrm>
            <a:off x="793752" y="1899964"/>
            <a:ext cx="1106630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arrow" w="med" len="lg"/>
            <a:tailEnd/>
          </a:ln>
        </p:spPr>
      </p:cxnSp>
      <p:sp>
        <p:nvSpPr>
          <p:cNvPr id="95" name="TextBox 22"/>
          <p:cNvSpPr txBox="1">
            <a:spLocks noChangeArrowheads="1"/>
          </p:cNvSpPr>
          <p:nvPr/>
        </p:nvSpPr>
        <p:spPr bwMode="auto">
          <a:xfrm>
            <a:off x="793752" y="1650726"/>
            <a:ext cx="108902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/>
              <a:t> </a:t>
            </a:r>
            <a:r>
              <a:rPr lang="en-US" sz="900" dirty="0" smtClean="0"/>
              <a:t>   apps</a:t>
            </a:r>
            <a:endParaRPr lang="en-US" sz="900" dirty="0"/>
          </a:p>
        </p:txBody>
      </p:sp>
      <p:sp>
        <p:nvSpPr>
          <p:cNvPr id="96" name="Rectangle 23"/>
          <p:cNvSpPr>
            <a:spLocks noChangeArrowheads="1"/>
          </p:cNvSpPr>
          <p:nvPr/>
        </p:nvSpPr>
        <p:spPr bwMode="auto">
          <a:xfrm>
            <a:off x="1844418" y="2266682"/>
            <a:ext cx="174111" cy="800367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cxnSp>
        <p:nvCxnSpPr>
          <p:cNvPr id="97" name="AutoShape 115"/>
          <p:cNvCxnSpPr>
            <a:cxnSpLocks noChangeShapeType="1"/>
          </p:cNvCxnSpPr>
          <p:nvPr/>
        </p:nvCxnSpPr>
        <p:spPr bwMode="auto">
          <a:xfrm>
            <a:off x="798514" y="2369871"/>
            <a:ext cx="1079500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lg"/>
          </a:ln>
        </p:spPr>
      </p:cxnSp>
      <p:sp>
        <p:nvSpPr>
          <p:cNvPr id="98" name="TextBox 21"/>
          <p:cNvSpPr txBox="1">
            <a:spLocks noChangeArrowheads="1"/>
          </p:cNvSpPr>
          <p:nvPr/>
        </p:nvSpPr>
        <p:spPr bwMode="auto">
          <a:xfrm>
            <a:off x="793751" y="2150794"/>
            <a:ext cx="9715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CreateApp</a:t>
            </a:r>
            <a:endParaRPr lang="en-US" sz="900" dirty="0"/>
          </a:p>
        </p:txBody>
      </p:sp>
      <p:sp>
        <p:nvSpPr>
          <p:cNvPr id="99" name="Rectangle 23"/>
          <p:cNvSpPr>
            <a:spLocks noChangeArrowheads="1"/>
          </p:cNvSpPr>
          <p:nvPr/>
        </p:nvSpPr>
        <p:spPr bwMode="auto">
          <a:xfrm>
            <a:off x="3018762" y="2369871"/>
            <a:ext cx="144463" cy="598646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cxnSp>
        <p:nvCxnSpPr>
          <p:cNvPr id="100" name="AutoShape 115"/>
          <p:cNvCxnSpPr>
            <a:cxnSpLocks noChangeShapeType="1"/>
          </p:cNvCxnSpPr>
          <p:nvPr/>
        </p:nvCxnSpPr>
        <p:spPr bwMode="auto">
          <a:xfrm>
            <a:off x="2034260" y="2473060"/>
            <a:ext cx="981364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lg"/>
          </a:ln>
        </p:spPr>
      </p:cxnSp>
      <p:sp>
        <p:nvSpPr>
          <p:cNvPr id="101" name="TextBox 21"/>
          <p:cNvSpPr txBox="1">
            <a:spLocks noChangeArrowheads="1"/>
          </p:cNvSpPr>
          <p:nvPr/>
        </p:nvSpPr>
        <p:spPr bwMode="auto">
          <a:xfrm>
            <a:off x="2052124" y="2241285"/>
            <a:ext cx="9715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CreateApp</a:t>
            </a:r>
            <a:endParaRPr lang="en-US" sz="900" dirty="0"/>
          </a:p>
        </p:txBody>
      </p:sp>
      <p:sp>
        <p:nvSpPr>
          <p:cNvPr id="102" name="Rectangle 23"/>
          <p:cNvSpPr>
            <a:spLocks noChangeArrowheads="1"/>
          </p:cNvSpPr>
          <p:nvPr/>
        </p:nvSpPr>
        <p:spPr bwMode="auto">
          <a:xfrm>
            <a:off x="4144459" y="2421353"/>
            <a:ext cx="144463" cy="614788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103" name="Rectangle 23"/>
          <p:cNvSpPr>
            <a:spLocks noChangeArrowheads="1"/>
          </p:cNvSpPr>
          <p:nvPr/>
        </p:nvSpPr>
        <p:spPr bwMode="auto">
          <a:xfrm>
            <a:off x="5281267" y="2499511"/>
            <a:ext cx="144463" cy="431800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105" name="TextBox 21"/>
          <p:cNvSpPr txBox="1">
            <a:spLocks noChangeArrowheads="1"/>
          </p:cNvSpPr>
          <p:nvPr/>
        </p:nvSpPr>
        <p:spPr bwMode="auto">
          <a:xfrm>
            <a:off x="3168146" y="2287057"/>
            <a:ext cx="9715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CreateApp</a:t>
            </a:r>
            <a:endParaRPr lang="en-US" sz="900" dirty="0"/>
          </a:p>
        </p:txBody>
      </p:sp>
      <p:cxnSp>
        <p:nvCxnSpPr>
          <p:cNvPr id="106" name="AutoShape 115"/>
          <p:cNvCxnSpPr>
            <a:cxnSpLocks noChangeShapeType="1"/>
          </p:cNvCxnSpPr>
          <p:nvPr/>
        </p:nvCxnSpPr>
        <p:spPr bwMode="auto">
          <a:xfrm>
            <a:off x="3180702" y="2518832"/>
            <a:ext cx="981364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arrow" w="med" len="lg"/>
          </a:ln>
        </p:spPr>
      </p:cxnSp>
      <p:cxnSp>
        <p:nvCxnSpPr>
          <p:cNvPr id="107" name="AutoShape 115"/>
          <p:cNvCxnSpPr>
            <a:cxnSpLocks noChangeShapeType="1"/>
          </p:cNvCxnSpPr>
          <p:nvPr/>
        </p:nvCxnSpPr>
        <p:spPr bwMode="auto">
          <a:xfrm flipV="1">
            <a:off x="4273999" y="2614145"/>
            <a:ext cx="1023116" cy="125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lg"/>
          </a:ln>
        </p:spPr>
      </p:cxnSp>
      <p:sp>
        <p:nvSpPr>
          <p:cNvPr id="108" name="TextBox 21"/>
          <p:cNvSpPr txBox="1">
            <a:spLocks noChangeArrowheads="1"/>
          </p:cNvSpPr>
          <p:nvPr/>
        </p:nvSpPr>
        <p:spPr bwMode="auto">
          <a:xfrm>
            <a:off x="4325565" y="2354311"/>
            <a:ext cx="9715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Insert app</a:t>
            </a:r>
            <a:endParaRPr lang="en-US" sz="900" dirty="0"/>
          </a:p>
        </p:txBody>
      </p:sp>
      <p:cxnSp>
        <p:nvCxnSpPr>
          <p:cNvPr id="109" name="AutoShape 116"/>
          <p:cNvCxnSpPr>
            <a:cxnSpLocks noChangeShapeType="1"/>
          </p:cNvCxnSpPr>
          <p:nvPr/>
        </p:nvCxnSpPr>
        <p:spPr bwMode="auto">
          <a:xfrm>
            <a:off x="4312348" y="2911074"/>
            <a:ext cx="981364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arrow" w="med" len="lg"/>
            <a:tailEnd/>
          </a:ln>
        </p:spPr>
      </p:cxnSp>
      <p:sp>
        <p:nvSpPr>
          <p:cNvPr id="110" name="TextBox 22"/>
          <p:cNvSpPr txBox="1">
            <a:spLocks noChangeArrowheads="1"/>
          </p:cNvSpPr>
          <p:nvPr/>
        </p:nvSpPr>
        <p:spPr bwMode="auto">
          <a:xfrm>
            <a:off x="4326780" y="2661836"/>
            <a:ext cx="981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appId</a:t>
            </a:r>
            <a:endParaRPr lang="en-US" sz="900" dirty="0"/>
          </a:p>
        </p:txBody>
      </p:sp>
      <p:cxnSp>
        <p:nvCxnSpPr>
          <p:cNvPr id="111" name="AutoShape 116"/>
          <p:cNvCxnSpPr>
            <a:cxnSpLocks noChangeShapeType="1"/>
          </p:cNvCxnSpPr>
          <p:nvPr/>
        </p:nvCxnSpPr>
        <p:spPr bwMode="auto">
          <a:xfrm>
            <a:off x="3150540" y="2948380"/>
            <a:ext cx="981364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arrow" w="med" len="lg"/>
            <a:tailEnd/>
          </a:ln>
        </p:spPr>
      </p:cxnSp>
      <p:sp>
        <p:nvSpPr>
          <p:cNvPr id="112" name="TextBox 22"/>
          <p:cNvSpPr txBox="1">
            <a:spLocks noChangeArrowheads="1"/>
          </p:cNvSpPr>
          <p:nvPr/>
        </p:nvSpPr>
        <p:spPr bwMode="auto">
          <a:xfrm>
            <a:off x="3164972" y="2699142"/>
            <a:ext cx="981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appId</a:t>
            </a:r>
            <a:endParaRPr lang="en-US" sz="900" dirty="0"/>
          </a:p>
        </p:txBody>
      </p:sp>
      <p:cxnSp>
        <p:nvCxnSpPr>
          <p:cNvPr id="113" name="AutoShape 116"/>
          <p:cNvCxnSpPr>
            <a:cxnSpLocks noChangeShapeType="1"/>
          </p:cNvCxnSpPr>
          <p:nvPr/>
        </p:nvCxnSpPr>
        <p:spPr bwMode="auto">
          <a:xfrm>
            <a:off x="2011909" y="2942871"/>
            <a:ext cx="981364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arrow" w="med" len="lg"/>
            <a:tailEnd/>
          </a:ln>
        </p:spPr>
      </p:cxnSp>
      <p:sp>
        <p:nvSpPr>
          <p:cNvPr id="114" name="TextBox 22"/>
          <p:cNvSpPr txBox="1">
            <a:spLocks noChangeArrowheads="1"/>
          </p:cNvSpPr>
          <p:nvPr/>
        </p:nvSpPr>
        <p:spPr bwMode="auto">
          <a:xfrm>
            <a:off x="2026341" y="2693633"/>
            <a:ext cx="981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appId</a:t>
            </a:r>
            <a:endParaRPr lang="en-US" sz="900" dirty="0"/>
          </a:p>
        </p:txBody>
      </p:sp>
      <p:cxnSp>
        <p:nvCxnSpPr>
          <p:cNvPr id="115" name="AutoShape 116"/>
          <p:cNvCxnSpPr>
            <a:cxnSpLocks noChangeShapeType="1"/>
          </p:cNvCxnSpPr>
          <p:nvPr/>
        </p:nvCxnSpPr>
        <p:spPr bwMode="auto">
          <a:xfrm>
            <a:off x="798514" y="3026168"/>
            <a:ext cx="1024947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arrow" w="med" len="lg"/>
            <a:tailEnd/>
          </a:ln>
        </p:spPr>
      </p:cxnSp>
      <p:sp>
        <p:nvSpPr>
          <p:cNvPr id="116" name="TextBox 22"/>
          <p:cNvSpPr txBox="1">
            <a:spLocks noChangeArrowheads="1"/>
          </p:cNvSpPr>
          <p:nvPr/>
        </p:nvSpPr>
        <p:spPr bwMode="auto">
          <a:xfrm>
            <a:off x="856529" y="2776930"/>
            <a:ext cx="981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appId</a:t>
            </a:r>
            <a:endParaRPr lang="en-US" sz="900" dirty="0"/>
          </a:p>
        </p:txBody>
      </p:sp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3019555" y="2592814"/>
            <a:ext cx="142875" cy="196850"/>
          </a:xfrm>
          <a:prstGeom prst="rect">
            <a:avLst/>
          </a:prstGeom>
          <a:solidFill>
            <a:schemeClr val="bg1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3156962" y="3153168"/>
            <a:ext cx="1020906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u="sng" dirty="0" smtClean="0"/>
              <a:t>Catalog.Service</a:t>
            </a:r>
            <a:endParaRPr lang="en-US" sz="1200" u="sng" dirty="0"/>
          </a:p>
        </p:txBody>
      </p:sp>
      <p:cxnSp>
        <p:nvCxnSpPr>
          <p:cNvPr id="119" name="Straight Connector 118"/>
          <p:cNvCxnSpPr/>
          <p:nvPr/>
        </p:nvCxnSpPr>
        <p:spPr bwMode="auto">
          <a:xfrm flipH="1">
            <a:off x="3666621" y="3602074"/>
            <a:ext cx="794" cy="207081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999999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Rectangle 23"/>
          <p:cNvSpPr>
            <a:spLocks noChangeArrowheads="1"/>
          </p:cNvSpPr>
          <p:nvPr/>
        </p:nvSpPr>
        <p:spPr bwMode="auto">
          <a:xfrm>
            <a:off x="633414" y="3555066"/>
            <a:ext cx="142875" cy="1178058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1855274" y="3551783"/>
            <a:ext cx="174111" cy="1085697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cxnSp>
        <p:nvCxnSpPr>
          <p:cNvPr id="122" name="AutoShape 115"/>
          <p:cNvCxnSpPr>
            <a:cxnSpLocks noChangeShapeType="1"/>
          </p:cNvCxnSpPr>
          <p:nvPr/>
        </p:nvCxnSpPr>
        <p:spPr bwMode="auto">
          <a:xfrm>
            <a:off x="776289" y="3612475"/>
            <a:ext cx="1079500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lg"/>
          </a:ln>
        </p:spPr>
      </p:cxnSp>
      <p:sp>
        <p:nvSpPr>
          <p:cNvPr id="123" name="TextBox 21"/>
          <p:cNvSpPr txBox="1">
            <a:spLocks noChangeArrowheads="1"/>
          </p:cNvSpPr>
          <p:nvPr/>
        </p:nvSpPr>
        <p:spPr bwMode="auto">
          <a:xfrm>
            <a:off x="793751" y="3385729"/>
            <a:ext cx="9715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SearchEntity</a:t>
            </a:r>
            <a:endParaRPr lang="en-US" sz="900" dirty="0"/>
          </a:p>
        </p:txBody>
      </p:sp>
      <p:sp>
        <p:nvSpPr>
          <p:cNvPr id="124" name="Rectangle 23"/>
          <p:cNvSpPr>
            <a:spLocks noChangeArrowheads="1"/>
          </p:cNvSpPr>
          <p:nvPr/>
        </p:nvSpPr>
        <p:spPr bwMode="auto">
          <a:xfrm>
            <a:off x="3596771" y="3773740"/>
            <a:ext cx="142875" cy="652210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cxnSp>
        <p:nvCxnSpPr>
          <p:cNvPr id="127" name="AutoShape 115"/>
          <p:cNvCxnSpPr>
            <a:cxnSpLocks noChangeShapeType="1"/>
          </p:cNvCxnSpPr>
          <p:nvPr/>
        </p:nvCxnSpPr>
        <p:spPr bwMode="auto">
          <a:xfrm>
            <a:off x="2039023" y="3773740"/>
            <a:ext cx="1510627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lg"/>
          </a:ln>
        </p:spPr>
      </p:cxnSp>
      <p:sp>
        <p:nvSpPr>
          <p:cNvPr id="128" name="TextBox 21"/>
          <p:cNvSpPr txBox="1">
            <a:spLocks noChangeArrowheads="1"/>
          </p:cNvSpPr>
          <p:nvPr/>
        </p:nvSpPr>
        <p:spPr bwMode="auto">
          <a:xfrm>
            <a:off x="2056887" y="3541965"/>
            <a:ext cx="80696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Search</a:t>
            </a:r>
          </a:p>
        </p:txBody>
      </p: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4347024" y="3153168"/>
            <a:ext cx="1020906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 smtClean="0"/>
              <a:t>odata-service</a:t>
            </a:r>
            <a:endParaRPr lang="en-US" sz="1200" dirty="0"/>
          </a:p>
        </p:txBody>
      </p:sp>
      <p:cxnSp>
        <p:nvCxnSpPr>
          <p:cNvPr id="130" name="Straight Connector 129"/>
          <p:cNvCxnSpPr/>
          <p:nvPr/>
        </p:nvCxnSpPr>
        <p:spPr bwMode="auto">
          <a:xfrm flipH="1">
            <a:off x="4856683" y="3602074"/>
            <a:ext cx="794" cy="207081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999999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4785245" y="3773740"/>
            <a:ext cx="144463" cy="598646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134" name="TextBox 21"/>
          <p:cNvSpPr txBox="1">
            <a:spLocks noChangeArrowheads="1"/>
          </p:cNvSpPr>
          <p:nvPr/>
        </p:nvSpPr>
        <p:spPr bwMode="auto">
          <a:xfrm>
            <a:off x="3804423" y="3589616"/>
            <a:ext cx="9715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search</a:t>
            </a:r>
            <a:endParaRPr lang="en-US" sz="900" dirty="0"/>
          </a:p>
        </p:txBody>
      </p:sp>
      <p:cxnSp>
        <p:nvCxnSpPr>
          <p:cNvPr id="135" name="AutoShape 115"/>
          <p:cNvCxnSpPr>
            <a:cxnSpLocks noChangeShapeType="1"/>
          </p:cNvCxnSpPr>
          <p:nvPr/>
        </p:nvCxnSpPr>
        <p:spPr bwMode="auto">
          <a:xfrm>
            <a:off x="3703654" y="3838894"/>
            <a:ext cx="1079500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arrow" w="med" len="lg"/>
          </a:ln>
        </p:spPr>
      </p:cxnSp>
      <p:sp>
        <p:nvSpPr>
          <p:cNvPr id="136" name="Rectangle 23"/>
          <p:cNvSpPr>
            <a:spLocks noChangeArrowheads="1"/>
          </p:cNvSpPr>
          <p:nvPr/>
        </p:nvSpPr>
        <p:spPr bwMode="auto">
          <a:xfrm>
            <a:off x="3596771" y="3937453"/>
            <a:ext cx="142875" cy="196850"/>
          </a:xfrm>
          <a:prstGeom prst="rect">
            <a:avLst/>
          </a:prstGeom>
          <a:solidFill>
            <a:schemeClr val="bg1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137" name="Rectangle 23"/>
          <p:cNvSpPr>
            <a:spLocks noChangeArrowheads="1"/>
          </p:cNvSpPr>
          <p:nvPr/>
        </p:nvSpPr>
        <p:spPr bwMode="auto">
          <a:xfrm>
            <a:off x="5319022" y="3918403"/>
            <a:ext cx="144463" cy="431800"/>
          </a:xfrm>
          <a:prstGeom prst="rect">
            <a:avLst/>
          </a:prstGeom>
          <a:solidFill>
            <a:srgbClr val="B2B2B2"/>
          </a:solidFill>
          <a:ln w="889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cxnSp>
        <p:nvCxnSpPr>
          <p:cNvPr id="138" name="AutoShape 115"/>
          <p:cNvCxnSpPr>
            <a:cxnSpLocks noChangeShapeType="1"/>
          </p:cNvCxnSpPr>
          <p:nvPr/>
        </p:nvCxnSpPr>
        <p:spPr bwMode="auto">
          <a:xfrm flipV="1">
            <a:off x="4907850" y="3927873"/>
            <a:ext cx="483404" cy="391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lg"/>
          </a:ln>
        </p:spPr>
      </p:cxnSp>
      <p:sp>
        <p:nvSpPr>
          <p:cNvPr id="139" name="TextBox 21"/>
          <p:cNvSpPr txBox="1">
            <a:spLocks noChangeArrowheads="1"/>
          </p:cNvSpPr>
          <p:nvPr/>
        </p:nvSpPr>
        <p:spPr bwMode="auto">
          <a:xfrm>
            <a:off x="4959416" y="3667471"/>
            <a:ext cx="9715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select</a:t>
            </a:r>
            <a:endParaRPr lang="en-US" sz="900" dirty="0"/>
          </a:p>
        </p:txBody>
      </p:sp>
      <p:cxnSp>
        <p:nvCxnSpPr>
          <p:cNvPr id="140" name="AutoShape 116"/>
          <p:cNvCxnSpPr>
            <a:cxnSpLocks noChangeShapeType="1"/>
          </p:cNvCxnSpPr>
          <p:nvPr/>
        </p:nvCxnSpPr>
        <p:spPr bwMode="auto">
          <a:xfrm>
            <a:off x="4967205" y="4322301"/>
            <a:ext cx="343963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arrow" w="med" len="lg"/>
            <a:tailEnd/>
          </a:ln>
        </p:spPr>
      </p:cxnSp>
      <p:sp>
        <p:nvSpPr>
          <p:cNvPr id="141" name="TextBox 22"/>
          <p:cNvSpPr txBox="1">
            <a:spLocks noChangeArrowheads="1"/>
          </p:cNvSpPr>
          <p:nvPr/>
        </p:nvSpPr>
        <p:spPr bwMode="auto">
          <a:xfrm>
            <a:off x="4872486" y="4073063"/>
            <a:ext cx="5567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entities</a:t>
            </a:r>
            <a:endParaRPr lang="en-US" sz="900" dirty="0"/>
          </a:p>
        </p:txBody>
      </p:sp>
      <p:cxnSp>
        <p:nvCxnSpPr>
          <p:cNvPr id="142" name="AutoShape 116"/>
          <p:cNvCxnSpPr>
            <a:cxnSpLocks noChangeShapeType="1"/>
          </p:cNvCxnSpPr>
          <p:nvPr/>
        </p:nvCxnSpPr>
        <p:spPr bwMode="auto">
          <a:xfrm>
            <a:off x="3785228" y="4357619"/>
            <a:ext cx="981364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arrow" w="med" len="lg"/>
            <a:tailEnd/>
          </a:ln>
        </p:spPr>
      </p:cxnSp>
      <p:sp>
        <p:nvSpPr>
          <p:cNvPr id="143" name="TextBox 22"/>
          <p:cNvSpPr txBox="1">
            <a:spLocks noChangeArrowheads="1"/>
          </p:cNvSpPr>
          <p:nvPr/>
        </p:nvSpPr>
        <p:spPr bwMode="auto">
          <a:xfrm>
            <a:off x="3799660" y="4108381"/>
            <a:ext cx="981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entities</a:t>
            </a:r>
            <a:endParaRPr lang="en-US" sz="900" dirty="0"/>
          </a:p>
        </p:txBody>
      </p:sp>
      <p:cxnSp>
        <p:nvCxnSpPr>
          <p:cNvPr id="144" name="AutoShape 116"/>
          <p:cNvCxnSpPr>
            <a:cxnSpLocks noChangeShapeType="1"/>
          </p:cNvCxnSpPr>
          <p:nvPr/>
        </p:nvCxnSpPr>
        <p:spPr bwMode="auto">
          <a:xfrm>
            <a:off x="2038676" y="4394925"/>
            <a:ext cx="1580499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arrow" w="med" len="lg"/>
            <a:tailEnd/>
          </a:ln>
        </p:spPr>
      </p:cxnSp>
      <p:sp>
        <p:nvSpPr>
          <p:cNvPr id="145" name="TextBox 22"/>
          <p:cNvSpPr txBox="1">
            <a:spLocks noChangeArrowheads="1"/>
          </p:cNvSpPr>
          <p:nvPr/>
        </p:nvSpPr>
        <p:spPr bwMode="auto">
          <a:xfrm>
            <a:off x="2625725" y="4145687"/>
            <a:ext cx="981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entities</a:t>
            </a:r>
            <a:endParaRPr lang="en-US" sz="900" dirty="0"/>
          </a:p>
        </p:txBody>
      </p:sp>
      <p:cxnSp>
        <p:nvCxnSpPr>
          <p:cNvPr id="146" name="AutoShape 116"/>
          <p:cNvCxnSpPr>
            <a:cxnSpLocks noChangeShapeType="1"/>
          </p:cNvCxnSpPr>
          <p:nvPr/>
        </p:nvCxnSpPr>
        <p:spPr bwMode="auto">
          <a:xfrm>
            <a:off x="766831" y="4540975"/>
            <a:ext cx="1106420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arrow" w="med" len="lg"/>
            <a:tailEnd/>
          </a:ln>
        </p:spPr>
      </p:cxnSp>
      <p:sp>
        <p:nvSpPr>
          <p:cNvPr id="147" name="TextBox 22"/>
          <p:cNvSpPr txBox="1">
            <a:spLocks noChangeArrowheads="1"/>
          </p:cNvSpPr>
          <p:nvPr/>
        </p:nvSpPr>
        <p:spPr bwMode="auto">
          <a:xfrm>
            <a:off x="1353881" y="4291737"/>
            <a:ext cx="546502" cy="22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entities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951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116"/>
          <p:cNvCxnSpPr>
            <a:cxnSpLocks noChangeShapeType="1"/>
            <a:stCxn id="50" idx="2"/>
            <a:endCxn id="98" idx="0"/>
          </p:cNvCxnSpPr>
          <p:nvPr/>
        </p:nvCxnSpPr>
        <p:spPr bwMode="auto">
          <a:xfrm flipH="1">
            <a:off x="3897647" y="1467294"/>
            <a:ext cx="7894" cy="62710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9" name="Group 10"/>
          <p:cNvGrpSpPr>
            <a:grpSpLocks/>
          </p:cNvGrpSpPr>
          <p:nvPr/>
        </p:nvGrpSpPr>
        <p:grpSpPr bwMode="auto">
          <a:xfrm>
            <a:off x="3177722" y="558444"/>
            <a:ext cx="1447799" cy="908850"/>
            <a:chOff x="938254" y="3065029"/>
            <a:chExt cx="1447950" cy="229741"/>
          </a:xfrm>
        </p:grpSpPr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229741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MockData</a:t>
              </a:r>
              <a:endParaRPr lang="en-US" sz="1200" dirty="0"/>
            </a:p>
          </p:txBody>
        </p:sp>
        <p:cxnSp>
          <p:nvCxnSpPr>
            <p:cNvPr id="51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33028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" name="TextBox 8"/>
            <p:cNvSpPr txBox="1">
              <a:spLocks noChangeArrowheads="1"/>
            </p:cNvSpPr>
            <p:nvPr/>
          </p:nvSpPr>
          <p:spPr bwMode="auto">
            <a:xfrm>
              <a:off x="946204" y="3133028"/>
              <a:ext cx="1440000" cy="14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Owner</a:t>
              </a:r>
            </a:p>
            <a:p>
              <a:pPr algn="l"/>
              <a:r>
                <a:rPr lang="en-US" sz="900" dirty="0" smtClean="0"/>
                <a:t>Delivery</a:t>
              </a:r>
            </a:p>
            <a:p>
              <a:pPr algn="l"/>
              <a:r>
                <a:rPr lang="en-US" sz="900" dirty="0" smtClean="0"/>
                <a:t>Metadata</a:t>
              </a:r>
              <a:endParaRPr lang="en-US" sz="900" dirty="0"/>
            </a:p>
          </p:txBody>
        </p:sp>
      </p:grpSp>
      <p:cxnSp>
        <p:nvCxnSpPr>
          <p:cNvPr id="100" name="AutoShape 116"/>
          <p:cNvCxnSpPr>
            <a:cxnSpLocks noChangeShapeType="1"/>
            <a:stCxn id="67" idx="1"/>
            <a:endCxn id="50" idx="3"/>
          </p:cNvCxnSpPr>
          <p:nvPr/>
        </p:nvCxnSpPr>
        <p:spPr bwMode="auto">
          <a:xfrm flipH="1" flipV="1">
            <a:off x="4625466" y="1012869"/>
            <a:ext cx="877141" cy="163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3177722" y="2094400"/>
            <a:ext cx="1439850" cy="460953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&lt;Application&gt; </a:t>
            </a:r>
          </a:p>
          <a:p>
            <a:pPr algn="ctr">
              <a:buClrTx/>
              <a:buSzTx/>
              <a:buFontTx/>
              <a:buNone/>
            </a:pPr>
            <a:r>
              <a:rPr lang="en-US" sz="1200" dirty="0"/>
              <a:t>Application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208108" y="6368899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Mock data</a:t>
            </a:r>
          </a:p>
        </p:txBody>
      </p:sp>
      <p:grpSp>
        <p:nvGrpSpPr>
          <p:cNvPr id="66" name="Group 10"/>
          <p:cNvGrpSpPr>
            <a:grpSpLocks/>
          </p:cNvGrpSpPr>
          <p:nvPr/>
        </p:nvGrpSpPr>
        <p:grpSpPr bwMode="auto">
          <a:xfrm>
            <a:off x="5494713" y="490436"/>
            <a:ext cx="1447799" cy="1131119"/>
            <a:chOff x="938254" y="3065029"/>
            <a:chExt cx="1447950" cy="339622"/>
          </a:xfrm>
        </p:grpSpPr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ConnectionInfo</a:t>
              </a:r>
              <a:endParaRPr lang="en-US" sz="1200" dirty="0"/>
            </a:p>
          </p:txBody>
        </p:sp>
        <p:cxnSp>
          <p:nvCxnSpPr>
            <p:cNvPr id="68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7832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" name="TextBox 8"/>
            <p:cNvSpPr txBox="1">
              <a:spLocks noChangeArrowheads="1"/>
            </p:cNvSpPr>
            <p:nvPr/>
          </p:nvSpPr>
          <p:spPr bwMode="auto">
            <a:xfrm>
              <a:off x="946204" y="3178325"/>
              <a:ext cx="1440000" cy="226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Host</a:t>
              </a:r>
            </a:p>
            <a:p>
              <a:pPr algn="l"/>
              <a:r>
                <a:rPr lang="en-US" sz="900" dirty="0" smtClean="0"/>
                <a:t>Port</a:t>
              </a:r>
            </a:p>
            <a:p>
              <a:pPr algn="l"/>
              <a:r>
                <a:rPr lang="en-US" sz="900" dirty="0" smtClean="0"/>
                <a:t>User</a:t>
              </a:r>
            </a:p>
            <a:p>
              <a:pPr algn="l"/>
              <a:r>
                <a:rPr lang="en-US" sz="900" dirty="0" smtClean="0"/>
                <a:t>Schema</a:t>
              </a:r>
            </a:p>
            <a:p>
              <a:pPr algn="l"/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sp>
        <p:nvSpPr>
          <p:cNvPr id="73" name="TextBox 33"/>
          <p:cNvSpPr txBox="1">
            <a:spLocks noChangeArrowheads="1"/>
          </p:cNvSpPr>
          <p:nvPr/>
        </p:nvSpPr>
        <p:spPr bwMode="auto">
          <a:xfrm>
            <a:off x="3848918" y="1913785"/>
            <a:ext cx="21830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6" name="TextBox 33"/>
          <p:cNvSpPr txBox="1">
            <a:spLocks noChangeArrowheads="1"/>
          </p:cNvSpPr>
          <p:nvPr/>
        </p:nvSpPr>
        <p:spPr bwMode="auto">
          <a:xfrm>
            <a:off x="5276409" y="1013685"/>
            <a:ext cx="21830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231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33"/>
          <p:cNvSpPr txBox="1">
            <a:spLocks noChangeArrowheads="1"/>
          </p:cNvSpPr>
          <p:nvPr/>
        </p:nvSpPr>
        <p:spPr bwMode="auto">
          <a:xfrm>
            <a:off x="1571246" y="1732806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cxnSp>
        <p:nvCxnSpPr>
          <p:cNvPr id="102" name="AutoShape 116"/>
          <p:cNvCxnSpPr>
            <a:cxnSpLocks noChangeShapeType="1"/>
            <a:stCxn id="119" idx="2"/>
            <a:endCxn id="129" idx="0"/>
          </p:cNvCxnSpPr>
          <p:nvPr/>
        </p:nvCxnSpPr>
        <p:spPr bwMode="auto">
          <a:xfrm>
            <a:off x="4293110" y="1513012"/>
            <a:ext cx="775858" cy="116972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" name="AutoShape 116"/>
          <p:cNvCxnSpPr>
            <a:cxnSpLocks noChangeShapeType="1"/>
            <a:stCxn id="117" idx="2"/>
            <a:endCxn id="125" idx="0"/>
          </p:cNvCxnSpPr>
          <p:nvPr/>
        </p:nvCxnSpPr>
        <p:spPr bwMode="auto">
          <a:xfrm flipH="1">
            <a:off x="3496563" y="1510850"/>
            <a:ext cx="796492" cy="114926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15" name="Group 10"/>
          <p:cNvGrpSpPr>
            <a:grpSpLocks/>
          </p:cNvGrpSpPr>
          <p:nvPr/>
        </p:nvGrpSpPr>
        <p:grpSpPr bwMode="auto">
          <a:xfrm>
            <a:off x="3565236" y="462719"/>
            <a:ext cx="1447799" cy="1050293"/>
            <a:chOff x="938254" y="3065030"/>
            <a:chExt cx="1447950" cy="315354"/>
          </a:xfrm>
        </p:grpSpPr>
        <p:sp>
          <p:nvSpPr>
            <p:cNvPr id="117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Control</a:t>
              </a:r>
              <a:endParaRPr lang="en-US" sz="1200" dirty="0"/>
            </a:p>
          </p:txBody>
        </p:sp>
        <p:cxnSp>
          <p:nvCxnSpPr>
            <p:cNvPr id="118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7832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9" name="TextBox 8"/>
            <p:cNvSpPr txBox="1">
              <a:spLocks noChangeArrowheads="1"/>
            </p:cNvSpPr>
            <p:nvPr/>
          </p:nvSpPr>
          <p:spPr bwMode="auto">
            <a:xfrm>
              <a:off x="946204" y="3189241"/>
              <a:ext cx="1440000" cy="191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endParaRPr lang="en-US" sz="900" dirty="0"/>
            </a:p>
          </p:txBody>
        </p:sp>
      </p:grpSp>
      <p:grpSp>
        <p:nvGrpSpPr>
          <p:cNvPr id="124" name="Group 10"/>
          <p:cNvGrpSpPr>
            <a:grpSpLocks/>
          </p:cNvGrpSpPr>
          <p:nvPr/>
        </p:nvGrpSpPr>
        <p:grpSpPr bwMode="auto">
          <a:xfrm>
            <a:off x="2776638" y="2660119"/>
            <a:ext cx="1439905" cy="1216861"/>
            <a:chOff x="946149" y="3065030"/>
            <a:chExt cx="1440055" cy="314705"/>
          </a:xfrm>
        </p:grpSpPr>
        <p:sp>
          <p:nvSpPr>
            <p:cNvPr id="125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Property</a:t>
              </a:r>
              <a:endParaRPr lang="en-US" sz="1200" dirty="0"/>
            </a:p>
          </p:txBody>
        </p:sp>
        <p:cxnSp>
          <p:nvCxnSpPr>
            <p:cNvPr id="126" name="Straight Connector 6"/>
            <p:cNvCxnSpPr>
              <a:cxnSpLocks noChangeShapeType="1"/>
            </p:cNvCxnSpPr>
            <p:nvPr/>
          </p:nvCxnSpPr>
          <p:spPr bwMode="auto">
            <a:xfrm flipV="1">
              <a:off x="946204" y="3144905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" name="TextBox 8"/>
            <p:cNvSpPr txBox="1">
              <a:spLocks noChangeArrowheads="1"/>
            </p:cNvSpPr>
            <p:nvPr/>
          </p:nvSpPr>
          <p:spPr bwMode="auto">
            <a:xfrm>
              <a:off x="946204" y="3144905"/>
              <a:ext cx="1440000" cy="2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Group</a:t>
              </a:r>
            </a:p>
            <a:p>
              <a:pPr algn="l"/>
              <a:r>
                <a:rPr lang="en-US" sz="900" dirty="0" smtClean="0"/>
                <a:t>Type</a:t>
              </a:r>
            </a:p>
            <a:p>
              <a:pPr algn="l"/>
              <a:r>
                <a:rPr lang="en-US" sz="900" dirty="0" smtClean="0"/>
                <a:t>DefaultValue</a:t>
              </a:r>
            </a:p>
            <a:p>
              <a:r>
                <a:rPr lang="en-US" sz="900" dirty="0" smtClean="0"/>
                <a:t>Documentation</a:t>
              </a:r>
            </a:p>
            <a:p>
              <a:pPr algn="l"/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grpSp>
        <p:nvGrpSpPr>
          <p:cNvPr id="128" name="Group 10"/>
          <p:cNvGrpSpPr>
            <a:grpSpLocks/>
          </p:cNvGrpSpPr>
          <p:nvPr/>
        </p:nvGrpSpPr>
        <p:grpSpPr bwMode="auto">
          <a:xfrm>
            <a:off x="4349043" y="2682740"/>
            <a:ext cx="1439905" cy="1216861"/>
            <a:chOff x="946149" y="3065030"/>
            <a:chExt cx="1440055" cy="314705"/>
          </a:xfrm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Aggregation</a:t>
              </a:r>
              <a:endParaRPr lang="en-US" sz="1200" dirty="0"/>
            </a:p>
          </p:txBody>
        </p:sp>
        <p:cxnSp>
          <p:nvCxnSpPr>
            <p:cNvPr id="130" name="Straight Connector 6"/>
            <p:cNvCxnSpPr>
              <a:cxnSpLocks noChangeShapeType="1"/>
            </p:cNvCxnSpPr>
            <p:nvPr/>
          </p:nvCxnSpPr>
          <p:spPr bwMode="auto">
            <a:xfrm flipV="1">
              <a:off x="946204" y="3144905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1" name="TextBox 8"/>
            <p:cNvSpPr txBox="1">
              <a:spLocks noChangeArrowheads="1"/>
            </p:cNvSpPr>
            <p:nvPr/>
          </p:nvSpPr>
          <p:spPr bwMode="auto">
            <a:xfrm>
              <a:off x="946204" y="3144905"/>
              <a:ext cx="1440000" cy="2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Type</a:t>
              </a:r>
            </a:p>
            <a:p>
              <a:pPr algn="l"/>
              <a:r>
                <a:rPr lang="en-US" sz="900" dirty="0" smtClean="0"/>
                <a:t>Cardinality</a:t>
              </a:r>
            </a:p>
            <a:p>
              <a:r>
                <a:rPr lang="en-US" sz="900" dirty="0" smtClean="0"/>
                <a:t>Documentation</a:t>
              </a:r>
              <a:endParaRPr lang="en-US" sz="900" dirty="0"/>
            </a:p>
          </p:txBody>
        </p:sp>
      </p:grpSp>
      <p:sp>
        <p:nvSpPr>
          <p:cNvPr id="132" name="TextBox 33"/>
          <p:cNvSpPr txBox="1">
            <a:spLocks noChangeArrowheads="1"/>
          </p:cNvSpPr>
          <p:nvPr/>
        </p:nvSpPr>
        <p:spPr bwMode="auto">
          <a:xfrm>
            <a:off x="5024452" y="2466955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cxnSp>
        <p:nvCxnSpPr>
          <p:cNvPr id="133" name="AutoShape 116"/>
          <p:cNvCxnSpPr>
            <a:cxnSpLocks noChangeShapeType="1"/>
            <a:endCxn id="119" idx="1"/>
          </p:cNvCxnSpPr>
          <p:nvPr/>
        </p:nvCxnSpPr>
        <p:spPr bwMode="auto">
          <a:xfrm>
            <a:off x="1984013" y="1194709"/>
            <a:ext cx="1589172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34" name="TextBox 33"/>
          <p:cNvSpPr txBox="1">
            <a:spLocks noChangeArrowheads="1"/>
          </p:cNvSpPr>
          <p:nvPr/>
        </p:nvSpPr>
        <p:spPr bwMode="auto">
          <a:xfrm>
            <a:off x="3314388" y="1019402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sp>
        <p:nvSpPr>
          <p:cNvPr id="145" name="TextBox 33"/>
          <p:cNvSpPr txBox="1">
            <a:spLocks noChangeArrowheads="1"/>
          </p:cNvSpPr>
          <p:nvPr/>
        </p:nvSpPr>
        <p:spPr bwMode="auto">
          <a:xfrm>
            <a:off x="3494344" y="2490483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grpSp>
        <p:nvGrpSpPr>
          <p:cNvPr id="161" name="Group 10"/>
          <p:cNvGrpSpPr>
            <a:grpSpLocks/>
          </p:cNvGrpSpPr>
          <p:nvPr/>
        </p:nvGrpSpPr>
        <p:grpSpPr bwMode="auto">
          <a:xfrm>
            <a:off x="5941293" y="2689331"/>
            <a:ext cx="1439905" cy="1216861"/>
            <a:chOff x="946149" y="3065030"/>
            <a:chExt cx="1440055" cy="314705"/>
          </a:xfrm>
        </p:grpSpPr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Event</a:t>
              </a:r>
              <a:endParaRPr lang="en-US" sz="1200" dirty="0"/>
            </a:p>
          </p:txBody>
        </p:sp>
        <p:cxnSp>
          <p:nvCxnSpPr>
            <p:cNvPr id="163" name="Straight Connector 6"/>
            <p:cNvCxnSpPr>
              <a:cxnSpLocks noChangeShapeType="1"/>
            </p:cNvCxnSpPr>
            <p:nvPr/>
          </p:nvCxnSpPr>
          <p:spPr bwMode="auto">
            <a:xfrm flipV="1">
              <a:off x="946204" y="3144905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4" name="TextBox 8"/>
            <p:cNvSpPr txBox="1">
              <a:spLocks noChangeArrowheads="1"/>
            </p:cNvSpPr>
            <p:nvPr/>
          </p:nvSpPr>
          <p:spPr bwMode="auto">
            <a:xfrm>
              <a:off x="946204" y="3144905"/>
              <a:ext cx="1440000" cy="2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r>
                <a:rPr lang="en-US" sz="900" dirty="0" smtClean="0"/>
                <a:t>Documentation</a:t>
              </a:r>
            </a:p>
            <a:p>
              <a:pPr algn="l"/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grpSp>
        <p:nvGrpSpPr>
          <p:cNvPr id="165" name="Group 10"/>
          <p:cNvGrpSpPr>
            <a:grpSpLocks/>
          </p:cNvGrpSpPr>
          <p:nvPr/>
        </p:nvGrpSpPr>
        <p:grpSpPr bwMode="auto">
          <a:xfrm>
            <a:off x="7533543" y="4391438"/>
            <a:ext cx="1439905" cy="1216861"/>
            <a:chOff x="946149" y="3065030"/>
            <a:chExt cx="1440055" cy="314705"/>
          </a:xfrm>
        </p:grpSpPr>
        <p:sp>
          <p:nvSpPr>
            <p:cNvPr id="166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Parameter</a:t>
              </a:r>
              <a:endParaRPr lang="en-US" sz="1200" dirty="0"/>
            </a:p>
          </p:txBody>
        </p:sp>
        <p:cxnSp>
          <p:nvCxnSpPr>
            <p:cNvPr id="167" name="Straight Connector 6"/>
            <p:cNvCxnSpPr>
              <a:cxnSpLocks noChangeShapeType="1"/>
            </p:cNvCxnSpPr>
            <p:nvPr/>
          </p:nvCxnSpPr>
          <p:spPr bwMode="auto">
            <a:xfrm flipV="1">
              <a:off x="946204" y="3144905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8" name="TextBox 8"/>
            <p:cNvSpPr txBox="1">
              <a:spLocks noChangeArrowheads="1"/>
            </p:cNvSpPr>
            <p:nvPr/>
          </p:nvSpPr>
          <p:spPr bwMode="auto">
            <a:xfrm>
              <a:off x="946204" y="3144905"/>
              <a:ext cx="1440000" cy="2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Type</a:t>
              </a:r>
            </a:p>
            <a:p>
              <a:r>
                <a:rPr lang="en-US" sz="900" dirty="0" smtClean="0"/>
                <a:t>Documentation</a:t>
              </a:r>
            </a:p>
            <a:p>
              <a:pPr algn="l"/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cxnSp>
        <p:nvCxnSpPr>
          <p:cNvPr id="169" name="AutoShape 116"/>
          <p:cNvCxnSpPr>
            <a:cxnSpLocks noChangeShapeType="1"/>
            <a:endCxn id="166" idx="0"/>
          </p:cNvCxnSpPr>
          <p:nvPr/>
        </p:nvCxnSpPr>
        <p:spPr bwMode="auto">
          <a:xfrm>
            <a:off x="7381143" y="3268549"/>
            <a:ext cx="872325" cy="112288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71" name="TextBox 33"/>
          <p:cNvSpPr txBox="1">
            <a:spLocks noChangeArrowheads="1"/>
          </p:cNvSpPr>
          <p:nvPr/>
        </p:nvSpPr>
        <p:spPr bwMode="auto">
          <a:xfrm>
            <a:off x="8153152" y="4227412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cxnSp>
        <p:nvCxnSpPr>
          <p:cNvPr id="172" name="AutoShape 116"/>
          <p:cNvCxnSpPr>
            <a:cxnSpLocks noChangeShapeType="1"/>
            <a:stCxn id="117" idx="2"/>
            <a:endCxn id="162" idx="0"/>
          </p:cNvCxnSpPr>
          <p:nvPr/>
        </p:nvCxnSpPr>
        <p:spPr bwMode="auto">
          <a:xfrm>
            <a:off x="4293055" y="1510850"/>
            <a:ext cx="2368163" cy="117848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75" name="TextBox 33"/>
          <p:cNvSpPr txBox="1">
            <a:spLocks noChangeArrowheads="1"/>
          </p:cNvSpPr>
          <p:nvPr/>
        </p:nvSpPr>
        <p:spPr bwMode="auto">
          <a:xfrm>
            <a:off x="6531874" y="2500444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2556" y="6524835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 Catalog</a:t>
            </a:r>
            <a:endParaRPr lang="fr-FR" dirty="0"/>
          </a:p>
        </p:txBody>
      </p:sp>
      <p:grpSp>
        <p:nvGrpSpPr>
          <p:cNvPr id="66" name="Group 10"/>
          <p:cNvGrpSpPr>
            <a:grpSpLocks/>
          </p:cNvGrpSpPr>
          <p:nvPr/>
        </p:nvGrpSpPr>
        <p:grpSpPr bwMode="auto">
          <a:xfrm>
            <a:off x="549807" y="629472"/>
            <a:ext cx="1447854" cy="1334166"/>
            <a:chOff x="946149" y="3065029"/>
            <a:chExt cx="1448005" cy="314705"/>
          </a:xfrm>
        </p:grpSpPr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Catalog</a:t>
              </a:r>
              <a:endParaRPr lang="en-US" sz="1200" dirty="0"/>
            </a:p>
          </p:txBody>
        </p:sp>
        <p:cxnSp>
          <p:nvCxnSpPr>
            <p:cNvPr id="68" name="Straight Connector 6"/>
            <p:cNvCxnSpPr>
              <a:cxnSpLocks noChangeShapeType="1"/>
            </p:cNvCxnSpPr>
            <p:nvPr/>
          </p:nvCxnSpPr>
          <p:spPr bwMode="auto">
            <a:xfrm flipV="1">
              <a:off x="954154" y="3139119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" name="TextBox 8"/>
            <p:cNvSpPr txBox="1">
              <a:spLocks noChangeArrowheads="1"/>
            </p:cNvSpPr>
            <p:nvPr/>
          </p:nvSpPr>
          <p:spPr bwMode="auto">
            <a:xfrm>
              <a:off x="954154" y="3135904"/>
              <a:ext cx="1440000" cy="234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Description</a:t>
              </a:r>
            </a:p>
            <a:p>
              <a:pPr algn="l"/>
              <a:r>
                <a:rPr lang="en-US" sz="900" dirty="0" smtClean="0"/>
                <a:t>Comment</a:t>
              </a:r>
            </a:p>
            <a:p>
              <a:pPr algn="l"/>
              <a:r>
                <a:rPr lang="en-US" sz="900" dirty="0" smtClean="0"/>
                <a:t>Owner</a:t>
              </a:r>
            </a:p>
            <a:p>
              <a:pPr algn="l"/>
              <a:r>
                <a:rPr lang="en-US" sz="900" dirty="0" smtClean="0"/>
                <a:t>Tag</a:t>
              </a:r>
            </a:p>
            <a:p>
              <a:pPr algn="l"/>
              <a:r>
                <a:rPr lang="en-US" sz="900" dirty="0" smtClean="0"/>
                <a:t>Version</a:t>
              </a:r>
              <a:endParaRPr lang="en-US" sz="900" dirty="0"/>
            </a:p>
          </p:txBody>
        </p:sp>
      </p:grpSp>
      <p:sp>
        <p:nvSpPr>
          <p:cNvPr id="42" name="TextBox 33"/>
          <p:cNvSpPr txBox="1">
            <a:spLocks noChangeArrowheads="1"/>
          </p:cNvSpPr>
          <p:nvPr/>
        </p:nvSpPr>
        <p:spPr bwMode="auto">
          <a:xfrm>
            <a:off x="7826044" y="1579317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grpSp>
        <p:nvGrpSpPr>
          <p:cNvPr id="43" name="Group 10"/>
          <p:cNvGrpSpPr>
            <a:grpSpLocks/>
          </p:cNvGrpSpPr>
          <p:nvPr/>
        </p:nvGrpSpPr>
        <p:grpSpPr bwMode="auto">
          <a:xfrm>
            <a:off x="6804605" y="475983"/>
            <a:ext cx="1447854" cy="1334166"/>
            <a:chOff x="946149" y="3065029"/>
            <a:chExt cx="1448005" cy="314705"/>
          </a:xfrm>
        </p:grpSpPr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Metadata</a:t>
              </a:r>
              <a:endParaRPr lang="en-US" sz="1200" dirty="0"/>
            </a:p>
          </p:txBody>
        </p:sp>
        <p:cxnSp>
          <p:nvCxnSpPr>
            <p:cNvPr id="45" name="Straight Connector 6"/>
            <p:cNvCxnSpPr>
              <a:cxnSpLocks noChangeShapeType="1"/>
            </p:cNvCxnSpPr>
            <p:nvPr/>
          </p:nvCxnSpPr>
          <p:spPr bwMode="auto">
            <a:xfrm flipV="1">
              <a:off x="954154" y="3139119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6" name="TextBox 8"/>
            <p:cNvSpPr txBox="1">
              <a:spLocks noChangeArrowheads="1"/>
            </p:cNvSpPr>
            <p:nvPr/>
          </p:nvSpPr>
          <p:spPr bwMode="auto">
            <a:xfrm>
              <a:off x="954154" y="3135904"/>
              <a:ext cx="1440000" cy="234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EntityType</a:t>
              </a:r>
            </a:p>
            <a:p>
              <a:pPr algn="l"/>
              <a:r>
                <a:rPr lang="en-US" sz="900" dirty="0" smtClean="0"/>
                <a:t>Tag</a:t>
              </a:r>
            </a:p>
            <a:p>
              <a:pPr algn="l"/>
              <a:r>
                <a:rPr lang="en-US" sz="900" dirty="0" smtClean="0"/>
                <a:t>Static</a:t>
              </a:r>
            </a:p>
            <a:p>
              <a:pPr algn="l"/>
              <a:r>
                <a:rPr lang="en-US" sz="900" dirty="0" smtClean="0"/>
                <a:t>AppTemplate</a:t>
              </a:r>
            </a:p>
          </p:txBody>
        </p:sp>
      </p:grpSp>
      <p:cxnSp>
        <p:nvCxnSpPr>
          <p:cNvPr id="47" name="AutoShape 116"/>
          <p:cNvCxnSpPr>
            <a:cxnSpLocks noChangeShapeType="1"/>
          </p:cNvCxnSpPr>
          <p:nvPr/>
        </p:nvCxnSpPr>
        <p:spPr bwMode="auto">
          <a:xfrm>
            <a:off x="5013035" y="1143066"/>
            <a:ext cx="1777636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TextBox 33"/>
          <p:cNvSpPr txBox="1">
            <a:spLocks noChangeArrowheads="1"/>
          </p:cNvSpPr>
          <p:nvPr/>
        </p:nvSpPr>
        <p:spPr bwMode="auto">
          <a:xfrm>
            <a:off x="6553812" y="923244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663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116"/>
          <p:cNvCxnSpPr>
            <a:cxnSpLocks noChangeShapeType="1"/>
            <a:stCxn id="68" idx="3"/>
            <a:endCxn id="98" idx="1"/>
          </p:cNvCxnSpPr>
          <p:nvPr/>
        </p:nvCxnSpPr>
        <p:spPr bwMode="auto">
          <a:xfrm flipV="1">
            <a:off x="3191085" y="6132113"/>
            <a:ext cx="1256457" cy="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9" name="Group 10"/>
          <p:cNvGrpSpPr>
            <a:grpSpLocks/>
          </p:cNvGrpSpPr>
          <p:nvPr/>
        </p:nvGrpSpPr>
        <p:grpSpPr bwMode="auto">
          <a:xfrm>
            <a:off x="211498" y="3032285"/>
            <a:ext cx="1447799" cy="1050941"/>
            <a:chOff x="938254" y="3065029"/>
            <a:chExt cx="1447950" cy="229741"/>
          </a:xfrm>
        </p:grpSpPr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229741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Application</a:t>
              </a:r>
              <a:endParaRPr lang="en-US" sz="1200" dirty="0"/>
            </a:p>
          </p:txBody>
        </p:sp>
        <p:cxnSp>
          <p:nvCxnSpPr>
            <p:cNvPr id="51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33028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" name="TextBox 8"/>
            <p:cNvSpPr txBox="1">
              <a:spLocks noChangeArrowheads="1"/>
            </p:cNvSpPr>
            <p:nvPr/>
          </p:nvSpPr>
          <p:spPr bwMode="auto">
            <a:xfrm>
              <a:off x="946204" y="3133028"/>
              <a:ext cx="1440000" cy="14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Owner</a:t>
              </a:r>
            </a:p>
            <a:p>
              <a:pPr algn="l"/>
              <a:r>
                <a:rPr lang="en-US" sz="900" dirty="0" smtClean="0"/>
                <a:t>Delivery</a:t>
              </a:r>
            </a:p>
            <a:p>
              <a:pPr algn="l"/>
              <a:r>
                <a:rPr lang="en-US" sz="900" dirty="0" smtClean="0"/>
                <a:t>Description</a:t>
              </a:r>
            </a:p>
            <a:p>
              <a:pPr algn="l"/>
              <a:r>
                <a:rPr lang="en-US" sz="900" dirty="0" smtClean="0"/>
                <a:t>Tag</a:t>
              </a:r>
            </a:p>
            <a:p>
              <a:pPr algn="l"/>
              <a:endParaRPr lang="en-US" sz="900" dirty="0"/>
            </a:p>
          </p:txBody>
        </p:sp>
      </p:grpSp>
      <p:sp>
        <p:nvSpPr>
          <p:cNvPr id="61" name="TextBox 33"/>
          <p:cNvSpPr txBox="1">
            <a:spLocks noChangeArrowheads="1"/>
          </p:cNvSpPr>
          <p:nvPr/>
        </p:nvSpPr>
        <p:spPr bwMode="auto">
          <a:xfrm>
            <a:off x="1571246" y="1732806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cxnSp>
        <p:nvCxnSpPr>
          <p:cNvPr id="100" name="AutoShape 116"/>
          <p:cNvCxnSpPr>
            <a:cxnSpLocks noChangeShapeType="1"/>
          </p:cNvCxnSpPr>
          <p:nvPr/>
        </p:nvCxnSpPr>
        <p:spPr bwMode="auto">
          <a:xfrm flipV="1">
            <a:off x="1110118" y="1732806"/>
            <a:ext cx="727874" cy="129948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" name="AutoShape 116"/>
          <p:cNvCxnSpPr>
            <a:cxnSpLocks noChangeShapeType="1"/>
            <a:stCxn id="119" idx="2"/>
            <a:endCxn id="129" idx="0"/>
          </p:cNvCxnSpPr>
          <p:nvPr/>
        </p:nvCxnSpPr>
        <p:spPr bwMode="auto">
          <a:xfrm>
            <a:off x="5281301" y="1506702"/>
            <a:ext cx="775858" cy="116972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" name="AutoShape 116"/>
          <p:cNvCxnSpPr>
            <a:cxnSpLocks noChangeShapeType="1"/>
            <a:stCxn id="117" idx="2"/>
            <a:endCxn id="125" idx="0"/>
          </p:cNvCxnSpPr>
          <p:nvPr/>
        </p:nvCxnSpPr>
        <p:spPr bwMode="auto">
          <a:xfrm flipH="1">
            <a:off x="4484754" y="1504540"/>
            <a:ext cx="796492" cy="114926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4447542" y="5901636"/>
            <a:ext cx="1439850" cy="460953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Entity</a:t>
            </a:r>
            <a:endParaRPr lang="en-US" sz="1200" dirty="0"/>
          </a:p>
        </p:txBody>
      </p:sp>
      <p:sp>
        <p:nvSpPr>
          <p:cNvPr id="105" name="TextBox 33"/>
          <p:cNvSpPr txBox="1">
            <a:spLocks noChangeArrowheads="1"/>
          </p:cNvSpPr>
          <p:nvPr/>
        </p:nvSpPr>
        <p:spPr bwMode="auto">
          <a:xfrm>
            <a:off x="3958543" y="5896601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grpSp>
        <p:nvGrpSpPr>
          <p:cNvPr id="106" name="Group 10"/>
          <p:cNvGrpSpPr>
            <a:grpSpLocks/>
          </p:cNvGrpSpPr>
          <p:nvPr/>
        </p:nvGrpSpPr>
        <p:grpSpPr bwMode="auto">
          <a:xfrm>
            <a:off x="1110118" y="684674"/>
            <a:ext cx="1447799" cy="1131119"/>
            <a:chOff x="938254" y="3065029"/>
            <a:chExt cx="1447950" cy="339622"/>
          </a:xfrm>
        </p:grpSpPr>
        <p:sp>
          <p:nvSpPr>
            <p:cNvPr id="107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View</a:t>
              </a:r>
              <a:endParaRPr lang="en-US" sz="1200" dirty="0"/>
            </a:p>
          </p:txBody>
        </p:sp>
        <p:cxnSp>
          <p:nvCxnSpPr>
            <p:cNvPr id="112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7832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4" name="TextBox 8"/>
            <p:cNvSpPr txBox="1">
              <a:spLocks noChangeArrowheads="1"/>
            </p:cNvSpPr>
            <p:nvPr/>
          </p:nvSpPr>
          <p:spPr bwMode="auto">
            <a:xfrm>
              <a:off x="946204" y="3178325"/>
              <a:ext cx="1440000" cy="226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Title</a:t>
              </a:r>
            </a:p>
            <a:p>
              <a:pPr algn="l"/>
              <a:r>
                <a:rPr lang="en-US" sz="900" dirty="0" smtClean="0"/>
                <a:t>Controller</a:t>
              </a:r>
            </a:p>
            <a:p>
              <a:pPr algn="l"/>
              <a:endParaRPr lang="en-US" sz="900" dirty="0"/>
            </a:p>
          </p:txBody>
        </p:sp>
      </p:grpSp>
      <p:grpSp>
        <p:nvGrpSpPr>
          <p:cNvPr id="115" name="Group 10"/>
          <p:cNvGrpSpPr>
            <a:grpSpLocks/>
          </p:cNvGrpSpPr>
          <p:nvPr/>
        </p:nvGrpSpPr>
        <p:grpSpPr bwMode="auto">
          <a:xfrm>
            <a:off x="4553427" y="456409"/>
            <a:ext cx="1447799" cy="1050293"/>
            <a:chOff x="938254" y="3065030"/>
            <a:chExt cx="1447950" cy="315354"/>
          </a:xfrm>
        </p:grpSpPr>
        <p:sp>
          <p:nvSpPr>
            <p:cNvPr id="117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Control</a:t>
              </a:r>
              <a:endParaRPr lang="en-US" sz="1200" dirty="0"/>
            </a:p>
          </p:txBody>
        </p:sp>
        <p:cxnSp>
          <p:nvCxnSpPr>
            <p:cNvPr id="118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7832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9" name="TextBox 8"/>
            <p:cNvSpPr txBox="1">
              <a:spLocks noChangeArrowheads="1"/>
            </p:cNvSpPr>
            <p:nvPr/>
          </p:nvSpPr>
          <p:spPr bwMode="auto">
            <a:xfrm>
              <a:off x="946204" y="3189241"/>
              <a:ext cx="1440000" cy="191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endParaRPr lang="en-US" sz="900" dirty="0"/>
            </a:p>
          </p:txBody>
        </p:sp>
      </p:grpSp>
      <p:grpSp>
        <p:nvGrpSpPr>
          <p:cNvPr id="124" name="Group 10"/>
          <p:cNvGrpSpPr>
            <a:grpSpLocks/>
          </p:cNvGrpSpPr>
          <p:nvPr/>
        </p:nvGrpSpPr>
        <p:grpSpPr bwMode="auto">
          <a:xfrm>
            <a:off x="3764829" y="2653809"/>
            <a:ext cx="1439905" cy="1216861"/>
            <a:chOff x="946149" y="3065030"/>
            <a:chExt cx="1440055" cy="314705"/>
          </a:xfrm>
        </p:grpSpPr>
        <p:sp>
          <p:nvSpPr>
            <p:cNvPr id="125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Property</a:t>
              </a:r>
              <a:endParaRPr lang="en-US" sz="1200" dirty="0"/>
            </a:p>
          </p:txBody>
        </p:sp>
        <p:cxnSp>
          <p:nvCxnSpPr>
            <p:cNvPr id="126" name="Straight Connector 6"/>
            <p:cNvCxnSpPr>
              <a:cxnSpLocks noChangeShapeType="1"/>
            </p:cNvCxnSpPr>
            <p:nvPr/>
          </p:nvCxnSpPr>
          <p:spPr bwMode="auto">
            <a:xfrm flipV="1">
              <a:off x="946204" y="3144905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" name="TextBox 8"/>
            <p:cNvSpPr txBox="1">
              <a:spLocks noChangeArrowheads="1"/>
            </p:cNvSpPr>
            <p:nvPr/>
          </p:nvSpPr>
          <p:spPr bwMode="auto">
            <a:xfrm>
              <a:off x="946204" y="3144905"/>
              <a:ext cx="1440000" cy="2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Group</a:t>
              </a:r>
            </a:p>
            <a:p>
              <a:pPr algn="l"/>
              <a:r>
                <a:rPr lang="en-US" sz="900" dirty="0" smtClean="0"/>
                <a:t>Type</a:t>
              </a:r>
            </a:p>
            <a:p>
              <a:pPr algn="l"/>
              <a:r>
                <a:rPr lang="en-US" sz="900" dirty="0" smtClean="0"/>
                <a:t>DefaultValue</a:t>
              </a:r>
            </a:p>
            <a:p>
              <a:r>
                <a:rPr lang="en-US" sz="900" dirty="0" smtClean="0"/>
                <a:t>Documentation</a:t>
              </a:r>
            </a:p>
            <a:p>
              <a:pPr algn="l"/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grpSp>
        <p:nvGrpSpPr>
          <p:cNvPr id="128" name="Group 10"/>
          <p:cNvGrpSpPr>
            <a:grpSpLocks/>
          </p:cNvGrpSpPr>
          <p:nvPr/>
        </p:nvGrpSpPr>
        <p:grpSpPr bwMode="auto">
          <a:xfrm>
            <a:off x="5337234" y="2676430"/>
            <a:ext cx="1439905" cy="1216861"/>
            <a:chOff x="946149" y="3065030"/>
            <a:chExt cx="1440055" cy="314705"/>
          </a:xfrm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Aggregation</a:t>
              </a:r>
              <a:endParaRPr lang="en-US" sz="1200" dirty="0"/>
            </a:p>
          </p:txBody>
        </p:sp>
        <p:cxnSp>
          <p:nvCxnSpPr>
            <p:cNvPr id="130" name="Straight Connector 6"/>
            <p:cNvCxnSpPr>
              <a:cxnSpLocks noChangeShapeType="1"/>
            </p:cNvCxnSpPr>
            <p:nvPr/>
          </p:nvCxnSpPr>
          <p:spPr bwMode="auto">
            <a:xfrm flipV="1">
              <a:off x="946204" y="3144905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1" name="TextBox 8"/>
            <p:cNvSpPr txBox="1">
              <a:spLocks noChangeArrowheads="1"/>
            </p:cNvSpPr>
            <p:nvPr/>
          </p:nvSpPr>
          <p:spPr bwMode="auto">
            <a:xfrm>
              <a:off x="946204" y="3144905"/>
              <a:ext cx="1440000" cy="2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Type</a:t>
              </a:r>
            </a:p>
            <a:p>
              <a:pPr algn="l"/>
              <a:r>
                <a:rPr lang="en-US" sz="900" dirty="0" smtClean="0"/>
                <a:t>Cardinality</a:t>
              </a:r>
            </a:p>
            <a:p>
              <a:r>
                <a:rPr lang="en-US" sz="900" dirty="0" smtClean="0"/>
                <a:t>Documentation</a:t>
              </a:r>
              <a:endParaRPr lang="en-US" sz="900" dirty="0"/>
            </a:p>
          </p:txBody>
        </p:sp>
      </p:grpSp>
      <p:sp>
        <p:nvSpPr>
          <p:cNvPr id="132" name="TextBox 33"/>
          <p:cNvSpPr txBox="1">
            <a:spLocks noChangeArrowheads="1"/>
          </p:cNvSpPr>
          <p:nvPr/>
        </p:nvSpPr>
        <p:spPr bwMode="auto">
          <a:xfrm>
            <a:off x="6012643" y="2460645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cxnSp>
        <p:nvCxnSpPr>
          <p:cNvPr id="133" name="AutoShape 116"/>
          <p:cNvCxnSpPr>
            <a:cxnSpLocks noChangeShapeType="1"/>
            <a:stCxn id="107" idx="3"/>
            <a:endCxn id="119" idx="1"/>
          </p:cNvCxnSpPr>
          <p:nvPr/>
        </p:nvCxnSpPr>
        <p:spPr bwMode="auto">
          <a:xfrm flipV="1">
            <a:off x="2557862" y="1188399"/>
            <a:ext cx="2003514" cy="2034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34" name="TextBox 33"/>
          <p:cNvSpPr txBox="1">
            <a:spLocks noChangeArrowheads="1"/>
          </p:cNvSpPr>
          <p:nvPr/>
        </p:nvSpPr>
        <p:spPr bwMode="auto">
          <a:xfrm>
            <a:off x="4302579" y="1013092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sp>
        <p:nvSpPr>
          <p:cNvPr id="143" name="Rectangle 6"/>
          <p:cNvSpPr>
            <a:spLocks noChangeArrowheads="1"/>
          </p:cNvSpPr>
          <p:nvPr/>
        </p:nvSpPr>
        <p:spPr bwMode="auto">
          <a:xfrm>
            <a:off x="3783874" y="4532606"/>
            <a:ext cx="1439850" cy="460953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Property</a:t>
            </a:r>
            <a:endParaRPr lang="en-US" sz="1200" dirty="0"/>
          </a:p>
        </p:txBody>
      </p:sp>
      <p:sp>
        <p:nvSpPr>
          <p:cNvPr id="144" name="Rectangle 6"/>
          <p:cNvSpPr>
            <a:spLocks noChangeArrowheads="1"/>
          </p:cNvSpPr>
          <p:nvPr/>
        </p:nvSpPr>
        <p:spPr bwMode="auto">
          <a:xfrm>
            <a:off x="5337289" y="4532606"/>
            <a:ext cx="1439850" cy="460953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NavigationProperty</a:t>
            </a:r>
            <a:endParaRPr lang="en-US" sz="1200" dirty="0"/>
          </a:p>
        </p:txBody>
      </p:sp>
      <p:sp>
        <p:nvSpPr>
          <p:cNvPr id="145" name="TextBox 33"/>
          <p:cNvSpPr txBox="1">
            <a:spLocks noChangeArrowheads="1"/>
          </p:cNvSpPr>
          <p:nvPr/>
        </p:nvSpPr>
        <p:spPr bwMode="auto">
          <a:xfrm>
            <a:off x="4482535" y="2484173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cxnSp>
        <p:nvCxnSpPr>
          <p:cNvPr id="146" name="AutoShape 116"/>
          <p:cNvCxnSpPr>
            <a:cxnSpLocks noChangeShapeType="1"/>
            <a:stCxn id="143" idx="2"/>
            <a:endCxn id="98" idx="0"/>
          </p:cNvCxnSpPr>
          <p:nvPr/>
        </p:nvCxnSpPr>
        <p:spPr bwMode="auto">
          <a:xfrm>
            <a:off x="4503799" y="4993559"/>
            <a:ext cx="663668" cy="90807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7" name="AutoShape 116"/>
          <p:cNvCxnSpPr>
            <a:cxnSpLocks noChangeShapeType="1"/>
            <a:stCxn id="144" idx="2"/>
            <a:endCxn id="98" idx="0"/>
          </p:cNvCxnSpPr>
          <p:nvPr/>
        </p:nvCxnSpPr>
        <p:spPr bwMode="auto">
          <a:xfrm flipH="1">
            <a:off x="5167467" y="4993559"/>
            <a:ext cx="889747" cy="90807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8" name="AutoShape 116"/>
          <p:cNvCxnSpPr>
            <a:cxnSpLocks noChangeShapeType="1"/>
            <a:stCxn id="143" idx="0"/>
            <a:endCxn id="125" idx="2"/>
          </p:cNvCxnSpPr>
          <p:nvPr/>
        </p:nvCxnSpPr>
        <p:spPr bwMode="auto">
          <a:xfrm flipH="1" flipV="1">
            <a:off x="4484754" y="3870670"/>
            <a:ext cx="19045" cy="66193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0" name="AutoShape 116"/>
          <p:cNvCxnSpPr>
            <a:cxnSpLocks noChangeShapeType="1"/>
            <a:stCxn id="144" idx="0"/>
            <a:endCxn id="129" idx="2"/>
          </p:cNvCxnSpPr>
          <p:nvPr/>
        </p:nvCxnSpPr>
        <p:spPr bwMode="auto">
          <a:xfrm flipH="1" flipV="1">
            <a:off x="6057159" y="3893291"/>
            <a:ext cx="55" cy="63931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53" name="TextBox 33"/>
          <p:cNvSpPr txBox="1">
            <a:spLocks noChangeArrowheads="1"/>
          </p:cNvSpPr>
          <p:nvPr/>
        </p:nvSpPr>
        <p:spPr bwMode="auto">
          <a:xfrm>
            <a:off x="5979101" y="4332916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sp>
        <p:nvSpPr>
          <p:cNvPr id="154" name="TextBox 33"/>
          <p:cNvSpPr txBox="1">
            <a:spLocks noChangeArrowheads="1"/>
          </p:cNvSpPr>
          <p:nvPr/>
        </p:nvSpPr>
        <p:spPr bwMode="auto">
          <a:xfrm>
            <a:off x="5798417" y="3870670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sp>
        <p:nvSpPr>
          <p:cNvPr id="155" name="TextBox 33"/>
          <p:cNvSpPr txBox="1">
            <a:spLocks noChangeArrowheads="1"/>
          </p:cNvSpPr>
          <p:nvPr/>
        </p:nvSpPr>
        <p:spPr bwMode="auto">
          <a:xfrm>
            <a:off x="4447542" y="4332916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sp>
        <p:nvSpPr>
          <p:cNvPr id="156" name="TextBox 33"/>
          <p:cNvSpPr txBox="1">
            <a:spLocks noChangeArrowheads="1"/>
          </p:cNvSpPr>
          <p:nvPr/>
        </p:nvSpPr>
        <p:spPr bwMode="auto">
          <a:xfrm>
            <a:off x="4267183" y="3818200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grpSp>
        <p:nvGrpSpPr>
          <p:cNvPr id="161" name="Group 10"/>
          <p:cNvGrpSpPr>
            <a:grpSpLocks/>
          </p:cNvGrpSpPr>
          <p:nvPr/>
        </p:nvGrpSpPr>
        <p:grpSpPr bwMode="auto">
          <a:xfrm>
            <a:off x="6929484" y="2683021"/>
            <a:ext cx="1439905" cy="1216861"/>
            <a:chOff x="946149" y="3065030"/>
            <a:chExt cx="1440055" cy="314705"/>
          </a:xfrm>
        </p:grpSpPr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Event</a:t>
              </a:r>
              <a:endParaRPr lang="en-US" sz="1200" dirty="0"/>
            </a:p>
          </p:txBody>
        </p:sp>
        <p:cxnSp>
          <p:nvCxnSpPr>
            <p:cNvPr id="163" name="Straight Connector 6"/>
            <p:cNvCxnSpPr>
              <a:cxnSpLocks noChangeShapeType="1"/>
            </p:cNvCxnSpPr>
            <p:nvPr/>
          </p:nvCxnSpPr>
          <p:spPr bwMode="auto">
            <a:xfrm flipV="1">
              <a:off x="946204" y="3144905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4" name="TextBox 8"/>
            <p:cNvSpPr txBox="1">
              <a:spLocks noChangeArrowheads="1"/>
            </p:cNvSpPr>
            <p:nvPr/>
          </p:nvSpPr>
          <p:spPr bwMode="auto">
            <a:xfrm>
              <a:off x="946204" y="3144905"/>
              <a:ext cx="1440000" cy="2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r>
                <a:rPr lang="en-US" sz="900" dirty="0" smtClean="0"/>
                <a:t>Documentation</a:t>
              </a:r>
            </a:p>
            <a:p>
              <a:pPr algn="l"/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grpSp>
        <p:nvGrpSpPr>
          <p:cNvPr id="165" name="Group 10"/>
          <p:cNvGrpSpPr>
            <a:grpSpLocks/>
          </p:cNvGrpSpPr>
          <p:nvPr/>
        </p:nvGrpSpPr>
        <p:grpSpPr bwMode="auto">
          <a:xfrm>
            <a:off x="7319397" y="4795156"/>
            <a:ext cx="1439905" cy="1216861"/>
            <a:chOff x="946149" y="3065030"/>
            <a:chExt cx="1440055" cy="314705"/>
          </a:xfrm>
        </p:grpSpPr>
        <p:sp>
          <p:nvSpPr>
            <p:cNvPr id="166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Parameter</a:t>
              </a:r>
              <a:endParaRPr lang="en-US" sz="1200" dirty="0"/>
            </a:p>
          </p:txBody>
        </p:sp>
        <p:cxnSp>
          <p:nvCxnSpPr>
            <p:cNvPr id="167" name="Straight Connector 6"/>
            <p:cNvCxnSpPr>
              <a:cxnSpLocks noChangeShapeType="1"/>
            </p:cNvCxnSpPr>
            <p:nvPr/>
          </p:nvCxnSpPr>
          <p:spPr bwMode="auto">
            <a:xfrm flipV="1">
              <a:off x="946204" y="3144905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8" name="TextBox 8"/>
            <p:cNvSpPr txBox="1">
              <a:spLocks noChangeArrowheads="1"/>
            </p:cNvSpPr>
            <p:nvPr/>
          </p:nvSpPr>
          <p:spPr bwMode="auto">
            <a:xfrm>
              <a:off x="946204" y="3144905"/>
              <a:ext cx="1440000" cy="2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Type</a:t>
              </a:r>
            </a:p>
            <a:p>
              <a:r>
                <a:rPr lang="en-US" sz="900" dirty="0" smtClean="0"/>
                <a:t>Documentation</a:t>
              </a:r>
            </a:p>
            <a:p>
              <a:pPr algn="l"/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cxnSp>
        <p:nvCxnSpPr>
          <p:cNvPr id="169" name="AutoShape 116"/>
          <p:cNvCxnSpPr>
            <a:cxnSpLocks noChangeShapeType="1"/>
            <a:endCxn id="166" idx="0"/>
          </p:cNvCxnSpPr>
          <p:nvPr/>
        </p:nvCxnSpPr>
        <p:spPr bwMode="auto">
          <a:xfrm>
            <a:off x="7881582" y="3893291"/>
            <a:ext cx="157740" cy="90186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71" name="TextBox 33"/>
          <p:cNvSpPr txBox="1">
            <a:spLocks noChangeArrowheads="1"/>
          </p:cNvSpPr>
          <p:nvPr/>
        </p:nvSpPr>
        <p:spPr bwMode="auto">
          <a:xfrm>
            <a:off x="7939006" y="4631130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cxnSp>
        <p:nvCxnSpPr>
          <p:cNvPr id="172" name="AutoShape 116"/>
          <p:cNvCxnSpPr>
            <a:cxnSpLocks noChangeShapeType="1"/>
            <a:stCxn id="117" idx="2"/>
            <a:endCxn id="162" idx="0"/>
          </p:cNvCxnSpPr>
          <p:nvPr/>
        </p:nvCxnSpPr>
        <p:spPr bwMode="auto">
          <a:xfrm>
            <a:off x="5281246" y="1504540"/>
            <a:ext cx="2368163" cy="117848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75" name="TextBox 33"/>
          <p:cNvSpPr txBox="1">
            <a:spLocks noChangeArrowheads="1"/>
          </p:cNvSpPr>
          <p:nvPr/>
        </p:nvSpPr>
        <p:spPr bwMode="auto">
          <a:xfrm>
            <a:off x="7520065" y="2494134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cxnSp>
        <p:nvCxnSpPr>
          <p:cNvPr id="176" name="AutoShape 116"/>
          <p:cNvCxnSpPr>
            <a:cxnSpLocks noChangeShapeType="1"/>
            <a:endCxn id="162" idx="2"/>
          </p:cNvCxnSpPr>
          <p:nvPr/>
        </p:nvCxnSpPr>
        <p:spPr bwMode="auto">
          <a:xfrm flipV="1">
            <a:off x="6380248" y="3899882"/>
            <a:ext cx="1269161" cy="63272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81" name="TextBox 33"/>
          <p:cNvSpPr txBox="1">
            <a:spLocks noChangeArrowheads="1"/>
          </p:cNvSpPr>
          <p:nvPr/>
        </p:nvSpPr>
        <p:spPr bwMode="auto">
          <a:xfrm>
            <a:off x="7319397" y="3842429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sp>
        <p:nvSpPr>
          <p:cNvPr id="182" name="TextBox 33"/>
          <p:cNvSpPr txBox="1">
            <a:spLocks noChangeArrowheads="1"/>
          </p:cNvSpPr>
          <p:nvPr/>
        </p:nvSpPr>
        <p:spPr bwMode="auto">
          <a:xfrm>
            <a:off x="6465327" y="4385128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grpSp>
        <p:nvGrpSpPr>
          <p:cNvPr id="183" name="Group 10"/>
          <p:cNvGrpSpPr>
            <a:grpSpLocks/>
          </p:cNvGrpSpPr>
          <p:nvPr/>
        </p:nvGrpSpPr>
        <p:grpSpPr bwMode="auto">
          <a:xfrm>
            <a:off x="123447" y="4799652"/>
            <a:ext cx="1447799" cy="1131119"/>
            <a:chOff x="938254" y="3065029"/>
            <a:chExt cx="1447950" cy="339622"/>
          </a:xfrm>
        </p:grpSpPr>
        <p:sp>
          <p:nvSpPr>
            <p:cNvPr id="184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History</a:t>
              </a:r>
              <a:endParaRPr lang="en-US" sz="1200" dirty="0"/>
            </a:p>
          </p:txBody>
        </p:sp>
        <p:cxnSp>
          <p:nvCxnSpPr>
            <p:cNvPr id="185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7832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6" name="TextBox 8"/>
            <p:cNvSpPr txBox="1">
              <a:spLocks noChangeArrowheads="1"/>
            </p:cNvSpPr>
            <p:nvPr/>
          </p:nvSpPr>
          <p:spPr bwMode="auto">
            <a:xfrm>
              <a:off x="946204" y="3178325"/>
              <a:ext cx="1440000" cy="226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Date</a:t>
              </a:r>
            </a:p>
            <a:p>
              <a:pPr algn="l"/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cxnSp>
        <p:nvCxnSpPr>
          <p:cNvPr id="187" name="AutoShape 116"/>
          <p:cNvCxnSpPr>
            <a:cxnSpLocks noChangeShapeType="1"/>
            <a:stCxn id="184" idx="0"/>
          </p:cNvCxnSpPr>
          <p:nvPr/>
        </p:nvCxnSpPr>
        <p:spPr bwMode="auto">
          <a:xfrm flipH="1" flipV="1">
            <a:off x="809974" y="4106052"/>
            <a:ext cx="41292" cy="69360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89" name="TextBox 33"/>
          <p:cNvSpPr txBox="1">
            <a:spLocks noChangeArrowheads="1"/>
          </p:cNvSpPr>
          <p:nvPr/>
        </p:nvSpPr>
        <p:spPr bwMode="auto">
          <a:xfrm>
            <a:off x="584575" y="4083226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2556" y="6524835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Driven Composer</a:t>
            </a:r>
            <a:endParaRPr lang="fr-FR" dirty="0"/>
          </a:p>
        </p:txBody>
      </p:sp>
      <p:grpSp>
        <p:nvGrpSpPr>
          <p:cNvPr id="65" name="Group 10"/>
          <p:cNvGrpSpPr>
            <a:grpSpLocks/>
          </p:cNvGrpSpPr>
          <p:nvPr/>
        </p:nvGrpSpPr>
        <p:grpSpPr bwMode="auto">
          <a:xfrm>
            <a:off x="1743286" y="5480628"/>
            <a:ext cx="1447799" cy="1050941"/>
            <a:chOff x="938254" y="3065029"/>
            <a:chExt cx="1447950" cy="229741"/>
          </a:xfrm>
        </p:grpSpPr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229741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Model</a:t>
              </a:r>
              <a:endParaRPr lang="en-US" sz="1200" dirty="0"/>
            </a:p>
          </p:txBody>
        </p:sp>
        <p:cxnSp>
          <p:nvCxnSpPr>
            <p:cNvPr id="67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33028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" name="TextBox 8"/>
            <p:cNvSpPr txBox="1">
              <a:spLocks noChangeArrowheads="1"/>
            </p:cNvSpPr>
            <p:nvPr/>
          </p:nvSpPr>
          <p:spPr bwMode="auto">
            <a:xfrm>
              <a:off x="946204" y="3133028"/>
              <a:ext cx="1440000" cy="14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endParaRPr lang="en-US" sz="900" dirty="0"/>
            </a:p>
          </p:txBody>
        </p:sp>
      </p:grpSp>
      <p:cxnSp>
        <p:nvCxnSpPr>
          <p:cNvPr id="70" name="AutoShape 116"/>
          <p:cNvCxnSpPr>
            <a:cxnSpLocks noChangeShapeType="1"/>
            <a:endCxn id="66" idx="0"/>
          </p:cNvCxnSpPr>
          <p:nvPr/>
        </p:nvCxnSpPr>
        <p:spPr bwMode="auto">
          <a:xfrm>
            <a:off x="1659297" y="3538357"/>
            <a:ext cx="811808" cy="194227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TextBox 33"/>
          <p:cNvSpPr txBox="1">
            <a:spLocks noChangeArrowheads="1"/>
          </p:cNvSpPr>
          <p:nvPr/>
        </p:nvSpPr>
        <p:spPr bwMode="auto">
          <a:xfrm>
            <a:off x="4226012" y="5973717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sp>
        <p:nvSpPr>
          <p:cNvPr id="73" name="TextBox 33"/>
          <p:cNvSpPr txBox="1">
            <a:spLocks noChangeArrowheads="1"/>
          </p:cNvSpPr>
          <p:nvPr/>
        </p:nvSpPr>
        <p:spPr bwMode="auto">
          <a:xfrm>
            <a:off x="3451402" y="5243486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  <p:grpSp>
        <p:nvGrpSpPr>
          <p:cNvPr id="74" name="Group 10"/>
          <p:cNvGrpSpPr>
            <a:grpSpLocks/>
          </p:cNvGrpSpPr>
          <p:nvPr/>
        </p:nvGrpSpPr>
        <p:grpSpPr bwMode="auto">
          <a:xfrm>
            <a:off x="1936434" y="2647055"/>
            <a:ext cx="1439905" cy="1216861"/>
            <a:chOff x="946149" y="3065030"/>
            <a:chExt cx="1440055" cy="314705"/>
          </a:xfrm>
        </p:grpSpPr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Binding</a:t>
              </a:r>
              <a:endParaRPr lang="en-US" sz="1200" dirty="0"/>
            </a:p>
          </p:txBody>
        </p:sp>
        <p:cxnSp>
          <p:nvCxnSpPr>
            <p:cNvPr id="76" name="Straight Connector 6"/>
            <p:cNvCxnSpPr>
              <a:cxnSpLocks noChangeShapeType="1"/>
            </p:cNvCxnSpPr>
            <p:nvPr/>
          </p:nvCxnSpPr>
          <p:spPr bwMode="auto">
            <a:xfrm flipV="1">
              <a:off x="946204" y="3144905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7" name="TextBox 8"/>
            <p:cNvSpPr txBox="1">
              <a:spLocks noChangeArrowheads="1"/>
            </p:cNvSpPr>
            <p:nvPr/>
          </p:nvSpPr>
          <p:spPr bwMode="auto">
            <a:xfrm>
              <a:off x="946204" y="3144905"/>
              <a:ext cx="1440000" cy="2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Type</a:t>
              </a:r>
            </a:p>
            <a:p>
              <a:r>
                <a:rPr lang="en-US" sz="900" dirty="0" smtClean="0"/>
                <a:t>Format</a:t>
              </a:r>
            </a:p>
            <a:p>
              <a:pPr algn="l"/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cxnSp>
        <p:nvCxnSpPr>
          <p:cNvPr id="78" name="AutoShape 116"/>
          <p:cNvCxnSpPr>
            <a:cxnSpLocks noChangeShapeType="1"/>
          </p:cNvCxnSpPr>
          <p:nvPr/>
        </p:nvCxnSpPr>
        <p:spPr bwMode="auto">
          <a:xfrm>
            <a:off x="3376340" y="2804615"/>
            <a:ext cx="388544" cy="22767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" name="AutoShape 116"/>
          <p:cNvCxnSpPr>
            <a:cxnSpLocks noChangeShapeType="1"/>
            <a:stCxn id="143" idx="1"/>
          </p:cNvCxnSpPr>
          <p:nvPr/>
        </p:nvCxnSpPr>
        <p:spPr bwMode="auto">
          <a:xfrm flipH="1" flipV="1">
            <a:off x="3376340" y="3795580"/>
            <a:ext cx="407534" cy="96750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83" name="TextBox 33"/>
          <p:cNvSpPr txBox="1">
            <a:spLocks noChangeArrowheads="1"/>
          </p:cNvSpPr>
          <p:nvPr/>
        </p:nvSpPr>
        <p:spPr bwMode="auto">
          <a:xfrm>
            <a:off x="3376284" y="2647055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3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35873</TotalTime>
  <Words>461</Words>
  <Application>Microsoft Office PowerPoint</Application>
  <PresentationFormat>On-screen Show (4:3)</PresentationFormat>
  <Paragraphs>376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 Walterthum</dc:creator>
  <cp:lastModifiedBy>Leconte, Jerome</cp:lastModifiedBy>
  <cp:revision>134</cp:revision>
  <cp:lastPrinted>2014-10-09T11:53:08Z</cp:lastPrinted>
  <dcterms:created xsi:type="dcterms:W3CDTF">2014-10-09T07:43:31Z</dcterms:created>
  <dcterms:modified xsi:type="dcterms:W3CDTF">2014-11-21T17:13:01Z</dcterms:modified>
</cp:coreProperties>
</file>