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8" autoAdjust="0"/>
  </p:normalViewPr>
  <p:slideViewPr>
    <p:cSldViewPr>
      <p:cViewPr>
        <p:scale>
          <a:sx n="100" d="100"/>
          <a:sy n="100" d="100"/>
        </p:scale>
        <p:origin x="-100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221820" y="2154475"/>
            <a:ext cx="2430324" cy="3304377"/>
            <a:chOff x="716430" y="638628"/>
            <a:chExt cx="2430324" cy="330437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6430" y="638628"/>
              <a:ext cx="2430324" cy="2696684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Node.js</a:t>
              </a:r>
              <a:endParaRPr lang="en-US" sz="1400" dirty="0"/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940799" y="1011667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API Request Validator</a:t>
              </a:r>
              <a:endParaRPr lang="en-US" sz="1200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940799" y="1898796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API Request Handler</a:t>
              </a:r>
              <a:endParaRPr lang="en-US" sz="1200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940799" y="2739068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Service Implementation</a:t>
              </a:r>
              <a:endParaRPr lang="en-US" sz="12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940799" y="3511205"/>
              <a:ext cx="1980000" cy="4318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Business Data</a:t>
              </a:r>
              <a:endParaRPr lang="en-US" sz="1200" dirty="0"/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1715693" y="3170868"/>
              <a:ext cx="430212" cy="340338"/>
              <a:chOff x="998" y="3624"/>
              <a:chExt cx="271" cy="271"/>
            </a:xfrm>
          </p:grpSpPr>
          <p:sp>
            <p:nvSpPr>
              <p:cNvPr id="8" name="Freeform 57"/>
              <p:cNvSpPr>
                <a:spLocks/>
              </p:cNvSpPr>
              <p:nvPr/>
            </p:nvSpPr>
            <p:spPr bwMode="auto">
              <a:xfrm>
                <a:off x="1043" y="3624"/>
                <a:ext cx="46" cy="272"/>
              </a:xfrm>
              <a:custGeom>
                <a:avLst/>
                <a:gdLst>
                  <a:gd name="T0" fmla="*/ 3 w 201"/>
                  <a:gd name="T1" fmla="*/ 0 h 1201"/>
                  <a:gd name="T2" fmla="*/ 3 w 201"/>
                  <a:gd name="T3" fmla="*/ 14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200" y="0"/>
                    </a:moveTo>
                    <a:cubicBezTo>
                      <a:pt x="0" y="400"/>
                      <a:pt x="0" y="800"/>
                      <a:pt x="200" y="120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8"/>
              <p:cNvSpPr>
                <a:spLocks/>
              </p:cNvSpPr>
              <p:nvPr/>
            </p:nvSpPr>
            <p:spPr bwMode="auto">
              <a:xfrm>
                <a:off x="1179" y="3624"/>
                <a:ext cx="46" cy="272"/>
              </a:xfrm>
              <a:custGeom>
                <a:avLst/>
                <a:gdLst>
                  <a:gd name="T0" fmla="*/ 0 w 201"/>
                  <a:gd name="T1" fmla="*/ 14 h 1201"/>
                  <a:gd name="T2" fmla="*/ 0 w 201"/>
                  <a:gd name="T3" fmla="*/ 0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0" y="1200"/>
                    </a:moveTo>
                    <a:cubicBezTo>
                      <a:pt x="200" y="800"/>
                      <a:pt x="200" y="400"/>
                      <a:pt x="0" y="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AutoShape 59"/>
              <p:cNvSpPr>
                <a:spLocks noChangeArrowheads="1"/>
              </p:cNvSpPr>
              <p:nvPr/>
            </p:nvSpPr>
            <p:spPr bwMode="auto">
              <a:xfrm>
                <a:off x="998" y="3624"/>
                <a:ext cx="272" cy="272"/>
              </a:xfrm>
              <a:prstGeom prst="roundRect">
                <a:avLst>
                  <a:gd name="adj" fmla="val 36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AutoShape 100"/>
            <p:cNvSpPr>
              <a:spLocks noChangeArrowheads="1"/>
            </p:cNvSpPr>
            <p:nvPr/>
          </p:nvSpPr>
          <p:spPr bwMode="auto">
            <a:xfrm>
              <a:off x="1858568" y="1598900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14" name="AutoShape 101"/>
            <p:cNvCxnSpPr>
              <a:cxnSpLocks noChangeShapeType="1"/>
              <a:stCxn id="4" idx="0"/>
              <a:endCxn id="13" idx="4"/>
            </p:cNvCxnSpPr>
            <p:nvPr/>
          </p:nvCxnSpPr>
          <p:spPr bwMode="auto">
            <a:xfrm flipV="1">
              <a:off x="1930799" y="1743363"/>
              <a:ext cx="0" cy="15543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5" name="AutoShape 102"/>
            <p:cNvCxnSpPr>
              <a:cxnSpLocks noChangeShapeType="1"/>
              <a:stCxn id="13" idx="0"/>
              <a:endCxn id="3" idx="2"/>
            </p:cNvCxnSpPr>
            <p:nvPr/>
          </p:nvCxnSpPr>
          <p:spPr bwMode="auto">
            <a:xfrm flipV="1">
              <a:off x="1930799" y="1443467"/>
              <a:ext cx="0" cy="15543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6" name="Group 103"/>
            <p:cNvGrpSpPr>
              <a:grpSpLocks/>
            </p:cNvGrpSpPr>
            <p:nvPr/>
          </p:nvGrpSpPr>
          <p:grpSpPr bwMode="auto">
            <a:xfrm>
              <a:off x="2076055" y="1621786"/>
              <a:ext cx="85725" cy="177800"/>
              <a:chOff x="1528" y="1363"/>
              <a:chExt cx="54" cy="112"/>
            </a:xfrm>
          </p:grpSpPr>
          <p:sp>
            <p:nvSpPr>
              <p:cNvPr id="17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8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  <p:sp>
          <p:nvSpPr>
            <p:cNvPr id="29" name="AutoShape 100"/>
            <p:cNvSpPr>
              <a:spLocks noChangeArrowheads="1"/>
            </p:cNvSpPr>
            <p:nvPr/>
          </p:nvSpPr>
          <p:spPr bwMode="auto">
            <a:xfrm>
              <a:off x="1858568" y="2462600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30" name="AutoShape 101"/>
            <p:cNvCxnSpPr>
              <a:cxnSpLocks noChangeShapeType="1"/>
              <a:stCxn id="5" idx="0"/>
              <a:endCxn id="29" idx="4"/>
            </p:cNvCxnSpPr>
            <p:nvPr/>
          </p:nvCxnSpPr>
          <p:spPr bwMode="auto">
            <a:xfrm flipV="1">
              <a:off x="1930799" y="2607063"/>
              <a:ext cx="0" cy="132005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" name="AutoShape 102"/>
            <p:cNvCxnSpPr>
              <a:cxnSpLocks noChangeShapeType="1"/>
              <a:stCxn id="29" idx="0"/>
              <a:endCxn id="4" idx="2"/>
            </p:cNvCxnSpPr>
            <p:nvPr/>
          </p:nvCxnSpPr>
          <p:spPr bwMode="auto">
            <a:xfrm flipV="1">
              <a:off x="1930799" y="2330596"/>
              <a:ext cx="0" cy="13200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2" name="Group 103"/>
            <p:cNvGrpSpPr>
              <a:grpSpLocks/>
            </p:cNvGrpSpPr>
            <p:nvPr/>
          </p:nvGrpSpPr>
          <p:grpSpPr bwMode="auto">
            <a:xfrm>
              <a:off x="2076055" y="2466089"/>
              <a:ext cx="85725" cy="177800"/>
              <a:chOff x="1528" y="1363"/>
              <a:chExt cx="54" cy="112"/>
            </a:xfrm>
          </p:grpSpPr>
          <p:sp>
            <p:nvSpPr>
              <p:cNvPr id="53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54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694622" y="992144"/>
            <a:ext cx="1484719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Client</a:t>
            </a:r>
            <a:endParaRPr lang="en-US" sz="1200" dirty="0"/>
          </a:p>
        </p:txBody>
      </p:sp>
      <p:cxnSp>
        <p:nvCxnSpPr>
          <p:cNvPr id="57" name="AutoShape 101"/>
          <p:cNvCxnSpPr>
            <a:cxnSpLocks noChangeShapeType="1"/>
            <a:endCxn id="62" idx="4"/>
          </p:cNvCxnSpPr>
          <p:nvPr/>
        </p:nvCxnSpPr>
        <p:spPr bwMode="auto">
          <a:xfrm flipH="1" flipV="1">
            <a:off x="4436188" y="1881015"/>
            <a:ext cx="794" cy="27346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02"/>
          <p:cNvCxnSpPr>
            <a:cxnSpLocks noChangeShapeType="1"/>
            <a:stCxn id="62" idx="0"/>
            <a:endCxn id="56" idx="2"/>
          </p:cNvCxnSpPr>
          <p:nvPr/>
        </p:nvCxnSpPr>
        <p:spPr bwMode="auto">
          <a:xfrm flipV="1">
            <a:off x="4436188" y="1423944"/>
            <a:ext cx="794" cy="31260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9" name="Group 103"/>
          <p:cNvGrpSpPr>
            <a:grpSpLocks/>
          </p:cNvGrpSpPr>
          <p:nvPr/>
        </p:nvGrpSpPr>
        <p:grpSpPr bwMode="auto">
          <a:xfrm>
            <a:off x="4567157" y="1630612"/>
            <a:ext cx="85725" cy="177800"/>
            <a:chOff x="1528" y="1363"/>
            <a:chExt cx="54" cy="112"/>
          </a:xfrm>
        </p:grpSpPr>
        <p:sp>
          <p:nvSpPr>
            <p:cNvPr id="60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62" name="AutoShape 100"/>
          <p:cNvSpPr>
            <a:spLocks noChangeArrowheads="1"/>
          </p:cNvSpPr>
          <p:nvPr/>
        </p:nvSpPr>
        <p:spPr bwMode="auto">
          <a:xfrm>
            <a:off x="4363957" y="173655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221820" y="1808784"/>
            <a:ext cx="24303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21820" y="149980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HTTP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130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4733136" y="1968976"/>
            <a:ext cx="2430324" cy="2392535"/>
            <a:chOff x="6102204" y="1919601"/>
            <a:chExt cx="2430324" cy="2392535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6326573" y="3880336"/>
              <a:ext cx="1980000" cy="4318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Business Data</a:t>
              </a:r>
              <a:endParaRPr lang="en-US" sz="1200" dirty="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02204" y="1919601"/>
              <a:ext cx="2430324" cy="1784841"/>
              <a:chOff x="6102204" y="1919601"/>
              <a:chExt cx="2430324" cy="1784841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6102204" y="1919601"/>
                <a:ext cx="2430324" cy="1784841"/>
              </a:xfrm>
              <a:prstGeom prst="rect">
                <a:avLst/>
              </a:prstGeom>
              <a:solidFill>
                <a:schemeClr val="bg1"/>
              </a:solidFill>
              <a:ln w="177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t"/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lang="en-US" sz="1400" dirty="0" smtClean="0"/>
                  <a:t>Node.js</a:t>
                </a:r>
                <a:endParaRPr lang="en-US" sz="1400" dirty="0"/>
              </a:p>
            </p:txBody>
          </p:sp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6326573" y="2267927"/>
                <a:ext cx="19800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lang="en-US" sz="1200" dirty="0" smtClean="0"/>
                  <a:t>API Request Handler</a:t>
                </a:r>
                <a:endParaRPr lang="en-US" sz="1200" dirty="0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6326573" y="3108199"/>
                <a:ext cx="198000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anchor="ctr"/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lang="en-US" sz="1200" dirty="0" smtClean="0"/>
                  <a:t>Service Implementation</a:t>
                </a:r>
                <a:endParaRPr lang="en-US" sz="1200" dirty="0"/>
              </a:p>
            </p:txBody>
          </p:sp>
          <p:sp>
            <p:nvSpPr>
              <p:cNvPr id="47" name="AutoShape 100"/>
              <p:cNvSpPr>
                <a:spLocks noChangeArrowheads="1"/>
              </p:cNvSpPr>
              <p:nvPr/>
            </p:nvSpPr>
            <p:spPr bwMode="auto">
              <a:xfrm>
                <a:off x="7244342" y="2831731"/>
                <a:ext cx="144462" cy="144463"/>
              </a:xfrm>
              <a:prstGeom prst="flowChartConnector">
                <a:avLst/>
              </a:prstGeom>
              <a:solidFill>
                <a:schemeClr val="bg1"/>
              </a:solidFill>
              <a:ln w="1778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cxnSp>
            <p:nvCxnSpPr>
              <p:cNvPr id="48" name="AutoShape 101"/>
              <p:cNvCxnSpPr>
                <a:cxnSpLocks noChangeShapeType="1"/>
                <a:stCxn id="40" idx="0"/>
                <a:endCxn id="47" idx="4"/>
              </p:cNvCxnSpPr>
              <p:nvPr/>
            </p:nvCxnSpPr>
            <p:spPr bwMode="auto">
              <a:xfrm flipV="1">
                <a:off x="7316573" y="2976194"/>
                <a:ext cx="0" cy="132005"/>
              </a:xfrm>
              <a:prstGeom prst="straightConnector1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AutoShape 102"/>
              <p:cNvCxnSpPr>
                <a:cxnSpLocks noChangeShapeType="1"/>
                <a:stCxn id="47" idx="0"/>
                <a:endCxn id="39" idx="2"/>
              </p:cNvCxnSpPr>
              <p:nvPr/>
            </p:nvCxnSpPr>
            <p:spPr bwMode="auto">
              <a:xfrm flipV="1">
                <a:off x="7316573" y="2699727"/>
                <a:ext cx="0" cy="132004"/>
              </a:xfrm>
              <a:prstGeom prst="straightConnector1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50" name="Group 103"/>
              <p:cNvGrpSpPr>
                <a:grpSpLocks/>
              </p:cNvGrpSpPr>
              <p:nvPr/>
            </p:nvGrpSpPr>
            <p:grpSpPr bwMode="auto">
              <a:xfrm>
                <a:off x="7461829" y="2835220"/>
                <a:ext cx="85725" cy="177800"/>
                <a:chOff x="1528" y="1363"/>
                <a:chExt cx="54" cy="112"/>
              </a:xfrm>
            </p:grpSpPr>
            <p:sp>
              <p:nvSpPr>
                <p:cNvPr id="5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551" y="1438"/>
                  <a:ext cx="0" cy="37"/>
                </a:xfrm>
                <a:prstGeom prst="line">
                  <a:avLst/>
                </a:prstGeom>
                <a:noFill/>
                <a:ln w="889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lIns="90000" tIns="46800" rIns="90000" bIns="46800" anchor="ctr"/>
                <a:lstStyle/>
                <a:p>
                  <a:endParaRPr lang="en-US"/>
                </a:p>
              </p:txBody>
            </p:sp>
            <p:sp>
              <p:nvSpPr>
                <p:cNvPr id="5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528" y="1363"/>
                  <a:ext cx="54" cy="7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l">
                    <a:buClrTx/>
                    <a:buSzTx/>
                    <a:buFontTx/>
                    <a:buNone/>
                  </a:pPr>
                  <a:r>
                    <a:rPr lang="en-US" sz="800" b="1"/>
                    <a:t>R</a:t>
                  </a:r>
                </a:p>
              </p:txBody>
            </p:sp>
          </p:grpSp>
        </p:grpSp>
        <p:grpSp>
          <p:nvGrpSpPr>
            <p:cNvPr id="42" name="Group 56"/>
            <p:cNvGrpSpPr>
              <a:grpSpLocks/>
            </p:cNvGrpSpPr>
            <p:nvPr/>
          </p:nvGrpSpPr>
          <p:grpSpPr bwMode="auto">
            <a:xfrm>
              <a:off x="7101467" y="3539999"/>
              <a:ext cx="430212" cy="340338"/>
              <a:chOff x="998" y="3624"/>
              <a:chExt cx="271" cy="271"/>
            </a:xfrm>
          </p:grpSpPr>
          <p:sp>
            <p:nvSpPr>
              <p:cNvPr id="55" name="Freeform 57"/>
              <p:cNvSpPr>
                <a:spLocks/>
              </p:cNvSpPr>
              <p:nvPr/>
            </p:nvSpPr>
            <p:spPr bwMode="auto">
              <a:xfrm>
                <a:off x="1043" y="3624"/>
                <a:ext cx="46" cy="272"/>
              </a:xfrm>
              <a:custGeom>
                <a:avLst/>
                <a:gdLst>
                  <a:gd name="T0" fmla="*/ 3 w 201"/>
                  <a:gd name="T1" fmla="*/ 0 h 1201"/>
                  <a:gd name="T2" fmla="*/ 3 w 201"/>
                  <a:gd name="T3" fmla="*/ 14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200" y="0"/>
                    </a:moveTo>
                    <a:cubicBezTo>
                      <a:pt x="0" y="400"/>
                      <a:pt x="0" y="800"/>
                      <a:pt x="200" y="120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8"/>
              <p:cNvSpPr>
                <a:spLocks/>
              </p:cNvSpPr>
              <p:nvPr/>
            </p:nvSpPr>
            <p:spPr bwMode="auto">
              <a:xfrm>
                <a:off x="1179" y="3624"/>
                <a:ext cx="46" cy="272"/>
              </a:xfrm>
              <a:custGeom>
                <a:avLst/>
                <a:gdLst>
                  <a:gd name="T0" fmla="*/ 0 w 201"/>
                  <a:gd name="T1" fmla="*/ 14 h 1201"/>
                  <a:gd name="T2" fmla="*/ 0 w 201"/>
                  <a:gd name="T3" fmla="*/ 0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0" y="1200"/>
                    </a:moveTo>
                    <a:cubicBezTo>
                      <a:pt x="200" y="800"/>
                      <a:pt x="200" y="400"/>
                      <a:pt x="0" y="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AutoShape 59"/>
              <p:cNvSpPr>
                <a:spLocks noChangeArrowheads="1"/>
              </p:cNvSpPr>
              <p:nvPr/>
            </p:nvSpPr>
            <p:spPr bwMode="auto">
              <a:xfrm>
                <a:off x="998" y="3624"/>
                <a:ext cx="272" cy="272"/>
              </a:xfrm>
              <a:prstGeom prst="roundRect">
                <a:avLst>
                  <a:gd name="adj" fmla="val 36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636241" y="1976646"/>
            <a:ext cx="2430324" cy="1784841"/>
            <a:chOff x="6102204" y="1919601"/>
            <a:chExt cx="2430324" cy="1784841"/>
          </a:xfrm>
        </p:grpSpPr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6102204" y="1919601"/>
              <a:ext cx="2430324" cy="1784841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Node.js</a:t>
              </a:r>
              <a:endParaRPr lang="en-US" sz="1400" dirty="0"/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6326573" y="2267927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API Request Validator</a:t>
              </a:r>
              <a:endParaRPr lang="en-US" sz="1200" dirty="0"/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6326573" y="3108199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API Proxy</a:t>
              </a:r>
              <a:endParaRPr lang="en-US" sz="1200" dirty="0"/>
            </a:p>
          </p:txBody>
        </p:sp>
        <p:sp>
          <p:nvSpPr>
            <p:cNvPr id="75" name="AutoShape 100"/>
            <p:cNvSpPr>
              <a:spLocks noChangeArrowheads="1"/>
            </p:cNvSpPr>
            <p:nvPr/>
          </p:nvSpPr>
          <p:spPr bwMode="auto">
            <a:xfrm>
              <a:off x="7244342" y="2831731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76" name="AutoShape 101"/>
            <p:cNvCxnSpPr>
              <a:cxnSpLocks noChangeShapeType="1"/>
              <a:stCxn id="74" idx="0"/>
              <a:endCxn id="75" idx="4"/>
            </p:cNvCxnSpPr>
            <p:nvPr/>
          </p:nvCxnSpPr>
          <p:spPr bwMode="auto">
            <a:xfrm flipV="1">
              <a:off x="7316573" y="2976194"/>
              <a:ext cx="0" cy="132005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7" name="AutoShape 102"/>
            <p:cNvCxnSpPr>
              <a:cxnSpLocks noChangeShapeType="1"/>
              <a:stCxn id="75" idx="0"/>
              <a:endCxn id="73" idx="2"/>
            </p:cNvCxnSpPr>
            <p:nvPr/>
          </p:nvCxnSpPr>
          <p:spPr bwMode="auto">
            <a:xfrm flipV="1">
              <a:off x="7316573" y="2699727"/>
              <a:ext cx="0" cy="13200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78" name="Group 103"/>
            <p:cNvGrpSpPr>
              <a:grpSpLocks/>
            </p:cNvGrpSpPr>
            <p:nvPr/>
          </p:nvGrpSpPr>
          <p:grpSpPr bwMode="auto">
            <a:xfrm>
              <a:off x="7461829" y="2835220"/>
              <a:ext cx="85725" cy="177800"/>
              <a:chOff x="1528" y="1363"/>
              <a:chExt cx="54" cy="112"/>
            </a:xfrm>
          </p:grpSpPr>
          <p:sp>
            <p:nvSpPr>
              <p:cNvPr id="79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80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</p:grpSp>
      <p:sp>
        <p:nvSpPr>
          <p:cNvPr id="25" name="AutoShape 100"/>
          <p:cNvSpPr>
            <a:spLocks noChangeArrowheads="1"/>
          </p:cNvSpPr>
          <p:nvPr/>
        </p:nvSpPr>
        <p:spPr bwMode="auto">
          <a:xfrm>
            <a:off x="4311013" y="2892266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26" name="AutoShape 101"/>
          <p:cNvCxnSpPr>
            <a:cxnSpLocks noChangeShapeType="1"/>
            <a:stCxn id="37" idx="0"/>
            <a:endCxn id="25" idx="0"/>
          </p:cNvCxnSpPr>
          <p:nvPr/>
        </p:nvCxnSpPr>
        <p:spPr bwMode="auto">
          <a:xfrm rot="16200000" flipH="1" flipV="1">
            <a:off x="4704126" y="1648094"/>
            <a:ext cx="923290" cy="1565054"/>
          </a:xfrm>
          <a:prstGeom prst="bentConnector3">
            <a:avLst>
              <a:gd name="adj1" fmla="val -24759"/>
            </a:avLst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102"/>
          <p:cNvCxnSpPr>
            <a:cxnSpLocks noChangeShapeType="1"/>
            <a:stCxn id="25" idx="4"/>
            <a:endCxn id="74" idx="3"/>
          </p:cNvCxnSpPr>
          <p:nvPr/>
        </p:nvCxnSpPr>
        <p:spPr bwMode="auto">
          <a:xfrm rot="5400000">
            <a:off x="3939720" y="2937619"/>
            <a:ext cx="344415" cy="542634"/>
          </a:xfrm>
          <a:prstGeom prst="bentConnector2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109044" y="868428"/>
            <a:ext cx="1484719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Client</a:t>
            </a:r>
            <a:endParaRPr lang="en-US" sz="1200" dirty="0"/>
          </a:p>
        </p:txBody>
      </p:sp>
      <p:cxnSp>
        <p:nvCxnSpPr>
          <p:cNvPr id="60" name="AutoShape 102"/>
          <p:cNvCxnSpPr>
            <a:cxnSpLocks noChangeShapeType="1"/>
            <a:stCxn id="64" idx="0"/>
            <a:endCxn id="59" idx="2"/>
          </p:cNvCxnSpPr>
          <p:nvPr/>
        </p:nvCxnSpPr>
        <p:spPr bwMode="auto">
          <a:xfrm flipV="1">
            <a:off x="2851403" y="1300228"/>
            <a:ext cx="1" cy="31260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1" name="Group 103"/>
          <p:cNvGrpSpPr>
            <a:grpSpLocks/>
          </p:cNvGrpSpPr>
          <p:nvPr/>
        </p:nvGrpSpPr>
        <p:grpSpPr bwMode="auto">
          <a:xfrm>
            <a:off x="3001491" y="1506896"/>
            <a:ext cx="85725" cy="177800"/>
            <a:chOff x="1528" y="1363"/>
            <a:chExt cx="54" cy="112"/>
          </a:xfrm>
        </p:grpSpPr>
        <p:sp>
          <p:nvSpPr>
            <p:cNvPr id="62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3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64" name="AutoShape 100"/>
          <p:cNvSpPr>
            <a:spLocks noChangeArrowheads="1"/>
          </p:cNvSpPr>
          <p:nvPr/>
        </p:nvSpPr>
        <p:spPr bwMode="auto">
          <a:xfrm>
            <a:off x="2779172" y="1612836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656154" y="1685068"/>
            <a:ext cx="24303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56154" y="1437210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HTTP</a:t>
            </a:r>
            <a:endParaRPr lang="fr-FR" sz="1100" dirty="0"/>
          </a:p>
        </p:txBody>
      </p:sp>
      <p:cxnSp>
        <p:nvCxnSpPr>
          <p:cNvPr id="87" name="AutoShape 102"/>
          <p:cNvCxnSpPr>
            <a:cxnSpLocks noChangeShapeType="1"/>
            <a:stCxn id="72" idx="0"/>
            <a:endCxn id="64" idx="4"/>
          </p:cNvCxnSpPr>
          <p:nvPr/>
        </p:nvCxnSpPr>
        <p:spPr bwMode="auto">
          <a:xfrm flipV="1">
            <a:off x="2851403" y="1757299"/>
            <a:ext cx="0" cy="21934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AutoShape 5"/>
          <p:cNvSpPr>
            <a:spLocks noChangeArrowheads="1"/>
          </p:cNvSpPr>
          <p:nvPr/>
        </p:nvSpPr>
        <p:spPr bwMode="auto">
          <a:xfrm>
            <a:off x="1860610" y="3929711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Deployment descriptor</a:t>
            </a:r>
            <a:endParaRPr lang="en-US" sz="1200" dirty="0"/>
          </a:p>
        </p:txBody>
      </p:sp>
      <p:cxnSp>
        <p:nvCxnSpPr>
          <p:cNvPr id="105" name="AutoShape 113"/>
          <p:cNvCxnSpPr>
            <a:cxnSpLocks noChangeShapeType="1"/>
            <a:stCxn id="104" idx="0"/>
            <a:endCxn id="74" idx="2"/>
          </p:cNvCxnSpPr>
          <p:nvPr/>
        </p:nvCxnSpPr>
        <p:spPr bwMode="auto">
          <a:xfrm flipV="1">
            <a:off x="2850610" y="3597044"/>
            <a:ext cx="0" cy="33266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6" name="Group 13"/>
          <p:cNvGrpSpPr>
            <a:grpSpLocks/>
          </p:cNvGrpSpPr>
          <p:nvPr/>
        </p:nvGrpSpPr>
        <p:grpSpPr bwMode="auto">
          <a:xfrm>
            <a:off x="4572000" y="2835116"/>
            <a:ext cx="85725" cy="179387"/>
            <a:chOff x="1653" y="1330"/>
            <a:chExt cx="54" cy="113"/>
          </a:xfrm>
        </p:grpSpPr>
        <p:sp>
          <p:nvSpPr>
            <p:cNvPr id="53" name="Line 14"/>
            <p:cNvSpPr>
              <a:spLocks noChangeShapeType="1"/>
            </p:cNvSpPr>
            <p:nvPr/>
          </p:nvSpPr>
          <p:spPr bwMode="auto">
            <a:xfrm rot="10800000" flipH="1">
              <a:off x="1673" y="1330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1653" y="1366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3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73228" y="2070995"/>
            <a:ext cx="4859060" cy="269668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097597" y="2444034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Request Validator</a:t>
            </a:r>
            <a:endParaRPr lang="en-US" sz="1200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597" y="3331163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Request Handler </a:t>
            </a:r>
            <a:endParaRPr lang="en-US" sz="1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97597" y="4171435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Implementation</a:t>
            </a:r>
            <a:endParaRPr lang="en-US" sz="12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97597" y="4943572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data</a:t>
            </a:r>
            <a:endParaRPr lang="en-US" sz="1200" dirty="0"/>
          </a:p>
        </p:txBody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2872491" y="4603235"/>
            <a:ext cx="430212" cy="340338"/>
            <a:chOff x="998" y="3624"/>
            <a:chExt cx="271" cy="271"/>
          </a:xfrm>
        </p:grpSpPr>
        <p:sp>
          <p:nvSpPr>
            <p:cNvPr id="8" name="Freeform 57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8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59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AutoShape 100"/>
          <p:cNvSpPr>
            <a:spLocks noChangeArrowheads="1"/>
          </p:cNvSpPr>
          <p:nvPr/>
        </p:nvSpPr>
        <p:spPr bwMode="auto">
          <a:xfrm>
            <a:off x="3015366" y="303126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14" name="AutoShape 101"/>
          <p:cNvCxnSpPr>
            <a:cxnSpLocks noChangeShapeType="1"/>
            <a:stCxn id="4" idx="0"/>
            <a:endCxn id="13" idx="4"/>
          </p:cNvCxnSpPr>
          <p:nvPr/>
        </p:nvCxnSpPr>
        <p:spPr bwMode="auto">
          <a:xfrm flipV="1">
            <a:off x="3087597" y="3175730"/>
            <a:ext cx="0" cy="15543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02"/>
          <p:cNvCxnSpPr>
            <a:cxnSpLocks noChangeShapeType="1"/>
            <a:stCxn id="13" idx="0"/>
            <a:endCxn id="3" idx="2"/>
          </p:cNvCxnSpPr>
          <p:nvPr/>
        </p:nvCxnSpPr>
        <p:spPr bwMode="auto">
          <a:xfrm flipV="1">
            <a:off x="3087597" y="2875834"/>
            <a:ext cx="0" cy="15543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6" name="Group 103"/>
          <p:cNvGrpSpPr>
            <a:grpSpLocks/>
          </p:cNvGrpSpPr>
          <p:nvPr/>
        </p:nvGrpSpPr>
        <p:grpSpPr bwMode="auto">
          <a:xfrm>
            <a:off x="3232853" y="3054153"/>
            <a:ext cx="85725" cy="177800"/>
            <a:chOff x="1528" y="1363"/>
            <a:chExt cx="54" cy="112"/>
          </a:xfrm>
        </p:grpSpPr>
        <p:sp>
          <p:nvSpPr>
            <p:cNvPr id="17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8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29" name="AutoShape 100"/>
          <p:cNvSpPr>
            <a:spLocks noChangeArrowheads="1"/>
          </p:cNvSpPr>
          <p:nvPr/>
        </p:nvSpPr>
        <p:spPr bwMode="auto">
          <a:xfrm>
            <a:off x="3015366" y="389496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0" name="AutoShape 101"/>
          <p:cNvCxnSpPr>
            <a:cxnSpLocks noChangeShapeType="1"/>
            <a:stCxn id="5" idx="0"/>
            <a:endCxn id="29" idx="4"/>
          </p:cNvCxnSpPr>
          <p:nvPr/>
        </p:nvCxnSpPr>
        <p:spPr bwMode="auto">
          <a:xfrm flipV="1">
            <a:off x="3087597" y="4039430"/>
            <a:ext cx="0" cy="1320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102"/>
          <p:cNvCxnSpPr>
            <a:cxnSpLocks noChangeShapeType="1"/>
            <a:stCxn id="29" idx="0"/>
            <a:endCxn id="4" idx="2"/>
          </p:cNvCxnSpPr>
          <p:nvPr/>
        </p:nvCxnSpPr>
        <p:spPr bwMode="auto">
          <a:xfrm flipV="1">
            <a:off x="3087597" y="3762963"/>
            <a:ext cx="0" cy="13200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2" name="Group 103"/>
          <p:cNvGrpSpPr>
            <a:grpSpLocks/>
          </p:cNvGrpSpPr>
          <p:nvPr/>
        </p:nvGrpSpPr>
        <p:grpSpPr bwMode="auto">
          <a:xfrm>
            <a:off x="3232853" y="3898456"/>
            <a:ext cx="85725" cy="177800"/>
            <a:chOff x="1528" y="1363"/>
            <a:chExt cx="54" cy="112"/>
          </a:xfrm>
        </p:grpSpPr>
        <p:sp>
          <p:nvSpPr>
            <p:cNvPr id="53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346030" y="908664"/>
            <a:ext cx="1484719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Client</a:t>
            </a:r>
            <a:endParaRPr lang="en-US" sz="1200" dirty="0"/>
          </a:p>
        </p:txBody>
      </p:sp>
      <p:cxnSp>
        <p:nvCxnSpPr>
          <p:cNvPr id="57" name="AutoShape 101"/>
          <p:cNvCxnSpPr>
            <a:cxnSpLocks noChangeShapeType="1"/>
            <a:endCxn id="62" idx="4"/>
          </p:cNvCxnSpPr>
          <p:nvPr/>
        </p:nvCxnSpPr>
        <p:spPr bwMode="auto">
          <a:xfrm flipH="1" flipV="1">
            <a:off x="3087596" y="1797535"/>
            <a:ext cx="794" cy="27346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02"/>
          <p:cNvCxnSpPr>
            <a:cxnSpLocks noChangeShapeType="1"/>
            <a:stCxn id="62" idx="0"/>
            <a:endCxn id="56" idx="2"/>
          </p:cNvCxnSpPr>
          <p:nvPr/>
        </p:nvCxnSpPr>
        <p:spPr bwMode="auto">
          <a:xfrm flipV="1">
            <a:off x="3087596" y="1340464"/>
            <a:ext cx="794" cy="31260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9" name="Group 103"/>
          <p:cNvGrpSpPr>
            <a:grpSpLocks/>
          </p:cNvGrpSpPr>
          <p:nvPr/>
        </p:nvGrpSpPr>
        <p:grpSpPr bwMode="auto">
          <a:xfrm>
            <a:off x="3218565" y="1547132"/>
            <a:ext cx="85725" cy="177800"/>
            <a:chOff x="1528" y="1363"/>
            <a:chExt cx="54" cy="112"/>
          </a:xfrm>
        </p:grpSpPr>
        <p:sp>
          <p:nvSpPr>
            <p:cNvPr id="60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1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62" name="AutoShape 100"/>
          <p:cNvSpPr>
            <a:spLocks noChangeArrowheads="1"/>
          </p:cNvSpPr>
          <p:nvPr/>
        </p:nvSpPr>
        <p:spPr bwMode="auto">
          <a:xfrm>
            <a:off x="3015365" y="165307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1873228" y="1725304"/>
            <a:ext cx="24303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73228" y="141632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HTTP</a:t>
            </a:r>
            <a:endParaRPr lang="fr-FR" sz="1100" dirty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486755" y="4171435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SVC_2 Implementation</a:t>
            </a:r>
            <a:endParaRPr lang="en-US" sz="1200" dirty="0"/>
          </a:p>
        </p:txBody>
      </p:sp>
      <p:sp>
        <p:nvSpPr>
          <p:cNvPr id="34" name="AutoShape 100"/>
          <p:cNvSpPr>
            <a:spLocks noChangeArrowheads="1"/>
          </p:cNvSpPr>
          <p:nvPr/>
        </p:nvSpPr>
        <p:spPr bwMode="auto">
          <a:xfrm>
            <a:off x="4209945" y="431510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35" name="AutoShape 102"/>
          <p:cNvCxnSpPr>
            <a:cxnSpLocks noChangeShapeType="1"/>
            <a:stCxn id="5" idx="3"/>
            <a:endCxn id="34" idx="2"/>
          </p:cNvCxnSpPr>
          <p:nvPr/>
        </p:nvCxnSpPr>
        <p:spPr bwMode="auto">
          <a:xfrm>
            <a:off x="4077597" y="4387335"/>
            <a:ext cx="132348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102"/>
          <p:cNvCxnSpPr>
            <a:cxnSpLocks noChangeShapeType="1"/>
            <a:stCxn id="34" idx="6"/>
            <a:endCxn id="33" idx="1"/>
          </p:cNvCxnSpPr>
          <p:nvPr/>
        </p:nvCxnSpPr>
        <p:spPr bwMode="auto">
          <a:xfrm>
            <a:off x="4354407" y="4387335"/>
            <a:ext cx="132348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41" name="Group 19"/>
          <p:cNvGrpSpPr>
            <a:grpSpLocks/>
          </p:cNvGrpSpPr>
          <p:nvPr/>
        </p:nvGrpSpPr>
        <p:grpSpPr bwMode="auto">
          <a:xfrm>
            <a:off x="4226558" y="4115210"/>
            <a:ext cx="153987" cy="122237"/>
            <a:chOff x="1526" y="1540"/>
            <a:chExt cx="97" cy="77"/>
          </a:xfrm>
        </p:grpSpPr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1526" y="1540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4486755" y="4943572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SVC_2 data</a:t>
            </a:r>
            <a:endParaRPr lang="en-US" sz="1200" dirty="0"/>
          </a:p>
        </p:txBody>
      </p:sp>
      <p:grpSp>
        <p:nvGrpSpPr>
          <p:cNvPr id="48" name="Group 56"/>
          <p:cNvGrpSpPr>
            <a:grpSpLocks/>
          </p:cNvGrpSpPr>
          <p:nvPr/>
        </p:nvGrpSpPr>
        <p:grpSpPr bwMode="auto">
          <a:xfrm>
            <a:off x="5261649" y="4597510"/>
            <a:ext cx="430212" cy="340338"/>
            <a:chOff x="998" y="3624"/>
            <a:chExt cx="271" cy="271"/>
          </a:xfrm>
        </p:grpSpPr>
        <p:sp>
          <p:nvSpPr>
            <p:cNvPr id="49" name="Freeform 57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utoShape 59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486755" y="3331163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Registry</a:t>
            </a:r>
            <a:endParaRPr lang="en-US" sz="1200" dirty="0"/>
          </a:p>
        </p:txBody>
      </p: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6912312" y="3331163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Deployment descriptor</a:t>
            </a:r>
            <a:endParaRPr lang="en-US" sz="1200" dirty="0"/>
          </a:p>
        </p:txBody>
      </p:sp>
      <p:cxnSp>
        <p:nvCxnSpPr>
          <p:cNvPr id="63" name="AutoShape 113"/>
          <p:cNvCxnSpPr>
            <a:cxnSpLocks noChangeShapeType="1"/>
            <a:stCxn id="55" idx="1"/>
            <a:endCxn id="44" idx="3"/>
          </p:cNvCxnSpPr>
          <p:nvPr/>
        </p:nvCxnSpPr>
        <p:spPr bwMode="auto">
          <a:xfrm flipH="1">
            <a:off x="6466755" y="3547063"/>
            <a:ext cx="445557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" name="AutoShape 100"/>
          <p:cNvSpPr>
            <a:spLocks noChangeArrowheads="1"/>
          </p:cNvSpPr>
          <p:nvPr/>
        </p:nvSpPr>
        <p:spPr bwMode="auto">
          <a:xfrm>
            <a:off x="4209945" y="3822735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65" name="AutoShape 102"/>
          <p:cNvCxnSpPr>
            <a:cxnSpLocks noChangeShapeType="1"/>
            <a:stCxn id="5" idx="3"/>
            <a:endCxn id="64" idx="2"/>
          </p:cNvCxnSpPr>
          <p:nvPr/>
        </p:nvCxnSpPr>
        <p:spPr bwMode="auto">
          <a:xfrm flipV="1">
            <a:off x="4077597" y="3894967"/>
            <a:ext cx="132348" cy="492368"/>
          </a:xfrm>
          <a:prstGeom prst="bentConnector3">
            <a:avLst>
              <a:gd name="adj1" fmla="val 50000"/>
            </a:avLst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102"/>
          <p:cNvCxnSpPr>
            <a:cxnSpLocks noChangeShapeType="1"/>
            <a:stCxn id="64" idx="6"/>
            <a:endCxn id="44" idx="2"/>
          </p:cNvCxnSpPr>
          <p:nvPr/>
        </p:nvCxnSpPr>
        <p:spPr bwMode="auto">
          <a:xfrm flipV="1">
            <a:off x="4354407" y="3762963"/>
            <a:ext cx="1122348" cy="132004"/>
          </a:xfrm>
          <a:prstGeom prst="bentConnector2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1668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588730" y="2070995"/>
            <a:ext cx="4793378" cy="2696684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t"/>
          <a:lstStyle/>
          <a:p>
            <a:pPr algn="ctr">
              <a:buClrTx/>
              <a:buSzTx/>
              <a:buFontTx/>
              <a:buNone/>
            </a:pPr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813099" y="2444034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Request Validator</a:t>
            </a:r>
            <a:endParaRPr lang="en-US" sz="1200" dirty="0"/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813099" y="3331163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Request Dispatching</a:t>
            </a:r>
            <a:endParaRPr lang="en-US" sz="1200" dirty="0"/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813099" y="4171435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</a:t>
            </a:r>
            <a:r>
              <a:rPr lang="en-US" sz="1200" dirty="0"/>
              <a:t>I</a:t>
            </a:r>
            <a:r>
              <a:rPr lang="en-US" sz="1200" dirty="0" smtClean="0"/>
              <a:t>mplementation</a:t>
            </a:r>
            <a:endParaRPr lang="en-US" sz="1200" dirty="0"/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813099" y="4943572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SVC_1 data</a:t>
            </a:r>
            <a:endParaRPr lang="en-US" sz="1200" dirty="0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1587993" y="4603235"/>
            <a:ext cx="430212" cy="340338"/>
            <a:chOff x="998" y="3624"/>
            <a:chExt cx="271" cy="271"/>
          </a:xfrm>
        </p:grpSpPr>
        <p:sp>
          <p:nvSpPr>
            <p:cNvPr id="48" name="Freeform 57"/>
            <p:cNvSpPr>
              <a:spLocks/>
            </p:cNvSpPr>
            <p:nvPr/>
          </p:nvSpPr>
          <p:spPr bwMode="auto">
            <a:xfrm>
              <a:off x="1043" y="3624"/>
              <a:ext cx="46" cy="272"/>
            </a:xfrm>
            <a:custGeom>
              <a:avLst/>
              <a:gdLst>
                <a:gd name="T0" fmla="*/ 3 w 201"/>
                <a:gd name="T1" fmla="*/ 0 h 1201"/>
                <a:gd name="T2" fmla="*/ 3 w 201"/>
                <a:gd name="T3" fmla="*/ 14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200" y="0"/>
                  </a:moveTo>
                  <a:cubicBezTo>
                    <a:pt x="0" y="400"/>
                    <a:pt x="0" y="800"/>
                    <a:pt x="200" y="120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8"/>
            <p:cNvSpPr>
              <a:spLocks/>
            </p:cNvSpPr>
            <p:nvPr/>
          </p:nvSpPr>
          <p:spPr bwMode="auto">
            <a:xfrm>
              <a:off x="1179" y="3624"/>
              <a:ext cx="46" cy="272"/>
            </a:xfrm>
            <a:custGeom>
              <a:avLst/>
              <a:gdLst>
                <a:gd name="T0" fmla="*/ 0 w 201"/>
                <a:gd name="T1" fmla="*/ 14 h 1201"/>
                <a:gd name="T2" fmla="*/ 0 w 201"/>
                <a:gd name="T3" fmla="*/ 0 h 1201"/>
                <a:gd name="T4" fmla="*/ 0 60000 65536"/>
                <a:gd name="T5" fmla="*/ 0 60000 65536"/>
                <a:gd name="T6" fmla="*/ 0 w 201"/>
                <a:gd name="T7" fmla="*/ 0 h 1201"/>
                <a:gd name="T8" fmla="*/ 201 w 201"/>
                <a:gd name="T9" fmla="*/ 1201 h 120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201">
                  <a:moveTo>
                    <a:pt x="0" y="1200"/>
                  </a:moveTo>
                  <a:cubicBezTo>
                    <a:pt x="200" y="800"/>
                    <a:pt x="200" y="400"/>
                    <a:pt x="0" y="0"/>
                  </a:cubicBezTo>
                </a:path>
              </a:pathLst>
            </a:custGeom>
            <a:noFill/>
            <a:ln w="7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59"/>
            <p:cNvSpPr>
              <a:spLocks noChangeArrowheads="1"/>
            </p:cNvSpPr>
            <p:nvPr/>
          </p:nvSpPr>
          <p:spPr bwMode="auto">
            <a:xfrm>
              <a:off x="998" y="3624"/>
              <a:ext cx="272" cy="272"/>
            </a:xfrm>
            <a:prstGeom prst="roundRect">
              <a:avLst>
                <a:gd name="adj" fmla="val 36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AutoShape 100"/>
          <p:cNvSpPr>
            <a:spLocks noChangeArrowheads="1"/>
          </p:cNvSpPr>
          <p:nvPr/>
        </p:nvSpPr>
        <p:spPr bwMode="auto">
          <a:xfrm>
            <a:off x="1730868" y="303126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55" name="AutoShape 101"/>
          <p:cNvCxnSpPr>
            <a:cxnSpLocks noChangeShapeType="1"/>
            <a:stCxn id="44" idx="0"/>
            <a:endCxn id="51" idx="4"/>
          </p:cNvCxnSpPr>
          <p:nvPr/>
        </p:nvCxnSpPr>
        <p:spPr bwMode="auto">
          <a:xfrm flipV="1">
            <a:off x="1803099" y="3175730"/>
            <a:ext cx="0" cy="15543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102"/>
          <p:cNvCxnSpPr>
            <a:cxnSpLocks noChangeShapeType="1"/>
            <a:stCxn id="51" idx="0"/>
            <a:endCxn id="40" idx="2"/>
          </p:cNvCxnSpPr>
          <p:nvPr/>
        </p:nvCxnSpPr>
        <p:spPr bwMode="auto">
          <a:xfrm flipV="1">
            <a:off x="1803099" y="2875834"/>
            <a:ext cx="0" cy="15543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4" name="Group 103"/>
          <p:cNvGrpSpPr>
            <a:grpSpLocks/>
          </p:cNvGrpSpPr>
          <p:nvPr/>
        </p:nvGrpSpPr>
        <p:grpSpPr bwMode="auto">
          <a:xfrm>
            <a:off x="1948355" y="3054153"/>
            <a:ext cx="85725" cy="177800"/>
            <a:chOff x="1528" y="1363"/>
            <a:chExt cx="54" cy="112"/>
          </a:xfrm>
        </p:grpSpPr>
        <p:sp>
          <p:nvSpPr>
            <p:cNvPr id="65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67" name="AutoShape 100"/>
          <p:cNvSpPr>
            <a:spLocks noChangeArrowheads="1"/>
          </p:cNvSpPr>
          <p:nvPr/>
        </p:nvSpPr>
        <p:spPr bwMode="auto">
          <a:xfrm>
            <a:off x="1730868" y="3894967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68" name="AutoShape 101"/>
          <p:cNvCxnSpPr>
            <a:cxnSpLocks noChangeShapeType="1"/>
            <a:stCxn id="45" idx="0"/>
            <a:endCxn id="67" idx="4"/>
          </p:cNvCxnSpPr>
          <p:nvPr/>
        </p:nvCxnSpPr>
        <p:spPr bwMode="auto">
          <a:xfrm flipV="1">
            <a:off x="1803099" y="4039430"/>
            <a:ext cx="0" cy="1320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AutoShape 102"/>
          <p:cNvCxnSpPr>
            <a:cxnSpLocks noChangeShapeType="1"/>
            <a:stCxn id="67" idx="0"/>
            <a:endCxn id="44" idx="2"/>
          </p:cNvCxnSpPr>
          <p:nvPr/>
        </p:nvCxnSpPr>
        <p:spPr bwMode="auto">
          <a:xfrm flipV="1">
            <a:off x="1803099" y="3762963"/>
            <a:ext cx="0" cy="13200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0" name="Group 103"/>
          <p:cNvGrpSpPr>
            <a:grpSpLocks/>
          </p:cNvGrpSpPr>
          <p:nvPr/>
        </p:nvGrpSpPr>
        <p:grpSpPr bwMode="auto">
          <a:xfrm>
            <a:off x="1948355" y="3898456"/>
            <a:ext cx="85725" cy="177800"/>
            <a:chOff x="1528" y="1363"/>
            <a:chExt cx="54" cy="112"/>
          </a:xfrm>
        </p:grpSpPr>
        <p:sp>
          <p:nvSpPr>
            <p:cNvPr id="71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72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/>
                <a:t>R</a:t>
              </a:r>
            </a:p>
          </p:txBody>
        </p:sp>
      </p:grp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1061532" y="908664"/>
            <a:ext cx="1484719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Norman Client</a:t>
            </a:r>
            <a:endParaRPr lang="en-US" sz="1200" dirty="0"/>
          </a:p>
        </p:txBody>
      </p:sp>
      <p:cxnSp>
        <p:nvCxnSpPr>
          <p:cNvPr id="74" name="AutoShape 101"/>
          <p:cNvCxnSpPr>
            <a:cxnSpLocks noChangeShapeType="1"/>
            <a:endCxn id="79" idx="4"/>
          </p:cNvCxnSpPr>
          <p:nvPr/>
        </p:nvCxnSpPr>
        <p:spPr bwMode="auto">
          <a:xfrm flipH="1" flipV="1">
            <a:off x="1803098" y="1797535"/>
            <a:ext cx="794" cy="27346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102"/>
          <p:cNvCxnSpPr>
            <a:cxnSpLocks noChangeShapeType="1"/>
            <a:stCxn id="79" idx="0"/>
            <a:endCxn id="73" idx="2"/>
          </p:cNvCxnSpPr>
          <p:nvPr/>
        </p:nvCxnSpPr>
        <p:spPr bwMode="auto">
          <a:xfrm flipV="1">
            <a:off x="1803098" y="1340464"/>
            <a:ext cx="794" cy="31260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6" name="Group 103"/>
          <p:cNvGrpSpPr>
            <a:grpSpLocks/>
          </p:cNvGrpSpPr>
          <p:nvPr/>
        </p:nvGrpSpPr>
        <p:grpSpPr bwMode="auto">
          <a:xfrm>
            <a:off x="1934067" y="1547132"/>
            <a:ext cx="85725" cy="177800"/>
            <a:chOff x="1528" y="1363"/>
            <a:chExt cx="54" cy="112"/>
          </a:xfrm>
        </p:grpSpPr>
        <p:sp>
          <p:nvSpPr>
            <p:cNvPr id="77" name="Line 104"/>
            <p:cNvSpPr>
              <a:spLocks noChangeShapeType="1"/>
            </p:cNvSpPr>
            <p:nvPr/>
          </p:nvSpPr>
          <p:spPr bwMode="auto">
            <a:xfrm flipH="1">
              <a:off x="1551" y="1438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78" name="Text Box 105"/>
            <p:cNvSpPr txBox="1">
              <a:spLocks noChangeArrowheads="1"/>
            </p:cNvSpPr>
            <p:nvPr/>
          </p:nvSpPr>
          <p:spPr bwMode="auto">
            <a:xfrm>
              <a:off x="1528" y="1363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  <p:sp>
        <p:nvSpPr>
          <p:cNvPr id="79" name="AutoShape 100"/>
          <p:cNvSpPr>
            <a:spLocks noChangeArrowheads="1"/>
          </p:cNvSpPr>
          <p:nvPr/>
        </p:nvSpPr>
        <p:spPr bwMode="auto">
          <a:xfrm>
            <a:off x="1730867" y="1653072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588730" y="1725304"/>
            <a:ext cx="24303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8730" y="141632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HTTP</a:t>
            </a:r>
            <a:endParaRPr lang="fr-FR" sz="1100" dirty="0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202257" y="4171435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Registry</a:t>
            </a:r>
            <a:endParaRPr lang="en-US" sz="1200" dirty="0"/>
          </a:p>
        </p:txBody>
      </p:sp>
      <p:sp>
        <p:nvSpPr>
          <p:cNvPr id="84" name="AutoShape 100"/>
          <p:cNvSpPr>
            <a:spLocks noChangeArrowheads="1"/>
          </p:cNvSpPr>
          <p:nvPr/>
        </p:nvSpPr>
        <p:spPr bwMode="auto">
          <a:xfrm>
            <a:off x="2925447" y="4315103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85" name="AutoShape 102"/>
          <p:cNvCxnSpPr>
            <a:cxnSpLocks noChangeShapeType="1"/>
            <a:stCxn id="45" idx="3"/>
            <a:endCxn id="84" idx="2"/>
          </p:cNvCxnSpPr>
          <p:nvPr/>
        </p:nvCxnSpPr>
        <p:spPr bwMode="auto">
          <a:xfrm>
            <a:off x="2793099" y="4387335"/>
            <a:ext cx="132348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AutoShape 102"/>
          <p:cNvCxnSpPr>
            <a:cxnSpLocks noChangeShapeType="1"/>
            <a:stCxn id="84" idx="6"/>
            <a:endCxn id="83" idx="1"/>
          </p:cNvCxnSpPr>
          <p:nvPr/>
        </p:nvCxnSpPr>
        <p:spPr bwMode="auto">
          <a:xfrm>
            <a:off x="3069909" y="4387335"/>
            <a:ext cx="132348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7" name="Group 19"/>
          <p:cNvGrpSpPr>
            <a:grpSpLocks/>
          </p:cNvGrpSpPr>
          <p:nvPr/>
        </p:nvGrpSpPr>
        <p:grpSpPr bwMode="auto">
          <a:xfrm>
            <a:off x="2942060" y="4115210"/>
            <a:ext cx="153987" cy="122237"/>
            <a:chOff x="1526" y="1540"/>
            <a:chExt cx="97" cy="77"/>
          </a:xfrm>
        </p:grpSpPr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1526" y="1540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  <p:sp>
          <p:nvSpPr>
            <p:cNvPr id="89" name="Line 21"/>
            <p:cNvSpPr>
              <a:spLocks noChangeShapeType="1"/>
            </p:cNvSpPr>
            <p:nvPr/>
          </p:nvSpPr>
          <p:spPr bwMode="auto">
            <a:xfrm rot="16200000" flipH="1">
              <a:off x="1605" y="1562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114" name="AutoShape 100"/>
          <p:cNvSpPr>
            <a:spLocks noChangeArrowheads="1"/>
          </p:cNvSpPr>
          <p:nvPr/>
        </p:nvSpPr>
        <p:spPr bwMode="auto">
          <a:xfrm>
            <a:off x="5623205" y="3043040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115" name="AutoShape 102"/>
          <p:cNvCxnSpPr>
            <a:cxnSpLocks noChangeShapeType="1"/>
            <a:stCxn id="114" idx="0"/>
            <a:endCxn id="118" idx="0"/>
          </p:cNvCxnSpPr>
          <p:nvPr/>
        </p:nvCxnSpPr>
        <p:spPr bwMode="auto">
          <a:xfrm rot="5400000" flipH="1" flipV="1">
            <a:off x="5975373" y="1791059"/>
            <a:ext cx="972045" cy="1531918"/>
          </a:xfrm>
          <a:prstGeom prst="bentConnector3">
            <a:avLst>
              <a:gd name="adj1" fmla="val 123517"/>
            </a:avLst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AutoShape 102"/>
          <p:cNvCxnSpPr>
            <a:cxnSpLocks noChangeShapeType="1"/>
            <a:stCxn id="114" idx="4"/>
            <a:endCxn id="82" idx="3"/>
          </p:cNvCxnSpPr>
          <p:nvPr/>
        </p:nvCxnSpPr>
        <p:spPr bwMode="auto">
          <a:xfrm rot="5400000">
            <a:off x="5259067" y="3110694"/>
            <a:ext cx="359560" cy="513179"/>
          </a:xfrm>
          <a:prstGeom prst="bentConnector2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7" name="Group 116"/>
          <p:cNvGrpSpPr/>
          <p:nvPr/>
        </p:nvGrpSpPr>
        <p:grpSpPr>
          <a:xfrm>
            <a:off x="6012192" y="2070995"/>
            <a:ext cx="2430324" cy="3304377"/>
            <a:chOff x="716430" y="638628"/>
            <a:chExt cx="2430324" cy="3304377"/>
          </a:xfrm>
        </p:grpSpPr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716430" y="638628"/>
              <a:ext cx="2430324" cy="2696684"/>
            </a:xfrm>
            <a:prstGeom prst="rect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36000" rIns="36000" bIns="36000" anchor="t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400" dirty="0" smtClean="0"/>
                <a:t>Node.js</a:t>
              </a:r>
              <a:endParaRPr lang="en-US" sz="1400" dirty="0"/>
            </a:p>
          </p:txBody>
        </p:sp>
        <p:sp>
          <p:nvSpPr>
            <p:cNvPr id="119" name="Rectangle 6"/>
            <p:cNvSpPr>
              <a:spLocks noChangeArrowheads="1"/>
            </p:cNvSpPr>
            <p:nvPr/>
          </p:nvSpPr>
          <p:spPr bwMode="auto">
            <a:xfrm>
              <a:off x="940799" y="1011667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SVC_2 Request Validator</a:t>
              </a:r>
              <a:endParaRPr lang="en-US" sz="1200" dirty="0"/>
            </a:p>
          </p:txBody>
        </p:sp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40799" y="1898796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SVC_2 Request Dispatching</a:t>
              </a:r>
              <a:endParaRPr lang="en-US" sz="1200" dirty="0"/>
            </a:p>
          </p:txBody>
        </p:sp>
        <p:sp>
          <p:nvSpPr>
            <p:cNvPr id="121" name="Rectangle 6"/>
            <p:cNvSpPr>
              <a:spLocks noChangeArrowheads="1"/>
            </p:cNvSpPr>
            <p:nvPr/>
          </p:nvSpPr>
          <p:spPr bwMode="auto">
            <a:xfrm>
              <a:off x="940799" y="2739068"/>
              <a:ext cx="198000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SVC_2 Implementation</a:t>
              </a:r>
              <a:endParaRPr lang="en-US" sz="1200" dirty="0"/>
            </a:p>
          </p:txBody>
        </p:sp>
        <p:sp>
          <p:nvSpPr>
            <p:cNvPr id="122" name="AutoShape 5"/>
            <p:cNvSpPr>
              <a:spLocks noChangeArrowheads="1"/>
            </p:cNvSpPr>
            <p:nvPr/>
          </p:nvSpPr>
          <p:spPr bwMode="auto">
            <a:xfrm>
              <a:off x="940799" y="3511205"/>
              <a:ext cx="1980000" cy="4318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buClrTx/>
                <a:buSzTx/>
                <a:buFontTx/>
                <a:buNone/>
              </a:pPr>
              <a:r>
                <a:rPr lang="en-US" sz="1200" dirty="0" smtClean="0"/>
                <a:t>SVC_2 data</a:t>
              </a:r>
              <a:endParaRPr lang="en-US" sz="1200" dirty="0"/>
            </a:p>
          </p:txBody>
        </p:sp>
        <p:grpSp>
          <p:nvGrpSpPr>
            <p:cNvPr id="123" name="Group 56"/>
            <p:cNvGrpSpPr>
              <a:grpSpLocks/>
            </p:cNvGrpSpPr>
            <p:nvPr/>
          </p:nvGrpSpPr>
          <p:grpSpPr bwMode="auto">
            <a:xfrm>
              <a:off x="1715693" y="3170868"/>
              <a:ext cx="430212" cy="340338"/>
              <a:chOff x="998" y="3624"/>
              <a:chExt cx="271" cy="271"/>
            </a:xfrm>
          </p:grpSpPr>
          <p:sp>
            <p:nvSpPr>
              <p:cNvPr id="136" name="Freeform 57"/>
              <p:cNvSpPr>
                <a:spLocks/>
              </p:cNvSpPr>
              <p:nvPr/>
            </p:nvSpPr>
            <p:spPr bwMode="auto">
              <a:xfrm>
                <a:off x="1043" y="3624"/>
                <a:ext cx="46" cy="272"/>
              </a:xfrm>
              <a:custGeom>
                <a:avLst/>
                <a:gdLst>
                  <a:gd name="T0" fmla="*/ 3 w 201"/>
                  <a:gd name="T1" fmla="*/ 0 h 1201"/>
                  <a:gd name="T2" fmla="*/ 3 w 201"/>
                  <a:gd name="T3" fmla="*/ 14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200" y="0"/>
                    </a:moveTo>
                    <a:cubicBezTo>
                      <a:pt x="0" y="400"/>
                      <a:pt x="0" y="800"/>
                      <a:pt x="200" y="120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8"/>
              <p:cNvSpPr>
                <a:spLocks/>
              </p:cNvSpPr>
              <p:nvPr/>
            </p:nvSpPr>
            <p:spPr bwMode="auto">
              <a:xfrm>
                <a:off x="1179" y="3624"/>
                <a:ext cx="46" cy="272"/>
              </a:xfrm>
              <a:custGeom>
                <a:avLst/>
                <a:gdLst>
                  <a:gd name="T0" fmla="*/ 0 w 201"/>
                  <a:gd name="T1" fmla="*/ 14 h 1201"/>
                  <a:gd name="T2" fmla="*/ 0 w 201"/>
                  <a:gd name="T3" fmla="*/ 0 h 1201"/>
                  <a:gd name="T4" fmla="*/ 0 60000 65536"/>
                  <a:gd name="T5" fmla="*/ 0 60000 65536"/>
                  <a:gd name="T6" fmla="*/ 0 w 201"/>
                  <a:gd name="T7" fmla="*/ 0 h 1201"/>
                  <a:gd name="T8" fmla="*/ 201 w 201"/>
                  <a:gd name="T9" fmla="*/ 1201 h 12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" h="1201">
                    <a:moveTo>
                      <a:pt x="0" y="1200"/>
                    </a:moveTo>
                    <a:cubicBezTo>
                      <a:pt x="200" y="800"/>
                      <a:pt x="200" y="400"/>
                      <a:pt x="0" y="0"/>
                    </a:cubicBezTo>
                  </a:path>
                </a:pathLst>
              </a:custGeom>
              <a:noFill/>
              <a:ln w="72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AutoShape 59"/>
              <p:cNvSpPr>
                <a:spLocks noChangeArrowheads="1"/>
              </p:cNvSpPr>
              <p:nvPr/>
            </p:nvSpPr>
            <p:spPr bwMode="auto">
              <a:xfrm>
                <a:off x="998" y="3624"/>
                <a:ext cx="272" cy="272"/>
              </a:xfrm>
              <a:prstGeom prst="roundRect">
                <a:avLst>
                  <a:gd name="adj" fmla="val 366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" name="AutoShape 100"/>
            <p:cNvSpPr>
              <a:spLocks noChangeArrowheads="1"/>
            </p:cNvSpPr>
            <p:nvPr/>
          </p:nvSpPr>
          <p:spPr bwMode="auto">
            <a:xfrm>
              <a:off x="1858568" y="1598900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125" name="AutoShape 101"/>
            <p:cNvCxnSpPr>
              <a:cxnSpLocks noChangeShapeType="1"/>
              <a:stCxn id="120" idx="0"/>
              <a:endCxn id="124" idx="4"/>
            </p:cNvCxnSpPr>
            <p:nvPr/>
          </p:nvCxnSpPr>
          <p:spPr bwMode="auto">
            <a:xfrm flipV="1">
              <a:off x="1930799" y="1743363"/>
              <a:ext cx="0" cy="15543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6" name="AutoShape 102"/>
            <p:cNvCxnSpPr>
              <a:cxnSpLocks noChangeShapeType="1"/>
              <a:stCxn id="124" idx="0"/>
              <a:endCxn id="119" idx="2"/>
            </p:cNvCxnSpPr>
            <p:nvPr/>
          </p:nvCxnSpPr>
          <p:spPr bwMode="auto">
            <a:xfrm flipV="1">
              <a:off x="1930799" y="1443467"/>
              <a:ext cx="0" cy="155433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27" name="Group 103"/>
            <p:cNvGrpSpPr>
              <a:grpSpLocks/>
            </p:cNvGrpSpPr>
            <p:nvPr/>
          </p:nvGrpSpPr>
          <p:grpSpPr bwMode="auto">
            <a:xfrm>
              <a:off x="2076055" y="1621786"/>
              <a:ext cx="85725" cy="177800"/>
              <a:chOff x="1528" y="1363"/>
              <a:chExt cx="54" cy="112"/>
            </a:xfrm>
          </p:grpSpPr>
          <p:sp>
            <p:nvSpPr>
              <p:cNvPr id="134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35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  <p:sp>
          <p:nvSpPr>
            <p:cNvPr id="128" name="AutoShape 100"/>
            <p:cNvSpPr>
              <a:spLocks noChangeArrowheads="1"/>
            </p:cNvSpPr>
            <p:nvPr/>
          </p:nvSpPr>
          <p:spPr bwMode="auto">
            <a:xfrm>
              <a:off x="1858568" y="2462600"/>
              <a:ext cx="144462" cy="144463"/>
            </a:xfrm>
            <a:prstGeom prst="flowChartConnector">
              <a:avLst/>
            </a:prstGeom>
            <a:solidFill>
              <a:schemeClr val="bg1"/>
            </a:solidFill>
            <a:ln w="1778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cxnSp>
          <p:nvCxnSpPr>
            <p:cNvPr id="129" name="AutoShape 101"/>
            <p:cNvCxnSpPr>
              <a:cxnSpLocks noChangeShapeType="1"/>
              <a:stCxn id="121" idx="0"/>
              <a:endCxn id="128" idx="4"/>
            </p:cNvCxnSpPr>
            <p:nvPr/>
          </p:nvCxnSpPr>
          <p:spPr bwMode="auto">
            <a:xfrm flipV="1">
              <a:off x="1930799" y="2607063"/>
              <a:ext cx="0" cy="132005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30" name="AutoShape 102"/>
            <p:cNvCxnSpPr>
              <a:cxnSpLocks noChangeShapeType="1"/>
              <a:stCxn id="128" idx="0"/>
              <a:endCxn id="120" idx="2"/>
            </p:cNvCxnSpPr>
            <p:nvPr/>
          </p:nvCxnSpPr>
          <p:spPr bwMode="auto">
            <a:xfrm flipV="1">
              <a:off x="1930799" y="2330596"/>
              <a:ext cx="0" cy="132004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31" name="Group 103"/>
            <p:cNvGrpSpPr>
              <a:grpSpLocks/>
            </p:cNvGrpSpPr>
            <p:nvPr/>
          </p:nvGrpSpPr>
          <p:grpSpPr bwMode="auto">
            <a:xfrm>
              <a:off x="2076055" y="2466089"/>
              <a:ext cx="85725" cy="177800"/>
              <a:chOff x="1528" y="1363"/>
              <a:chExt cx="54" cy="112"/>
            </a:xfrm>
          </p:grpSpPr>
          <p:sp>
            <p:nvSpPr>
              <p:cNvPr id="132" name="Line 104"/>
              <p:cNvSpPr>
                <a:spLocks noChangeShapeType="1"/>
              </p:cNvSpPr>
              <p:nvPr/>
            </p:nvSpPr>
            <p:spPr bwMode="auto">
              <a:xfrm flipH="1">
                <a:off x="1551" y="1438"/>
                <a:ext cx="0" cy="37"/>
              </a:xfrm>
              <a:prstGeom prst="line">
                <a:avLst/>
              </a:prstGeom>
              <a:noFill/>
              <a:ln w="889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133" name="Text Box 105"/>
              <p:cNvSpPr txBox="1">
                <a:spLocks noChangeArrowheads="1"/>
              </p:cNvSpPr>
              <p:nvPr/>
            </p:nvSpPr>
            <p:spPr bwMode="auto">
              <a:xfrm>
                <a:off x="1528" y="1363"/>
                <a:ext cx="54" cy="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>
                  <a:buClrTx/>
                  <a:buSzTx/>
                  <a:buFontTx/>
                  <a:buNone/>
                </a:pPr>
                <a:r>
                  <a:rPr lang="en-US" sz="800" b="1"/>
                  <a:t>R</a:t>
                </a:r>
              </a:p>
            </p:txBody>
          </p:sp>
        </p:grpSp>
      </p:grpSp>
      <p:sp>
        <p:nvSpPr>
          <p:cNvPr id="139" name="AutoShape 5"/>
          <p:cNvSpPr>
            <a:spLocks noChangeArrowheads="1"/>
          </p:cNvSpPr>
          <p:nvPr/>
        </p:nvSpPr>
        <p:spPr bwMode="auto">
          <a:xfrm>
            <a:off x="3202257" y="4944829"/>
            <a:ext cx="1980000" cy="4318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Deployment descriptor</a:t>
            </a:r>
            <a:endParaRPr lang="en-US" sz="1200" dirty="0"/>
          </a:p>
        </p:txBody>
      </p:sp>
      <p:cxnSp>
        <p:nvCxnSpPr>
          <p:cNvPr id="140" name="AutoShape 113"/>
          <p:cNvCxnSpPr>
            <a:cxnSpLocks noChangeShapeType="1"/>
            <a:stCxn id="139" idx="0"/>
            <a:endCxn id="83" idx="2"/>
          </p:cNvCxnSpPr>
          <p:nvPr/>
        </p:nvCxnSpPr>
        <p:spPr bwMode="auto">
          <a:xfrm flipV="1">
            <a:off x="4192257" y="4603235"/>
            <a:ext cx="0" cy="34159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202257" y="3331163"/>
            <a:ext cx="19800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 smtClean="0"/>
              <a:t>Service Proxy</a:t>
            </a:r>
            <a:endParaRPr lang="en-US" sz="1200" dirty="0"/>
          </a:p>
        </p:txBody>
      </p:sp>
      <p:sp>
        <p:nvSpPr>
          <p:cNvPr id="90" name="AutoShape 100"/>
          <p:cNvSpPr>
            <a:spLocks noChangeArrowheads="1"/>
          </p:cNvSpPr>
          <p:nvPr/>
        </p:nvSpPr>
        <p:spPr bwMode="auto">
          <a:xfrm>
            <a:off x="2925447" y="3923661"/>
            <a:ext cx="144462" cy="144463"/>
          </a:xfrm>
          <a:prstGeom prst="flowChartConnector">
            <a:avLst/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91" name="AutoShape 102"/>
          <p:cNvCxnSpPr>
            <a:cxnSpLocks noChangeShapeType="1"/>
            <a:stCxn id="90" idx="6"/>
            <a:endCxn id="82" idx="2"/>
          </p:cNvCxnSpPr>
          <p:nvPr/>
        </p:nvCxnSpPr>
        <p:spPr bwMode="auto">
          <a:xfrm flipV="1">
            <a:off x="3069909" y="3762963"/>
            <a:ext cx="1122348" cy="232930"/>
          </a:xfrm>
          <a:prstGeom prst="bentConnector2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AutoShape 102"/>
          <p:cNvCxnSpPr>
            <a:cxnSpLocks noChangeShapeType="1"/>
            <a:stCxn id="45" idx="3"/>
            <a:endCxn id="90" idx="2"/>
          </p:cNvCxnSpPr>
          <p:nvPr/>
        </p:nvCxnSpPr>
        <p:spPr bwMode="auto">
          <a:xfrm flipV="1">
            <a:off x="2793099" y="3995893"/>
            <a:ext cx="132348" cy="391442"/>
          </a:xfrm>
          <a:prstGeom prst="bentConnector3">
            <a:avLst>
              <a:gd name="adj1" fmla="val 50000"/>
            </a:avLst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5" name="Group 13"/>
          <p:cNvGrpSpPr>
            <a:grpSpLocks/>
          </p:cNvGrpSpPr>
          <p:nvPr/>
        </p:nvGrpSpPr>
        <p:grpSpPr bwMode="auto">
          <a:xfrm>
            <a:off x="5811445" y="3013804"/>
            <a:ext cx="85725" cy="179387"/>
            <a:chOff x="1653" y="1330"/>
            <a:chExt cx="54" cy="113"/>
          </a:xfrm>
        </p:grpSpPr>
        <p:sp>
          <p:nvSpPr>
            <p:cNvPr id="106" name="Line 14"/>
            <p:cNvSpPr>
              <a:spLocks noChangeShapeType="1"/>
            </p:cNvSpPr>
            <p:nvPr/>
          </p:nvSpPr>
          <p:spPr bwMode="auto">
            <a:xfrm rot="10800000" flipH="1">
              <a:off x="1673" y="1330"/>
              <a:ext cx="0" cy="37"/>
            </a:xfrm>
            <a:prstGeom prst="line">
              <a:avLst/>
            </a:prstGeom>
            <a:noFill/>
            <a:ln w="889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sp>
          <p:nvSpPr>
            <p:cNvPr id="107" name="Text Box 15"/>
            <p:cNvSpPr txBox="1">
              <a:spLocks noChangeArrowheads="1"/>
            </p:cNvSpPr>
            <p:nvPr/>
          </p:nvSpPr>
          <p:spPr bwMode="auto">
            <a:xfrm>
              <a:off x="1653" y="1366"/>
              <a:ext cx="54" cy="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>
                <a:buClrTx/>
                <a:buSzTx/>
                <a:buFontTx/>
                <a:buNone/>
              </a:pPr>
              <a:r>
                <a:rPr lang="en-US" sz="800" b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12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104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POIROT, Gilles</dc:creator>
  <cp:lastModifiedBy>POIROT, Gilles</cp:lastModifiedBy>
  <cp:revision>115</cp:revision>
  <dcterms:created xsi:type="dcterms:W3CDTF">2006-08-16T00:00:00Z</dcterms:created>
  <dcterms:modified xsi:type="dcterms:W3CDTF">2014-11-05T15:22:54Z</dcterms:modified>
</cp:coreProperties>
</file>