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125" autoAdjust="0"/>
  </p:normalViewPr>
  <p:slideViewPr>
    <p:cSldViewPr snapToGrid="0" snapToObjects="1">
      <p:cViewPr>
        <p:scale>
          <a:sx n="94" d="100"/>
          <a:sy n="94" d="100"/>
        </p:scale>
        <p:origin x="-237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0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9C39-ACC5-D141-A7A6-522CBAC400F6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7F95-EE7C-4A49-A985-C386F0E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>
            <a:spLocks noChangeArrowheads="1"/>
          </p:cNvSpPr>
          <p:nvPr/>
        </p:nvSpPr>
        <p:spPr bwMode="auto">
          <a:xfrm>
            <a:off x="-3985256" y="2309509"/>
            <a:ext cx="15876666" cy="47511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Norman Cloud System (</a:t>
            </a:r>
            <a:r>
              <a:rPr lang="en-US" sz="1200" dirty="0" smtClean="0">
                <a:solidFill>
                  <a:schemeClr val="bg1"/>
                </a:solidFill>
              </a:rPr>
              <a:t>HCP/Monsoon)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5" name="Rectangle 6"/>
          <p:cNvSpPr>
            <a:spLocks noChangeArrowheads="1"/>
          </p:cNvSpPr>
          <p:nvPr/>
        </p:nvSpPr>
        <p:spPr bwMode="auto">
          <a:xfrm>
            <a:off x="-2377441" y="4440235"/>
            <a:ext cx="14213435" cy="2325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Persistency system </a:t>
            </a:r>
            <a:r>
              <a:rPr lang="en-US" sz="1200" dirty="0" smtClean="0"/>
              <a:t>(</a:t>
            </a:r>
            <a:r>
              <a:rPr lang="en-US" sz="1200" dirty="0" err="1" smtClean="0"/>
              <a:t>MongoDB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22" name="Rectangle 6"/>
          <p:cNvSpPr>
            <a:spLocks noChangeArrowheads="1"/>
          </p:cNvSpPr>
          <p:nvPr/>
        </p:nvSpPr>
        <p:spPr bwMode="auto">
          <a:xfrm>
            <a:off x="-3191852" y="2403292"/>
            <a:ext cx="15027846" cy="374853"/>
          </a:xfrm>
          <a:prstGeom prst="rect">
            <a:avLst/>
          </a:prstGeom>
          <a:solidFill>
            <a:srgbClr val="8EB4E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Reverse Proxy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2" name="AutoShape 5"/>
          <p:cNvSpPr>
            <a:spLocks noChangeArrowheads="1"/>
          </p:cNvSpPr>
          <p:nvPr/>
        </p:nvSpPr>
        <p:spPr bwMode="auto">
          <a:xfrm>
            <a:off x="-309902" y="4911001"/>
            <a:ext cx="795151" cy="1035395"/>
          </a:xfrm>
          <a:prstGeom prst="roundRect">
            <a:avLst>
              <a:gd name="adj" fmla="val 17502"/>
            </a:avLst>
          </a:prstGeom>
          <a:solidFill>
            <a:schemeClr val="bg1">
              <a:lumMod val="8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t"/>
          <a:lstStyle/>
          <a:p>
            <a:pPr algn="ctr">
              <a:buClrTx/>
              <a:buSzTx/>
              <a:buFontTx/>
              <a:buNone/>
            </a:pPr>
            <a:endParaRPr lang="en-US" sz="1000" dirty="0"/>
          </a:p>
        </p:txBody>
      </p:sp>
      <p:sp>
        <p:nvSpPr>
          <p:cNvPr id="260" name="Rectangle 6"/>
          <p:cNvSpPr>
            <a:spLocks noChangeArrowheads="1"/>
          </p:cNvSpPr>
          <p:nvPr/>
        </p:nvSpPr>
        <p:spPr bwMode="auto">
          <a:xfrm>
            <a:off x="-3973058" y="-27080"/>
            <a:ext cx="15876667" cy="2309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r>
              <a:rPr lang="en-US" sz="1200" dirty="0" smtClean="0">
                <a:solidFill>
                  <a:schemeClr val="bg1"/>
                </a:solidFill>
              </a:rPr>
              <a:t>Browser</a:t>
            </a:r>
            <a:endParaRPr lang="en-US" sz="1200" dirty="0"/>
          </a:p>
          <a:p>
            <a:pPr>
              <a:buClrTx/>
              <a:buSzTx/>
              <a:buFontTx/>
              <a:buNone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0" name="Rectangle 6"/>
          <p:cNvSpPr>
            <a:spLocks noChangeArrowheads="1"/>
          </p:cNvSpPr>
          <p:nvPr/>
        </p:nvSpPr>
        <p:spPr bwMode="auto">
          <a:xfrm>
            <a:off x="8327425" y="88501"/>
            <a:ext cx="1388902" cy="1996430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Driven </a:t>
            </a:r>
            <a:endParaRPr lang="en-US" sz="1200" dirty="0"/>
          </a:p>
        </p:txBody>
      </p:sp>
      <p:sp>
        <p:nvSpPr>
          <p:cNvPr id="339" name="Rectangle 6"/>
          <p:cNvSpPr>
            <a:spLocks noChangeArrowheads="1"/>
          </p:cNvSpPr>
          <p:nvPr/>
        </p:nvSpPr>
        <p:spPr bwMode="auto">
          <a:xfrm>
            <a:off x="9816795" y="569410"/>
            <a:ext cx="1182809" cy="1487181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16" name="AutoShape 5"/>
          <p:cNvSpPr>
            <a:spLocks noChangeArrowheads="1"/>
          </p:cNvSpPr>
          <p:nvPr/>
        </p:nvSpPr>
        <p:spPr bwMode="auto">
          <a:xfrm>
            <a:off x="-1786799" y="4757620"/>
            <a:ext cx="1103274" cy="1794277"/>
          </a:xfrm>
          <a:prstGeom prst="roundRect">
            <a:avLst>
              <a:gd name="adj" fmla="val 23893"/>
            </a:avLst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t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303" name="Rectangle 6"/>
          <p:cNvSpPr>
            <a:spLocks noChangeArrowheads="1"/>
          </p:cNvSpPr>
          <p:nvPr/>
        </p:nvSpPr>
        <p:spPr bwMode="auto">
          <a:xfrm>
            <a:off x="2983184" y="50571"/>
            <a:ext cx="4046550" cy="2132421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Application Composer</a:t>
            </a:r>
            <a:endParaRPr lang="en-US" sz="1200" dirty="0"/>
          </a:p>
        </p:txBody>
      </p:sp>
      <p:sp>
        <p:nvSpPr>
          <p:cNvPr id="261" name="Rectangle 6"/>
          <p:cNvSpPr>
            <a:spLocks noChangeArrowheads="1"/>
          </p:cNvSpPr>
          <p:nvPr/>
        </p:nvSpPr>
        <p:spPr bwMode="auto">
          <a:xfrm>
            <a:off x="-2377440" y="3037840"/>
            <a:ext cx="14184065" cy="128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Norman Server (</a:t>
            </a:r>
            <a:r>
              <a:rPr lang="en-US" sz="1200" dirty="0" err="1" smtClean="0"/>
              <a:t>Node.js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57" name="Rectangle 256"/>
          <p:cNvSpPr/>
          <p:nvPr/>
        </p:nvSpPr>
        <p:spPr>
          <a:xfrm>
            <a:off x="12027302" y="-88944"/>
            <a:ext cx="3243112" cy="7127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 from existing systems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tangle 6"/>
          <p:cNvSpPr>
            <a:spLocks noChangeArrowheads="1"/>
          </p:cNvSpPr>
          <p:nvPr/>
        </p:nvSpPr>
        <p:spPr bwMode="auto">
          <a:xfrm>
            <a:off x="12183321" y="6395387"/>
            <a:ext cx="300840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526712" y="4658927"/>
            <a:ext cx="2009363" cy="1893777"/>
          </a:xfrm>
          <a:prstGeom prst="roundRect">
            <a:avLst>
              <a:gd name="adj" fmla="val 15960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Data </a:t>
            </a:r>
            <a:r>
              <a:rPr lang="en-US" sz="1000" dirty="0" smtClean="0"/>
              <a:t>Models Repo</a:t>
            </a:r>
            <a:endParaRPr lang="en-US" sz="10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8068227" y="5332829"/>
            <a:ext cx="818281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ER Model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68227" y="5655822"/>
            <a:ext cx="818281" cy="290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Mock data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704579" y="4499972"/>
            <a:ext cx="1682527" cy="1973455"/>
          </a:xfrm>
          <a:prstGeom prst="roundRect">
            <a:avLst>
              <a:gd name="adj" fmla="val 21212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UI catalogs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877120" y="6183500"/>
            <a:ext cx="1151252" cy="27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/>
              <a:t>Guidelines</a:t>
            </a: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-1632776" y="4881789"/>
            <a:ext cx="769076" cy="4111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Project Templates</a:t>
            </a: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-1737354" y="5487482"/>
            <a:ext cx="1003902" cy="5419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Norman User Profiles &amp; Groups</a:t>
            </a: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13166225" y="477245"/>
            <a:ext cx="951899" cy="206351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Documents</a:t>
            </a: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1195303" y="4845056"/>
            <a:ext cx="1988221" cy="1772709"/>
          </a:xfrm>
          <a:prstGeom prst="roundRect">
            <a:avLst>
              <a:gd name="adj" fmla="val 17502"/>
            </a:avLst>
          </a:prstGeom>
          <a:solidFill>
            <a:schemeClr val="bg1">
              <a:lumMod val="8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t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Project</a:t>
            </a: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212225" y="5911658"/>
            <a:ext cx="922579" cy="3490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Project State</a:t>
            </a: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1242190" y="5502587"/>
            <a:ext cx="895770" cy="34905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Users </a:t>
            </a:r>
            <a:r>
              <a:rPr lang="en-US" sz="1000" dirty="0" smtClean="0"/>
              <a:t>roles </a:t>
            </a:r>
            <a:r>
              <a:rPr lang="en-US" sz="1000" dirty="0"/>
              <a:t>assignments</a:t>
            </a: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1242190" y="5128375"/>
            <a:ext cx="895770" cy="3235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Properties</a:t>
            </a:r>
            <a:endParaRPr lang="en-US" sz="1000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-225355" y="5631216"/>
            <a:ext cx="630858" cy="1917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b="1" dirty="0" smtClean="0"/>
              <a:t>Links</a:t>
            </a:r>
            <a:endParaRPr lang="en-US" sz="1000" b="1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-255133" y="4959903"/>
            <a:ext cx="685612" cy="2679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Statistics</a:t>
            </a: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-239416" y="5303011"/>
            <a:ext cx="669895" cy="21545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Ratings</a:t>
            </a: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2230535" y="5128375"/>
            <a:ext cx="922579" cy="3249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App Version Entries</a:t>
            </a:r>
            <a:endParaRPr lang="en-US" sz="1000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12243558" y="450268"/>
            <a:ext cx="860611" cy="501346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12323604" y="558170"/>
            <a:ext cx="722078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Users</a:t>
            </a:r>
          </a:p>
        </p:txBody>
      </p:sp>
      <p:sp>
        <p:nvSpPr>
          <p:cNvPr id="117" name="AutoShape 5"/>
          <p:cNvSpPr>
            <a:spLocks noChangeArrowheads="1"/>
          </p:cNvSpPr>
          <p:nvPr/>
        </p:nvSpPr>
        <p:spPr bwMode="auto">
          <a:xfrm>
            <a:off x="12323604" y="742626"/>
            <a:ext cx="722078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/>
              <a:t>Roles</a:t>
            </a:r>
          </a:p>
        </p:txBody>
      </p:sp>
      <p:sp>
        <p:nvSpPr>
          <p:cNvPr id="166" name="Rectangle 6"/>
          <p:cNvSpPr>
            <a:spLocks noChangeArrowheads="1"/>
          </p:cNvSpPr>
          <p:nvPr/>
        </p:nvSpPr>
        <p:spPr bwMode="auto">
          <a:xfrm>
            <a:off x="12243558" y="50250"/>
            <a:ext cx="860611" cy="215132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err="1" smtClean="0"/>
              <a:t>IdP</a:t>
            </a:r>
            <a:r>
              <a:rPr lang="en-US" sz="1200" dirty="0" smtClean="0"/>
              <a:t> Svc</a:t>
            </a:r>
            <a:endParaRPr lang="en-US" sz="1200" dirty="0"/>
          </a:p>
        </p:txBody>
      </p:sp>
      <p:grpSp>
        <p:nvGrpSpPr>
          <p:cNvPr id="167" name="Group 121"/>
          <p:cNvGrpSpPr>
            <a:grpSpLocks/>
          </p:cNvGrpSpPr>
          <p:nvPr/>
        </p:nvGrpSpPr>
        <p:grpSpPr bwMode="auto">
          <a:xfrm>
            <a:off x="12458758" y="270881"/>
            <a:ext cx="430212" cy="179387"/>
            <a:chOff x="998" y="3624"/>
            <a:chExt cx="271" cy="271"/>
          </a:xfrm>
        </p:grpSpPr>
        <p:sp>
          <p:nvSpPr>
            <p:cNvPr id="168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" name="Rectangle 6"/>
          <p:cNvSpPr>
            <a:spLocks noChangeArrowheads="1"/>
          </p:cNvSpPr>
          <p:nvPr/>
        </p:nvSpPr>
        <p:spPr bwMode="auto">
          <a:xfrm>
            <a:off x="13166225" y="45073"/>
            <a:ext cx="951899" cy="220310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Document Svc</a:t>
            </a:r>
            <a:endParaRPr lang="en-US" sz="1200" dirty="0"/>
          </a:p>
        </p:txBody>
      </p:sp>
      <p:grpSp>
        <p:nvGrpSpPr>
          <p:cNvPr id="176" name="Group 121"/>
          <p:cNvGrpSpPr>
            <a:grpSpLocks/>
          </p:cNvGrpSpPr>
          <p:nvPr/>
        </p:nvGrpSpPr>
        <p:grpSpPr bwMode="auto">
          <a:xfrm>
            <a:off x="13444530" y="265382"/>
            <a:ext cx="430212" cy="211863"/>
            <a:chOff x="998" y="3624"/>
            <a:chExt cx="271" cy="271"/>
          </a:xfrm>
        </p:grpSpPr>
        <p:sp>
          <p:nvSpPr>
            <p:cNvPr id="177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14182612" y="50571"/>
            <a:ext cx="951899" cy="220310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KM Svc</a:t>
            </a:r>
            <a:endParaRPr lang="en-US" sz="1200" dirty="0"/>
          </a:p>
        </p:txBody>
      </p:sp>
      <p:sp>
        <p:nvSpPr>
          <p:cNvPr id="181" name="AutoShape 5"/>
          <p:cNvSpPr>
            <a:spLocks noChangeArrowheads="1"/>
          </p:cNvSpPr>
          <p:nvPr/>
        </p:nvSpPr>
        <p:spPr bwMode="auto">
          <a:xfrm>
            <a:off x="14182612" y="477245"/>
            <a:ext cx="951899" cy="206351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Norman Help/Tutorial</a:t>
            </a:r>
            <a:endParaRPr lang="en-US" sz="800" dirty="0"/>
          </a:p>
        </p:txBody>
      </p:sp>
      <p:grpSp>
        <p:nvGrpSpPr>
          <p:cNvPr id="182" name="Group 121"/>
          <p:cNvGrpSpPr>
            <a:grpSpLocks/>
          </p:cNvGrpSpPr>
          <p:nvPr/>
        </p:nvGrpSpPr>
        <p:grpSpPr bwMode="auto">
          <a:xfrm>
            <a:off x="14462354" y="265382"/>
            <a:ext cx="430212" cy="211863"/>
            <a:chOff x="998" y="3624"/>
            <a:chExt cx="271" cy="271"/>
          </a:xfrm>
        </p:grpSpPr>
        <p:sp>
          <p:nvSpPr>
            <p:cNvPr id="183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" name="AutoShape 5"/>
          <p:cNvSpPr>
            <a:spLocks noChangeArrowheads="1"/>
          </p:cNvSpPr>
          <p:nvPr/>
        </p:nvSpPr>
        <p:spPr bwMode="auto">
          <a:xfrm>
            <a:off x="12243558" y="1625308"/>
            <a:ext cx="860611" cy="696310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187" name="AutoShape 5"/>
          <p:cNvSpPr>
            <a:spLocks noChangeArrowheads="1"/>
          </p:cNvSpPr>
          <p:nvPr/>
        </p:nvSpPr>
        <p:spPr bwMode="auto">
          <a:xfrm>
            <a:off x="12323604" y="1733210"/>
            <a:ext cx="722078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err="1" smtClean="0"/>
              <a:t>Reqts</a:t>
            </a:r>
            <a:endParaRPr lang="en-US" sz="800" dirty="0"/>
          </a:p>
        </p:txBody>
      </p:sp>
      <p:sp>
        <p:nvSpPr>
          <p:cNvPr id="188" name="AutoShape 5"/>
          <p:cNvSpPr>
            <a:spLocks noChangeArrowheads="1"/>
          </p:cNvSpPr>
          <p:nvPr/>
        </p:nvSpPr>
        <p:spPr bwMode="auto">
          <a:xfrm>
            <a:off x="12323604" y="1917666"/>
            <a:ext cx="722078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Issues</a:t>
            </a:r>
            <a:endParaRPr lang="en-US" sz="800" dirty="0"/>
          </a:p>
        </p:txBody>
      </p:sp>
      <p:sp>
        <p:nvSpPr>
          <p:cNvPr id="189" name="Rectangle 6"/>
          <p:cNvSpPr>
            <a:spLocks noChangeArrowheads="1"/>
          </p:cNvSpPr>
          <p:nvPr/>
        </p:nvSpPr>
        <p:spPr bwMode="auto">
          <a:xfrm>
            <a:off x="12243558" y="1061129"/>
            <a:ext cx="860611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Project </a:t>
            </a:r>
            <a:r>
              <a:rPr lang="en-US" sz="1200" dirty="0" err="1" smtClean="0"/>
              <a:t>Mgmt</a:t>
            </a:r>
            <a:r>
              <a:rPr lang="en-US" sz="1200" dirty="0" smtClean="0"/>
              <a:t> Svc</a:t>
            </a:r>
            <a:endParaRPr lang="en-US" sz="1200" dirty="0"/>
          </a:p>
        </p:txBody>
      </p:sp>
      <p:grpSp>
        <p:nvGrpSpPr>
          <p:cNvPr id="190" name="Group 121"/>
          <p:cNvGrpSpPr>
            <a:grpSpLocks/>
          </p:cNvGrpSpPr>
          <p:nvPr/>
        </p:nvGrpSpPr>
        <p:grpSpPr bwMode="auto">
          <a:xfrm>
            <a:off x="12458758" y="1445921"/>
            <a:ext cx="430212" cy="179387"/>
            <a:chOff x="998" y="3624"/>
            <a:chExt cx="271" cy="271"/>
          </a:xfrm>
        </p:grpSpPr>
        <p:sp>
          <p:nvSpPr>
            <p:cNvPr id="191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AutoShape 5"/>
          <p:cNvSpPr>
            <a:spLocks noChangeArrowheads="1"/>
          </p:cNvSpPr>
          <p:nvPr/>
        </p:nvSpPr>
        <p:spPr bwMode="auto">
          <a:xfrm>
            <a:off x="12323604" y="2107746"/>
            <a:ext cx="722078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Tasks</a:t>
            </a:r>
            <a:endParaRPr lang="en-US" sz="800" dirty="0"/>
          </a:p>
        </p:txBody>
      </p:sp>
      <p:sp>
        <p:nvSpPr>
          <p:cNvPr id="195" name="AutoShape 5"/>
          <p:cNvSpPr>
            <a:spLocks noChangeArrowheads="1"/>
          </p:cNvSpPr>
          <p:nvPr/>
        </p:nvSpPr>
        <p:spPr bwMode="auto">
          <a:xfrm>
            <a:off x="9889731" y="4667544"/>
            <a:ext cx="951899" cy="549429"/>
          </a:xfrm>
          <a:prstGeom prst="roundRect">
            <a:avLst>
              <a:gd name="adj" fmla="val 18558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196" name="AutoShape 5"/>
          <p:cNvSpPr>
            <a:spLocks noChangeArrowheads="1"/>
          </p:cNvSpPr>
          <p:nvPr/>
        </p:nvSpPr>
        <p:spPr bwMode="auto">
          <a:xfrm>
            <a:off x="9969776" y="4775447"/>
            <a:ext cx="798671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Studies</a:t>
            </a:r>
            <a:endParaRPr lang="en-US" sz="800" dirty="0"/>
          </a:p>
        </p:txBody>
      </p:sp>
      <p:sp>
        <p:nvSpPr>
          <p:cNvPr id="197" name="AutoShape 5"/>
          <p:cNvSpPr>
            <a:spLocks noChangeArrowheads="1"/>
          </p:cNvSpPr>
          <p:nvPr/>
        </p:nvSpPr>
        <p:spPr bwMode="auto">
          <a:xfrm>
            <a:off x="9969776" y="4959903"/>
            <a:ext cx="798671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Feedback</a:t>
            </a:r>
            <a:endParaRPr lang="en-US" sz="800" dirty="0"/>
          </a:p>
        </p:txBody>
      </p:sp>
      <p:sp>
        <p:nvSpPr>
          <p:cNvPr id="198" name="Rectangle 6"/>
          <p:cNvSpPr>
            <a:spLocks noChangeArrowheads="1"/>
          </p:cNvSpPr>
          <p:nvPr/>
        </p:nvSpPr>
        <p:spPr bwMode="auto">
          <a:xfrm>
            <a:off x="9889731" y="3277534"/>
            <a:ext cx="951899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User Research Svc</a:t>
            </a:r>
            <a:endParaRPr lang="en-US" sz="1200" dirty="0"/>
          </a:p>
        </p:txBody>
      </p:sp>
      <p:grpSp>
        <p:nvGrpSpPr>
          <p:cNvPr id="199" name="Group 121"/>
          <p:cNvGrpSpPr>
            <a:grpSpLocks/>
          </p:cNvGrpSpPr>
          <p:nvPr/>
        </p:nvGrpSpPr>
        <p:grpSpPr bwMode="auto">
          <a:xfrm>
            <a:off x="10104931" y="4154736"/>
            <a:ext cx="475846" cy="512809"/>
            <a:chOff x="998" y="3624"/>
            <a:chExt cx="271" cy="271"/>
          </a:xfrm>
        </p:grpSpPr>
        <p:sp>
          <p:nvSpPr>
            <p:cNvPr id="200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" name="AutoShape 5"/>
          <p:cNvSpPr>
            <a:spLocks noChangeArrowheads="1"/>
          </p:cNvSpPr>
          <p:nvPr/>
        </p:nvSpPr>
        <p:spPr bwMode="auto">
          <a:xfrm>
            <a:off x="13165449" y="1625308"/>
            <a:ext cx="952675" cy="696310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05" name="AutoShape 5"/>
          <p:cNvSpPr>
            <a:spLocks noChangeArrowheads="1"/>
          </p:cNvSpPr>
          <p:nvPr/>
        </p:nvSpPr>
        <p:spPr bwMode="auto">
          <a:xfrm>
            <a:off x="13245494" y="1733210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Discussions</a:t>
            </a:r>
            <a:endParaRPr lang="en-US" sz="800" dirty="0"/>
          </a:p>
        </p:txBody>
      </p:sp>
      <p:sp>
        <p:nvSpPr>
          <p:cNvPr id="206" name="AutoShape 5"/>
          <p:cNvSpPr>
            <a:spLocks noChangeArrowheads="1"/>
          </p:cNvSpPr>
          <p:nvPr/>
        </p:nvSpPr>
        <p:spPr bwMode="auto">
          <a:xfrm>
            <a:off x="13245494" y="1917666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Comments</a:t>
            </a:r>
            <a:endParaRPr lang="en-US" sz="800" dirty="0"/>
          </a:p>
        </p:txBody>
      </p:sp>
      <p:sp>
        <p:nvSpPr>
          <p:cNvPr id="207" name="Rectangle 6"/>
          <p:cNvSpPr>
            <a:spLocks noChangeArrowheads="1"/>
          </p:cNvSpPr>
          <p:nvPr/>
        </p:nvSpPr>
        <p:spPr bwMode="auto">
          <a:xfrm>
            <a:off x="13165449" y="1061129"/>
            <a:ext cx="95267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err="1" smtClean="0"/>
              <a:t>Collab</a:t>
            </a:r>
            <a:r>
              <a:rPr lang="en-US" sz="1200" dirty="0" smtClean="0"/>
              <a:t>.&amp;Social Svc</a:t>
            </a:r>
            <a:endParaRPr lang="en-US" sz="1200" dirty="0"/>
          </a:p>
        </p:txBody>
      </p:sp>
      <p:grpSp>
        <p:nvGrpSpPr>
          <p:cNvPr id="208" name="Group 121"/>
          <p:cNvGrpSpPr>
            <a:grpSpLocks/>
          </p:cNvGrpSpPr>
          <p:nvPr/>
        </p:nvGrpSpPr>
        <p:grpSpPr bwMode="auto">
          <a:xfrm>
            <a:off x="13380648" y="1445921"/>
            <a:ext cx="476234" cy="179387"/>
            <a:chOff x="998" y="3624"/>
            <a:chExt cx="271" cy="271"/>
          </a:xfrm>
        </p:grpSpPr>
        <p:sp>
          <p:nvSpPr>
            <p:cNvPr id="209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" name="AutoShape 5"/>
          <p:cNvSpPr>
            <a:spLocks noChangeArrowheads="1"/>
          </p:cNvSpPr>
          <p:nvPr/>
        </p:nvSpPr>
        <p:spPr bwMode="auto">
          <a:xfrm>
            <a:off x="13245494" y="2107746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Wiki</a:t>
            </a:r>
            <a:endParaRPr lang="en-US" sz="800" dirty="0"/>
          </a:p>
        </p:txBody>
      </p:sp>
      <p:sp>
        <p:nvSpPr>
          <p:cNvPr id="213" name="AutoShape 5"/>
          <p:cNvSpPr>
            <a:spLocks noChangeArrowheads="1"/>
          </p:cNvSpPr>
          <p:nvPr/>
        </p:nvSpPr>
        <p:spPr bwMode="auto">
          <a:xfrm>
            <a:off x="12126882" y="2997996"/>
            <a:ext cx="952675" cy="632931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14" name="AutoShape 5"/>
          <p:cNvSpPr>
            <a:spLocks noChangeArrowheads="1"/>
          </p:cNvSpPr>
          <p:nvPr/>
        </p:nvSpPr>
        <p:spPr bwMode="auto">
          <a:xfrm>
            <a:off x="12206927" y="3105898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App Catalog</a:t>
            </a:r>
            <a:endParaRPr lang="en-US" sz="800" dirty="0"/>
          </a:p>
        </p:txBody>
      </p:sp>
      <p:sp>
        <p:nvSpPr>
          <p:cNvPr id="215" name="AutoShape 5"/>
          <p:cNvSpPr>
            <a:spLocks noChangeArrowheads="1"/>
          </p:cNvSpPr>
          <p:nvPr/>
        </p:nvSpPr>
        <p:spPr bwMode="auto">
          <a:xfrm>
            <a:off x="12206927" y="3290354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Usage stats</a:t>
            </a:r>
            <a:endParaRPr lang="en-US" sz="800" dirty="0"/>
          </a:p>
        </p:txBody>
      </p:sp>
      <p:sp>
        <p:nvSpPr>
          <p:cNvPr id="216" name="Rectangle 6"/>
          <p:cNvSpPr>
            <a:spLocks noChangeArrowheads="1"/>
          </p:cNvSpPr>
          <p:nvPr/>
        </p:nvSpPr>
        <p:spPr bwMode="auto">
          <a:xfrm>
            <a:off x="12126882" y="2433817"/>
            <a:ext cx="95267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Marketplace Svc</a:t>
            </a:r>
            <a:endParaRPr lang="en-US" sz="1200" dirty="0"/>
          </a:p>
        </p:txBody>
      </p:sp>
      <p:grpSp>
        <p:nvGrpSpPr>
          <p:cNvPr id="217" name="Group 121"/>
          <p:cNvGrpSpPr>
            <a:grpSpLocks/>
          </p:cNvGrpSpPr>
          <p:nvPr/>
        </p:nvGrpSpPr>
        <p:grpSpPr bwMode="auto">
          <a:xfrm>
            <a:off x="12342081" y="2818609"/>
            <a:ext cx="476234" cy="179387"/>
            <a:chOff x="998" y="3624"/>
            <a:chExt cx="271" cy="271"/>
          </a:xfrm>
        </p:grpSpPr>
        <p:sp>
          <p:nvSpPr>
            <p:cNvPr id="218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AutoShape 5"/>
          <p:cNvSpPr>
            <a:spLocks noChangeArrowheads="1"/>
          </p:cNvSpPr>
          <p:nvPr/>
        </p:nvSpPr>
        <p:spPr bwMode="auto">
          <a:xfrm>
            <a:off x="13183105" y="2997996"/>
            <a:ext cx="935019" cy="696310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23" name="AutoShape 5"/>
          <p:cNvSpPr>
            <a:spLocks noChangeArrowheads="1"/>
          </p:cNvSpPr>
          <p:nvPr/>
        </p:nvSpPr>
        <p:spPr bwMode="auto">
          <a:xfrm>
            <a:off x="13263150" y="3105898"/>
            <a:ext cx="784509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Build def.</a:t>
            </a:r>
            <a:endParaRPr lang="en-US" sz="800" dirty="0"/>
          </a:p>
        </p:txBody>
      </p:sp>
      <p:sp>
        <p:nvSpPr>
          <p:cNvPr id="224" name="AutoShape 5"/>
          <p:cNvSpPr>
            <a:spLocks noChangeArrowheads="1"/>
          </p:cNvSpPr>
          <p:nvPr/>
        </p:nvSpPr>
        <p:spPr bwMode="auto">
          <a:xfrm>
            <a:off x="13263150" y="3290354"/>
            <a:ext cx="784509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Build artifacts</a:t>
            </a:r>
            <a:endParaRPr lang="en-US" sz="800" dirty="0"/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13183105" y="2433817"/>
            <a:ext cx="935019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Build Svc</a:t>
            </a:r>
            <a:endParaRPr lang="en-US" sz="1200" dirty="0"/>
          </a:p>
        </p:txBody>
      </p:sp>
      <p:grpSp>
        <p:nvGrpSpPr>
          <p:cNvPr id="226" name="Group 121"/>
          <p:cNvGrpSpPr>
            <a:grpSpLocks/>
          </p:cNvGrpSpPr>
          <p:nvPr/>
        </p:nvGrpSpPr>
        <p:grpSpPr bwMode="auto">
          <a:xfrm>
            <a:off x="13398305" y="2818609"/>
            <a:ext cx="467408" cy="179387"/>
            <a:chOff x="998" y="3624"/>
            <a:chExt cx="271" cy="271"/>
          </a:xfrm>
        </p:grpSpPr>
        <p:sp>
          <p:nvSpPr>
            <p:cNvPr id="227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0" name="AutoShape 5"/>
          <p:cNvSpPr>
            <a:spLocks noChangeArrowheads="1"/>
          </p:cNvSpPr>
          <p:nvPr/>
        </p:nvSpPr>
        <p:spPr bwMode="auto">
          <a:xfrm>
            <a:off x="13263150" y="3480434"/>
            <a:ext cx="784509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Build results</a:t>
            </a:r>
            <a:endParaRPr lang="en-US" sz="800" dirty="0"/>
          </a:p>
        </p:txBody>
      </p:sp>
      <p:sp>
        <p:nvSpPr>
          <p:cNvPr id="231" name="AutoShape 5"/>
          <p:cNvSpPr>
            <a:spLocks noChangeArrowheads="1"/>
          </p:cNvSpPr>
          <p:nvPr/>
        </p:nvSpPr>
        <p:spPr bwMode="auto">
          <a:xfrm>
            <a:off x="14182612" y="1625308"/>
            <a:ext cx="952675" cy="696310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32" name="AutoShape 5"/>
          <p:cNvSpPr>
            <a:spLocks noChangeArrowheads="1"/>
          </p:cNvSpPr>
          <p:nvPr/>
        </p:nvSpPr>
        <p:spPr bwMode="auto">
          <a:xfrm>
            <a:off x="14262657" y="1733210"/>
            <a:ext cx="799322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Sites</a:t>
            </a:r>
            <a:endParaRPr lang="en-US" sz="800" dirty="0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4182612" y="1061129"/>
            <a:ext cx="95267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Portal Svc</a:t>
            </a:r>
            <a:endParaRPr lang="en-US" sz="1200" dirty="0"/>
          </a:p>
        </p:txBody>
      </p:sp>
      <p:grpSp>
        <p:nvGrpSpPr>
          <p:cNvPr id="235" name="Group 121"/>
          <p:cNvGrpSpPr>
            <a:grpSpLocks/>
          </p:cNvGrpSpPr>
          <p:nvPr/>
        </p:nvGrpSpPr>
        <p:grpSpPr bwMode="auto">
          <a:xfrm>
            <a:off x="14397811" y="1445921"/>
            <a:ext cx="476234" cy="179387"/>
            <a:chOff x="998" y="3624"/>
            <a:chExt cx="271" cy="271"/>
          </a:xfrm>
        </p:grpSpPr>
        <p:sp>
          <p:nvSpPr>
            <p:cNvPr id="236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0" name="AutoShape 5"/>
          <p:cNvSpPr>
            <a:spLocks noChangeArrowheads="1"/>
          </p:cNvSpPr>
          <p:nvPr/>
        </p:nvSpPr>
        <p:spPr bwMode="auto">
          <a:xfrm>
            <a:off x="14200268" y="2997996"/>
            <a:ext cx="935019" cy="696310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41" name="AutoShape 5"/>
          <p:cNvSpPr>
            <a:spLocks noChangeArrowheads="1"/>
          </p:cNvSpPr>
          <p:nvPr/>
        </p:nvSpPr>
        <p:spPr bwMode="auto">
          <a:xfrm>
            <a:off x="14280313" y="3105898"/>
            <a:ext cx="784509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Servers</a:t>
            </a:r>
            <a:endParaRPr lang="en-US" sz="800" dirty="0"/>
          </a:p>
        </p:txBody>
      </p:sp>
      <p:sp>
        <p:nvSpPr>
          <p:cNvPr id="242" name="AutoShape 5"/>
          <p:cNvSpPr>
            <a:spLocks noChangeArrowheads="1"/>
          </p:cNvSpPr>
          <p:nvPr/>
        </p:nvSpPr>
        <p:spPr bwMode="auto">
          <a:xfrm>
            <a:off x="14280313" y="3290354"/>
            <a:ext cx="784509" cy="15049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800" dirty="0" smtClean="0"/>
              <a:t>Installed </a:t>
            </a:r>
            <a:r>
              <a:rPr lang="en-US" sz="800" dirty="0" err="1" smtClean="0"/>
              <a:t>pkg</a:t>
            </a:r>
            <a:endParaRPr lang="en-US" sz="800" dirty="0"/>
          </a:p>
        </p:txBody>
      </p:sp>
      <p:sp>
        <p:nvSpPr>
          <p:cNvPr id="243" name="Rectangle 6"/>
          <p:cNvSpPr>
            <a:spLocks noChangeArrowheads="1"/>
          </p:cNvSpPr>
          <p:nvPr/>
        </p:nvSpPr>
        <p:spPr bwMode="auto">
          <a:xfrm>
            <a:off x="14200268" y="2433817"/>
            <a:ext cx="935019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Landscape Svc</a:t>
            </a:r>
            <a:endParaRPr lang="en-US" sz="1200" dirty="0"/>
          </a:p>
        </p:txBody>
      </p:sp>
      <p:grpSp>
        <p:nvGrpSpPr>
          <p:cNvPr id="244" name="Group 121"/>
          <p:cNvGrpSpPr>
            <a:grpSpLocks/>
          </p:cNvGrpSpPr>
          <p:nvPr/>
        </p:nvGrpSpPr>
        <p:grpSpPr bwMode="auto">
          <a:xfrm>
            <a:off x="14415468" y="2818609"/>
            <a:ext cx="467408" cy="179387"/>
            <a:chOff x="998" y="3624"/>
            <a:chExt cx="271" cy="271"/>
          </a:xfrm>
        </p:grpSpPr>
        <p:sp>
          <p:nvSpPr>
            <p:cNvPr id="245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" name="AutoShape 5"/>
          <p:cNvSpPr>
            <a:spLocks noChangeArrowheads="1"/>
          </p:cNvSpPr>
          <p:nvPr/>
        </p:nvSpPr>
        <p:spPr bwMode="auto">
          <a:xfrm>
            <a:off x="12126882" y="4373421"/>
            <a:ext cx="3008405" cy="877576"/>
          </a:xfrm>
          <a:prstGeom prst="roundRect">
            <a:avLst>
              <a:gd name="adj" fmla="val 18558"/>
            </a:avLst>
          </a:prstGeom>
          <a:solidFill>
            <a:schemeClr val="bg1">
              <a:lumMod val="50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800" dirty="0"/>
          </a:p>
        </p:txBody>
      </p:sp>
      <p:sp>
        <p:nvSpPr>
          <p:cNvPr id="252" name="Rectangle 6"/>
          <p:cNvSpPr>
            <a:spLocks noChangeArrowheads="1"/>
          </p:cNvSpPr>
          <p:nvPr/>
        </p:nvSpPr>
        <p:spPr bwMode="auto">
          <a:xfrm>
            <a:off x="12137583" y="3758428"/>
            <a:ext cx="300840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Code Repo Svc</a:t>
            </a:r>
            <a:endParaRPr lang="en-US" sz="1200" dirty="0"/>
          </a:p>
        </p:txBody>
      </p:sp>
      <p:grpSp>
        <p:nvGrpSpPr>
          <p:cNvPr id="253" name="Group 121"/>
          <p:cNvGrpSpPr>
            <a:grpSpLocks/>
          </p:cNvGrpSpPr>
          <p:nvPr/>
        </p:nvGrpSpPr>
        <p:grpSpPr bwMode="auto">
          <a:xfrm>
            <a:off x="13427328" y="4194034"/>
            <a:ext cx="476234" cy="179387"/>
            <a:chOff x="998" y="3624"/>
            <a:chExt cx="271" cy="271"/>
          </a:xfrm>
        </p:grpSpPr>
        <p:sp>
          <p:nvSpPr>
            <p:cNvPr id="254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86318" y="4317232"/>
            <a:ext cx="2823728" cy="715006"/>
            <a:chOff x="644255" y="249852"/>
            <a:chExt cx="2331856" cy="3127212"/>
          </a:xfrm>
          <a:solidFill>
            <a:srgbClr val="BFBFBF"/>
          </a:solidFill>
        </p:grpSpPr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779591" y="249852"/>
              <a:ext cx="2196520" cy="2953384"/>
            </a:xfrm>
            <a:prstGeom prst="roundRect">
              <a:avLst>
                <a:gd name="adj" fmla="val 23047"/>
              </a:avLst>
            </a:prstGeom>
            <a:grpFill/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buClrTx/>
                <a:buSzTx/>
                <a:buFontTx/>
                <a:buNone/>
              </a:pPr>
              <a:endParaRPr lang="en-US" sz="800" dirty="0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644255" y="333139"/>
              <a:ext cx="2269132" cy="3043925"/>
            </a:xfrm>
            <a:prstGeom prst="roundRect">
              <a:avLst>
                <a:gd name="adj" fmla="val 22511"/>
              </a:avLst>
            </a:prstGeom>
            <a:grpFill/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numCol="2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800" b="1" dirty="0"/>
                <a:t>Application code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App descriptor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Navigation flow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Views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Controllers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Resources / CSS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UI configuration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UI extensions</a:t>
              </a:r>
            </a:p>
            <a:p>
              <a:pPr marL="163610" indent="-163610">
                <a:buFontTx/>
                <a:buChar char="-"/>
              </a:pPr>
              <a:r>
                <a:rPr lang="en-US" sz="800" dirty="0"/>
                <a:t>Etc</a:t>
              </a:r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sp>
        <p:nvSpPr>
          <p:cNvPr id="258" name="Rectangle 6"/>
          <p:cNvSpPr>
            <a:spLocks noChangeArrowheads="1"/>
          </p:cNvSpPr>
          <p:nvPr/>
        </p:nvSpPr>
        <p:spPr bwMode="auto">
          <a:xfrm>
            <a:off x="12120609" y="6463457"/>
            <a:ext cx="3008405" cy="370568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Other (Infrastructure) Svc…</a:t>
            </a:r>
            <a:endParaRPr lang="en-US" sz="1200" dirty="0"/>
          </a:p>
        </p:txBody>
      </p:sp>
      <p:grpSp>
        <p:nvGrpSpPr>
          <p:cNvPr id="263" name="Group 121"/>
          <p:cNvGrpSpPr>
            <a:grpSpLocks/>
          </p:cNvGrpSpPr>
          <p:nvPr/>
        </p:nvGrpSpPr>
        <p:grpSpPr bwMode="auto">
          <a:xfrm>
            <a:off x="1716821" y="3505088"/>
            <a:ext cx="476234" cy="1349444"/>
            <a:chOff x="998" y="3624"/>
            <a:chExt cx="271" cy="271"/>
          </a:xfrm>
        </p:grpSpPr>
        <p:sp>
          <p:nvSpPr>
            <p:cNvPr id="264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" name="Rectangle 6"/>
          <p:cNvSpPr>
            <a:spLocks noChangeArrowheads="1"/>
          </p:cNvSpPr>
          <p:nvPr/>
        </p:nvSpPr>
        <p:spPr bwMode="auto">
          <a:xfrm>
            <a:off x="1540789" y="17393"/>
            <a:ext cx="1373932" cy="2165599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100" dirty="0" smtClean="0"/>
              <a:t>Norman Project Editor</a:t>
            </a:r>
            <a:endParaRPr lang="en-US" sz="1100" dirty="0"/>
          </a:p>
        </p:txBody>
      </p:sp>
      <p:sp>
        <p:nvSpPr>
          <p:cNvPr id="289" name="Rectangle 6"/>
          <p:cNvSpPr>
            <a:spLocks noChangeArrowheads="1"/>
          </p:cNvSpPr>
          <p:nvPr/>
        </p:nvSpPr>
        <p:spPr bwMode="auto">
          <a:xfrm>
            <a:off x="1540789" y="3070348"/>
            <a:ext cx="1269346" cy="47454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Project Management</a:t>
            </a:r>
            <a:endParaRPr lang="en-US" sz="1200" dirty="0"/>
          </a:p>
        </p:txBody>
      </p:sp>
      <p:sp>
        <p:nvSpPr>
          <p:cNvPr id="290" name="Rectangle 6"/>
          <p:cNvSpPr>
            <a:spLocks noChangeArrowheads="1"/>
          </p:cNvSpPr>
          <p:nvPr/>
        </p:nvSpPr>
        <p:spPr bwMode="auto">
          <a:xfrm>
            <a:off x="1647476" y="973116"/>
            <a:ext cx="1182111" cy="24681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Attachment UI</a:t>
            </a:r>
            <a:endParaRPr lang="en-US" sz="1200" dirty="0"/>
          </a:p>
        </p:txBody>
      </p:sp>
      <p:sp>
        <p:nvSpPr>
          <p:cNvPr id="291" name="Rectangle 6"/>
          <p:cNvSpPr>
            <a:spLocks noChangeArrowheads="1"/>
          </p:cNvSpPr>
          <p:nvPr/>
        </p:nvSpPr>
        <p:spPr bwMode="auto">
          <a:xfrm>
            <a:off x="1658071" y="305390"/>
            <a:ext cx="1171516" cy="25442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100" dirty="0" smtClean="0"/>
              <a:t>Team Definition UI</a:t>
            </a:r>
            <a:endParaRPr lang="en-US" sz="1100" dirty="0"/>
          </a:p>
        </p:txBody>
      </p:sp>
      <p:sp>
        <p:nvSpPr>
          <p:cNvPr id="292" name="Rectangle 6"/>
          <p:cNvSpPr>
            <a:spLocks noChangeArrowheads="1"/>
          </p:cNvSpPr>
          <p:nvPr/>
        </p:nvSpPr>
        <p:spPr bwMode="auto">
          <a:xfrm>
            <a:off x="1652719" y="620649"/>
            <a:ext cx="1176868" cy="28724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100" dirty="0" smtClean="0"/>
              <a:t>Project Approval UI</a:t>
            </a:r>
            <a:endParaRPr lang="en-US" sz="1100" dirty="0"/>
          </a:p>
        </p:txBody>
      </p:sp>
      <p:sp>
        <p:nvSpPr>
          <p:cNvPr id="295" name="Rectangle 6"/>
          <p:cNvSpPr>
            <a:spLocks noChangeArrowheads="1"/>
          </p:cNvSpPr>
          <p:nvPr/>
        </p:nvSpPr>
        <p:spPr bwMode="auto">
          <a:xfrm>
            <a:off x="3014649" y="730486"/>
            <a:ext cx="115803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Smart Palette</a:t>
            </a:r>
            <a:endParaRPr lang="en-US" sz="1200" dirty="0"/>
          </a:p>
        </p:txBody>
      </p:sp>
      <p:sp>
        <p:nvSpPr>
          <p:cNvPr id="296" name="Rectangle 6"/>
          <p:cNvSpPr>
            <a:spLocks noChangeArrowheads="1"/>
          </p:cNvSpPr>
          <p:nvPr/>
        </p:nvSpPr>
        <p:spPr bwMode="auto">
          <a:xfrm>
            <a:off x="4253847" y="328750"/>
            <a:ext cx="135072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WYSIWYG Editor</a:t>
            </a:r>
          </a:p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(view / controls)</a:t>
            </a:r>
            <a:endParaRPr lang="en-US" sz="1200" dirty="0"/>
          </a:p>
        </p:txBody>
      </p:sp>
      <p:sp>
        <p:nvSpPr>
          <p:cNvPr id="298" name="Rectangle 6"/>
          <p:cNvSpPr>
            <a:spLocks noChangeArrowheads="1"/>
          </p:cNvSpPr>
          <p:nvPr/>
        </p:nvSpPr>
        <p:spPr bwMode="auto">
          <a:xfrm>
            <a:off x="5683896" y="327595"/>
            <a:ext cx="1190702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Assistant</a:t>
            </a:r>
            <a:endParaRPr lang="en-US" sz="1200" dirty="0"/>
          </a:p>
        </p:txBody>
      </p:sp>
      <p:sp>
        <p:nvSpPr>
          <p:cNvPr id="299" name="Rectangle 6"/>
          <p:cNvSpPr>
            <a:spLocks noChangeArrowheads="1"/>
          </p:cNvSpPr>
          <p:nvPr/>
        </p:nvSpPr>
        <p:spPr bwMode="auto">
          <a:xfrm>
            <a:off x="5683896" y="727537"/>
            <a:ext cx="120137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Properties/Event Editor</a:t>
            </a:r>
            <a:endParaRPr lang="en-US" sz="1200" dirty="0"/>
          </a:p>
        </p:txBody>
      </p:sp>
      <p:sp>
        <p:nvSpPr>
          <p:cNvPr id="301" name="Rectangle 6"/>
          <p:cNvSpPr>
            <a:spLocks noChangeArrowheads="1"/>
          </p:cNvSpPr>
          <p:nvPr/>
        </p:nvSpPr>
        <p:spPr bwMode="auto">
          <a:xfrm>
            <a:off x="4253454" y="756984"/>
            <a:ext cx="135072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Binding Editor</a:t>
            </a:r>
            <a:endParaRPr lang="en-US" sz="1200" dirty="0"/>
          </a:p>
        </p:txBody>
      </p:sp>
      <p:sp>
        <p:nvSpPr>
          <p:cNvPr id="305" name="Rectangle 6"/>
          <p:cNvSpPr>
            <a:spLocks noChangeArrowheads="1"/>
          </p:cNvSpPr>
          <p:nvPr/>
        </p:nvSpPr>
        <p:spPr bwMode="auto">
          <a:xfrm>
            <a:off x="3014649" y="1135748"/>
            <a:ext cx="115803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Flow Editor</a:t>
            </a:r>
            <a:endParaRPr lang="en-US" sz="1200" dirty="0"/>
          </a:p>
        </p:txBody>
      </p:sp>
      <p:sp>
        <p:nvSpPr>
          <p:cNvPr id="306" name="Rectangle 6"/>
          <p:cNvSpPr>
            <a:spLocks noChangeArrowheads="1"/>
          </p:cNvSpPr>
          <p:nvPr/>
        </p:nvSpPr>
        <p:spPr bwMode="auto">
          <a:xfrm>
            <a:off x="1638770" y="1254904"/>
            <a:ext cx="1190817" cy="26975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100" dirty="0" smtClean="0"/>
              <a:t>Snapshot </a:t>
            </a:r>
            <a:r>
              <a:rPr lang="en-US" sz="1100" dirty="0" err="1" smtClean="0"/>
              <a:t>Mgmt</a:t>
            </a:r>
            <a:r>
              <a:rPr lang="en-US" sz="1100" dirty="0" smtClean="0"/>
              <a:t> UI </a:t>
            </a:r>
            <a:endParaRPr lang="en-US" sz="1100" dirty="0"/>
          </a:p>
        </p:txBody>
      </p:sp>
      <p:sp>
        <p:nvSpPr>
          <p:cNvPr id="307" name="Rectangle 6"/>
          <p:cNvSpPr>
            <a:spLocks noChangeArrowheads="1"/>
          </p:cNvSpPr>
          <p:nvPr/>
        </p:nvSpPr>
        <p:spPr bwMode="auto">
          <a:xfrm>
            <a:off x="11126607" y="606547"/>
            <a:ext cx="672917" cy="146161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err="1" smtClean="0"/>
              <a:t>WebRTC</a:t>
            </a:r>
            <a:r>
              <a:rPr lang="en-US" sz="1200" dirty="0" smtClean="0"/>
              <a:t> Panels</a:t>
            </a:r>
            <a:endParaRPr lang="en-US" sz="1200" dirty="0"/>
          </a:p>
        </p:txBody>
      </p:sp>
      <p:sp>
        <p:nvSpPr>
          <p:cNvPr id="308" name="Rectangle 6"/>
          <p:cNvSpPr>
            <a:spLocks noChangeArrowheads="1"/>
          </p:cNvSpPr>
          <p:nvPr/>
        </p:nvSpPr>
        <p:spPr bwMode="auto">
          <a:xfrm>
            <a:off x="9889731" y="618212"/>
            <a:ext cx="1036938" cy="57046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User Research Study Editor</a:t>
            </a:r>
            <a:endParaRPr lang="en-US" sz="1200" dirty="0"/>
          </a:p>
        </p:txBody>
      </p:sp>
      <p:sp>
        <p:nvSpPr>
          <p:cNvPr id="309" name="Rectangle 6"/>
          <p:cNvSpPr>
            <a:spLocks noChangeArrowheads="1"/>
          </p:cNvSpPr>
          <p:nvPr/>
        </p:nvSpPr>
        <p:spPr bwMode="auto">
          <a:xfrm>
            <a:off x="9889731" y="1260605"/>
            <a:ext cx="1036938" cy="57046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User Research Analyzer</a:t>
            </a:r>
            <a:endParaRPr lang="en-US" sz="1200" dirty="0"/>
          </a:p>
        </p:txBody>
      </p:sp>
      <p:sp>
        <p:nvSpPr>
          <p:cNvPr id="310" name="Rectangle 6"/>
          <p:cNvSpPr>
            <a:spLocks noChangeArrowheads="1"/>
          </p:cNvSpPr>
          <p:nvPr/>
        </p:nvSpPr>
        <p:spPr bwMode="auto">
          <a:xfrm>
            <a:off x="8409236" y="1272317"/>
            <a:ext cx="1237567" cy="31876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Model Editor</a:t>
            </a:r>
            <a:endParaRPr lang="en-US" sz="1200" dirty="0"/>
          </a:p>
        </p:txBody>
      </p:sp>
      <p:sp>
        <p:nvSpPr>
          <p:cNvPr id="312" name="Rectangle 6"/>
          <p:cNvSpPr>
            <a:spLocks noChangeArrowheads="1"/>
          </p:cNvSpPr>
          <p:nvPr/>
        </p:nvSpPr>
        <p:spPr bwMode="auto">
          <a:xfrm>
            <a:off x="5676591" y="1609840"/>
            <a:ext cx="1219354" cy="35277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Previewer</a:t>
            </a:r>
            <a:endParaRPr lang="en-US" sz="1200" dirty="0"/>
          </a:p>
        </p:txBody>
      </p:sp>
      <p:sp>
        <p:nvSpPr>
          <p:cNvPr id="313" name="Rectangle 6"/>
          <p:cNvSpPr>
            <a:spLocks noChangeArrowheads="1"/>
          </p:cNvSpPr>
          <p:nvPr/>
        </p:nvSpPr>
        <p:spPr bwMode="auto">
          <a:xfrm>
            <a:off x="4268052" y="1600130"/>
            <a:ext cx="1328429" cy="36951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Publisher</a:t>
            </a:r>
            <a:endParaRPr lang="en-US" sz="1200" dirty="0"/>
          </a:p>
        </p:txBody>
      </p:sp>
      <p:sp>
        <p:nvSpPr>
          <p:cNvPr id="315" name="Rectangle 6"/>
          <p:cNvSpPr>
            <a:spLocks noChangeArrowheads="1"/>
          </p:cNvSpPr>
          <p:nvPr/>
        </p:nvSpPr>
        <p:spPr bwMode="auto">
          <a:xfrm>
            <a:off x="-1758335" y="3250726"/>
            <a:ext cx="1020193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Platform Admin</a:t>
            </a:r>
            <a:endParaRPr lang="en-US" sz="1200" dirty="0"/>
          </a:p>
        </p:txBody>
      </p:sp>
      <p:grpSp>
        <p:nvGrpSpPr>
          <p:cNvPr id="317" name="Group 121"/>
          <p:cNvGrpSpPr>
            <a:grpSpLocks/>
          </p:cNvGrpSpPr>
          <p:nvPr/>
        </p:nvGrpSpPr>
        <p:grpSpPr bwMode="auto">
          <a:xfrm>
            <a:off x="-1535527" y="4101078"/>
            <a:ext cx="476234" cy="620710"/>
            <a:chOff x="998" y="3624"/>
            <a:chExt cx="271" cy="271"/>
          </a:xfrm>
        </p:grpSpPr>
        <p:sp>
          <p:nvSpPr>
            <p:cNvPr id="318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" name="AutoShape 5"/>
          <p:cNvSpPr>
            <a:spLocks noChangeArrowheads="1"/>
          </p:cNvSpPr>
          <p:nvPr/>
        </p:nvSpPr>
        <p:spPr bwMode="auto">
          <a:xfrm>
            <a:off x="-1621091" y="6144955"/>
            <a:ext cx="750242" cy="2763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Config</a:t>
            </a:r>
            <a:endParaRPr lang="en-US" sz="1000" dirty="0"/>
          </a:p>
        </p:txBody>
      </p:sp>
      <p:sp>
        <p:nvSpPr>
          <p:cNvPr id="324" name="Rectangle 6"/>
          <p:cNvSpPr>
            <a:spLocks noChangeArrowheads="1"/>
          </p:cNvSpPr>
          <p:nvPr/>
        </p:nvSpPr>
        <p:spPr bwMode="auto">
          <a:xfrm>
            <a:off x="-1723058" y="75857"/>
            <a:ext cx="1020193" cy="1977297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Platform Admin UI</a:t>
            </a:r>
            <a:endParaRPr lang="en-US" sz="1200" dirty="0"/>
          </a:p>
        </p:txBody>
      </p:sp>
      <p:sp>
        <p:nvSpPr>
          <p:cNvPr id="325" name="AutoShape 100"/>
          <p:cNvSpPr>
            <a:spLocks noChangeArrowheads="1"/>
          </p:cNvSpPr>
          <p:nvPr/>
        </p:nvSpPr>
        <p:spPr bwMode="auto">
          <a:xfrm>
            <a:off x="-1307393" y="251703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26" name="AutoShape 101"/>
          <p:cNvCxnSpPr>
            <a:cxnSpLocks noChangeShapeType="1"/>
            <a:stCxn id="315" idx="0"/>
            <a:endCxn id="325" idx="4"/>
          </p:cNvCxnSpPr>
          <p:nvPr/>
        </p:nvCxnSpPr>
        <p:spPr bwMode="auto">
          <a:xfrm flipV="1">
            <a:off x="-1248238" y="2661494"/>
            <a:ext cx="13076" cy="58923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" name="AutoShape 102"/>
          <p:cNvCxnSpPr>
            <a:cxnSpLocks noChangeShapeType="1"/>
            <a:stCxn id="325" idx="0"/>
            <a:endCxn id="324" idx="2"/>
          </p:cNvCxnSpPr>
          <p:nvPr/>
        </p:nvCxnSpPr>
        <p:spPr bwMode="auto">
          <a:xfrm flipV="1">
            <a:off x="-1235162" y="2053154"/>
            <a:ext cx="22201" cy="46387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28" name="Group 103"/>
          <p:cNvGrpSpPr>
            <a:grpSpLocks/>
          </p:cNvGrpSpPr>
          <p:nvPr/>
        </p:nvGrpSpPr>
        <p:grpSpPr bwMode="auto">
          <a:xfrm>
            <a:off x="-1059293" y="2500362"/>
            <a:ext cx="85725" cy="177800"/>
            <a:chOff x="1528" y="1363"/>
            <a:chExt cx="54" cy="112"/>
          </a:xfrm>
        </p:grpSpPr>
        <p:sp>
          <p:nvSpPr>
            <p:cNvPr id="32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3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40" name="AutoShape 100"/>
          <p:cNvSpPr>
            <a:spLocks noChangeArrowheads="1"/>
          </p:cNvSpPr>
          <p:nvPr/>
        </p:nvSpPr>
        <p:spPr bwMode="auto">
          <a:xfrm>
            <a:off x="10313103" y="249544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41" name="AutoShape 101"/>
          <p:cNvCxnSpPr>
            <a:cxnSpLocks noChangeShapeType="1"/>
            <a:stCxn id="198" idx="0"/>
          </p:cNvCxnSpPr>
          <p:nvPr/>
        </p:nvCxnSpPr>
        <p:spPr bwMode="auto">
          <a:xfrm flipV="1">
            <a:off x="10365681" y="2648794"/>
            <a:ext cx="9826" cy="62874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43" name="Group 103"/>
          <p:cNvGrpSpPr>
            <a:grpSpLocks/>
          </p:cNvGrpSpPr>
          <p:nvPr/>
        </p:nvGrpSpPr>
        <p:grpSpPr bwMode="auto">
          <a:xfrm>
            <a:off x="10457565" y="2469796"/>
            <a:ext cx="85725" cy="177800"/>
            <a:chOff x="1528" y="1363"/>
            <a:chExt cx="54" cy="112"/>
          </a:xfrm>
        </p:grpSpPr>
        <p:sp>
          <p:nvSpPr>
            <p:cNvPr id="344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45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46" name="Rectangle 6"/>
          <p:cNvSpPr>
            <a:spLocks noChangeArrowheads="1"/>
          </p:cNvSpPr>
          <p:nvPr/>
        </p:nvSpPr>
        <p:spPr bwMode="auto">
          <a:xfrm>
            <a:off x="3014649" y="328750"/>
            <a:ext cx="1158035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Wizard</a:t>
            </a:r>
            <a:endParaRPr lang="en-US" sz="1200" dirty="0"/>
          </a:p>
        </p:txBody>
      </p:sp>
      <p:sp>
        <p:nvSpPr>
          <p:cNvPr id="347" name="Rectangle 6"/>
          <p:cNvSpPr>
            <a:spLocks noChangeArrowheads="1"/>
          </p:cNvSpPr>
          <p:nvPr/>
        </p:nvSpPr>
        <p:spPr bwMode="auto">
          <a:xfrm>
            <a:off x="8402320" y="820575"/>
            <a:ext cx="1208423" cy="38847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Data Source Admin</a:t>
            </a:r>
            <a:endParaRPr lang="en-US" sz="1200" dirty="0"/>
          </a:p>
        </p:txBody>
      </p:sp>
      <p:grpSp>
        <p:nvGrpSpPr>
          <p:cNvPr id="357" name="Group 121"/>
          <p:cNvGrpSpPr>
            <a:grpSpLocks/>
          </p:cNvGrpSpPr>
          <p:nvPr/>
        </p:nvGrpSpPr>
        <p:grpSpPr bwMode="auto">
          <a:xfrm>
            <a:off x="8164397" y="4124899"/>
            <a:ext cx="475846" cy="554438"/>
            <a:chOff x="998" y="3624"/>
            <a:chExt cx="271" cy="271"/>
          </a:xfrm>
        </p:grpSpPr>
        <p:sp>
          <p:nvSpPr>
            <p:cNvPr id="358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7" name="Rectangle 6"/>
          <p:cNvSpPr>
            <a:spLocks noChangeArrowheads="1"/>
          </p:cNvSpPr>
          <p:nvPr/>
        </p:nvSpPr>
        <p:spPr bwMode="auto">
          <a:xfrm>
            <a:off x="4099405" y="3084563"/>
            <a:ext cx="2083531" cy="47454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Composer Services</a:t>
            </a:r>
            <a:endParaRPr lang="en-US" sz="1200" dirty="0"/>
          </a:p>
        </p:txBody>
      </p:sp>
      <p:sp>
        <p:nvSpPr>
          <p:cNvPr id="372" name="AutoShape 100"/>
          <p:cNvSpPr>
            <a:spLocks noChangeArrowheads="1"/>
          </p:cNvSpPr>
          <p:nvPr/>
        </p:nvSpPr>
        <p:spPr bwMode="auto">
          <a:xfrm>
            <a:off x="5078038" y="256283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73" name="AutoShape 101"/>
          <p:cNvCxnSpPr>
            <a:cxnSpLocks noChangeShapeType="1"/>
            <a:stCxn id="367" idx="0"/>
            <a:endCxn id="372" idx="4"/>
          </p:cNvCxnSpPr>
          <p:nvPr/>
        </p:nvCxnSpPr>
        <p:spPr bwMode="auto">
          <a:xfrm flipV="1">
            <a:off x="5141171" y="2707300"/>
            <a:ext cx="9098" cy="3772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4" name="AutoShape 102"/>
          <p:cNvCxnSpPr>
            <a:cxnSpLocks noChangeShapeType="1"/>
            <a:stCxn id="372" idx="0"/>
          </p:cNvCxnSpPr>
          <p:nvPr/>
        </p:nvCxnSpPr>
        <p:spPr bwMode="auto">
          <a:xfrm flipV="1">
            <a:off x="5150269" y="2182992"/>
            <a:ext cx="0" cy="37984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75" name="Group 103"/>
          <p:cNvGrpSpPr>
            <a:grpSpLocks/>
          </p:cNvGrpSpPr>
          <p:nvPr/>
        </p:nvGrpSpPr>
        <p:grpSpPr bwMode="auto">
          <a:xfrm>
            <a:off x="5275563" y="2587968"/>
            <a:ext cx="85725" cy="177800"/>
            <a:chOff x="1528" y="1363"/>
            <a:chExt cx="54" cy="112"/>
          </a:xfrm>
        </p:grpSpPr>
        <p:sp>
          <p:nvSpPr>
            <p:cNvPr id="37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7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cxnSp>
        <p:nvCxnSpPr>
          <p:cNvPr id="378" name="AutoShape 113"/>
          <p:cNvCxnSpPr>
            <a:cxnSpLocks noChangeShapeType="1"/>
            <a:endCxn id="367" idx="2"/>
          </p:cNvCxnSpPr>
          <p:nvPr/>
        </p:nvCxnSpPr>
        <p:spPr bwMode="auto">
          <a:xfrm flipV="1">
            <a:off x="5133867" y="3559111"/>
            <a:ext cx="7304" cy="128594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0" name="AutoShape 113"/>
          <p:cNvCxnSpPr>
            <a:cxnSpLocks noChangeShapeType="1"/>
          </p:cNvCxnSpPr>
          <p:nvPr/>
        </p:nvCxnSpPr>
        <p:spPr bwMode="auto">
          <a:xfrm flipV="1">
            <a:off x="6034543" y="3544896"/>
            <a:ext cx="0" cy="106491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2" name="Rectangle 6"/>
          <p:cNvSpPr>
            <a:spLocks noChangeArrowheads="1"/>
          </p:cNvSpPr>
          <p:nvPr/>
        </p:nvSpPr>
        <p:spPr bwMode="auto">
          <a:xfrm>
            <a:off x="7526713" y="3084563"/>
            <a:ext cx="1817918" cy="1040336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</a:t>
            </a:r>
            <a:r>
              <a:rPr lang="en-US" sz="1200" dirty="0" smtClean="0"/>
              <a:t>Server + Data Modeling Services</a:t>
            </a:r>
            <a:endParaRPr lang="en-US" sz="1200" dirty="0"/>
          </a:p>
        </p:txBody>
      </p:sp>
      <p:sp>
        <p:nvSpPr>
          <p:cNvPr id="387" name="Rectangle 6"/>
          <p:cNvSpPr>
            <a:spLocks noChangeArrowheads="1"/>
          </p:cNvSpPr>
          <p:nvPr/>
        </p:nvSpPr>
        <p:spPr bwMode="auto">
          <a:xfrm>
            <a:off x="8390264" y="1651373"/>
            <a:ext cx="1220479" cy="302140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Editor</a:t>
            </a:r>
            <a:endParaRPr lang="en-US" sz="1200" dirty="0"/>
          </a:p>
        </p:txBody>
      </p:sp>
      <p:sp>
        <p:nvSpPr>
          <p:cNvPr id="392" name="AutoShape 100"/>
          <p:cNvSpPr>
            <a:spLocks noChangeArrowheads="1"/>
          </p:cNvSpPr>
          <p:nvPr/>
        </p:nvSpPr>
        <p:spPr bwMode="auto">
          <a:xfrm>
            <a:off x="7712463" y="2573758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93" name="AutoShape 101"/>
          <p:cNvCxnSpPr>
            <a:cxnSpLocks noChangeShapeType="1"/>
          </p:cNvCxnSpPr>
          <p:nvPr/>
        </p:nvCxnSpPr>
        <p:spPr bwMode="auto">
          <a:xfrm flipH="1" flipV="1">
            <a:off x="7784694" y="2707032"/>
            <a:ext cx="9368" cy="3775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4" name="AutoShape 102"/>
          <p:cNvCxnSpPr>
            <a:cxnSpLocks noChangeShapeType="1"/>
            <a:stCxn id="392" idx="0"/>
          </p:cNvCxnSpPr>
          <p:nvPr/>
        </p:nvCxnSpPr>
        <p:spPr bwMode="auto">
          <a:xfrm flipV="1">
            <a:off x="7784694" y="2084931"/>
            <a:ext cx="9368" cy="48882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95" name="Group 103"/>
          <p:cNvGrpSpPr>
            <a:grpSpLocks/>
          </p:cNvGrpSpPr>
          <p:nvPr/>
        </p:nvGrpSpPr>
        <p:grpSpPr bwMode="auto">
          <a:xfrm>
            <a:off x="7896173" y="2576158"/>
            <a:ext cx="85725" cy="177800"/>
            <a:chOff x="1528" y="1363"/>
            <a:chExt cx="54" cy="112"/>
          </a:xfrm>
        </p:grpSpPr>
        <p:sp>
          <p:nvSpPr>
            <p:cNvPr id="39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405" name="AutoShape 79"/>
          <p:cNvSpPr>
            <a:spLocks noChangeArrowheads="1"/>
          </p:cNvSpPr>
          <p:nvPr/>
        </p:nvSpPr>
        <p:spPr bwMode="auto">
          <a:xfrm rot="5400000">
            <a:off x="11649637" y="2485892"/>
            <a:ext cx="116096" cy="144462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07" name="AutoShape 81"/>
          <p:cNvCxnSpPr>
            <a:cxnSpLocks noChangeShapeType="1"/>
            <a:stCxn id="405" idx="0"/>
          </p:cNvCxnSpPr>
          <p:nvPr/>
        </p:nvCxnSpPr>
        <p:spPr bwMode="auto">
          <a:xfrm>
            <a:off x="11779916" y="2558123"/>
            <a:ext cx="247386" cy="349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08" name="Group 85"/>
          <p:cNvGrpSpPr>
            <a:grpSpLocks/>
          </p:cNvGrpSpPr>
          <p:nvPr/>
        </p:nvGrpSpPr>
        <p:grpSpPr bwMode="auto">
          <a:xfrm>
            <a:off x="11681213" y="2605700"/>
            <a:ext cx="153987" cy="122238"/>
            <a:chOff x="1526" y="2470"/>
            <a:chExt cx="97" cy="77"/>
          </a:xfrm>
        </p:grpSpPr>
        <p:sp>
          <p:nvSpPr>
            <p:cNvPr id="409" name="Text Box 86"/>
            <p:cNvSpPr txBox="1">
              <a:spLocks noChangeArrowheads="1"/>
            </p:cNvSpPr>
            <p:nvPr/>
          </p:nvSpPr>
          <p:spPr bwMode="auto">
            <a:xfrm>
              <a:off x="1526" y="2470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10" name="Line 87"/>
            <p:cNvSpPr>
              <a:spLocks noChangeShapeType="1"/>
            </p:cNvSpPr>
            <p:nvPr/>
          </p:nvSpPr>
          <p:spPr bwMode="auto">
            <a:xfrm rot="16200000" flipH="1">
              <a:off x="1605" y="249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414" name="AutoShape 81"/>
          <p:cNvCxnSpPr>
            <a:cxnSpLocks noChangeShapeType="1"/>
          </p:cNvCxnSpPr>
          <p:nvPr/>
        </p:nvCxnSpPr>
        <p:spPr bwMode="auto">
          <a:xfrm>
            <a:off x="11799524" y="4149844"/>
            <a:ext cx="216733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15" name="Group 85"/>
          <p:cNvGrpSpPr>
            <a:grpSpLocks/>
          </p:cNvGrpSpPr>
          <p:nvPr/>
        </p:nvGrpSpPr>
        <p:grpSpPr bwMode="auto">
          <a:xfrm>
            <a:off x="11903584" y="3963468"/>
            <a:ext cx="133350" cy="122238"/>
            <a:chOff x="1539" y="1546"/>
            <a:chExt cx="84" cy="77"/>
          </a:xfrm>
        </p:grpSpPr>
        <p:sp>
          <p:nvSpPr>
            <p:cNvPr id="416" name="Text Box 86"/>
            <p:cNvSpPr txBox="1">
              <a:spLocks noChangeArrowheads="1"/>
            </p:cNvSpPr>
            <p:nvPr/>
          </p:nvSpPr>
          <p:spPr bwMode="auto">
            <a:xfrm>
              <a:off x="1539" y="1546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417" name="Line 87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3" name="Rectangle 6"/>
          <p:cNvSpPr>
            <a:spLocks noChangeArrowheads="1"/>
          </p:cNvSpPr>
          <p:nvPr/>
        </p:nvSpPr>
        <p:spPr bwMode="auto">
          <a:xfrm>
            <a:off x="1632747" y="1556974"/>
            <a:ext cx="1201844" cy="32672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Other Project Related Artifact Editors</a:t>
            </a:r>
            <a:endParaRPr lang="en-US" sz="1000" dirty="0"/>
          </a:p>
        </p:txBody>
      </p:sp>
      <p:sp>
        <p:nvSpPr>
          <p:cNvPr id="251" name="Rectangle 6"/>
          <p:cNvSpPr>
            <a:spLocks noChangeArrowheads="1"/>
          </p:cNvSpPr>
          <p:nvPr/>
        </p:nvSpPr>
        <p:spPr bwMode="auto">
          <a:xfrm>
            <a:off x="5676591" y="1145573"/>
            <a:ext cx="1205933" cy="37908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Visual Comparer</a:t>
            </a:r>
            <a:endParaRPr lang="en-US" sz="1200" dirty="0"/>
          </a:p>
        </p:txBody>
      </p:sp>
      <p:sp>
        <p:nvSpPr>
          <p:cNvPr id="267" name="Rectangle 6"/>
          <p:cNvSpPr>
            <a:spLocks noChangeArrowheads="1"/>
          </p:cNvSpPr>
          <p:nvPr/>
        </p:nvSpPr>
        <p:spPr bwMode="auto">
          <a:xfrm>
            <a:off x="3014648" y="1609840"/>
            <a:ext cx="1158036" cy="35980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App </a:t>
            </a:r>
            <a:r>
              <a:rPr lang="en-US" sz="1200" dirty="0" err="1" smtClean="0"/>
              <a:t>Deployer</a:t>
            </a:r>
            <a:endParaRPr lang="en-US" sz="1200" dirty="0"/>
          </a:p>
        </p:txBody>
      </p:sp>
      <p:sp>
        <p:nvSpPr>
          <p:cNvPr id="268" name="Rectangle 6"/>
          <p:cNvSpPr>
            <a:spLocks noChangeArrowheads="1"/>
          </p:cNvSpPr>
          <p:nvPr/>
        </p:nvSpPr>
        <p:spPr bwMode="auto">
          <a:xfrm>
            <a:off x="2914721" y="3100947"/>
            <a:ext cx="720677" cy="473705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Deploy Svc</a:t>
            </a:r>
            <a:endParaRPr lang="en-US" sz="1200" dirty="0"/>
          </a:p>
        </p:txBody>
      </p:sp>
      <p:sp>
        <p:nvSpPr>
          <p:cNvPr id="269" name="AutoShape 100"/>
          <p:cNvSpPr>
            <a:spLocks noChangeArrowheads="1"/>
          </p:cNvSpPr>
          <p:nvPr/>
        </p:nvSpPr>
        <p:spPr bwMode="auto">
          <a:xfrm>
            <a:off x="3209247" y="2448805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270" name="AutoShape 101"/>
          <p:cNvCxnSpPr>
            <a:cxnSpLocks noChangeShapeType="1"/>
            <a:stCxn id="268" idx="0"/>
            <a:endCxn id="269" idx="4"/>
          </p:cNvCxnSpPr>
          <p:nvPr/>
        </p:nvCxnSpPr>
        <p:spPr bwMode="auto">
          <a:xfrm flipV="1">
            <a:off x="3275060" y="2593268"/>
            <a:ext cx="6418" cy="50767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1" name="AutoShape 102"/>
          <p:cNvCxnSpPr>
            <a:cxnSpLocks noChangeShapeType="1"/>
          </p:cNvCxnSpPr>
          <p:nvPr/>
        </p:nvCxnSpPr>
        <p:spPr bwMode="auto">
          <a:xfrm flipV="1">
            <a:off x="3275060" y="1969643"/>
            <a:ext cx="6418" cy="4688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2" name="Group 103"/>
          <p:cNvGrpSpPr>
            <a:grpSpLocks/>
          </p:cNvGrpSpPr>
          <p:nvPr/>
        </p:nvGrpSpPr>
        <p:grpSpPr bwMode="auto">
          <a:xfrm>
            <a:off x="3419719" y="2457268"/>
            <a:ext cx="85725" cy="177800"/>
            <a:chOff x="1528" y="1363"/>
            <a:chExt cx="54" cy="112"/>
          </a:xfrm>
        </p:grpSpPr>
        <p:sp>
          <p:nvSpPr>
            <p:cNvPr id="273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74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279" name="Rectangle 6"/>
          <p:cNvSpPr>
            <a:spLocks noChangeArrowheads="1"/>
          </p:cNvSpPr>
          <p:nvPr/>
        </p:nvSpPr>
        <p:spPr bwMode="auto">
          <a:xfrm>
            <a:off x="-3861297" y="3135740"/>
            <a:ext cx="1115874" cy="11202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200" dirty="0" smtClean="0"/>
              <a:t>Static Web Resources Server (Helium)</a:t>
            </a:r>
            <a:endParaRPr lang="en-US" sz="1200" dirty="0"/>
          </a:p>
        </p:txBody>
      </p:sp>
      <p:sp>
        <p:nvSpPr>
          <p:cNvPr id="280" name="AutoShape 5"/>
          <p:cNvSpPr>
            <a:spLocks noChangeArrowheads="1"/>
          </p:cNvSpPr>
          <p:nvPr/>
        </p:nvSpPr>
        <p:spPr bwMode="auto">
          <a:xfrm>
            <a:off x="-3861298" y="3812971"/>
            <a:ext cx="1080497" cy="27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 smtClean="0"/>
              <a:t>Norman UI static resources</a:t>
            </a:r>
            <a:endParaRPr lang="en-US" sz="900" dirty="0"/>
          </a:p>
        </p:txBody>
      </p:sp>
      <p:cxnSp>
        <p:nvCxnSpPr>
          <p:cNvPr id="5" name="Straight Arrow Connector 4"/>
          <p:cNvCxnSpPr>
            <a:stCxn id="280" idx="0"/>
          </p:cNvCxnSpPr>
          <p:nvPr/>
        </p:nvCxnSpPr>
        <p:spPr>
          <a:xfrm flipH="1" flipV="1">
            <a:off x="-3321050" y="2258239"/>
            <a:ext cx="1" cy="15547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6"/>
          <p:cNvSpPr>
            <a:spLocks noChangeArrowheads="1"/>
          </p:cNvSpPr>
          <p:nvPr/>
        </p:nvSpPr>
        <p:spPr bwMode="auto">
          <a:xfrm>
            <a:off x="10901727" y="3105899"/>
            <a:ext cx="672917" cy="1096184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Web RTC Services</a:t>
            </a:r>
            <a:endParaRPr lang="en-US" sz="1200" dirty="0"/>
          </a:p>
        </p:txBody>
      </p:sp>
      <p:sp>
        <p:nvSpPr>
          <p:cNvPr id="282" name="AutoShape 100"/>
          <p:cNvSpPr>
            <a:spLocks noChangeArrowheads="1"/>
          </p:cNvSpPr>
          <p:nvPr/>
        </p:nvSpPr>
        <p:spPr bwMode="auto">
          <a:xfrm>
            <a:off x="11382156" y="251573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283" name="AutoShape 101"/>
          <p:cNvCxnSpPr>
            <a:cxnSpLocks noChangeShapeType="1"/>
            <a:endCxn id="282" idx="4"/>
          </p:cNvCxnSpPr>
          <p:nvPr/>
        </p:nvCxnSpPr>
        <p:spPr bwMode="auto">
          <a:xfrm flipV="1">
            <a:off x="11454387" y="2660200"/>
            <a:ext cx="0" cy="4407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4" name="AutoShape 102"/>
          <p:cNvCxnSpPr>
            <a:cxnSpLocks noChangeShapeType="1"/>
            <a:stCxn id="282" idx="0"/>
            <a:endCxn id="307" idx="2"/>
          </p:cNvCxnSpPr>
          <p:nvPr/>
        </p:nvCxnSpPr>
        <p:spPr bwMode="auto">
          <a:xfrm flipV="1">
            <a:off x="11454387" y="2068159"/>
            <a:ext cx="8679" cy="44757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85" name="Group 103"/>
          <p:cNvGrpSpPr>
            <a:grpSpLocks/>
          </p:cNvGrpSpPr>
          <p:nvPr/>
        </p:nvGrpSpPr>
        <p:grpSpPr bwMode="auto">
          <a:xfrm>
            <a:off x="11531782" y="2489249"/>
            <a:ext cx="85725" cy="177800"/>
            <a:chOff x="1528" y="1363"/>
            <a:chExt cx="54" cy="112"/>
          </a:xfrm>
        </p:grpSpPr>
        <p:sp>
          <p:nvSpPr>
            <p:cNvPr id="28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28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293" name="Rectangle 6"/>
          <p:cNvSpPr>
            <a:spLocks noChangeArrowheads="1"/>
          </p:cNvSpPr>
          <p:nvPr/>
        </p:nvSpPr>
        <p:spPr bwMode="auto">
          <a:xfrm>
            <a:off x="12140952" y="5693284"/>
            <a:ext cx="3008405" cy="300563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Workflow Svc</a:t>
            </a:r>
            <a:endParaRPr lang="en-US" sz="1200" dirty="0"/>
          </a:p>
        </p:txBody>
      </p:sp>
      <p:sp>
        <p:nvSpPr>
          <p:cNvPr id="294" name="Rectangle 6"/>
          <p:cNvSpPr>
            <a:spLocks noChangeArrowheads="1"/>
          </p:cNvSpPr>
          <p:nvPr/>
        </p:nvSpPr>
        <p:spPr bwMode="auto">
          <a:xfrm>
            <a:off x="4254248" y="1159653"/>
            <a:ext cx="1350114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Anchor Editor</a:t>
            </a:r>
            <a:endParaRPr lang="en-US" sz="1200" dirty="0"/>
          </a:p>
        </p:txBody>
      </p:sp>
      <p:sp>
        <p:nvSpPr>
          <p:cNvPr id="302" name="Rectangle 6"/>
          <p:cNvSpPr>
            <a:spLocks noChangeArrowheads="1"/>
          </p:cNvSpPr>
          <p:nvPr/>
        </p:nvSpPr>
        <p:spPr bwMode="auto">
          <a:xfrm>
            <a:off x="9836579" y="57324"/>
            <a:ext cx="1036938" cy="427113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err="1" smtClean="0"/>
              <a:t>xRay</a:t>
            </a:r>
            <a:r>
              <a:rPr lang="en-US" sz="1200" dirty="0" smtClean="0"/>
              <a:t> overlays</a:t>
            </a:r>
          </a:p>
        </p:txBody>
      </p:sp>
      <p:sp>
        <p:nvSpPr>
          <p:cNvPr id="304" name="AutoShape 5"/>
          <p:cNvSpPr>
            <a:spLocks noChangeArrowheads="1"/>
          </p:cNvSpPr>
          <p:nvPr/>
        </p:nvSpPr>
        <p:spPr bwMode="auto">
          <a:xfrm>
            <a:off x="4285602" y="4845056"/>
            <a:ext cx="1121580" cy="1434975"/>
          </a:xfrm>
          <a:prstGeom prst="roundRect">
            <a:avLst>
              <a:gd name="adj" fmla="val 21212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ctr" anchorCtr="0"/>
          <a:lstStyle/>
          <a:p>
            <a:pPr algn="ctr">
              <a:buClrTx/>
              <a:buSzTx/>
              <a:buFontTx/>
              <a:buNone/>
            </a:pPr>
            <a:endParaRPr lang="en-US" sz="1000" dirty="0"/>
          </a:p>
        </p:txBody>
      </p:sp>
      <p:sp>
        <p:nvSpPr>
          <p:cNvPr id="361" name="AutoShape 5"/>
          <p:cNvSpPr>
            <a:spLocks noChangeArrowheads="1"/>
          </p:cNvSpPr>
          <p:nvPr/>
        </p:nvSpPr>
        <p:spPr bwMode="auto">
          <a:xfrm>
            <a:off x="3419719" y="4925940"/>
            <a:ext cx="833735" cy="1434975"/>
          </a:xfrm>
          <a:prstGeom prst="roundRect">
            <a:avLst>
              <a:gd name="adj" fmla="val 21212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horz" wrap="square" lIns="34354" tIns="34354" rIns="34354" bIns="0" anchor="t" anchorCtr="0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App Shared </a:t>
            </a:r>
            <a:r>
              <a:rPr lang="en-US" sz="1000" dirty="0" smtClean="0"/>
              <a:t>Workspaces </a:t>
            </a:r>
            <a:endParaRPr lang="en-US" sz="1000" dirty="0"/>
          </a:p>
        </p:txBody>
      </p:sp>
      <p:grpSp>
        <p:nvGrpSpPr>
          <p:cNvPr id="368" name="Group 121"/>
          <p:cNvGrpSpPr>
            <a:grpSpLocks/>
          </p:cNvGrpSpPr>
          <p:nvPr/>
        </p:nvGrpSpPr>
        <p:grpSpPr bwMode="auto">
          <a:xfrm>
            <a:off x="3696838" y="4153225"/>
            <a:ext cx="475846" cy="762564"/>
            <a:chOff x="998" y="3624"/>
            <a:chExt cx="271" cy="271"/>
          </a:xfrm>
        </p:grpSpPr>
        <p:sp>
          <p:nvSpPr>
            <p:cNvPr id="369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-459973" y="89284"/>
            <a:ext cx="0" cy="6513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 121"/>
          <p:cNvGrpSpPr>
            <a:grpSpLocks/>
          </p:cNvGrpSpPr>
          <p:nvPr/>
        </p:nvGrpSpPr>
        <p:grpSpPr bwMode="auto">
          <a:xfrm>
            <a:off x="-182486" y="4084369"/>
            <a:ext cx="476234" cy="786474"/>
            <a:chOff x="998" y="3624"/>
            <a:chExt cx="271" cy="271"/>
          </a:xfrm>
        </p:grpSpPr>
        <p:sp>
          <p:nvSpPr>
            <p:cNvPr id="300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2" name="AutoShape 47"/>
          <p:cNvCxnSpPr>
            <a:cxnSpLocks noChangeShapeType="1"/>
          </p:cNvCxnSpPr>
          <p:nvPr/>
        </p:nvCxnSpPr>
        <p:spPr bwMode="auto">
          <a:xfrm flipH="1">
            <a:off x="11704188" y="2309460"/>
            <a:ext cx="7006" cy="20084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363" name="Rectangle 6"/>
          <p:cNvSpPr>
            <a:spLocks noChangeArrowheads="1"/>
          </p:cNvSpPr>
          <p:nvPr/>
        </p:nvSpPr>
        <p:spPr bwMode="auto">
          <a:xfrm>
            <a:off x="-266897" y="3220580"/>
            <a:ext cx="686052" cy="87720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Common </a:t>
            </a:r>
            <a:r>
              <a:rPr lang="en-US" sz="1200" dirty="0" err="1" smtClean="0"/>
              <a:t>Svcs</a:t>
            </a:r>
            <a:endParaRPr lang="en-US" sz="1200" dirty="0"/>
          </a:p>
        </p:txBody>
      </p:sp>
      <p:sp>
        <p:nvSpPr>
          <p:cNvPr id="365" name="Rectangle 6"/>
          <p:cNvSpPr>
            <a:spLocks noChangeArrowheads="1"/>
          </p:cNvSpPr>
          <p:nvPr/>
        </p:nvSpPr>
        <p:spPr bwMode="auto">
          <a:xfrm>
            <a:off x="-286811" y="1295165"/>
            <a:ext cx="643296" cy="778594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endParaRPr lang="en-US" sz="1100" dirty="0"/>
          </a:p>
        </p:txBody>
      </p:sp>
      <p:sp>
        <p:nvSpPr>
          <p:cNvPr id="364" name="Rectangle 6"/>
          <p:cNvSpPr>
            <a:spLocks noChangeArrowheads="1"/>
          </p:cNvSpPr>
          <p:nvPr/>
        </p:nvSpPr>
        <p:spPr bwMode="auto">
          <a:xfrm>
            <a:off x="-361725" y="1359840"/>
            <a:ext cx="641775" cy="778594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>
              <a:buClrTx/>
              <a:buSzTx/>
              <a:buFontTx/>
              <a:buNone/>
            </a:pPr>
            <a:r>
              <a:rPr lang="en-US" sz="1100" dirty="0" smtClean="0"/>
              <a:t>Norman </a:t>
            </a:r>
            <a:r>
              <a:rPr lang="en-US" sz="1100" dirty="0" smtClean="0"/>
              <a:t>Common</a:t>
            </a:r>
          </a:p>
          <a:p>
            <a:pPr>
              <a:buClrTx/>
              <a:buSzTx/>
              <a:buFontTx/>
              <a:buNone/>
            </a:pPr>
            <a:r>
              <a:rPr lang="en-US" sz="1100" dirty="0" smtClean="0"/>
              <a:t>Editors</a:t>
            </a:r>
            <a:endParaRPr lang="en-US" sz="1100" dirty="0"/>
          </a:p>
        </p:txBody>
      </p:sp>
      <p:sp>
        <p:nvSpPr>
          <p:cNvPr id="366" name="AutoShape 100"/>
          <p:cNvSpPr>
            <a:spLocks noChangeArrowheads="1"/>
          </p:cNvSpPr>
          <p:nvPr/>
        </p:nvSpPr>
        <p:spPr bwMode="auto">
          <a:xfrm>
            <a:off x="-1304" y="258578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79" name="AutoShape 101"/>
          <p:cNvCxnSpPr>
            <a:cxnSpLocks noChangeShapeType="1"/>
          </p:cNvCxnSpPr>
          <p:nvPr/>
        </p:nvCxnSpPr>
        <p:spPr bwMode="auto">
          <a:xfrm flipH="1" flipV="1">
            <a:off x="49362" y="2710206"/>
            <a:ext cx="8669" cy="51552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8" name="AutoShape 102"/>
          <p:cNvCxnSpPr>
            <a:cxnSpLocks noChangeShapeType="1"/>
          </p:cNvCxnSpPr>
          <p:nvPr/>
        </p:nvCxnSpPr>
        <p:spPr bwMode="auto">
          <a:xfrm flipV="1">
            <a:off x="40693" y="2111200"/>
            <a:ext cx="0" cy="43916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9" name="Group 103"/>
          <p:cNvGrpSpPr>
            <a:grpSpLocks/>
          </p:cNvGrpSpPr>
          <p:nvPr/>
        </p:nvGrpSpPr>
        <p:grpSpPr bwMode="auto">
          <a:xfrm>
            <a:off x="171981" y="2569118"/>
            <a:ext cx="85725" cy="177800"/>
            <a:chOff x="1528" y="1363"/>
            <a:chExt cx="54" cy="112"/>
          </a:xfrm>
        </p:grpSpPr>
        <p:sp>
          <p:nvSpPr>
            <p:cNvPr id="390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391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398" name="AutoShape 5"/>
          <p:cNvSpPr>
            <a:spLocks noChangeArrowheads="1"/>
          </p:cNvSpPr>
          <p:nvPr/>
        </p:nvSpPr>
        <p:spPr bwMode="auto">
          <a:xfrm>
            <a:off x="2230535" y="5911658"/>
            <a:ext cx="895770" cy="34905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Functional Domain</a:t>
            </a:r>
            <a:endParaRPr lang="en-US" sz="1000" dirty="0"/>
          </a:p>
        </p:txBody>
      </p:sp>
      <p:sp>
        <p:nvSpPr>
          <p:cNvPr id="399" name="AutoShape 5"/>
          <p:cNvSpPr>
            <a:spLocks noChangeArrowheads="1"/>
          </p:cNvSpPr>
          <p:nvPr/>
        </p:nvSpPr>
        <p:spPr bwMode="auto">
          <a:xfrm>
            <a:off x="2230535" y="5516572"/>
            <a:ext cx="895770" cy="34905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UI Technology</a:t>
            </a:r>
            <a:endParaRPr lang="en-US" sz="1000" dirty="0"/>
          </a:p>
        </p:txBody>
      </p:sp>
      <p:sp>
        <p:nvSpPr>
          <p:cNvPr id="400" name="AutoShape 5"/>
          <p:cNvSpPr>
            <a:spLocks noChangeArrowheads="1"/>
          </p:cNvSpPr>
          <p:nvPr/>
        </p:nvSpPr>
        <p:spPr bwMode="auto">
          <a:xfrm>
            <a:off x="1650406" y="6323787"/>
            <a:ext cx="895770" cy="2379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Study Refs</a:t>
            </a:r>
            <a:endParaRPr lang="en-US" sz="1000" dirty="0"/>
          </a:p>
        </p:txBody>
      </p:sp>
      <p:sp>
        <p:nvSpPr>
          <p:cNvPr id="401" name="Rectangle 6"/>
          <p:cNvSpPr>
            <a:spLocks noChangeArrowheads="1"/>
          </p:cNvSpPr>
          <p:nvPr/>
        </p:nvSpPr>
        <p:spPr bwMode="auto">
          <a:xfrm>
            <a:off x="2454310" y="3883325"/>
            <a:ext cx="2601323" cy="271411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Shared </a:t>
            </a:r>
            <a:r>
              <a:rPr lang="en-US" sz="1200" dirty="0" smtClean="0"/>
              <a:t>Workspace Manager</a:t>
            </a:r>
            <a:endParaRPr lang="en-US" sz="1200" dirty="0"/>
          </a:p>
        </p:txBody>
      </p:sp>
      <p:sp>
        <p:nvSpPr>
          <p:cNvPr id="402" name="AutoShape 100"/>
          <p:cNvSpPr>
            <a:spLocks noChangeArrowheads="1"/>
          </p:cNvSpPr>
          <p:nvPr/>
        </p:nvSpPr>
        <p:spPr bwMode="auto">
          <a:xfrm>
            <a:off x="3167131" y="3623656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03" name="AutoShape 101"/>
          <p:cNvCxnSpPr>
            <a:cxnSpLocks noChangeShapeType="1"/>
            <a:endCxn id="402" idx="4"/>
          </p:cNvCxnSpPr>
          <p:nvPr/>
        </p:nvCxnSpPr>
        <p:spPr bwMode="auto">
          <a:xfrm flipV="1">
            <a:off x="3239362" y="3768119"/>
            <a:ext cx="0" cy="1155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4" name="AutoShape 102"/>
          <p:cNvCxnSpPr>
            <a:cxnSpLocks noChangeShapeType="1"/>
            <a:stCxn id="402" idx="0"/>
          </p:cNvCxnSpPr>
          <p:nvPr/>
        </p:nvCxnSpPr>
        <p:spPr bwMode="auto">
          <a:xfrm flipH="1" flipV="1">
            <a:off x="3236875" y="3559466"/>
            <a:ext cx="2487" cy="6419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11" name="Group 103"/>
          <p:cNvGrpSpPr>
            <a:grpSpLocks/>
          </p:cNvGrpSpPr>
          <p:nvPr/>
        </p:nvGrpSpPr>
        <p:grpSpPr bwMode="auto">
          <a:xfrm>
            <a:off x="3342841" y="3648099"/>
            <a:ext cx="85725" cy="177800"/>
            <a:chOff x="1360" y="1363"/>
            <a:chExt cx="54" cy="112"/>
          </a:xfrm>
        </p:grpSpPr>
        <p:sp>
          <p:nvSpPr>
            <p:cNvPr id="418" name="Line 104"/>
            <p:cNvSpPr>
              <a:spLocks noChangeShapeType="1"/>
            </p:cNvSpPr>
            <p:nvPr/>
          </p:nvSpPr>
          <p:spPr bwMode="auto">
            <a:xfrm flipH="1">
              <a:off x="1383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19" name="Text Box 105"/>
            <p:cNvSpPr txBox="1">
              <a:spLocks noChangeArrowheads="1"/>
            </p:cNvSpPr>
            <p:nvPr/>
          </p:nvSpPr>
          <p:spPr bwMode="auto">
            <a:xfrm>
              <a:off x="1360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420" name="AutoShape 100"/>
          <p:cNvSpPr>
            <a:spLocks noChangeArrowheads="1"/>
          </p:cNvSpPr>
          <p:nvPr/>
        </p:nvSpPr>
        <p:spPr bwMode="auto">
          <a:xfrm>
            <a:off x="4478831" y="3586950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21" name="AutoShape 101"/>
          <p:cNvCxnSpPr>
            <a:cxnSpLocks noChangeShapeType="1"/>
            <a:endCxn id="420" idx="4"/>
          </p:cNvCxnSpPr>
          <p:nvPr/>
        </p:nvCxnSpPr>
        <p:spPr bwMode="auto">
          <a:xfrm flipV="1">
            <a:off x="4551062" y="3731413"/>
            <a:ext cx="0" cy="1155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2" name="AutoShape 102"/>
          <p:cNvCxnSpPr>
            <a:cxnSpLocks noChangeShapeType="1"/>
            <a:stCxn id="420" idx="0"/>
          </p:cNvCxnSpPr>
          <p:nvPr/>
        </p:nvCxnSpPr>
        <p:spPr bwMode="auto">
          <a:xfrm flipH="1" flipV="1">
            <a:off x="4548575" y="3522760"/>
            <a:ext cx="2487" cy="6419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24" name="Group 103"/>
          <p:cNvGrpSpPr>
            <a:grpSpLocks/>
          </p:cNvGrpSpPr>
          <p:nvPr/>
        </p:nvGrpSpPr>
        <p:grpSpPr bwMode="auto">
          <a:xfrm>
            <a:off x="4681591" y="3642100"/>
            <a:ext cx="85725" cy="177800"/>
            <a:chOff x="1528" y="1363"/>
            <a:chExt cx="54" cy="112"/>
          </a:xfrm>
        </p:grpSpPr>
        <p:sp>
          <p:nvSpPr>
            <p:cNvPr id="42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427" name="AutoShape 100"/>
          <p:cNvSpPr>
            <a:spLocks noChangeArrowheads="1"/>
          </p:cNvSpPr>
          <p:nvPr/>
        </p:nvSpPr>
        <p:spPr bwMode="auto">
          <a:xfrm>
            <a:off x="2473853" y="3619875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28" name="AutoShape 101"/>
          <p:cNvCxnSpPr>
            <a:cxnSpLocks noChangeShapeType="1"/>
            <a:endCxn id="427" idx="4"/>
          </p:cNvCxnSpPr>
          <p:nvPr/>
        </p:nvCxnSpPr>
        <p:spPr bwMode="auto">
          <a:xfrm flipV="1">
            <a:off x="2546084" y="3764338"/>
            <a:ext cx="0" cy="1155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9" name="AutoShape 102"/>
          <p:cNvCxnSpPr>
            <a:cxnSpLocks noChangeShapeType="1"/>
            <a:stCxn id="427" idx="0"/>
          </p:cNvCxnSpPr>
          <p:nvPr/>
        </p:nvCxnSpPr>
        <p:spPr bwMode="auto">
          <a:xfrm flipH="1" flipV="1">
            <a:off x="2543597" y="3555685"/>
            <a:ext cx="2487" cy="6419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30" name="Group 103"/>
          <p:cNvGrpSpPr>
            <a:grpSpLocks/>
          </p:cNvGrpSpPr>
          <p:nvPr/>
        </p:nvGrpSpPr>
        <p:grpSpPr bwMode="auto">
          <a:xfrm>
            <a:off x="2676613" y="3583363"/>
            <a:ext cx="85725" cy="177800"/>
            <a:chOff x="1528" y="1363"/>
            <a:chExt cx="54" cy="112"/>
          </a:xfrm>
        </p:grpSpPr>
        <p:sp>
          <p:nvSpPr>
            <p:cNvPr id="431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32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331" name="AutoShape 5"/>
          <p:cNvSpPr>
            <a:spLocks noChangeArrowheads="1"/>
          </p:cNvSpPr>
          <p:nvPr/>
        </p:nvSpPr>
        <p:spPr bwMode="auto">
          <a:xfrm>
            <a:off x="4422656" y="5486700"/>
            <a:ext cx="895770" cy="293226"/>
          </a:xfrm>
          <a:prstGeom prst="roundRect">
            <a:avLst>
              <a:gd name="adj" fmla="val 18426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 smtClean="0"/>
              <a:t>App BOM </a:t>
            </a:r>
          </a:p>
          <a:p>
            <a:pPr algn="ctr">
              <a:buClrTx/>
              <a:buSzTx/>
              <a:buFontTx/>
              <a:buNone/>
            </a:pPr>
            <a:r>
              <a:rPr lang="en-US" sz="900" dirty="0" smtClean="0"/>
              <a:t>(</a:t>
            </a:r>
            <a:r>
              <a:rPr lang="en-US" sz="900" dirty="0" err="1" smtClean="0"/>
              <a:t>ui</a:t>
            </a:r>
            <a:r>
              <a:rPr lang="en-US" sz="900" dirty="0" smtClean="0"/>
              <a:t> libs, ds…)</a:t>
            </a:r>
            <a:endParaRPr lang="en-US" sz="900" dirty="0"/>
          </a:p>
        </p:txBody>
      </p:sp>
      <p:sp>
        <p:nvSpPr>
          <p:cNvPr id="433" name="AutoShape 5"/>
          <p:cNvSpPr>
            <a:spLocks noChangeArrowheads="1"/>
          </p:cNvSpPr>
          <p:nvPr/>
        </p:nvSpPr>
        <p:spPr bwMode="auto">
          <a:xfrm>
            <a:off x="4454524" y="5836978"/>
            <a:ext cx="895770" cy="293226"/>
          </a:xfrm>
          <a:prstGeom prst="roundRect">
            <a:avLst>
              <a:gd name="adj" fmla="val 18426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endParaRPr lang="en-US" sz="900" dirty="0"/>
          </a:p>
        </p:txBody>
      </p:sp>
      <p:sp>
        <p:nvSpPr>
          <p:cNvPr id="406" name="AutoShape 5"/>
          <p:cNvSpPr>
            <a:spLocks noChangeArrowheads="1"/>
          </p:cNvSpPr>
          <p:nvPr/>
        </p:nvSpPr>
        <p:spPr bwMode="auto">
          <a:xfrm>
            <a:off x="4415154" y="5889749"/>
            <a:ext cx="895770" cy="293226"/>
          </a:xfrm>
          <a:prstGeom prst="roundRect">
            <a:avLst>
              <a:gd name="adj" fmla="val 18426"/>
            </a:avLst>
          </a:prstGeom>
          <a:solidFill>
            <a:schemeClr val="bg1">
              <a:lumMod val="9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 smtClean="0"/>
              <a:t>Other sources</a:t>
            </a:r>
            <a:endParaRPr lang="en-US" sz="900" dirty="0"/>
          </a:p>
        </p:txBody>
      </p:sp>
      <p:sp>
        <p:nvSpPr>
          <p:cNvPr id="446" name="AutoShape 5"/>
          <p:cNvSpPr>
            <a:spLocks noChangeArrowheads="1"/>
          </p:cNvSpPr>
          <p:nvPr/>
        </p:nvSpPr>
        <p:spPr bwMode="auto">
          <a:xfrm>
            <a:off x="5594944" y="4549683"/>
            <a:ext cx="1682527" cy="1973455"/>
          </a:xfrm>
          <a:prstGeom prst="roundRect">
            <a:avLst>
              <a:gd name="adj" fmla="val 21212"/>
            </a:avLst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vert="vert" wrap="square" lIns="34354" tIns="34354" rIns="34354" bIns="0" anchor="b" anchorCtr="0"/>
          <a:lstStyle/>
          <a:p>
            <a:pPr algn="ctr">
              <a:buClrTx/>
              <a:buSzTx/>
              <a:buFontTx/>
              <a:buNone/>
            </a:pPr>
            <a:endParaRPr lang="en-US" sz="1000" dirty="0"/>
          </a:p>
        </p:txBody>
      </p:sp>
      <p:sp>
        <p:nvSpPr>
          <p:cNvPr id="447" name="AutoShape 5"/>
          <p:cNvSpPr>
            <a:spLocks noChangeArrowheads="1"/>
          </p:cNvSpPr>
          <p:nvPr/>
        </p:nvSpPr>
        <p:spPr bwMode="auto">
          <a:xfrm>
            <a:off x="5877120" y="4765718"/>
            <a:ext cx="1151252" cy="27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/>
              <a:t>App Templates</a:t>
            </a:r>
          </a:p>
        </p:txBody>
      </p:sp>
      <p:sp>
        <p:nvSpPr>
          <p:cNvPr id="448" name="AutoShape 5"/>
          <p:cNvSpPr>
            <a:spLocks noChangeArrowheads="1"/>
          </p:cNvSpPr>
          <p:nvPr/>
        </p:nvSpPr>
        <p:spPr bwMode="auto">
          <a:xfrm>
            <a:off x="5902185" y="5536411"/>
            <a:ext cx="1151252" cy="27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/>
              <a:t>Themes</a:t>
            </a:r>
          </a:p>
        </p:txBody>
      </p:sp>
      <p:sp>
        <p:nvSpPr>
          <p:cNvPr id="449" name="AutoShape 5"/>
          <p:cNvSpPr>
            <a:spLocks noChangeArrowheads="1"/>
          </p:cNvSpPr>
          <p:nvPr/>
        </p:nvSpPr>
        <p:spPr bwMode="auto">
          <a:xfrm>
            <a:off x="5878482" y="5116516"/>
            <a:ext cx="1151252" cy="353128"/>
          </a:xfrm>
          <a:prstGeom prst="roundRect">
            <a:avLst>
              <a:gd name="adj" fmla="val 33437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 err="1"/>
              <a:t>Floorplans</a:t>
            </a:r>
            <a:r>
              <a:rPr lang="en-US" sz="900" dirty="0"/>
              <a:t> / Page Templates</a:t>
            </a:r>
          </a:p>
        </p:txBody>
      </p:sp>
      <p:sp>
        <p:nvSpPr>
          <p:cNvPr id="450" name="AutoShape 5"/>
          <p:cNvSpPr>
            <a:spLocks noChangeArrowheads="1"/>
          </p:cNvSpPr>
          <p:nvPr/>
        </p:nvSpPr>
        <p:spPr bwMode="auto">
          <a:xfrm>
            <a:off x="5878482" y="5855671"/>
            <a:ext cx="1151252" cy="2763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ctr"/>
          <a:lstStyle/>
          <a:p>
            <a:pPr algn="ctr">
              <a:buClrTx/>
              <a:buSzTx/>
              <a:buFontTx/>
              <a:buNone/>
            </a:pPr>
            <a:r>
              <a:rPr lang="en-US" sz="900" dirty="0"/>
              <a:t>Control Catalogs</a:t>
            </a:r>
          </a:p>
        </p:txBody>
      </p:sp>
      <p:sp>
        <p:nvSpPr>
          <p:cNvPr id="469" name="Rectangle 6"/>
          <p:cNvSpPr>
            <a:spLocks noChangeArrowheads="1"/>
          </p:cNvSpPr>
          <p:nvPr/>
        </p:nvSpPr>
        <p:spPr bwMode="auto">
          <a:xfrm>
            <a:off x="12120609" y="6063852"/>
            <a:ext cx="3008405" cy="257824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Analytics Svc</a:t>
            </a:r>
            <a:endParaRPr lang="en-US" sz="1200" dirty="0"/>
          </a:p>
        </p:txBody>
      </p:sp>
      <p:sp>
        <p:nvSpPr>
          <p:cNvPr id="470" name="Rectangle 6"/>
          <p:cNvSpPr>
            <a:spLocks noChangeArrowheads="1"/>
          </p:cNvSpPr>
          <p:nvPr/>
        </p:nvSpPr>
        <p:spPr bwMode="auto">
          <a:xfrm>
            <a:off x="12120609" y="5297991"/>
            <a:ext cx="3008405" cy="307824"/>
          </a:xfrm>
          <a:prstGeom prst="rect">
            <a:avLst/>
          </a:prstGeom>
          <a:solidFill>
            <a:schemeClr val="bg1">
              <a:lumMod val="7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Connectivity Svc</a:t>
            </a:r>
            <a:endParaRPr lang="en-US" sz="1200" dirty="0"/>
          </a:p>
        </p:txBody>
      </p:sp>
      <p:sp>
        <p:nvSpPr>
          <p:cNvPr id="478" name="Rectangle 6"/>
          <p:cNvSpPr>
            <a:spLocks noChangeArrowheads="1"/>
          </p:cNvSpPr>
          <p:nvPr/>
        </p:nvSpPr>
        <p:spPr bwMode="auto">
          <a:xfrm>
            <a:off x="7132320" y="96462"/>
            <a:ext cx="1117600" cy="1977297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UI Catalog Manager</a:t>
            </a:r>
            <a:endParaRPr lang="en-US" sz="1200" dirty="0"/>
          </a:p>
        </p:txBody>
      </p:sp>
      <p:sp>
        <p:nvSpPr>
          <p:cNvPr id="482" name="Rectangle 6"/>
          <p:cNvSpPr>
            <a:spLocks noChangeArrowheads="1"/>
          </p:cNvSpPr>
          <p:nvPr/>
        </p:nvSpPr>
        <p:spPr bwMode="auto">
          <a:xfrm>
            <a:off x="8391132" y="438280"/>
            <a:ext cx="1264953" cy="28427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Browser</a:t>
            </a:r>
            <a:endParaRPr lang="en-US" sz="1200" dirty="0"/>
          </a:p>
        </p:txBody>
      </p:sp>
      <p:sp>
        <p:nvSpPr>
          <p:cNvPr id="484" name="Rectangle 6"/>
          <p:cNvSpPr>
            <a:spLocks noChangeArrowheads="1"/>
          </p:cNvSpPr>
          <p:nvPr/>
        </p:nvSpPr>
        <p:spPr bwMode="auto">
          <a:xfrm>
            <a:off x="7157893" y="569410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Upload Manager</a:t>
            </a:r>
            <a:endParaRPr lang="en-US" sz="1200" dirty="0"/>
          </a:p>
        </p:txBody>
      </p:sp>
      <p:sp>
        <p:nvSpPr>
          <p:cNvPr id="485" name="Rectangle 6"/>
          <p:cNvSpPr>
            <a:spLocks noChangeArrowheads="1"/>
          </p:cNvSpPr>
          <p:nvPr/>
        </p:nvSpPr>
        <p:spPr bwMode="auto">
          <a:xfrm>
            <a:off x="7167846" y="1100192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Mock Data Manager</a:t>
            </a:r>
            <a:endParaRPr lang="en-US" sz="1200" dirty="0"/>
          </a:p>
        </p:txBody>
      </p:sp>
      <p:sp>
        <p:nvSpPr>
          <p:cNvPr id="486" name="Rectangle 6"/>
          <p:cNvSpPr>
            <a:spLocks noChangeArrowheads="1"/>
          </p:cNvSpPr>
          <p:nvPr/>
        </p:nvSpPr>
        <p:spPr bwMode="auto">
          <a:xfrm>
            <a:off x="7182525" y="1599791"/>
            <a:ext cx="1021916" cy="393122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Metadata Manager</a:t>
            </a:r>
            <a:endParaRPr lang="en-US" sz="1200" dirty="0"/>
          </a:p>
        </p:txBody>
      </p:sp>
      <p:sp>
        <p:nvSpPr>
          <p:cNvPr id="498" name="Rectangle 6"/>
          <p:cNvSpPr>
            <a:spLocks noChangeArrowheads="1"/>
          </p:cNvSpPr>
          <p:nvPr/>
        </p:nvSpPr>
        <p:spPr bwMode="auto">
          <a:xfrm>
            <a:off x="670274" y="3701765"/>
            <a:ext cx="1046547" cy="462567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Analytics Services</a:t>
            </a:r>
            <a:endParaRPr lang="en-US" sz="1200" dirty="0"/>
          </a:p>
        </p:txBody>
      </p:sp>
      <p:sp>
        <p:nvSpPr>
          <p:cNvPr id="499" name="AutoShape 100"/>
          <p:cNvSpPr>
            <a:spLocks noChangeArrowheads="1"/>
          </p:cNvSpPr>
          <p:nvPr/>
        </p:nvSpPr>
        <p:spPr bwMode="auto">
          <a:xfrm>
            <a:off x="890926" y="2601010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00" name="AutoShape 101"/>
          <p:cNvCxnSpPr>
            <a:cxnSpLocks noChangeShapeType="1"/>
          </p:cNvCxnSpPr>
          <p:nvPr/>
        </p:nvCxnSpPr>
        <p:spPr bwMode="auto">
          <a:xfrm flipH="1" flipV="1">
            <a:off x="964412" y="2710206"/>
            <a:ext cx="17008" cy="97912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" name="AutoShape 102"/>
          <p:cNvCxnSpPr>
            <a:cxnSpLocks noChangeShapeType="1"/>
            <a:stCxn id="499" idx="0"/>
            <a:endCxn id="545" idx="2"/>
          </p:cNvCxnSpPr>
          <p:nvPr/>
        </p:nvCxnSpPr>
        <p:spPr bwMode="auto">
          <a:xfrm flipV="1">
            <a:off x="963157" y="2148301"/>
            <a:ext cx="1255" cy="45270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02" name="Rectangle 6"/>
          <p:cNvSpPr>
            <a:spLocks noChangeArrowheads="1"/>
          </p:cNvSpPr>
          <p:nvPr/>
        </p:nvSpPr>
        <p:spPr bwMode="auto">
          <a:xfrm>
            <a:off x="6516661" y="3084563"/>
            <a:ext cx="877909" cy="945599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Catalog Services</a:t>
            </a:r>
            <a:endParaRPr lang="en-US" sz="1200" dirty="0"/>
          </a:p>
        </p:txBody>
      </p:sp>
      <p:grpSp>
        <p:nvGrpSpPr>
          <p:cNvPr id="503" name="Group 121"/>
          <p:cNvGrpSpPr>
            <a:grpSpLocks/>
          </p:cNvGrpSpPr>
          <p:nvPr/>
        </p:nvGrpSpPr>
        <p:grpSpPr bwMode="auto">
          <a:xfrm>
            <a:off x="6636674" y="4008537"/>
            <a:ext cx="475846" cy="510678"/>
            <a:chOff x="998" y="3624"/>
            <a:chExt cx="271" cy="271"/>
          </a:xfrm>
        </p:grpSpPr>
        <p:sp>
          <p:nvSpPr>
            <p:cNvPr id="504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7" name="AutoShape 5"/>
          <p:cNvSpPr>
            <a:spLocks noChangeArrowheads="1"/>
          </p:cNvSpPr>
          <p:nvPr/>
        </p:nvSpPr>
        <p:spPr bwMode="auto">
          <a:xfrm>
            <a:off x="534983" y="4992494"/>
            <a:ext cx="632416" cy="640819"/>
          </a:xfrm>
          <a:prstGeom prst="roundRect">
            <a:avLst>
              <a:gd name="adj" fmla="val 17502"/>
            </a:avLst>
          </a:prstGeom>
          <a:solidFill>
            <a:schemeClr val="bg1">
              <a:lumMod val="85000"/>
            </a:schemeClr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4354" tIns="34354" rIns="34354" bIns="34354" anchor="t"/>
          <a:lstStyle/>
          <a:p>
            <a:pPr algn="ctr">
              <a:buClrTx/>
              <a:buSzTx/>
              <a:buFontTx/>
              <a:buNone/>
            </a:pPr>
            <a:r>
              <a:rPr lang="en-US" sz="1000" dirty="0" smtClean="0"/>
              <a:t>Analytics Data</a:t>
            </a:r>
            <a:endParaRPr lang="en-US" sz="1000" dirty="0"/>
          </a:p>
        </p:txBody>
      </p:sp>
      <p:grpSp>
        <p:nvGrpSpPr>
          <p:cNvPr id="508" name="Group 121"/>
          <p:cNvGrpSpPr>
            <a:grpSpLocks/>
          </p:cNvGrpSpPr>
          <p:nvPr/>
        </p:nvGrpSpPr>
        <p:grpSpPr bwMode="auto">
          <a:xfrm>
            <a:off x="717313" y="4164332"/>
            <a:ext cx="476234" cy="786474"/>
            <a:chOff x="998" y="3624"/>
            <a:chExt cx="271" cy="271"/>
          </a:xfrm>
        </p:grpSpPr>
        <p:sp>
          <p:nvSpPr>
            <p:cNvPr id="509" name="Freeform 12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Freeform 12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AutoShape 124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" name="AutoShape 100"/>
          <p:cNvSpPr>
            <a:spLocks noChangeArrowheads="1"/>
          </p:cNvSpPr>
          <p:nvPr/>
        </p:nvSpPr>
        <p:spPr bwMode="auto">
          <a:xfrm>
            <a:off x="7212727" y="2581906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13" name="AutoShape 101"/>
          <p:cNvCxnSpPr>
            <a:cxnSpLocks noChangeShapeType="1"/>
          </p:cNvCxnSpPr>
          <p:nvPr/>
        </p:nvCxnSpPr>
        <p:spPr bwMode="auto">
          <a:xfrm flipV="1">
            <a:off x="7284958" y="2730250"/>
            <a:ext cx="9368" cy="35431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" name="AutoShape 102"/>
          <p:cNvCxnSpPr>
            <a:cxnSpLocks noChangeShapeType="1"/>
            <a:stCxn id="512" idx="0"/>
          </p:cNvCxnSpPr>
          <p:nvPr/>
        </p:nvCxnSpPr>
        <p:spPr bwMode="auto">
          <a:xfrm flipV="1">
            <a:off x="7284958" y="2068159"/>
            <a:ext cx="9368" cy="5137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15" name="AutoShape 100"/>
          <p:cNvSpPr>
            <a:spLocks noChangeArrowheads="1"/>
          </p:cNvSpPr>
          <p:nvPr/>
        </p:nvSpPr>
        <p:spPr bwMode="auto">
          <a:xfrm>
            <a:off x="6634090" y="2552948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16" name="AutoShape 101"/>
          <p:cNvCxnSpPr>
            <a:cxnSpLocks noChangeShapeType="1"/>
            <a:endCxn id="515" idx="4"/>
          </p:cNvCxnSpPr>
          <p:nvPr/>
        </p:nvCxnSpPr>
        <p:spPr bwMode="auto">
          <a:xfrm flipH="1" flipV="1">
            <a:off x="6706321" y="2697411"/>
            <a:ext cx="9368" cy="40848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7" name="AutoShape 102"/>
          <p:cNvCxnSpPr>
            <a:cxnSpLocks noChangeShapeType="1"/>
            <a:stCxn id="515" idx="0"/>
          </p:cNvCxnSpPr>
          <p:nvPr/>
        </p:nvCxnSpPr>
        <p:spPr bwMode="auto">
          <a:xfrm flipV="1">
            <a:off x="6706321" y="2187908"/>
            <a:ext cx="9368" cy="36504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21" name="AutoShape 100"/>
          <p:cNvSpPr>
            <a:spLocks noChangeArrowheads="1"/>
          </p:cNvSpPr>
          <p:nvPr/>
        </p:nvSpPr>
        <p:spPr bwMode="auto">
          <a:xfrm>
            <a:off x="6890799" y="255153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22" name="AutoShape 101"/>
          <p:cNvCxnSpPr>
            <a:cxnSpLocks noChangeShapeType="1"/>
            <a:endCxn id="521" idx="5"/>
          </p:cNvCxnSpPr>
          <p:nvPr/>
        </p:nvCxnSpPr>
        <p:spPr bwMode="auto">
          <a:xfrm flipH="1" flipV="1">
            <a:off x="7014105" y="2674840"/>
            <a:ext cx="614443" cy="4261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3" name="AutoShape 102"/>
          <p:cNvCxnSpPr>
            <a:cxnSpLocks noChangeShapeType="1"/>
            <a:stCxn id="521" idx="0"/>
          </p:cNvCxnSpPr>
          <p:nvPr/>
        </p:nvCxnSpPr>
        <p:spPr bwMode="auto">
          <a:xfrm flipH="1" flipV="1">
            <a:off x="6932303" y="2195142"/>
            <a:ext cx="30727" cy="35639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7" name="AutoShape 101"/>
          <p:cNvCxnSpPr>
            <a:cxnSpLocks noChangeShapeType="1"/>
            <a:stCxn id="340" idx="0"/>
          </p:cNvCxnSpPr>
          <p:nvPr/>
        </p:nvCxnSpPr>
        <p:spPr bwMode="auto">
          <a:xfrm flipV="1">
            <a:off x="10385334" y="2068159"/>
            <a:ext cx="0" cy="42728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28" name="Group 103"/>
          <p:cNvGrpSpPr>
            <a:grpSpLocks/>
          </p:cNvGrpSpPr>
          <p:nvPr/>
        </p:nvGrpSpPr>
        <p:grpSpPr bwMode="auto">
          <a:xfrm>
            <a:off x="6788872" y="2587968"/>
            <a:ext cx="85725" cy="177800"/>
            <a:chOff x="1528" y="1363"/>
            <a:chExt cx="54" cy="112"/>
          </a:xfrm>
        </p:grpSpPr>
        <p:sp>
          <p:nvSpPr>
            <p:cNvPr id="529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30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31" name="AutoShape 100"/>
          <p:cNvSpPr>
            <a:spLocks noChangeArrowheads="1"/>
          </p:cNvSpPr>
          <p:nvPr/>
        </p:nvSpPr>
        <p:spPr bwMode="auto">
          <a:xfrm>
            <a:off x="2111707" y="256283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32" name="AutoShape 101"/>
          <p:cNvCxnSpPr>
            <a:cxnSpLocks noChangeShapeType="1"/>
            <a:endCxn id="531" idx="4"/>
          </p:cNvCxnSpPr>
          <p:nvPr/>
        </p:nvCxnSpPr>
        <p:spPr bwMode="auto">
          <a:xfrm flipV="1">
            <a:off x="2174840" y="2707300"/>
            <a:ext cx="9098" cy="3772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3" name="AutoShape 102"/>
          <p:cNvCxnSpPr>
            <a:cxnSpLocks noChangeShapeType="1"/>
            <a:stCxn id="531" idx="0"/>
          </p:cNvCxnSpPr>
          <p:nvPr/>
        </p:nvCxnSpPr>
        <p:spPr bwMode="auto">
          <a:xfrm flipV="1">
            <a:off x="2183938" y="2182992"/>
            <a:ext cx="0" cy="37984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34" name="Group 103"/>
          <p:cNvGrpSpPr>
            <a:grpSpLocks/>
          </p:cNvGrpSpPr>
          <p:nvPr/>
        </p:nvGrpSpPr>
        <p:grpSpPr bwMode="auto">
          <a:xfrm>
            <a:off x="2309232" y="2587968"/>
            <a:ext cx="85725" cy="177800"/>
            <a:chOff x="1528" y="1363"/>
            <a:chExt cx="54" cy="112"/>
          </a:xfrm>
        </p:grpSpPr>
        <p:sp>
          <p:nvSpPr>
            <p:cNvPr id="53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3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37" name="AutoShape 100"/>
          <p:cNvSpPr>
            <a:spLocks noChangeArrowheads="1"/>
          </p:cNvSpPr>
          <p:nvPr/>
        </p:nvSpPr>
        <p:spPr bwMode="auto">
          <a:xfrm>
            <a:off x="8633774" y="258288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38" name="AutoShape 101"/>
          <p:cNvCxnSpPr>
            <a:cxnSpLocks noChangeShapeType="1"/>
            <a:endCxn id="537" idx="4"/>
          </p:cNvCxnSpPr>
          <p:nvPr/>
        </p:nvCxnSpPr>
        <p:spPr bwMode="auto">
          <a:xfrm flipV="1">
            <a:off x="8696907" y="2727344"/>
            <a:ext cx="9098" cy="37726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9" name="AutoShape 102"/>
          <p:cNvCxnSpPr>
            <a:cxnSpLocks noChangeShapeType="1"/>
            <a:stCxn id="537" idx="0"/>
          </p:cNvCxnSpPr>
          <p:nvPr/>
        </p:nvCxnSpPr>
        <p:spPr bwMode="auto">
          <a:xfrm flipH="1" flipV="1">
            <a:off x="8696907" y="2053154"/>
            <a:ext cx="9098" cy="52972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40" name="Group 103"/>
          <p:cNvGrpSpPr>
            <a:grpSpLocks/>
          </p:cNvGrpSpPr>
          <p:nvPr/>
        </p:nvGrpSpPr>
        <p:grpSpPr bwMode="auto">
          <a:xfrm>
            <a:off x="8831299" y="2608012"/>
            <a:ext cx="85725" cy="177800"/>
            <a:chOff x="1528" y="1363"/>
            <a:chExt cx="54" cy="112"/>
          </a:xfrm>
        </p:grpSpPr>
        <p:sp>
          <p:nvSpPr>
            <p:cNvPr id="541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2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45" name="Rectangle 6"/>
          <p:cNvSpPr>
            <a:spLocks noChangeArrowheads="1"/>
          </p:cNvSpPr>
          <p:nvPr/>
        </p:nvSpPr>
        <p:spPr bwMode="auto">
          <a:xfrm>
            <a:off x="454315" y="171004"/>
            <a:ext cx="1020193" cy="1977297"/>
          </a:xfrm>
          <a:prstGeom prst="rect">
            <a:avLst/>
          </a:prstGeom>
          <a:solidFill>
            <a:schemeClr val="bg1">
              <a:lumMod val="65000"/>
            </a:schemeClr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</a:t>
            </a:r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546" name="Rectangle 6"/>
          <p:cNvSpPr>
            <a:spLocks noChangeArrowheads="1"/>
          </p:cNvSpPr>
          <p:nvPr/>
        </p:nvSpPr>
        <p:spPr bwMode="auto">
          <a:xfrm>
            <a:off x="538427" y="1389782"/>
            <a:ext cx="823013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Analytics Collector</a:t>
            </a:r>
            <a:endParaRPr lang="en-US" sz="1200" dirty="0"/>
          </a:p>
        </p:txBody>
      </p:sp>
      <p:sp>
        <p:nvSpPr>
          <p:cNvPr id="547" name="Rectangle 6"/>
          <p:cNvSpPr>
            <a:spLocks noChangeArrowheads="1"/>
          </p:cNvSpPr>
          <p:nvPr/>
        </p:nvSpPr>
        <p:spPr bwMode="auto">
          <a:xfrm>
            <a:off x="538427" y="838482"/>
            <a:ext cx="823013" cy="370568"/>
          </a:xfrm>
          <a:prstGeom prst="rect">
            <a:avLst/>
          </a:prstGeom>
          <a:solidFill>
            <a:srgbClr val="BFBFBF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Reporting</a:t>
            </a:r>
            <a:endParaRPr lang="en-US" sz="1200" dirty="0"/>
          </a:p>
        </p:txBody>
      </p:sp>
      <p:grpSp>
        <p:nvGrpSpPr>
          <p:cNvPr id="549" name="Group 103"/>
          <p:cNvGrpSpPr>
            <a:grpSpLocks/>
          </p:cNvGrpSpPr>
          <p:nvPr/>
        </p:nvGrpSpPr>
        <p:grpSpPr bwMode="auto">
          <a:xfrm>
            <a:off x="1061234" y="2548377"/>
            <a:ext cx="85726" cy="177800"/>
            <a:chOff x="1528" y="1363"/>
            <a:chExt cx="54" cy="112"/>
          </a:xfrm>
        </p:grpSpPr>
        <p:sp>
          <p:nvSpPr>
            <p:cNvPr id="550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51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grpSp>
        <p:nvGrpSpPr>
          <p:cNvPr id="552" name="Group 103"/>
          <p:cNvGrpSpPr>
            <a:grpSpLocks/>
          </p:cNvGrpSpPr>
          <p:nvPr/>
        </p:nvGrpSpPr>
        <p:grpSpPr bwMode="auto">
          <a:xfrm>
            <a:off x="7058732" y="2568594"/>
            <a:ext cx="85725" cy="177800"/>
            <a:chOff x="1528" y="1363"/>
            <a:chExt cx="54" cy="112"/>
          </a:xfrm>
        </p:grpSpPr>
        <p:sp>
          <p:nvSpPr>
            <p:cNvPr id="553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54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grpSp>
        <p:nvGrpSpPr>
          <p:cNvPr id="555" name="Group 103"/>
          <p:cNvGrpSpPr>
            <a:grpSpLocks/>
          </p:cNvGrpSpPr>
          <p:nvPr/>
        </p:nvGrpSpPr>
        <p:grpSpPr bwMode="auto">
          <a:xfrm>
            <a:off x="7394570" y="2567672"/>
            <a:ext cx="85725" cy="177800"/>
            <a:chOff x="1528" y="1363"/>
            <a:chExt cx="54" cy="112"/>
          </a:xfrm>
        </p:grpSpPr>
        <p:sp>
          <p:nvSpPr>
            <p:cNvPr id="556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57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58" name="AutoShape 100"/>
          <p:cNvSpPr>
            <a:spLocks noChangeArrowheads="1"/>
          </p:cNvSpPr>
          <p:nvPr/>
        </p:nvSpPr>
        <p:spPr bwMode="auto">
          <a:xfrm>
            <a:off x="11851053" y="407319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327</Words>
  <Application>Microsoft Office PowerPoint</Application>
  <PresentationFormat>On-screen Show (4:3)</PresentationFormat>
  <Paragraphs>147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 Walterthum</dc:creator>
  <cp:lastModifiedBy>Jain, Divyesh</cp:lastModifiedBy>
  <cp:revision>46</cp:revision>
  <dcterms:created xsi:type="dcterms:W3CDTF">2014-10-08T08:04:04Z</dcterms:created>
  <dcterms:modified xsi:type="dcterms:W3CDTF">2014-10-28T07:50:00Z</dcterms:modified>
</cp:coreProperties>
</file>