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3" r:id="rId3"/>
    <p:sldId id="261" r:id="rId4"/>
    <p:sldId id="262" r:id="rId5"/>
    <p:sldId id="258"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5765CC9-66C2-6442-BA0D-53C5C6803C81}">
          <p14:sldIdLst>
            <p14:sldId id="256"/>
          </p14:sldIdLst>
        </p14:section>
        <p14:section name="sfdds" id="{F28698EF-0866-3D44-95C9-99CD8D281DD2}">
          <p14:sldIdLst>
            <p14:sldId id="263"/>
            <p14:sldId id="261"/>
            <p14:sldId id="262"/>
            <p14:sldId id="25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8980" autoAdjust="0"/>
  </p:normalViewPr>
  <p:slideViewPr>
    <p:cSldViewPr snapToGrid="0" snapToObjects="1">
      <p:cViewPr varScale="1">
        <p:scale>
          <a:sx n="122" d="100"/>
          <a:sy n="122" d="100"/>
        </p:scale>
        <p:origin x="-125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 short title with picture">
    <p:bg bwMode="gray">
      <p:bgPr>
        <a:solidFill>
          <a:schemeClr val="accent1"/>
        </a:solidFill>
        <a:effectLst/>
      </p:bgPr>
    </p:bg>
    <p:spTree>
      <p:nvGrpSpPr>
        <p:cNvPr id="1" name=""/>
        <p:cNvGrpSpPr/>
        <p:nvPr/>
      </p:nvGrpSpPr>
      <p:grpSpPr>
        <a:xfrm>
          <a:off x="0" y="0"/>
          <a:ext cx="0" cy="0"/>
          <a:chOff x="0" y="0"/>
          <a:chExt cx="0" cy="0"/>
        </a:xfrm>
      </p:grpSpPr>
      <p:grpSp>
        <p:nvGrpSpPr>
          <p:cNvPr id="9" name="Group 8"/>
          <p:cNvGrpSpPr/>
          <p:nvPr/>
        </p:nvGrpSpPr>
        <p:grpSpPr>
          <a:xfrm>
            <a:off x="324000" y="-1"/>
            <a:ext cx="8496000" cy="6535739"/>
            <a:chOff x="324000" y="-1"/>
            <a:chExt cx="8496000" cy="6535739"/>
          </a:xfrm>
        </p:grpSpPr>
        <p:sp>
          <p:nvSpPr>
            <p:cNvPr id="6" name="Rectangle 5"/>
            <p:cNvSpPr/>
            <p:nvPr userDrawn="1"/>
          </p:nvSpPr>
          <p:spPr bwMode="gray">
            <a:xfrm>
              <a:off x="324000" y="-1"/>
              <a:ext cx="8496000" cy="2143126"/>
            </a:xfrm>
            <a:prstGeom prst="rect">
              <a:avLst/>
            </a:prstGeom>
            <a:solidFill>
              <a:schemeClr val="tx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8" name="Picture 7"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172" name="Rectangle 17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
        <p:nvSpPr>
          <p:cNvPr id="2" name="Title 1"/>
          <p:cNvSpPr>
            <a:spLocks noGrp="1"/>
          </p:cNvSpPr>
          <p:nvPr>
            <p:ph type="ctrTitle" hasCustomPrompt="1"/>
          </p:nvPr>
        </p:nvSpPr>
        <p:spPr bwMode="gray">
          <a:xfrm>
            <a:off x="414000" y="324000"/>
            <a:ext cx="8280000" cy="738664"/>
          </a:xfrm>
        </p:spPr>
        <p:txBody>
          <a:bodyPr>
            <a:noAutofit/>
          </a:bodyPr>
          <a:lstStyle>
            <a:lvl1pPr>
              <a:defRPr sz="4800">
                <a:solidFill>
                  <a:sysClr val="windowText" lastClr="000000"/>
                </a:solidFill>
                <a:latin typeface="+mj-lt"/>
              </a:defRPr>
            </a:lvl1pPr>
          </a:lstStyle>
          <a:p>
            <a:r>
              <a:rPr lang="en-US" noProof="0" dirty="0" smtClean="0"/>
              <a:t>Short Presentation Title</a:t>
            </a:r>
            <a:endParaRPr lang="de-DE" dirty="0"/>
          </a:p>
        </p:txBody>
      </p:sp>
      <p:sp>
        <p:nvSpPr>
          <p:cNvPr id="3"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2010</a:t>
            </a: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5745600" y="1690687"/>
            <a:ext cx="3078000" cy="4391025"/>
          </a:xfrm>
        </p:spPr>
        <p:txBody>
          <a:bodyPr tIns="1296000" anchor="t" anchorCtr="0"/>
          <a:lstStyle>
            <a:lvl1pPr algn="ctr">
              <a:defRPr b="0"/>
            </a:lvl1pPr>
          </a:lstStyle>
          <a:p>
            <a:r>
              <a:rPr lang="en-US" smtClean="0"/>
              <a:t>Drag picture to placeholder or click icon to add</a:t>
            </a:r>
            <a:endParaRPr lang="de-DE"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654800" y="1692000"/>
            <a:ext cx="4165200" cy="4392000"/>
          </a:xfrm>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Drag picture to placeholder or click icon to add</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3575304" y="1692000"/>
            <a:ext cx="5238000" cy="4392000"/>
          </a:xfrm>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Drag picture to placeholder or click icon to add</a:t>
            </a:r>
            <a:endParaRPr lang="de-DE"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p:spPr>
        <p:txBody>
          <a:bodyPr tIns="504000" anchor="t" anchorCtr="0"/>
          <a:lstStyle>
            <a:lvl1pPr algn="ctr">
              <a:defRPr b="0"/>
            </a:lvl1pPr>
          </a:lstStyle>
          <a:p>
            <a:r>
              <a:rPr lang="en-US" smtClean="0"/>
              <a:t>Drag picture to placeholder or click icon to add</a:t>
            </a:r>
            <a:endParaRPr lang="de-DE" dirty="0"/>
          </a:p>
        </p:txBody>
      </p:sp>
      <p:sp>
        <p:nvSpPr>
          <p:cNvPr id="11" name="Picture Placeholder 4"/>
          <p:cNvSpPr>
            <a:spLocks noGrp="1"/>
          </p:cNvSpPr>
          <p:nvPr>
            <p:ph type="pic" sz="quarter" idx="16"/>
          </p:nvPr>
        </p:nvSpPr>
        <p:spPr bwMode="gray">
          <a:xfrm>
            <a:off x="4654800" y="3573490"/>
            <a:ext cx="4165200" cy="2508223"/>
          </a:xfrm>
        </p:spPr>
        <p:txBody>
          <a:bodyPr tIns="504000" anchor="t" anchorCtr="0"/>
          <a:lstStyle>
            <a:lvl1pPr algn="ctr">
              <a:defRPr b="0"/>
            </a:lvl1pPr>
          </a:lstStyle>
          <a:p>
            <a:r>
              <a:rPr lang="en-US" smtClean="0"/>
              <a:t>Drag picture to placeholder or click icon to add</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1998"/>
            <a:ext cx="8496000" cy="4392000"/>
          </a:xfrm>
        </p:spPr>
        <p:txBody>
          <a:bodyPr tIns="1440000"/>
          <a:lstStyle>
            <a:lvl1pPr algn="ctr">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 two lines with picture">
    <p:bg bwMode="gray">
      <p:bgPr>
        <a:solidFill>
          <a:schemeClr val="accent1"/>
        </a:solidFill>
        <a:effectLst/>
      </p:bgPr>
    </p:bg>
    <p:spTree>
      <p:nvGrpSpPr>
        <p:cNvPr id="1" name=""/>
        <p:cNvGrpSpPr/>
        <p:nvPr/>
      </p:nvGrpSpPr>
      <p:grpSpPr>
        <a:xfrm>
          <a:off x="0" y="0"/>
          <a:ext cx="0" cy="0"/>
          <a:chOff x="0" y="0"/>
          <a:chExt cx="0" cy="0"/>
        </a:xfrm>
      </p:grpSpPr>
      <p:grpSp>
        <p:nvGrpSpPr>
          <p:cNvPr id="9" name="Group 8"/>
          <p:cNvGrpSpPr/>
          <p:nvPr/>
        </p:nvGrpSpPr>
        <p:grpSpPr>
          <a:xfrm>
            <a:off x="324000" y="-1"/>
            <a:ext cx="8496000" cy="6535739"/>
            <a:chOff x="324000" y="-1"/>
            <a:chExt cx="8496000" cy="6535739"/>
          </a:xfrm>
        </p:grpSpPr>
        <p:sp>
          <p:nvSpPr>
            <p:cNvPr id="6" name="Rectangle 5"/>
            <p:cNvSpPr/>
            <p:nvPr userDrawn="1"/>
          </p:nvSpPr>
          <p:spPr bwMode="gray">
            <a:xfrm>
              <a:off x="324000" y="-1"/>
              <a:ext cx="8496000" cy="2143126"/>
            </a:xfrm>
            <a:prstGeom prst="rect">
              <a:avLst/>
            </a:prstGeom>
            <a:solidFill>
              <a:schemeClr val="tx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8" name="Picture 7"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172" name="Rectangle 17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
        <p:nvSpPr>
          <p:cNvPr id="2" name="Title 1"/>
          <p:cNvSpPr>
            <a:spLocks noGrp="1"/>
          </p:cNvSpPr>
          <p:nvPr>
            <p:ph type="ctrTitle" hasCustomPrompt="1"/>
          </p:nvPr>
        </p:nvSpPr>
        <p:spPr bwMode="gray">
          <a:xfrm>
            <a:off x="414000" y="324000"/>
            <a:ext cx="8280000" cy="923330"/>
          </a:xfrm>
        </p:spPr>
        <p:txBody>
          <a:bodyPr>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
        <p:nvSpPr>
          <p:cNvPr id="3"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2010</a:t>
            </a:r>
          </a:p>
        </p:txBody>
      </p:sp>
    </p:spTree>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7" name="TextBox 6"/>
          <p:cNvSpPr txBox="1"/>
          <p:nvPr/>
        </p:nvSpPr>
        <p:spPr bwMode="gray">
          <a:xfrm>
            <a:off x="324000" y="1692000"/>
            <a:ext cx="4165200" cy="4358116"/>
          </a:xfrm>
          <a:prstGeom prst="rect">
            <a:avLst/>
          </a:prstGeom>
          <a:noFill/>
        </p:spPr>
        <p:txBody>
          <a:bodyPr wrap="square" lIns="0" tIns="0" rIns="0" bIns="0" rtlCol="0">
            <a:spAutoFit/>
          </a:bodyPr>
          <a:lstStyle/>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No part of this publication may be reproduced or transmitted in any form or for any purpose without the express permission of SAP AG. The information contained herein may be changed without prior notice.</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Some software products marketed by SAP AG and its distributors contain proprietary software components of other software vendors.</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Microsoft, Windows, Excel, Outlook, and PowerPoint are registered trademarks of Microsoft Corporation. </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and Informix are trademarks or registered trademarks of IBM Corporation.</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Linux is the registered trademark of Linus Torvalds in the U.S. and other countries.</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Adobe, the Adobe logo, Acrobat, PostScript, and Reader are either trademarks or registered trademarks of Adobe Systems Incorporated in the United States and/or other countries.</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Oracle is a registered trademark of Oracle Corporation.</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UNIX, X/Open, OSF/1, and Motif are registered trademarks of the Open Group.</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mn-lt"/>
                <a:ea typeface="MS PGothic" pitchFamily="34" charset="-128"/>
                <a:cs typeface="+mn-cs"/>
              </a:rPr>
              <a:t>Citrix, ICA, Program Neighborhood, MetaFrame, WinFrame, VideoFrame, and MultiWin are trademarks or registered trademarks of Citrix Systems, Inc.</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HTML, XML, XHTML and W3C are trademarks or registered trademarks of W3C®, World Wide Web Consortium, Massachusetts Institute of Technology. </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Java is a registered trademark of Sun Microsystems, Inc.</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JavaScript is a registered trademark of Sun Microsystems, Inc., used under license for technology invented and implemented by Netscape. </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mn-lt"/>
                <a:ea typeface="MS PGothic" pitchFamily="34" charset="-128"/>
                <a:cs typeface="+mn-cs"/>
              </a:rPr>
              <a:t>SAP, R/3, SAP NetWeaver, Duet, PartnerEdge, ByDesign, SAP BusinessObjects Explorer, StreamWork,</a:t>
            </a:r>
            <a:r>
              <a:rPr lang="en-US" sz="800" kern="1200" baseline="0" noProof="1" smtClean="0">
                <a:solidFill>
                  <a:schemeClr val="tx1"/>
                </a:solidFill>
                <a:latin typeface="+mn-lt"/>
                <a:ea typeface="MS PGothic" pitchFamily="34" charset="-128"/>
                <a:cs typeface="+mn-cs"/>
              </a:rPr>
              <a:t> </a:t>
            </a:r>
            <a:r>
              <a:rPr lang="en-US" sz="800" kern="1200" noProof="1" smtClean="0">
                <a:solidFill>
                  <a:schemeClr val="tx1"/>
                </a:solidFill>
                <a:latin typeface="+mn-lt"/>
                <a:ea typeface="MS PGothic" pitchFamily="34" charset="-128"/>
                <a:cs typeface="+mn-cs"/>
              </a:rPr>
              <a:t>and other SAP products and services mentioned herein as well as their respective logos are trademarks or registered trademarks of SAP AG in Germany and other countries.</a:t>
            </a:r>
            <a:endParaRPr lang="de-DE" sz="800" kern="1200" noProof="1" smtClean="0">
              <a:solidFill>
                <a:schemeClr val="tx1"/>
              </a:solidFill>
              <a:latin typeface="+mn-lt"/>
              <a:ea typeface="MS PGothic" pitchFamily="34" charset="-128"/>
              <a:cs typeface="+mn-cs"/>
            </a:endParaRPr>
          </a:p>
        </p:txBody>
      </p:sp>
      <p:sp>
        <p:nvSpPr>
          <p:cNvPr id="11" name="TextBox 10"/>
          <p:cNvSpPr txBox="1"/>
          <p:nvPr/>
        </p:nvSpPr>
        <p:spPr bwMode="gray">
          <a:xfrm>
            <a:off x="324000" y="324000"/>
            <a:ext cx="5311198"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 rights reserved</a:t>
            </a:r>
          </a:p>
        </p:txBody>
      </p:sp>
      <p:sp>
        <p:nvSpPr>
          <p:cNvPr id="6" name="TextBox 5"/>
          <p:cNvSpPr txBox="1"/>
          <p:nvPr/>
        </p:nvSpPr>
        <p:spPr bwMode="gray">
          <a:xfrm>
            <a:off x="4654800" y="1692000"/>
            <a:ext cx="4165200" cy="3867725"/>
          </a:xfrm>
          <a:prstGeom prst="rect">
            <a:avLst/>
          </a:prstGeom>
          <a:noFill/>
        </p:spPr>
        <p:txBody>
          <a:bodyPr wrap="square" lIns="0" tIns="0" rIns="0" bIns="0" rtlCol="0">
            <a:spAutoFit/>
          </a:bodyPr>
          <a:lstStyle/>
          <a:p>
            <a:pPr marL="0" algn="l" defTabSz="914400" rtl="0" eaLnBrk="1" fontAlgn="t" latinLnBrk="0" hangingPunct="1">
              <a:lnSpc>
                <a:spcPct val="95000"/>
              </a:lnSpc>
              <a:spcBef>
                <a:spcPts val="400"/>
              </a:spcBef>
            </a:pPr>
            <a:r>
              <a:rPr lang="en-US" sz="800" kern="1200" noProof="1" smtClean="0">
                <a:solidFill>
                  <a:schemeClr val="tx1"/>
                </a:solidFill>
                <a:latin typeface="Arial"/>
                <a:ea typeface="MS PGothic" pitchFamily="34" charset="-128"/>
                <a:cs typeface="+mn-cs"/>
              </a:rPr>
              <a:t>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SAP company.</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Arial"/>
                <a:ea typeface="MS PGothic" pitchFamily="34" charset="-128"/>
                <a:cs typeface="+mn-cs"/>
              </a:rPr>
              <a:t>Sybase and Adaptive Server, iAnywhere, Sybase 365, SQL Anywhere, and other Sybase products and services mentioned herein as well as their respective logos are trademarks or registered trademarks of Sybase, Inc. Sybase is an SAP company.</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Arial"/>
                <a:ea typeface="MS PGothic" pitchFamily="34" charset="-128"/>
                <a:cs typeface="+mn-cs"/>
              </a:rPr>
              <a:t>All other product and service names mentioned are the trademarks of their respective companies. Data contained in this document serves informational purposes only. National product specifications may vary.</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Arial"/>
                <a:ea typeface="MS PGothic" pitchFamily="34" charset="-128"/>
                <a:cs typeface="+mn-cs"/>
              </a:rPr>
              <a:t>The information in this document is proprietary to SAP. No part of this document may be reproduced, copied, or transmitted in any form or for any purpose without the express prior written permission of SAP AG.</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Arial"/>
                <a:ea typeface="MS PGothic" pitchFamily="34" charset="-128"/>
                <a:cs typeface="+mn-cs"/>
              </a:rPr>
              <a:t>This document is a preliminary version and not subject to your license agreement or any other agreement with SAP. This document contains only intended strategies, developments, and functionalities of the SAP® product and is not intended to be binding upon SAP to any particular course of business, product strategy, and/or development. Please note that this document is subject to change and may be changed by SAP at any time without notice.</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Arial"/>
                <a:ea typeface="MS PGothic" pitchFamily="34" charset="-128"/>
                <a:cs typeface="+mn-cs"/>
              </a:rPr>
              <a:t>SAP assumes no responsibility for errors or omissions in this document. SAP does not warrant the accuracy or completeness of the information, text, graphics, links, or other items contained within this material. This document is provided without a warranty of any kind, either express or implied, including but not limited to the implied warranties of merchantability, fitness for a particular purpose, or non-infringement.</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Arial"/>
                <a:ea typeface="MS PGothic" pitchFamily="34" charset="-128"/>
                <a:cs typeface="+mn-cs"/>
              </a:rPr>
              <a:t>SAP shall have no liability for damages of any kind including without limitation direct, special, indirect, or consequential damages that may result from the use of these materials. This limitation shall not apply in cases of intent or gross negligence.</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Arial"/>
                <a:ea typeface="MS PGothic" pitchFamily="34" charset="-128"/>
                <a:cs typeface="+mn-cs"/>
              </a:rPr>
              <a:t>The statutory liability for personal injury and defective products is not affected. SAP has no control over the information that you may access through the use of hot links contained in these materials and does not endorse your use of third-party Web pages nor provide any warranty whatsoever relating to third-party Web pages.</a:t>
            </a:r>
            <a:endParaRPr lang="en-US" sz="800" kern="1200" noProof="1">
              <a:solidFill>
                <a:schemeClr val="tx1"/>
              </a:solidFill>
              <a:latin typeface="Arial"/>
              <a:ea typeface="MS PGothic" pitchFamily="34" charset="-128"/>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 short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414000" y="324000"/>
            <a:ext cx="8280000" cy="738664"/>
          </a:xfrm>
        </p:spPr>
        <p:txBody>
          <a:bodyPr>
            <a:noAutofit/>
          </a:bodyPr>
          <a:lstStyle>
            <a:lvl1pPr>
              <a:defRPr sz="4800">
                <a:solidFill>
                  <a:sysClr val="windowText" lastClr="000000"/>
                </a:solidFill>
                <a:latin typeface="+mj-lt"/>
              </a:defRPr>
            </a:lvl1pPr>
          </a:lstStyle>
          <a:p>
            <a:r>
              <a:rPr lang="en-US" noProof="0" dirty="0" smtClean="0"/>
              <a:t>Short Presentation Title</a:t>
            </a:r>
            <a:endParaRPr lang="de-DE" dirty="0"/>
          </a:p>
        </p:txBody>
      </p:sp>
      <p:sp>
        <p:nvSpPr>
          <p:cNvPr id="3"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2010</a:t>
            </a:r>
          </a:p>
        </p:txBody>
      </p:sp>
      <p:pic>
        <p:nvPicPr>
          <p:cNvPr id="8" name="Picture 7"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 two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414000" y="324000"/>
            <a:ext cx="8280000" cy="923330"/>
          </a:xfrm>
        </p:spPr>
        <p:txBody>
          <a:bodyPr>
            <a:noAutofit/>
          </a:bodyPr>
          <a:lstStyle>
            <a:lvl1pPr>
              <a:defRPr sz="3000">
                <a:solidFill>
                  <a:sysClr val="windowText" lastClr="000000"/>
                </a:solidFill>
                <a:latin typeface="+mj-lt"/>
              </a:defRPr>
            </a:lvl1pPr>
          </a:lstStyle>
          <a:p>
            <a:r>
              <a:rPr lang="en-US" dirty="0" smtClean="0"/>
              <a:t>Alternate Presentation Title</a:t>
            </a:r>
            <a:br>
              <a:rPr lang="en-US" dirty="0" smtClean="0"/>
            </a:br>
            <a:r>
              <a:rPr lang="en-US" dirty="0" smtClean="0"/>
              <a:t>Breaks to Two Lines</a:t>
            </a:r>
            <a:endParaRPr lang="de-DE" dirty="0"/>
          </a:p>
        </p:txBody>
      </p:sp>
      <p:sp>
        <p:nvSpPr>
          <p:cNvPr id="3"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2010</a:t>
            </a:r>
          </a:p>
        </p:txBody>
      </p:sp>
      <p:pic>
        <p:nvPicPr>
          <p:cNvPr id="8" name="Picture 7"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with event logo">
    <p:bg bwMode="gray">
      <p:bgPr>
        <a:solidFill>
          <a:schemeClr val="accent1"/>
        </a:solidFill>
        <a:effectLst/>
      </p:bgPr>
    </p:bg>
    <p:spTree>
      <p:nvGrpSpPr>
        <p:cNvPr id="1" name=""/>
        <p:cNvGrpSpPr/>
        <p:nvPr/>
      </p:nvGrpSpPr>
      <p:grpSpPr>
        <a:xfrm>
          <a:off x="0" y="0"/>
          <a:ext cx="0" cy="0"/>
          <a:chOff x="0" y="0"/>
          <a:chExt cx="0" cy="0"/>
        </a:xfrm>
      </p:grpSpPr>
      <p:sp>
        <p:nvSpPr>
          <p:cNvPr id="6" name="Rectangle 5"/>
          <p:cNvSpPr/>
          <p:nvPr/>
        </p:nvSpPr>
        <p:spPr bwMode="gray">
          <a:xfrm>
            <a:off x="324000" y="-1"/>
            <a:ext cx="8496000" cy="2143126"/>
          </a:xfrm>
          <a:prstGeom prst="rect">
            <a:avLst/>
          </a:prstGeom>
          <a:solidFill>
            <a:schemeClr val="tx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72" name="Rectangle 171"/>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414000" y="324000"/>
            <a:ext cx="8280000" cy="738664"/>
          </a:xfrm>
        </p:spPr>
        <p:txBody>
          <a:bodyPr>
            <a:noAutofit/>
          </a:bodyPr>
          <a:lstStyle>
            <a:lvl1pPr>
              <a:defRPr sz="4800">
                <a:solidFill>
                  <a:sysClr val="windowText" lastClr="000000"/>
                </a:solidFill>
                <a:latin typeface="+mj-lt"/>
              </a:defRPr>
            </a:lvl1pPr>
          </a:lstStyle>
          <a:p>
            <a:r>
              <a:rPr lang="en-US" noProof="0" dirty="0" smtClean="0"/>
              <a:t>Short Presentation Title</a:t>
            </a:r>
            <a:endParaRPr lang="de-DE" dirty="0"/>
          </a:p>
        </p:txBody>
      </p:sp>
      <p:sp>
        <p:nvSpPr>
          <p:cNvPr id="3"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2010</a:t>
            </a:r>
          </a:p>
        </p:txBody>
      </p:sp>
      <p:pic>
        <p:nvPicPr>
          <p:cNvPr id="9" name="Picture 8" descr="SAP_FKOM_KO.png"/>
          <p:cNvPicPr>
            <a:picLocks noChangeAspect="1"/>
          </p:cNvPicPr>
          <p:nvPr/>
        </p:nvPicPr>
        <p:blipFill>
          <a:blip r:embed="rId2" cstate="print"/>
          <a:stretch>
            <a:fillRect/>
          </a:stretch>
        </p:blipFill>
        <p:spPr>
          <a:xfrm>
            <a:off x="323850" y="6080400"/>
            <a:ext cx="1832544" cy="4536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8613"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p:spPr>
        <p:txBody>
          <a:bodyPr/>
          <a:lstStyle/>
          <a:p>
            <a:r>
              <a:rPr lang="en-US" smtClean="0"/>
              <a:t>Drag picture to placeholder or click icon to add</a:t>
            </a:r>
            <a:endParaRPr lang="en-US"/>
          </a:p>
        </p:txBody>
      </p:sp>
      <p:sp>
        <p:nvSpPr>
          <p:cNvPr id="2" name="Title 1"/>
          <p:cNvSpPr>
            <a:spLocks noGrp="1"/>
          </p:cNvSpPr>
          <p:nvPr>
            <p:ph type="ctrTitle" hasCustomPrompt="1"/>
          </p:nvPr>
        </p:nvSpPr>
        <p:spPr bwMode="gray">
          <a:xfrm>
            <a:off x="324000" y="2444400"/>
            <a:ext cx="8496000" cy="738664"/>
          </a:xfrm>
        </p:spPr>
        <p:txBody>
          <a:bodyPr>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8613"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000" y="478631"/>
            <a:ext cx="1832305" cy="907257"/>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Agenda</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2400"/>
              </a:spcBef>
              <a:spcAft>
                <a:spcPts val="0"/>
              </a:spcAft>
              <a:buClr>
                <a:schemeClr val="accent1"/>
              </a:buClr>
              <a:buSzPct val="80000"/>
              <a:buFontTx/>
              <a:buNone/>
              <a:tabLst/>
              <a:defRPr b="0"/>
            </a:lvl1pPr>
            <a:lvl2pPr marL="0" marR="0" indent="0" algn="l" defTabSz="914400" rtl="0" eaLnBrk="1" fontAlgn="auto" latinLnBrk="0" hangingPunct="1">
              <a:lnSpc>
                <a:spcPct val="100000"/>
              </a:lnSpc>
              <a:spcBef>
                <a:spcPts val="1200"/>
              </a:spcBef>
              <a:spcAft>
                <a:spcPts val="0"/>
              </a:spcAft>
              <a:buClr>
                <a:schemeClr val="accent1"/>
              </a:buClr>
              <a:buSzPct val="80000"/>
              <a:buFontTx/>
              <a:buNone/>
              <a:tabLst/>
              <a:defRPr/>
            </a:lvl2pPr>
            <a:lvl3pPr marL="0" marR="0" indent="0" algn="l" defTabSz="914400" rtl="0" eaLnBrk="1" fontAlgn="auto" latinLnBrk="0" hangingPunct="1">
              <a:lnSpc>
                <a:spcPct val="100000"/>
              </a:lnSpc>
              <a:spcBef>
                <a:spcPts val="2400"/>
              </a:spcBef>
              <a:spcAft>
                <a:spcPts val="0"/>
              </a:spcAft>
              <a:buClr>
                <a:schemeClr val="accent1"/>
              </a:buClr>
              <a:buSzPct val="80000"/>
              <a:buFontTx/>
              <a:buNone/>
              <a:tabLst/>
              <a:defRPr/>
            </a:lvl3pPr>
            <a:lvl4pPr marL="270000" indent="-180000">
              <a:spcBef>
                <a:spcPts val="600"/>
              </a:spcBef>
              <a:buClr>
                <a:schemeClr val="accent1"/>
              </a:buClr>
              <a:buFont typeface="Wingdings" pitchFamily="2" charset="2"/>
              <a:buChar char=""/>
              <a:defRPr sz="1800"/>
            </a:lvl4pPr>
          </a:lstStyle>
          <a:p>
            <a:pPr lvl="1"/>
            <a:r>
              <a:rPr lang="en-US" dirty="0" smtClean="0"/>
              <a:t>Agenda Item/Divider Headline</a:t>
            </a:r>
          </a:p>
          <a:p>
            <a:pPr lvl="3"/>
            <a:r>
              <a:rPr lang="en-US" dirty="0" smtClean="0"/>
              <a:t>Details</a:t>
            </a:r>
          </a:p>
          <a:p>
            <a:endParaRPr lang="en-US" dirty="0" smtClean="0"/>
          </a:p>
          <a:p>
            <a:endParaRPr lang="en-US"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gray">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gray">
          <a:xfrm>
            <a:off x="324000" y="6636183"/>
            <a:ext cx="1810358"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2011 SAP AG. All rights reserved.</a:t>
            </a:r>
          </a:p>
        </p:txBody>
      </p:sp>
      <p:sp>
        <p:nvSpPr>
          <p:cNvPr id="34" name="TextBox 33"/>
          <p:cNvSpPr txBox="1"/>
          <p:nvPr/>
        </p:nvSpPr>
        <p:spPr bwMode="gray">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5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20"/>
        </a:spcBef>
        <a:buClr>
          <a:schemeClr val="accent1"/>
        </a:buClr>
        <a:buSzPct val="100000"/>
        <a:buFont typeface="Wingdings" pitchFamily="2" charset="2"/>
        <a:buChar char=""/>
        <a:defRPr sz="1600" kern="1200">
          <a:solidFill>
            <a:schemeClr val="tx1"/>
          </a:solidFill>
          <a:latin typeface="+mn-lt"/>
          <a:ea typeface="+mn-ea"/>
          <a:cs typeface="+mn-cs"/>
        </a:defRPr>
      </a:lvl3pPr>
      <a:lvl4pPr marL="447675" indent="-177800" algn="l" defTabSz="914400" rtl="0" eaLnBrk="1" latinLnBrk="0" hangingPunct="1">
        <a:spcBef>
          <a:spcPts val="420"/>
        </a:spcBef>
        <a:buClr>
          <a:schemeClr val="accent2"/>
        </a:buClr>
        <a:buSzPct val="100000"/>
        <a:buFont typeface="Arial" pitchFamily="34" charset="0"/>
        <a:buChar char="–"/>
        <a:defRPr sz="1400" kern="1200">
          <a:solidFill>
            <a:schemeClr val="tx1"/>
          </a:solidFill>
          <a:latin typeface="+mn-lt"/>
          <a:ea typeface="+mn-ea"/>
          <a:cs typeface="+mn-cs"/>
        </a:defRPr>
      </a:lvl4pPr>
      <a:lvl5pPr marL="627063" indent="-179388" algn="l" defTabSz="914400" rtl="0" eaLnBrk="1" latinLnBrk="0" hangingPunct="1">
        <a:spcBef>
          <a:spcPts val="252"/>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4000" y="485877"/>
            <a:ext cx="8280000" cy="738664"/>
          </a:xfrm>
        </p:spPr>
        <p:txBody>
          <a:bodyPr/>
          <a:lstStyle/>
          <a:p>
            <a:r>
              <a:rPr lang="en-US" dirty="0" smtClean="0"/>
              <a:t>Shared Application Workspace</a:t>
            </a:r>
            <a:endParaRPr lang="en-US" dirty="0"/>
          </a:p>
        </p:txBody>
      </p:sp>
      <p:sp>
        <p:nvSpPr>
          <p:cNvPr id="3" name="Subtitle 2"/>
          <p:cNvSpPr>
            <a:spLocks noGrp="1"/>
          </p:cNvSpPr>
          <p:nvPr>
            <p:ph type="subTitle" idx="1"/>
          </p:nvPr>
        </p:nvSpPr>
        <p:spPr>
          <a:xfrm>
            <a:off x="414000" y="1746091"/>
            <a:ext cx="8280000" cy="492443"/>
          </a:xfrm>
        </p:spPr>
        <p:txBody>
          <a:bodyPr/>
          <a:lstStyle/>
          <a:p>
            <a:r>
              <a:rPr lang="en-US" dirty="0" smtClean="0"/>
              <a:t>Project Norman</a:t>
            </a:r>
            <a:endParaRPr lang="en-US" dirty="0"/>
          </a:p>
        </p:txBody>
      </p:sp>
    </p:spTree>
    <p:extLst>
      <p:ext uri="{BB962C8B-B14F-4D97-AF65-F5344CB8AC3E}">
        <p14:creationId xmlns:p14="http://schemas.microsoft.com/office/powerpoint/2010/main" val="1944953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6"/>
          <p:cNvSpPr>
            <a:spLocks noChangeArrowheads="1"/>
          </p:cNvSpPr>
          <p:nvPr/>
        </p:nvSpPr>
        <p:spPr bwMode="auto">
          <a:xfrm>
            <a:off x="2604185" y="4385049"/>
            <a:ext cx="1628333" cy="1926167"/>
          </a:xfrm>
          <a:prstGeom prst="rect">
            <a:avLst/>
          </a:prstGeom>
          <a:solidFill>
            <a:srgbClr val="BFBFBF"/>
          </a:solidFill>
          <a:ln w="17780">
            <a:solidFill>
              <a:schemeClr val="tx1"/>
            </a:solidFill>
            <a:miter lim="800000"/>
            <a:headEnd/>
            <a:tailEnd/>
          </a:ln>
        </p:spPr>
        <p:txBody>
          <a:bodyPr lIns="36000" tIns="36000" rIns="36000" bIns="36000" anchor="b"/>
          <a:lstStyle/>
          <a:p>
            <a:pPr algn="ctr">
              <a:buClrTx/>
              <a:buSzTx/>
              <a:buFontTx/>
              <a:buNone/>
            </a:pPr>
            <a:r>
              <a:rPr lang="en-US" sz="1200" dirty="0" smtClean="0"/>
              <a:t>(Virtual) File System</a:t>
            </a:r>
            <a:endParaRPr lang="en-US" sz="1200" dirty="0"/>
          </a:p>
        </p:txBody>
      </p:sp>
      <p:sp>
        <p:nvSpPr>
          <p:cNvPr id="2" name="Title 1"/>
          <p:cNvSpPr>
            <a:spLocks noGrp="1"/>
          </p:cNvSpPr>
          <p:nvPr>
            <p:ph type="title"/>
          </p:nvPr>
        </p:nvSpPr>
        <p:spPr>
          <a:xfrm>
            <a:off x="454476" y="324000"/>
            <a:ext cx="8496000" cy="756000"/>
          </a:xfrm>
        </p:spPr>
        <p:txBody>
          <a:bodyPr/>
          <a:lstStyle/>
          <a:p>
            <a:r>
              <a:rPr lang="en-US" dirty="0" smtClean="0"/>
              <a:t>Overall Architecture</a:t>
            </a:r>
            <a:endParaRPr lang="en-US" dirty="0"/>
          </a:p>
        </p:txBody>
      </p:sp>
      <p:sp>
        <p:nvSpPr>
          <p:cNvPr id="37" name="AutoShape 5"/>
          <p:cNvSpPr>
            <a:spLocks noChangeArrowheads="1"/>
          </p:cNvSpPr>
          <p:nvPr/>
        </p:nvSpPr>
        <p:spPr bwMode="auto">
          <a:xfrm>
            <a:off x="651046" y="3111889"/>
            <a:ext cx="1216709" cy="1198873"/>
          </a:xfrm>
          <a:prstGeom prst="roundRect">
            <a:avLst>
              <a:gd name="adj" fmla="val 17502"/>
            </a:avLst>
          </a:prstGeom>
          <a:solidFill>
            <a:schemeClr val="bg1">
              <a:lumMod val="85000"/>
            </a:schemeClr>
          </a:solidFill>
          <a:ln w="17780">
            <a:solidFill>
              <a:schemeClr val="tx1"/>
            </a:solidFill>
            <a:round/>
            <a:headEnd/>
            <a:tailEnd/>
          </a:ln>
        </p:spPr>
        <p:txBody>
          <a:bodyPr lIns="34354" tIns="34354" rIns="34354" bIns="34354" anchor="t"/>
          <a:lstStyle/>
          <a:p>
            <a:pPr algn="ctr">
              <a:buClrTx/>
              <a:buSzTx/>
              <a:buFontTx/>
              <a:buNone/>
            </a:pPr>
            <a:r>
              <a:rPr lang="en-US" sz="1000" dirty="0"/>
              <a:t>Project</a:t>
            </a:r>
          </a:p>
        </p:txBody>
      </p:sp>
      <p:sp>
        <p:nvSpPr>
          <p:cNvPr id="44" name="AutoShape 5"/>
          <p:cNvSpPr>
            <a:spLocks noChangeArrowheads="1"/>
          </p:cNvSpPr>
          <p:nvPr/>
        </p:nvSpPr>
        <p:spPr bwMode="auto">
          <a:xfrm>
            <a:off x="837936" y="3533917"/>
            <a:ext cx="922579" cy="324968"/>
          </a:xfrm>
          <a:prstGeom prst="roundRect">
            <a:avLst>
              <a:gd name="adj" fmla="val 50000"/>
            </a:avLst>
          </a:prstGeom>
          <a:solidFill>
            <a:schemeClr val="bg1">
              <a:lumMod val="95000"/>
            </a:schemeClr>
          </a:solidFill>
          <a:ln w="17780">
            <a:solidFill>
              <a:schemeClr val="tx1"/>
            </a:solidFill>
            <a:round/>
            <a:headEnd/>
            <a:tailEnd/>
          </a:ln>
        </p:spPr>
        <p:txBody>
          <a:bodyPr lIns="34354" tIns="34354" rIns="34354" bIns="34354" anchor="ctr"/>
          <a:lstStyle/>
          <a:p>
            <a:pPr algn="ctr">
              <a:buClrTx/>
              <a:buSzTx/>
              <a:buFontTx/>
              <a:buNone/>
            </a:pPr>
            <a:r>
              <a:rPr lang="en-US" sz="1000" dirty="0" smtClean="0"/>
              <a:t>App Version Entries</a:t>
            </a:r>
            <a:endParaRPr lang="en-US" sz="1000" dirty="0"/>
          </a:p>
        </p:txBody>
      </p:sp>
      <p:sp>
        <p:nvSpPr>
          <p:cNvPr id="64" name="Text Box 140"/>
          <p:cNvSpPr txBox="1">
            <a:spLocks noChangeArrowheads="1"/>
          </p:cNvSpPr>
          <p:nvPr/>
        </p:nvSpPr>
        <p:spPr bwMode="auto">
          <a:xfrm rot="5400000">
            <a:off x="1158566" y="3915096"/>
            <a:ext cx="431800" cy="366712"/>
          </a:xfrm>
          <a:prstGeom prst="rect">
            <a:avLst/>
          </a:prstGeom>
          <a:noFill/>
          <a:ln w="12700">
            <a:noFill/>
            <a:miter lim="800000"/>
            <a:headEnd/>
            <a:tailEnd/>
          </a:ln>
        </p:spPr>
        <p:txBody>
          <a:bodyPr lIns="90000" tIns="46800" rIns="90000" bIns="46800">
            <a:spAutoFit/>
          </a:bodyPr>
          <a:lstStyle/>
          <a:p>
            <a:pPr>
              <a:spcBef>
                <a:spcPct val="50000"/>
              </a:spcBef>
              <a:buClrTx/>
              <a:buSzTx/>
              <a:buFontTx/>
              <a:buNone/>
            </a:pPr>
            <a:r>
              <a:rPr lang="en-US" sz="1800" b="1" dirty="0">
                <a:latin typeface="Times New Roman" pitchFamily="18" charset="0"/>
              </a:rPr>
              <a:t>...</a:t>
            </a:r>
          </a:p>
        </p:txBody>
      </p:sp>
      <p:grpSp>
        <p:nvGrpSpPr>
          <p:cNvPr id="65" name="Group 121"/>
          <p:cNvGrpSpPr>
            <a:grpSpLocks/>
          </p:cNvGrpSpPr>
          <p:nvPr/>
        </p:nvGrpSpPr>
        <p:grpSpPr bwMode="auto">
          <a:xfrm>
            <a:off x="1100886" y="2424015"/>
            <a:ext cx="476234" cy="687874"/>
            <a:chOff x="998" y="3624"/>
            <a:chExt cx="271" cy="271"/>
          </a:xfrm>
        </p:grpSpPr>
        <p:sp>
          <p:nvSpPr>
            <p:cNvPr id="67" name="Freeform 122"/>
            <p:cNvSpPr>
              <a:spLocks/>
            </p:cNvSpPr>
            <p:nvPr/>
          </p:nvSpPr>
          <p:spPr bwMode="auto">
            <a:xfrm>
              <a:off x="1043" y="3624"/>
              <a:ext cx="46" cy="272"/>
            </a:xfrm>
            <a:custGeom>
              <a:avLst/>
              <a:gdLst>
                <a:gd name="T0" fmla="*/ 3 w 201"/>
                <a:gd name="T1" fmla="*/ 0 h 1201"/>
                <a:gd name="T2" fmla="*/ 3 w 201"/>
                <a:gd name="T3" fmla="*/ 14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200" y="0"/>
                  </a:moveTo>
                  <a:cubicBezTo>
                    <a:pt x="0" y="400"/>
                    <a:pt x="0" y="800"/>
                    <a:pt x="200" y="1200"/>
                  </a:cubicBezTo>
                </a:path>
              </a:pathLst>
            </a:custGeom>
            <a:noFill/>
            <a:ln w="7200">
              <a:solidFill>
                <a:srgbClr val="000000"/>
              </a:solidFill>
              <a:round/>
              <a:headEnd/>
              <a:tailEnd type="triangle" w="med" len="med"/>
            </a:ln>
          </p:spPr>
          <p:txBody>
            <a:bodyPr/>
            <a:lstStyle/>
            <a:p>
              <a:endParaRPr lang="en-US"/>
            </a:p>
          </p:txBody>
        </p:sp>
        <p:sp>
          <p:nvSpPr>
            <p:cNvPr id="69" name="Freeform 123"/>
            <p:cNvSpPr>
              <a:spLocks/>
            </p:cNvSpPr>
            <p:nvPr/>
          </p:nvSpPr>
          <p:spPr bwMode="auto">
            <a:xfrm>
              <a:off x="1179" y="3624"/>
              <a:ext cx="46" cy="272"/>
            </a:xfrm>
            <a:custGeom>
              <a:avLst/>
              <a:gdLst>
                <a:gd name="T0" fmla="*/ 0 w 201"/>
                <a:gd name="T1" fmla="*/ 14 h 1201"/>
                <a:gd name="T2" fmla="*/ 0 w 201"/>
                <a:gd name="T3" fmla="*/ 0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0" y="1200"/>
                  </a:moveTo>
                  <a:cubicBezTo>
                    <a:pt x="200" y="800"/>
                    <a:pt x="200" y="400"/>
                    <a:pt x="0" y="0"/>
                  </a:cubicBezTo>
                </a:path>
              </a:pathLst>
            </a:custGeom>
            <a:noFill/>
            <a:ln w="7200">
              <a:solidFill>
                <a:srgbClr val="000000"/>
              </a:solidFill>
              <a:round/>
              <a:headEnd/>
              <a:tailEnd type="triangle" w="med" len="med"/>
            </a:ln>
          </p:spPr>
          <p:txBody>
            <a:bodyPr/>
            <a:lstStyle/>
            <a:p>
              <a:endParaRPr lang="en-US"/>
            </a:p>
          </p:txBody>
        </p:sp>
        <p:sp>
          <p:nvSpPr>
            <p:cNvPr id="70" name="AutoShape 124"/>
            <p:cNvSpPr>
              <a:spLocks noChangeArrowheads="1"/>
            </p:cNvSpPr>
            <p:nvPr/>
          </p:nvSpPr>
          <p:spPr bwMode="auto">
            <a:xfrm>
              <a:off x="998" y="3624"/>
              <a:ext cx="272" cy="272"/>
            </a:xfrm>
            <a:prstGeom prst="roundRect">
              <a:avLst>
                <a:gd name="adj" fmla="val 366"/>
              </a:avLst>
            </a:prstGeom>
            <a:noFill/>
            <a:ln w="9525">
              <a:noFill/>
              <a:round/>
              <a:headEnd/>
              <a:tailEnd/>
            </a:ln>
          </p:spPr>
          <p:txBody>
            <a:bodyPr wrap="none" anchor="ctr"/>
            <a:lstStyle/>
            <a:p>
              <a:endParaRPr lang="en-US"/>
            </a:p>
          </p:txBody>
        </p:sp>
      </p:grpSp>
      <p:sp>
        <p:nvSpPr>
          <p:cNvPr id="71" name="Rectangle 6"/>
          <p:cNvSpPr>
            <a:spLocks noChangeArrowheads="1"/>
          </p:cNvSpPr>
          <p:nvPr/>
        </p:nvSpPr>
        <p:spPr bwMode="auto">
          <a:xfrm>
            <a:off x="547898" y="1949467"/>
            <a:ext cx="2056287" cy="474548"/>
          </a:xfrm>
          <a:prstGeom prst="rect">
            <a:avLst/>
          </a:prstGeom>
          <a:solidFill>
            <a:srgbClr val="BFBFBF"/>
          </a:solidFill>
          <a:ln w="17780">
            <a:solidFill>
              <a:schemeClr val="tx1"/>
            </a:solidFill>
            <a:miter lim="800000"/>
            <a:headEnd/>
            <a:tailEnd/>
          </a:ln>
        </p:spPr>
        <p:txBody>
          <a:bodyPr lIns="36000" tIns="36000" rIns="36000" bIns="36000" anchor="t"/>
          <a:lstStyle/>
          <a:p>
            <a:pPr algn="ctr">
              <a:buClrTx/>
              <a:buSzTx/>
              <a:buFontTx/>
              <a:buNone/>
            </a:pPr>
            <a:r>
              <a:rPr lang="en-US" sz="1200" dirty="0" smtClean="0"/>
              <a:t>Norman Project Management</a:t>
            </a:r>
            <a:endParaRPr lang="en-US" sz="1200" dirty="0"/>
          </a:p>
        </p:txBody>
      </p:sp>
      <p:sp>
        <p:nvSpPr>
          <p:cNvPr id="72" name="Rectangle 6"/>
          <p:cNvSpPr>
            <a:spLocks noChangeArrowheads="1"/>
          </p:cNvSpPr>
          <p:nvPr/>
        </p:nvSpPr>
        <p:spPr bwMode="auto">
          <a:xfrm>
            <a:off x="3534075" y="1949467"/>
            <a:ext cx="2083531" cy="474548"/>
          </a:xfrm>
          <a:prstGeom prst="rect">
            <a:avLst/>
          </a:prstGeom>
          <a:solidFill>
            <a:srgbClr val="BFBFBF"/>
          </a:solidFill>
          <a:ln w="17780">
            <a:solidFill>
              <a:schemeClr val="tx1"/>
            </a:solidFill>
            <a:miter lim="800000"/>
            <a:headEnd/>
            <a:tailEnd/>
          </a:ln>
        </p:spPr>
        <p:txBody>
          <a:bodyPr lIns="36000" tIns="36000" rIns="36000" bIns="36000" anchor="t"/>
          <a:lstStyle/>
          <a:p>
            <a:pPr algn="ctr">
              <a:buClrTx/>
              <a:buSzTx/>
              <a:buFontTx/>
              <a:buNone/>
            </a:pPr>
            <a:r>
              <a:rPr lang="en-US" sz="1200" dirty="0" smtClean="0"/>
              <a:t>App Composer Services</a:t>
            </a:r>
            <a:endParaRPr lang="en-US" sz="1200" dirty="0"/>
          </a:p>
        </p:txBody>
      </p:sp>
      <p:sp>
        <p:nvSpPr>
          <p:cNvPr id="74" name="Rectangle 6"/>
          <p:cNvSpPr>
            <a:spLocks noChangeArrowheads="1"/>
          </p:cNvSpPr>
          <p:nvPr/>
        </p:nvSpPr>
        <p:spPr bwMode="auto">
          <a:xfrm>
            <a:off x="2233413" y="2951476"/>
            <a:ext cx="2601323" cy="898360"/>
          </a:xfrm>
          <a:prstGeom prst="rect">
            <a:avLst/>
          </a:prstGeom>
          <a:solidFill>
            <a:srgbClr val="8EB4E3"/>
          </a:solidFill>
          <a:ln w="17780">
            <a:solidFill>
              <a:schemeClr val="tx1"/>
            </a:solidFill>
            <a:miter lim="800000"/>
            <a:headEnd/>
            <a:tailEnd/>
          </a:ln>
        </p:spPr>
        <p:txBody>
          <a:bodyPr lIns="36000" tIns="36000" rIns="36000" bIns="36000" anchor="t"/>
          <a:lstStyle/>
          <a:p>
            <a:pPr algn="ctr">
              <a:buClrTx/>
              <a:buSzTx/>
              <a:buFontTx/>
              <a:buNone/>
            </a:pPr>
            <a:r>
              <a:rPr lang="en-US" sz="1200" dirty="0" smtClean="0"/>
              <a:t>Shared Workspace </a:t>
            </a:r>
            <a:r>
              <a:rPr lang="en-US" sz="1200" dirty="0" smtClean="0"/>
              <a:t>Manager</a:t>
            </a:r>
          </a:p>
          <a:p>
            <a:pPr marL="171450" indent="-171450">
              <a:buClrTx/>
              <a:buSzTx/>
              <a:buFont typeface="Arial"/>
              <a:buChar char="•"/>
            </a:pPr>
            <a:r>
              <a:rPr lang="en-US" sz="1000" dirty="0" smtClean="0"/>
              <a:t>CRUD for file</a:t>
            </a:r>
          </a:p>
          <a:p>
            <a:pPr marL="171450" indent="-171450">
              <a:buClrTx/>
              <a:buSzTx/>
              <a:buFont typeface="Arial"/>
              <a:buChar char="•"/>
            </a:pPr>
            <a:r>
              <a:rPr lang="en-US" sz="1000" dirty="0" smtClean="0"/>
              <a:t>Create / List versions</a:t>
            </a:r>
          </a:p>
          <a:p>
            <a:pPr marL="171450" indent="-171450">
              <a:buClrTx/>
              <a:buSzTx/>
              <a:buFont typeface="Arial"/>
              <a:buChar char="•"/>
            </a:pPr>
            <a:r>
              <a:rPr lang="en-US" sz="1000" dirty="0" smtClean="0"/>
              <a:t>Create / List snapshots</a:t>
            </a:r>
          </a:p>
          <a:p>
            <a:pPr marL="171450" indent="-171450">
              <a:buClrTx/>
              <a:buSzTx/>
              <a:buFont typeface="Arial"/>
              <a:buChar char="•"/>
            </a:pPr>
            <a:r>
              <a:rPr lang="en-US" sz="1000" dirty="0" smtClean="0"/>
              <a:t>Create / List File history</a:t>
            </a:r>
            <a:endParaRPr lang="en-US" sz="1000" dirty="0"/>
          </a:p>
        </p:txBody>
      </p:sp>
      <p:sp>
        <p:nvSpPr>
          <p:cNvPr id="75" name="AutoShape 100"/>
          <p:cNvSpPr>
            <a:spLocks noChangeArrowheads="1"/>
          </p:cNvSpPr>
          <p:nvPr/>
        </p:nvSpPr>
        <p:spPr bwMode="auto">
          <a:xfrm>
            <a:off x="2354089" y="2591618"/>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76" name="AutoShape 101"/>
          <p:cNvCxnSpPr>
            <a:cxnSpLocks noChangeShapeType="1"/>
          </p:cNvCxnSpPr>
          <p:nvPr/>
        </p:nvCxnSpPr>
        <p:spPr bwMode="auto">
          <a:xfrm flipV="1">
            <a:off x="2423833" y="2745055"/>
            <a:ext cx="0" cy="206421"/>
          </a:xfrm>
          <a:prstGeom prst="straightConnector1">
            <a:avLst/>
          </a:prstGeom>
          <a:noFill/>
          <a:ln w="8890">
            <a:solidFill>
              <a:schemeClr val="tx1"/>
            </a:solidFill>
            <a:round/>
            <a:headEnd/>
            <a:tailEnd/>
          </a:ln>
        </p:spPr>
      </p:cxnSp>
      <p:cxnSp>
        <p:nvCxnSpPr>
          <p:cNvPr id="77" name="AutoShape 102"/>
          <p:cNvCxnSpPr>
            <a:cxnSpLocks noChangeShapeType="1"/>
            <a:stCxn id="75" idx="0"/>
          </p:cNvCxnSpPr>
          <p:nvPr/>
        </p:nvCxnSpPr>
        <p:spPr bwMode="auto">
          <a:xfrm flipH="1" flipV="1">
            <a:off x="2423833" y="2420841"/>
            <a:ext cx="2487" cy="170777"/>
          </a:xfrm>
          <a:prstGeom prst="straightConnector1">
            <a:avLst/>
          </a:prstGeom>
          <a:noFill/>
          <a:ln w="8890">
            <a:solidFill>
              <a:schemeClr val="tx1"/>
            </a:solidFill>
            <a:round/>
            <a:headEnd/>
            <a:tailEnd/>
          </a:ln>
        </p:spPr>
      </p:cxnSp>
      <p:grpSp>
        <p:nvGrpSpPr>
          <p:cNvPr id="78" name="Group 103"/>
          <p:cNvGrpSpPr>
            <a:grpSpLocks/>
          </p:cNvGrpSpPr>
          <p:nvPr/>
        </p:nvGrpSpPr>
        <p:grpSpPr bwMode="auto">
          <a:xfrm>
            <a:off x="2556849" y="2451693"/>
            <a:ext cx="85725" cy="177800"/>
            <a:chOff x="1528" y="1363"/>
            <a:chExt cx="54" cy="112"/>
          </a:xfrm>
        </p:grpSpPr>
        <p:sp>
          <p:nvSpPr>
            <p:cNvPr id="79" name="Line 104"/>
            <p:cNvSpPr>
              <a:spLocks noChangeShapeType="1"/>
            </p:cNvSpPr>
            <p:nvPr/>
          </p:nvSpPr>
          <p:spPr bwMode="auto">
            <a:xfrm flipH="1">
              <a:off x="1551" y="1438"/>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80" name="Text Box 105"/>
            <p:cNvSpPr txBox="1">
              <a:spLocks noChangeArrowheads="1"/>
            </p:cNvSpPr>
            <p:nvPr/>
          </p:nvSpPr>
          <p:spPr bwMode="auto">
            <a:xfrm>
              <a:off x="1528" y="1363"/>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grpSp>
      <p:sp>
        <p:nvSpPr>
          <p:cNvPr id="87" name="AutoShape 100"/>
          <p:cNvSpPr>
            <a:spLocks noChangeArrowheads="1"/>
          </p:cNvSpPr>
          <p:nvPr/>
        </p:nvSpPr>
        <p:spPr bwMode="auto">
          <a:xfrm>
            <a:off x="4232518" y="2608965"/>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88" name="AutoShape 101"/>
          <p:cNvCxnSpPr>
            <a:cxnSpLocks noChangeShapeType="1"/>
          </p:cNvCxnSpPr>
          <p:nvPr/>
        </p:nvCxnSpPr>
        <p:spPr bwMode="auto">
          <a:xfrm flipV="1">
            <a:off x="4302262" y="2762402"/>
            <a:ext cx="0" cy="206421"/>
          </a:xfrm>
          <a:prstGeom prst="straightConnector1">
            <a:avLst/>
          </a:prstGeom>
          <a:noFill/>
          <a:ln w="8890">
            <a:solidFill>
              <a:schemeClr val="tx1"/>
            </a:solidFill>
            <a:round/>
            <a:headEnd/>
            <a:tailEnd/>
          </a:ln>
        </p:spPr>
      </p:cxnSp>
      <p:cxnSp>
        <p:nvCxnSpPr>
          <p:cNvPr id="89" name="AutoShape 102"/>
          <p:cNvCxnSpPr>
            <a:cxnSpLocks noChangeShapeType="1"/>
            <a:stCxn id="87" idx="0"/>
          </p:cNvCxnSpPr>
          <p:nvPr/>
        </p:nvCxnSpPr>
        <p:spPr bwMode="auto">
          <a:xfrm flipH="1" flipV="1">
            <a:off x="4302262" y="2438188"/>
            <a:ext cx="2487" cy="170777"/>
          </a:xfrm>
          <a:prstGeom prst="straightConnector1">
            <a:avLst/>
          </a:prstGeom>
          <a:noFill/>
          <a:ln w="8890">
            <a:solidFill>
              <a:schemeClr val="tx1"/>
            </a:solidFill>
            <a:round/>
            <a:headEnd/>
            <a:tailEnd/>
          </a:ln>
        </p:spPr>
      </p:cxnSp>
      <p:grpSp>
        <p:nvGrpSpPr>
          <p:cNvPr id="90" name="Group 103"/>
          <p:cNvGrpSpPr>
            <a:grpSpLocks/>
          </p:cNvGrpSpPr>
          <p:nvPr/>
        </p:nvGrpSpPr>
        <p:grpSpPr bwMode="auto">
          <a:xfrm>
            <a:off x="4435278" y="2469040"/>
            <a:ext cx="85725" cy="177800"/>
            <a:chOff x="1528" y="1363"/>
            <a:chExt cx="54" cy="112"/>
          </a:xfrm>
        </p:grpSpPr>
        <p:sp>
          <p:nvSpPr>
            <p:cNvPr id="91" name="Line 104"/>
            <p:cNvSpPr>
              <a:spLocks noChangeShapeType="1"/>
            </p:cNvSpPr>
            <p:nvPr/>
          </p:nvSpPr>
          <p:spPr bwMode="auto">
            <a:xfrm flipH="1">
              <a:off x="1551" y="1438"/>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92" name="Text Box 105"/>
            <p:cNvSpPr txBox="1">
              <a:spLocks noChangeArrowheads="1"/>
            </p:cNvSpPr>
            <p:nvPr/>
          </p:nvSpPr>
          <p:spPr bwMode="auto">
            <a:xfrm>
              <a:off x="1528" y="1363"/>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grpSp>
      <p:sp>
        <p:nvSpPr>
          <p:cNvPr id="93" name="AutoShape 5"/>
          <p:cNvSpPr>
            <a:spLocks noChangeArrowheads="1"/>
          </p:cNvSpPr>
          <p:nvPr/>
        </p:nvSpPr>
        <p:spPr bwMode="auto">
          <a:xfrm>
            <a:off x="2981665" y="4510236"/>
            <a:ext cx="958050" cy="1434975"/>
          </a:xfrm>
          <a:prstGeom prst="roundRect">
            <a:avLst>
              <a:gd name="adj" fmla="val 21212"/>
            </a:avLst>
          </a:prstGeom>
          <a:solidFill>
            <a:schemeClr val="bg1">
              <a:lumMod val="65000"/>
            </a:schemeClr>
          </a:solidFill>
          <a:ln w="17780">
            <a:solidFill>
              <a:schemeClr val="tx1"/>
            </a:solidFill>
            <a:round/>
            <a:headEnd/>
            <a:tailEnd/>
          </a:ln>
        </p:spPr>
        <p:txBody>
          <a:bodyPr vert="horz" wrap="square" lIns="34354" tIns="34354" rIns="34354" bIns="0" anchor="ctr" anchorCtr="0"/>
          <a:lstStyle/>
          <a:p>
            <a:pPr algn="ctr">
              <a:buClrTx/>
              <a:buSzTx/>
              <a:buFontTx/>
              <a:buNone/>
            </a:pPr>
            <a:endParaRPr lang="en-US" sz="1000" dirty="0"/>
          </a:p>
        </p:txBody>
      </p:sp>
      <p:sp>
        <p:nvSpPr>
          <p:cNvPr id="94" name="AutoShape 5"/>
          <p:cNvSpPr>
            <a:spLocks noChangeArrowheads="1"/>
          </p:cNvSpPr>
          <p:nvPr/>
        </p:nvSpPr>
        <p:spPr bwMode="auto">
          <a:xfrm>
            <a:off x="2915395" y="4593656"/>
            <a:ext cx="958050" cy="1434975"/>
          </a:xfrm>
          <a:prstGeom prst="roundRect">
            <a:avLst>
              <a:gd name="adj" fmla="val 21212"/>
            </a:avLst>
          </a:prstGeom>
          <a:solidFill>
            <a:schemeClr val="bg1">
              <a:lumMod val="65000"/>
            </a:schemeClr>
          </a:solidFill>
          <a:ln w="17780">
            <a:solidFill>
              <a:schemeClr val="tx1"/>
            </a:solidFill>
            <a:round/>
            <a:headEnd/>
            <a:tailEnd/>
          </a:ln>
        </p:spPr>
        <p:txBody>
          <a:bodyPr vert="horz" wrap="square" lIns="34354" tIns="34354" rIns="34354" bIns="0" anchor="ctr" anchorCtr="0"/>
          <a:lstStyle/>
          <a:p>
            <a:pPr algn="ctr">
              <a:buClrTx/>
              <a:buSzTx/>
              <a:buFontTx/>
              <a:buNone/>
            </a:pPr>
            <a:r>
              <a:rPr lang="en-US" sz="1000" dirty="0" smtClean="0"/>
              <a:t>App Shared Workspaces</a:t>
            </a:r>
            <a:endParaRPr lang="en-US" sz="1000" dirty="0"/>
          </a:p>
        </p:txBody>
      </p:sp>
      <p:grpSp>
        <p:nvGrpSpPr>
          <p:cNvPr id="95" name="Group 121"/>
          <p:cNvGrpSpPr>
            <a:grpSpLocks/>
          </p:cNvGrpSpPr>
          <p:nvPr/>
        </p:nvGrpSpPr>
        <p:grpSpPr bwMode="auto">
          <a:xfrm>
            <a:off x="3230394" y="3849836"/>
            <a:ext cx="475846" cy="762564"/>
            <a:chOff x="998" y="3624"/>
            <a:chExt cx="271" cy="271"/>
          </a:xfrm>
        </p:grpSpPr>
        <p:sp>
          <p:nvSpPr>
            <p:cNvPr id="96" name="Freeform 122"/>
            <p:cNvSpPr>
              <a:spLocks/>
            </p:cNvSpPr>
            <p:nvPr/>
          </p:nvSpPr>
          <p:spPr bwMode="auto">
            <a:xfrm>
              <a:off x="1043" y="3624"/>
              <a:ext cx="46" cy="272"/>
            </a:xfrm>
            <a:custGeom>
              <a:avLst/>
              <a:gdLst>
                <a:gd name="T0" fmla="*/ 3 w 201"/>
                <a:gd name="T1" fmla="*/ 0 h 1201"/>
                <a:gd name="T2" fmla="*/ 3 w 201"/>
                <a:gd name="T3" fmla="*/ 14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200" y="0"/>
                  </a:moveTo>
                  <a:cubicBezTo>
                    <a:pt x="0" y="400"/>
                    <a:pt x="0" y="800"/>
                    <a:pt x="200" y="1200"/>
                  </a:cubicBezTo>
                </a:path>
              </a:pathLst>
            </a:custGeom>
            <a:noFill/>
            <a:ln w="7200">
              <a:solidFill>
                <a:srgbClr val="000000"/>
              </a:solidFill>
              <a:round/>
              <a:headEnd/>
              <a:tailEnd type="triangle" w="med" len="med"/>
            </a:ln>
          </p:spPr>
          <p:txBody>
            <a:bodyPr/>
            <a:lstStyle/>
            <a:p>
              <a:endParaRPr lang="en-US"/>
            </a:p>
          </p:txBody>
        </p:sp>
        <p:sp>
          <p:nvSpPr>
            <p:cNvPr id="97" name="Freeform 123"/>
            <p:cNvSpPr>
              <a:spLocks/>
            </p:cNvSpPr>
            <p:nvPr/>
          </p:nvSpPr>
          <p:spPr bwMode="auto">
            <a:xfrm>
              <a:off x="1179" y="3624"/>
              <a:ext cx="46" cy="272"/>
            </a:xfrm>
            <a:custGeom>
              <a:avLst/>
              <a:gdLst>
                <a:gd name="T0" fmla="*/ 0 w 201"/>
                <a:gd name="T1" fmla="*/ 14 h 1201"/>
                <a:gd name="T2" fmla="*/ 0 w 201"/>
                <a:gd name="T3" fmla="*/ 0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0" y="1200"/>
                  </a:moveTo>
                  <a:cubicBezTo>
                    <a:pt x="200" y="800"/>
                    <a:pt x="200" y="400"/>
                    <a:pt x="0" y="0"/>
                  </a:cubicBezTo>
                </a:path>
              </a:pathLst>
            </a:custGeom>
            <a:noFill/>
            <a:ln w="7200">
              <a:solidFill>
                <a:srgbClr val="000000"/>
              </a:solidFill>
              <a:round/>
              <a:headEnd/>
              <a:tailEnd type="triangle" w="med" len="med"/>
            </a:ln>
          </p:spPr>
          <p:txBody>
            <a:bodyPr/>
            <a:lstStyle/>
            <a:p>
              <a:endParaRPr lang="en-US"/>
            </a:p>
          </p:txBody>
        </p:sp>
        <p:sp>
          <p:nvSpPr>
            <p:cNvPr id="98" name="AutoShape 124"/>
            <p:cNvSpPr>
              <a:spLocks noChangeArrowheads="1"/>
            </p:cNvSpPr>
            <p:nvPr/>
          </p:nvSpPr>
          <p:spPr bwMode="auto">
            <a:xfrm>
              <a:off x="998" y="3624"/>
              <a:ext cx="272" cy="272"/>
            </a:xfrm>
            <a:prstGeom prst="roundRect">
              <a:avLst>
                <a:gd name="adj" fmla="val 366"/>
              </a:avLst>
            </a:prstGeom>
            <a:noFill/>
            <a:ln w="9525">
              <a:noFill/>
              <a:round/>
              <a:headEnd/>
              <a:tailEnd/>
            </a:ln>
          </p:spPr>
          <p:txBody>
            <a:bodyPr wrap="none" anchor="ctr"/>
            <a:lstStyle/>
            <a:p>
              <a:endParaRPr lang="en-US"/>
            </a:p>
          </p:txBody>
        </p:sp>
      </p:grpSp>
      <p:cxnSp>
        <p:nvCxnSpPr>
          <p:cNvPr id="25" name="Elbow Connector 24"/>
          <p:cNvCxnSpPr>
            <a:stCxn id="44" idx="3"/>
            <a:endCxn id="94" idx="1"/>
          </p:cNvCxnSpPr>
          <p:nvPr/>
        </p:nvCxnSpPr>
        <p:spPr>
          <a:xfrm>
            <a:off x="1760515" y="3696401"/>
            <a:ext cx="1154880" cy="1614743"/>
          </a:xfrm>
          <a:prstGeom prst="bentConnector3">
            <a:avLst>
              <a:gd name="adj1" fmla="val 23200"/>
            </a:avLst>
          </a:prstGeom>
          <a:ln w="6350">
            <a:solidFill>
              <a:schemeClr val="tx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100" name="Rectangle 6"/>
          <p:cNvSpPr>
            <a:spLocks noChangeArrowheads="1"/>
          </p:cNvSpPr>
          <p:nvPr/>
        </p:nvSpPr>
        <p:spPr bwMode="auto">
          <a:xfrm>
            <a:off x="5433849" y="2933811"/>
            <a:ext cx="2083531" cy="474548"/>
          </a:xfrm>
          <a:prstGeom prst="rect">
            <a:avLst/>
          </a:prstGeom>
          <a:solidFill>
            <a:schemeClr val="accent4">
              <a:lumMod val="60000"/>
              <a:lumOff val="40000"/>
            </a:schemeClr>
          </a:solidFill>
          <a:ln w="17780">
            <a:solidFill>
              <a:schemeClr val="tx1"/>
            </a:solidFill>
            <a:miter lim="800000"/>
            <a:headEnd/>
            <a:tailEnd/>
          </a:ln>
        </p:spPr>
        <p:txBody>
          <a:bodyPr lIns="36000" tIns="36000" rIns="36000" bIns="36000" anchor="t"/>
          <a:lstStyle/>
          <a:p>
            <a:pPr algn="ctr">
              <a:buClrTx/>
              <a:buSzTx/>
              <a:buFontTx/>
              <a:buNone/>
            </a:pPr>
            <a:r>
              <a:rPr lang="en-US" sz="1200" dirty="0" smtClean="0"/>
              <a:t>Code Repo Service</a:t>
            </a:r>
            <a:endParaRPr lang="en-US" sz="1200" dirty="0"/>
          </a:p>
        </p:txBody>
      </p:sp>
      <p:sp>
        <p:nvSpPr>
          <p:cNvPr id="101" name="AutoShape 5"/>
          <p:cNvSpPr>
            <a:spLocks noChangeArrowheads="1"/>
          </p:cNvSpPr>
          <p:nvPr/>
        </p:nvSpPr>
        <p:spPr bwMode="auto">
          <a:xfrm>
            <a:off x="6041437" y="4515241"/>
            <a:ext cx="958050" cy="1434975"/>
          </a:xfrm>
          <a:prstGeom prst="roundRect">
            <a:avLst>
              <a:gd name="adj" fmla="val 21212"/>
            </a:avLst>
          </a:prstGeom>
          <a:solidFill>
            <a:schemeClr val="bg1">
              <a:lumMod val="65000"/>
            </a:schemeClr>
          </a:solidFill>
          <a:ln w="17780">
            <a:solidFill>
              <a:schemeClr val="tx1"/>
            </a:solidFill>
            <a:round/>
            <a:headEnd/>
            <a:tailEnd/>
          </a:ln>
        </p:spPr>
        <p:txBody>
          <a:bodyPr vert="horz" wrap="square" lIns="34354" tIns="34354" rIns="34354" bIns="0" anchor="ctr" anchorCtr="0"/>
          <a:lstStyle/>
          <a:p>
            <a:pPr algn="ctr">
              <a:buClrTx/>
              <a:buSzTx/>
              <a:buFontTx/>
              <a:buNone/>
            </a:pPr>
            <a:r>
              <a:rPr lang="en-US" sz="1000" dirty="0" smtClean="0"/>
              <a:t>Git repo</a:t>
            </a:r>
            <a:endParaRPr lang="en-US" sz="1000" dirty="0"/>
          </a:p>
        </p:txBody>
      </p:sp>
      <p:sp>
        <p:nvSpPr>
          <p:cNvPr id="102" name="AutoShape 79"/>
          <p:cNvSpPr>
            <a:spLocks noChangeArrowheads="1"/>
          </p:cNvSpPr>
          <p:nvPr/>
        </p:nvSpPr>
        <p:spPr bwMode="auto">
          <a:xfrm rot="5400000">
            <a:off x="5053645" y="3111920"/>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03" name="AutoShape 80"/>
          <p:cNvCxnSpPr>
            <a:cxnSpLocks noChangeShapeType="1"/>
            <a:endCxn id="102" idx="4"/>
          </p:cNvCxnSpPr>
          <p:nvPr/>
        </p:nvCxnSpPr>
        <p:spPr bwMode="auto">
          <a:xfrm>
            <a:off x="4837746" y="3184944"/>
            <a:ext cx="211137" cy="0"/>
          </a:xfrm>
          <a:prstGeom prst="straightConnector1">
            <a:avLst/>
          </a:prstGeom>
          <a:noFill/>
          <a:ln w="8890">
            <a:solidFill>
              <a:schemeClr val="tx1"/>
            </a:solidFill>
            <a:round/>
            <a:headEnd/>
            <a:tailEnd/>
          </a:ln>
        </p:spPr>
      </p:cxnSp>
      <p:cxnSp>
        <p:nvCxnSpPr>
          <p:cNvPr id="104" name="AutoShape 81"/>
          <p:cNvCxnSpPr>
            <a:cxnSpLocks noChangeShapeType="1"/>
            <a:stCxn id="102" idx="0"/>
          </p:cNvCxnSpPr>
          <p:nvPr/>
        </p:nvCxnSpPr>
        <p:spPr bwMode="auto">
          <a:xfrm>
            <a:off x="5209221" y="3184944"/>
            <a:ext cx="204787" cy="0"/>
          </a:xfrm>
          <a:prstGeom prst="straightConnector1">
            <a:avLst/>
          </a:prstGeom>
          <a:noFill/>
          <a:ln w="8890">
            <a:solidFill>
              <a:schemeClr val="tx1"/>
            </a:solidFill>
            <a:round/>
            <a:headEnd/>
            <a:tailEnd/>
          </a:ln>
        </p:spPr>
      </p:cxnSp>
      <p:grpSp>
        <p:nvGrpSpPr>
          <p:cNvPr id="105" name="Group 85"/>
          <p:cNvGrpSpPr>
            <a:grpSpLocks/>
          </p:cNvGrpSpPr>
          <p:nvPr/>
        </p:nvGrpSpPr>
        <p:grpSpPr bwMode="auto">
          <a:xfrm>
            <a:off x="5053646" y="2969044"/>
            <a:ext cx="153987" cy="122238"/>
            <a:chOff x="1526" y="1540"/>
            <a:chExt cx="97" cy="77"/>
          </a:xfrm>
        </p:grpSpPr>
        <p:sp>
          <p:nvSpPr>
            <p:cNvPr id="106" name="Text Box 86"/>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sp>
          <p:nvSpPr>
            <p:cNvPr id="107" name="Line 87"/>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nvGrpSpPr>
          <p:cNvPr id="108" name="Group 121"/>
          <p:cNvGrpSpPr>
            <a:grpSpLocks/>
          </p:cNvGrpSpPr>
          <p:nvPr/>
        </p:nvGrpSpPr>
        <p:grpSpPr bwMode="auto">
          <a:xfrm>
            <a:off x="6202646" y="3408358"/>
            <a:ext cx="475846" cy="1101877"/>
            <a:chOff x="998" y="3624"/>
            <a:chExt cx="271" cy="271"/>
          </a:xfrm>
        </p:grpSpPr>
        <p:sp>
          <p:nvSpPr>
            <p:cNvPr id="109" name="Freeform 122"/>
            <p:cNvSpPr>
              <a:spLocks/>
            </p:cNvSpPr>
            <p:nvPr/>
          </p:nvSpPr>
          <p:spPr bwMode="auto">
            <a:xfrm>
              <a:off x="1043" y="3624"/>
              <a:ext cx="46" cy="272"/>
            </a:xfrm>
            <a:custGeom>
              <a:avLst/>
              <a:gdLst>
                <a:gd name="T0" fmla="*/ 3 w 201"/>
                <a:gd name="T1" fmla="*/ 0 h 1201"/>
                <a:gd name="T2" fmla="*/ 3 w 201"/>
                <a:gd name="T3" fmla="*/ 14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200" y="0"/>
                  </a:moveTo>
                  <a:cubicBezTo>
                    <a:pt x="0" y="400"/>
                    <a:pt x="0" y="800"/>
                    <a:pt x="200" y="1200"/>
                  </a:cubicBezTo>
                </a:path>
              </a:pathLst>
            </a:custGeom>
            <a:noFill/>
            <a:ln w="7200">
              <a:solidFill>
                <a:srgbClr val="000000"/>
              </a:solidFill>
              <a:round/>
              <a:headEnd/>
              <a:tailEnd type="triangle" w="med" len="med"/>
            </a:ln>
          </p:spPr>
          <p:txBody>
            <a:bodyPr/>
            <a:lstStyle/>
            <a:p>
              <a:endParaRPr lang="en-US"/>
            </a:p>
          </p:txBody>
        </p:sp>
        <p:sp>
          <p:nvSpPr>
            <p:cNvPr id="110" name="Freeform 123"/>
            <p:cNvSpPr>
              <a:spLocks/>
            </p:cNvSpPr>
            <p:nvPr/>
          </p:nvSpPr>
          <p:spPr bwMode="auto">
            <a:xfrm>
              <a:off x="1179" y="3624"/>
              <a:ext cx="46" cy="272"/>
            </a:xfrm>
            <a:custGeom>
              <a:avLst/>
              <a:gdLst>
                <a:gd name="T0" fmla="*/ 0 w 201"/>
                <a:gd name="T1" fmla="*/ 14 h 1201"/>
                <a:gd name="T2" fmla="*/ 0 w 201"/>
                <a:gd name="T3" fmla="*/ 0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0" y="1200"/>
                  </a:moveTo>
                  <a:cubicBezTo>
                    <a:pt x="200" y="800"/>
                    <a:pt x="200" y="400"/>
                    <a:pt x="0" y="0"/>
                  </a:cubicBezTo>
                </a:path>
              </a:pathLst>
            </a:custGeom>
            <a:noFill/>
            <a:ln w="7200">
              <a:solidFill>
                <a:srgbClr val="000000"/>
              </a:solidFill>
              <a:round/>
              <a:headEnd/>
              <a:tailEnd type="triangle" w="med" len="med"/>
            </a:ln>
          </p:spPr>
          <p:txBody>
            <a:bodyPr/>
            <a:lstStyle/>
            <a:p>
              <a:endParaRPr lang="en-US"/>
            </a:p>
          </p:txBody>
        </p:sp>
        <p:sp>
          <p:nvSpPr>
            <p:cNvPr id="111" name="AutoShape 124"/>
            <p:cNvSpPr>
              <a:spLocks noChangeArrowheads="1"/>
            </p:cNvSpPr>
            <p:nvPr/>
          </p:nvSpPr>
          <p:spPr bwMode="auto">
            <a:xfrm>
              <a:off x="998" y="3624"/>
              <a:ext cx="272" cy="272"/>
            </a:xfrm>
            <a:prstGeom prst="roundRect">
              <a:avLst>
                <a:gd name="adj" fmla="val 366"/>
              </a:avLst>
            </a:prstGeom>
            <a:noFill/>
            <a:ln w="9525">
              <a:noFill/>
              <a:round/>
              <a:headEnd/>
              <a:tailEnd/>
            </a:ln>
          </p:spPr>
          <p:txBody>
            <a:bodyPr wrap="none" anchor="ctr"/>
            <a:lstStyle/>
            <a:p>
              <a:endParaRPr lang="en-US"/>
            </a:p>
          </p:txBody>
        </p:sp>
      </p:grpSp>
      <p:sp>
        <p:nvSpPr>
          <p:cNvPr id="112" name="Rectangle 6"/>
          <p:cNvSpPr>
            <a:spLocks noChangeArrowheads="1"/>
          </p:cNvSpPr>
          <p:nvPr/>
        </p:nvSpPr>
        <p:spPr bwMode="auto">
          <a:xfrm>
            <a:off x="7735100" y="4851740"/>
            <a:ext cx="1119307" cy="474548"/>
          </a:xfrm>
          <a:prstGeom prst="rect">
            <a:avLst/>
          </a:prstGeom>
          <a:solidFill>
            <a:schemeClr val="accent4">
              <a:lumMod val="60000"/>
              <a:lumOff val="40000"/>
            </a:schemeClr>
          </a:solidFill>
          <a:ln w="17780">
            <a:solidFill>
              <a:schemeClr val="tx1"/>
            </a:solidFill>
            <a:miter lim="800000"/>
            <a:headEnd/>
            <a:tailEnd/>
          </a:ln>
        </p:spPr>
        <p:txBody>
          <a:bodyPr lIns="36000" tIns="36000" rIns="36000" bIns="36000" anchor="t"/>
          <a:lstStyle/>
          <a:p>
            <a:pPr algn="ctr">
              <a:buClrTx/>
              <a:buSzTx/>
              <a:buFontTx/>
              <a:buNone/>
            </a:pPr>
            <a:r>
              <a:rPr lang="en-US" sz="1200" dirty="0" smtClean="0"/>
              <a:t>Any IDE</a:t>
            </a:r>
            <a:endParaRPr lang="en-US" sz="1200" dirty="0"/>
          </a:p>
        </p:txBody>
      </p:sp>
      <p:grpSp>
        <p:nvGrpSpPr>
          <p:cNvPr id="113" name="Group 121"/>
          <p:cNvGrpSpPr>
            <a:grpSpLocks/>
          </p:cNvGrpSpPr>
          <p:nvPr/>
        </p:nvGrpSpPr>
        <p:grpSpPr bwMode="auto">
          <a:xfrm rot="5400000">
            <a:off x="7129371" y="4721856"/>
            <a:ext cx="475846" cy="735613"/>
            <a:chOff x="998" y="3624"/>
            <a:chExt cx="271" cy="271"/>
          </a:xfrm>
        </p:grpSpPr>
        <p:sp>
          <p:nvSpPr>
            <p:cNvPr id="114" name="Freeform 122"/>
            <p:cNvSpPr>
              <a:spLocks/>
            </p:cNvSpPr>
            <p:nvPr/>
          </p:nvSpPr>
          <p:spPr bwMode="auto">
            <a:xfrm>
              <a:off x="1043" y="3624"/>
              <a:ext cx="46" cy="272"/>
            </a:xfrm>
            <a:custGeom>
              <a:avLst/>
              <a:gdLst>
                <a:gd name="T0" fmla="*/ 3 w 201"/>
                <a:gd name="T1" fmla="*/ 0 h 1201"/>
                <a:gd name="T2" fmla="*/ 3 w 201"/>
                <a:gd name="T3" fmla="*/ 14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200" y="0"/>
                  </a:moveTo>
                  <a:cubicBezTo>
                    <a:pt x="0" y="400"/>
                    <a:pt x="0" y="800"/>
                    <a:pt x="200" y="1200"/>
                  </a:cubicBezTo>
                </a:path>
              </a:pathLst>
            </a:custGeom>
            <a:noFill/>
            <a:ln w="7200">
              <a:solidFill>
                <a:srgbClr val="000000"/>
              </a:solidFill>
              <a:round/>
              <a:headEnd/>
              <a:tailEnd type="triangle" w="med" len="med"/>
            </a:ln>
          </p:spPr>
          <p:txBody>
            <a:bodyPr/>
            <a:lstStyle/>
            <a:p>
              <a:endParaRPr lang="en-US"/>
            </a:p>
          </p:txBody>
        </p:sp>
        <p:sp>
          <p:nvSpPr>
            <p:cNvPr id="115" name="Freeform 123"/>
            <p:cNvSpPr>
              <a:spLocks/>
            </p:cNvSpPr>
            <p:nvPr/>
          </p:nvSpPr>
          <p:spPr bwMode="auto">
            <a:xfrm>
              <a:off x="1179" y="3624"/>
              <a:ext cx="46" cy="272"/>
            </a:xfrm>
            <a:custGeom>
              <a:avLst/>
              <a:gdLst>
                <a:gd name="T0" fmla="*/ 0 w 201"/>
                <a:gd name="T1" fmla="*/ 14 h 1201"/>
                <a:gd name="T2" fmla="*/ 0 w 201"/>
                <a:gd name="T3" fmla="*/ 0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0" y="1200"/>
                  </a:moveTo>
                  <a:cubicBezTo>
                    <a:pt x="200" y="800"/>
                    <a:pt x="200" y="400"/>
                    <a:pt x="0" y="0"/>
                  </a:cubicBezTo>
                </a:path>
              </a:pathLst>
            </a:custGeom>
            <a:noFill/>
            <a:ln w="7200">
              <a:solidFill>
                <a:srgbClr val="000000"/>
              </a:solidFill>
              <a:round/>
              <a:headEnd/>
              <a:tailEnd type="triangle" w="med" len="med"/>
            </a:ln>
          </p:spPr>
          <p:txBody>
            <a:bodyPr/>
            <a:lstStyle/>
            <a:p>
              <a:endParaRPr lang="en-US"/>
            </a:p>
          </p:txBody>
        </p:sp>
        <p:sp>
          <p:nvSpPr>
            <p:cNvPr id="116" name="AutoShape 124"/>
            <p:cNvSpPr>
              <a:spLocks noChangeArrowheads="1"/>
            </p:cNvSpPr>
            <p:nvPr/>
          </p:nvSpPr>
          <p:spPr bwMode="auto">
            <a:xfrm>
              <a:off x="998" y="3624"/>
              <a:ext cx="272" cy="272"/>
            </a:xfrm>
            <a:prstGeom prst="roundRect">
              <a:avLst>
                <a:gd name="adj" fmla="val 366"/>
              </a:avLst>
            </a:prstGeom>
            <a:noFill/>
            <a:ln w="9525">
              <a:noFill/>
              <a:round/>
              <a:headEnd/>
              <a:tailEnd/>
            </a:ln>
          </p:spPr>
          <p:txBody>
            <a:bodyPr wrap="none" anchor="ctr"/>
            <a:lstStyle/>
            <a:p>
              <a:endParaRPr lang="en-US"/>
            </a:p>
          </p:txBody>
        </p:sp>
      </p:grpSp>
      <p:cxnSp>
        <p:nvCxnSpPr>
          <p:cNvPr id="29" name="Straight Arrow Connector 28"/>
          <p:cNvCxnSpPr>
            <a:stCxn id="93" idx="3"/>
            <a:endCxn id="101" idx="1"/>
          </p:cNvCxnSpPr>
          <p:nvPr/>
        </p:nvCxnSpPr>
        <p:spPr>
          <a:xfrm>
            <a:off x="3939715" y="5227724"/>
            <a:ext cx="2101722" cy="5005"/>
          </a:xfrm>
          <a:prstGeom prst="straightConnector1">
            <a:avLst/>
          </a:prstGeom>
          <a:ln w="6350">
            <a:solidFill>
              <a:schemeClr val="tx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6090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bwMode="gray">
          <a:xfrm>
            <a:off x="4782721" y="2475049"/>
            <a:ext cx="4182289" cy="1318381"/>
          </a:xfrm>
          <a:prstGeom prst="rect">
            <a:avLst/>
          </a:prstGeom>
          <a:solidFill>
            <a:schemeClr val="bg1">
              <a:lumMod val="65000"/>
            </a:schemeClr>
          </a:solidFill>
          <a:ln w="6350" algn="ctr">
            <a:solidFill>
              <a:schemeClr val="tx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 name="Title 3"/>
          <p:cNvSpPr>
            <a:spLocks noGrp="1"/>
          </p:cNvSpPr>
          <p:nvPr>
            <p:ph type="title"/>
          </p:nvPr>
        </p:nvSpPr>
        <p:spPr/>
        <p:txBody>
          <a:bodyPr/>
          <a:lstStyle/>
          <a:p>
            <a:r>
              <a:rPr lang="en-US" dirty="0" smtClean="0"/>
              <a:t>Workspace integrations</a:t>
            </a:r>
            <a:endParaRPr lang="en-US" dirty="0"/>
          </a:p>
        </p:txBody>
      </p:sp>
      <p:sp>
        <p:nvSpPr>
          <p:cNvPr id="7" name="Rectangle 6"/>
          <p:cNvSpPr/>
          <p:nvPr/>
        </p:nvSpPr>
        <p:spPr bwMode="gray">
          <a:xfrm>
            <a:off x="562429" y="3604063"/>
            <a:ext cx="1487714" cy="641047"/>
          </a:xfrm>
          <a:prstGeom prst="rect">
            <a:avLst/>
          </a:prstGeom>
          <a:solidFill>
            <a:schemeClr val="bg1">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smtClean="0">
                <a:ln>
                  <a:noFill/>
                </a:ln>
                <a:effectLst/>
                <a:uLnTx/>
                <a:uFillTx/>
                <a:latin typeface="Helvetica"/>
                <a:ea typeface="Arial Unicode MS" pitchFamily="34" charset="-128"/>
                <a:cs typeface="Helvetica"/>
              </a:rPr>
              <a:t>Developer</a:t>
            </a:r>
            <a:r>
              <a:rPr kumimoji="0" lang="en-US" sz="1600" b="0" i="0" u="none" strike="noStrike" kern="0" cap="none" spc="0" normalizeH="0" noProof="0" dirty="0" smtClean="0">
                <a:ln>
                  <a:noFill/>
                </a:ln>
                <a:effectLst/>
                <a:uLnTx/>
                <a:uFillTx/>
                <a:latin typeface="Helvetica"/>
                <a:ea typeface="Arial Unicode MS" pitchFamily="34" charset="-128"/>
                <a:cs typeface="Helvetica"/>
              </a:rPr>
              <a:t> workspace</a:t>
            </a:r>
            <a:endParaRPr kumimoji="0" lang="en-US" sz="1600" b="0" i="0" u="none" strike="noStrike" kern="0" cap="none" spc="0" normalizeH="0" baseline="0" noProof="0" dirty="0" smtClean="0">
              <a:ln>
                <a:noFill/>
              </a:ln>
              <a:effectLst/>
              <a:uLnTx/>
              <a:uFillTx/>
              <a:latin typeface="Helvetica"/>
              <a:ea typeface="Arial Unicode MS" pitchFamily="34" charset="-128"/>
              <a:cs typeface="Helvetica"/>
            </a:endParaRPr>
          </a:p>
        </p:txBody>
      </p:sp>
      <p:cxnSp>
        <p:nvCxnSpPr>
          <p:cNvPr id="9" name="Straight Arrow Connector 8"/>
          <p:cNvCxnSpPr>
            <a:stCxn id="7" idx="0"/>
          </p:cNvCxnSpPr>
          <p:nvPr/>
        </p:nvCxnSpPr>
        <p:spPr>
          <a:xfrm flipV="1">
            <a:off x="1306286" y="1663433"/>
            <a:ext cx="2206306" cy="194063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gray">
          <a:xfrm>
            <a:off x="5992902" y="4999721"/>
            <a:ext cx="1487714" cy="641047"/>
          </a:xfrm>
          <a:prstGeom prst="rect">
            <a:avLst/>
          </a:prstGeom>
          <a:solidFill>
            <a:schemeClr val="bg1">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smtClean="0">
                <a:ln>
                  <a:noFill/>
                </a:ln>
                <a:effectLst/>
                <a:uLnTx/>
                <a:uFillTx/>
                <a:latin typeface="Helvetica"/>
                <a:ea typeface="Arial Unicode MS" pitchFamily="34" charset="-128"/>
                <a:cs typeface="Helvetica"/>
              </a:rPr>
              <a:t>App Composer</a:t>
            </a:r>
            <a:endParaRPr kumimoji="0" lang="en-US" sz="1600" b="0" i="0" u="none" strike="noStrike" kern="0" cap="none" spc="0" normalizeH="0" baseline="0" noProof="0" dirty="0" smtClean="0">
              <a:ln>
                <a:noFill/>
              </a:ln>
              <a:effectLst/>
              <a:uLnTx/>
              <a:uFillTx/>
              <a:latin typeface="Helvetica"/>
              <a:ea typeface="Arial Unicode MS" pitchFamily="34" charset="-128"/>
              <a:cs typeface="Helvetica"/>
            </a:endParaRPr>
          </a:p>
        </p:txBody>
      </p:sp>
      <p:sp>
        <p:nvSpPr>
          <p:cNvPr id="14" name="TextBox 13"/>
          <p:cNvSpPr txBox="1"/>
          <p:nvPr/>
        </p:nvSpPr>
        <p:spPr>
          <a:xfrm>
            <a:off x="6223883" y="4326968"/>
            <a:ext cx="710451" cy="246221"/>
          </a:xfrm>
          <a:prstGeom prst="rect">
            <a:avLst/>
          </a:prstGeom>
          <a:noFill/>
        </p:spPr>
        <p:txBody>
          <a:bodyPr wrap="none" rtlCol="0">
            <a:spAutoFit/>
          </a:bodyPr>
          <a:lstStyle/>
          <a:p>
            <a:pPr fontAlgn="base">
              <a:spcBef>
                <a:spcPct val="50000"/>
              </a:spcBef>
              <a:spcAft>
                <a:spcPct val="0"/>
              </a:spcAft>
              <a:buClr>
                <a:srgbClr val="F0AB00"/>
              </a:buClr>
              <a:buSzPct val="80000"/>
            </a:pPr>
            <a:r>
              <a:rPr lang="en-US" sz="1000" kern="0" dirty="0" smtClean="0">
                <a:ea typeface="Arial Unicode MS" pitchFamily="34" charset="-128"/>
                <a:cs typeface="Arial Unicode MS" pitchFamily="34" charset="-128"/>
              </a:rPr>
              <a:t>snapshot</a:t>
            </a:r>
          </a:p>
        </p:txBody>
      </p:sp>
      <p:sp>
        <p:nvSpPr>
          <p:cNvPr id="15" name="TextBox 14"/>
          <p:cNvSpPr txBox="1"/>
          <p:nvPr/>
        </p:nvSpPr>
        <p:spPr>
          <a:xfrm rot="19246167">
            <a:off x="2072833" y="2347894"/>
            <a:ext cx="593883" cy="307777"/>
          </a:xfrm>
          <a:prstGeom prst="rect">
            <a:avLst/>
          </a:prstGeom>
          <a:noFill/>
        </p:spPr>
        <p:txBody>
          <a:bodyPr wrap="none" rtlCol="0">
            <a:spAutoFit/>
          </a:bodyPr>
          <a:lstStyle/>
          <a:p>
            <a:pP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Push</a:t>
            </a:r>
          </a:p>
        </p:txBody>
      </p:sp>
      <p:sp>
        <p:nvSpPr>
          <p:cNvPr id="18" name="Rectangle 17"/>
          <p:cNvSpPr/>
          <p:nvPr/>
        </p:nvSpPr>
        <p:spPr bwMode="gray">
          <a:xfrm>
            <a:off x="7297116" y="2812197"/>
            <a:ext cx="1487714" cy="611124"/>
          </a:xfrm>
          <a:prstGeom prst="rect">
            <a:avLst/>
          </a:prstGeom>
          <a:solidFill>
            <a:schemeClr val="bg1">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smtClean="0">
                <a:latin typeface="Helvetica"/>
                <a:ea typeface="Arial Unicode MS" pitchFamily="34" charset="-128"/>
                <a:cs typeface="Helvetica"/>
              </a:rPr>
              <a:t>History   </a:t>
            </a:r>
            <a:r>
              <a:rPr kumimoji="0" lang="en-US" sz="1600" b="0" i="0" u="none" strike="noStrike" kern="0" cap="none" spc="0" normalizeH="0" baseline="0" noProof="0" dirty="0" smtClean="0">
                <a:ln>
                  <a:noFill/>
                </a:ln>
                <a:effectLst/>
                <a:uLnTx/>
                <a:uFillTx/>
                <a:latin typeface="Helvetica"/>
                <a:ea typeface="Arial Unicode MS" pitchFamily="34" charset="-128"/>
                <a:cs typeface="Helvetica"/>
              </a:rPr>
              <a:t> Service</a:t>
            </a:r>
          </a:p>
        </p:txBody>
      </p:sp>
      <p:sp>
        <p:nvSpPr>
          <p:cNvPr id="29" name="TextBox 28"/>
          <p:cNvSpPr txBox="1"/>
          <p:nvPr/>
        </p:nvSpPr>
        <p:spPr>
          <a:xfrm>
            <a:off x="4782721" y="2504420"/>
            <a:ext cx="2480166" cy="307777"/>
          </a:xfrm>
          <a:prstGeom prst="rect">
            <a:avLst/>
          </a:prstGeom>
          <a:noFill/>
        </p:spPr>
        <p:txBody>
          <a:bodyPr wrap="none" rtlCol="0">
            <a:spAutoFit/>
          </a:bodyPr>
          <a:lstStyle/>
          <a:p>
            <a:pP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Shared Workspace Manager</a:t>
            </a:r>
            <a:endParaRPr lang="en-US" sz="1400" kern="0" dirty="0" smtClean="0">
              <a:ea typeface="Arial Unicode MS" pitchFamily="34" charset="-128"/>
              <a:cs typeface="Arial Unicode MS" pitchFamily="34" charset="-128"/>
            </a:endParaRPr>
          </a:p>
        </p:txBody>
      </p:sp>
      <p:sp>
        <p:nvSpPr>
          <p:cNvPr id="27" name="Rectangle 26"/>
          <p:cNvSpPr/>
          <p:nvPr/>
        </p:nvSpPr>
        <p:spPr bwMode="gray">
          <a:xfrm>
            <a:off x="5142430" y="2812197"/>
            <a:ext cx="1415143" cy="580571"/>
          </a:xfrm>
          <a:prstGeom prst="rect">
            <a:avLst/>
          </a:prstGeom>
          <a:solidFill>
            <a:schemeClr val="bg1">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smtClean="0">
                <a:latin typeface="Helvetica"/>
                <a:ea typeface="Arial Unicode MS" pitchFamily="34" charset="-128"/>
                <a:cs typeface="Helvetica"/>
              </a:rPr>
              <a:t>Snapshot Service</a:t>
            </a:r>
            <a:endParaRPr kumimoji="0" lang="en-US" sz="1400" b="0" i="0" u="none" strike="noStrike" kern="0" cap="none" spc="0" normalizeH="0" baseline="0" noProof="0" dirty="0" smtClean="0">
              <a:ln>
                <a:noFill/>
              </a:ln>
              <a:effectLst/>
              <a:uLnTx/>
              <a:uFillTx/>
              <a:latin typeface="Helvetica"/>
              <a:ea typeface="Arial Unicode MS" pitchFamily="34" charset="-128"/>
              <a:cs typeface="Helvetica"/>
            </a:endParaRPr>
          </a:p>
        </p:txBody>
      </p:sp>
      <p:cxnSp>
        <p:nvCxnSpPr>
          <p:cNvPr id="21" name="Straight Arrow Connector 20"/>
          <p:cNvCxnSpPr>
            <a:stCxn id="27" idx="0"/>
          </p:cNvCxnSpPr>
          <p:nvPr/>
        </p:nvCxnSpPr>
        <p:spPr>
          <a:xfrm flipH="1" flipV="1">
            <a:off x="4927735" y="1663433"/>
            <a:ext cx="922267" cy="114876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rot="3102039">
            <a:off x="5200097" y="1980298"/>
            <a:ext cx="593883" cy="307777"/>
          </a:xfrm>
          <a:prstGeom prst="rect">
            <a:avLst/>
          </a:prstGeom>
          <a:noFill/>
        </p:spPr>
        <p:txBody>
          <a:bodyPr wrap="none" rtlCol="0">
            <a:spAutoFit/>
          </a:bodyPr>
          <a:lstStyle/>
          <a:p>
            <a:pP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Push</a:t>
            </a:r>
          </a:p>
        </p:txBody>
      </p:sp>
      <p:sp>
        <p:nvSpPr>
          <p:cNvPr id="19" name="AutoShape 97"/>
          <p:cNvSpPr>
            <a:spLocks noChangeArrowheads="1"/>
          </p:cNvSpPr>
          <p:nvPr/>
        </p:nvSpPr>
        <p:spPr bwMode="auto">
          <a:xfrm>
            <a:off x="6113074" y="4158497"/>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0" name="AutoShape 98"/>
          <p:cNvCxnSpPr>
            <a:cxnSpLocks noChangeShapeType="1"/>
            <a:endCxn id="19" idx="4"/>
          </p:cNvCxnSpPr>
          <p:nvPr/>
        </p:nvCxnSpPr>
        <p:spPr bwMode="auto">
          <a:xfrm flipH="1" flipV="1">
            <a:off x="6185305" y="4302960"/>
            <a:ext cx="279387" cy="696762"/>
          </a:xfrm>
          <a:prstGeom prst="straightConnector1">
            <a:avLst/>
          </a:prstGeom>
          <a:noFill/>
          <a:ln w="8890">
            <a:solidFill>
              <a:schemeClr val="tx1"/>
            </a:solidFill>
            <a:round/>
            <a:headEnd/>
            <a:tailEnd/>
          </a:ln>
        </p:spPr>
      </p:cxnSp>
      <p:cxnSp>
        <p:nvCxnSpPr>
          <p:cNvPr id="22" name="AutoShape 99"/>
          <p:cNvCxnSpPr>
            <a:cxnSpLocks noChangeShapeType="1"/>
            <a:endCxn id="27" idx="2"/>
          </p:cNvCxnSpPr>
          <p:nvPr/>
        </p:nvCxnSpPr>
        <p:spPr bwMode="auto">
          <a:xfrm flipH="1" flipV="1">
            <a:off x="5850002" y="3392768"/>
            <a:ext cx="312796" cy="765729"/>
          </a:xfrm>
          <a:prstGeom prst="straightConnector1">
            <a:avLst/>
          </a:prstGeom>
          <a:noFill/>
          <a:ln w="8890">
            <a:solidFill>
              <a:schemeClr val="tx1"/>
            </a:solidFill>
            <a:round/>
            <a:headEnd/>
            <a:tailEnd/>
          </a:ln>
        </p:spPr>
      </p:cxnSp>
      <p:grpSp>
        <p:nvGrpSpPr>
          <p:cNvPr id="23" name="Group 106"/>
          <p:cNvGrpSpPr>
            <a:grpSpLocks/>
          </p:cNvGrpSpPr>
          <p:nvPr/>
        </p:nvGrpSpPr>
        <p:grpSpPr bwMode="auto">
          <a:xfrm>
            <a:off x="6292461" y="4158497"/>
            <a:ext cx="85725" cy="179388"/>
            <a:chOff x="1653" y="1330"/>
            <a:chExt cx="54" cy="113"/>
          </a:xfrm>
        </p:grpSpPr>
        <p:sp>
          <p:nvSpPr>
            <p:cNvPr id="28" name="Line 107"/>
            <p:cNvSpPr>
              <a:spLocks noChangeShapeType="1"/>
            </p:cNvSpPr>
            <p:nvPr/>
          </p:nvSpPr>
          <p:spPr bwMode="auto">
            <a:xfrm rot="10800000" flipH="1">
              <a:off x="1673" y="1330"/>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30" name="Text Box 108"/>
            <p:cNvSpPr txBox="1">
              <a:spLocks noChangeArrowheads="1"/>
            </p:cNvSpPr>
            <p:nvPr/>
          </p:nvSpPr>
          <p:spPr bwMode="auto">
            <a:xfrm>
              <a:off x="1653" y="1366"/>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grpSp>
      <p:sp>
        <p:nvSpPr>
          <p:cNvPr id="31" name="TextBox 30"/>
          <p:cNvSpPr txBox="1"/>
          <p:nvPr/>
        </p:nvSpPr>
        <p:spPr>
          <a:xfrm>
            <a:off x="7320594" y="4313211"/>
            <a:ext cx="676462" cy="246221"/>
          </a:xfrm>
          <a:prstGeom prst="rect">
            <a:avLst/>
          </a:prstGeom>
          <a:noFill/>
        </p:spPr>
        <p:txBody>
          <a:bodyPr wrap="none" rtlCol="0">
            <a:spAutoFit/>
          </a:bodyPr>
          <a:lstStyle/>
          <a:p>
            <a:pPr fontAlgn="base">
              <a:spcBef>
                <a:spcPct val="50000"/>
              </a:spcBef>
              <a:spcAft>
                <a:spcPct val="0"/>
              </a:spcAft>
              <a:buClr>
                <a:srgbClr val="F0AB00"/>
              </a:buClr>
              <a:buSzPct val="80000"/>
            </a:pPr>
            <a:r>
              <a:rPr lang="en-US" sz="1000" kern="0" dirty="0" smtClean="0">
                <a:ea typeface="Arial Unicode MS" pitchFamily="34" charset="-128"/>
                <a:cs typeface="Arial Unicode MS" pitchFamily="34" charset="-128"/>
              </a:rPr>
              <a:t>regularly</a:t>
            </a:r>
            <a:endParaRPr lang="en-US" sz="1000" kern="0" dirty="0" smtClean="0">
              <a:ea typeface="Arial Unicode MS" pitchFamily="34" charset="-128"/>
              <a:cs typeface="Arial Unicode MS" pitchFamily="34" charset="-128"/>
            </a:endParaRPr>
          </a:p>
        </p:txBody>
      </p:sp>
      <p:sp>
        <p:nvSpPr>
          <p:cNvPr id="33" name="AutoShape 97"/>
          <p:cNvSpPr>
            <a:spLocks noChangeArrowheads="1"/>
          </p:cNvSpPr>
          <p:nvPr/>
        </p:nvSpPr>
        <p:spPr bwMode="auto">
          <a:xfrm>
            <a:off x="7299438" y="4158497"/>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34" name="AutoShape 98"/>
          <p:cNvCxnSpPr>
            <a:cxnSpLocks noChangeShapeType="1"/>
            <a:stCxn id="10" idx="0"/>
            <a:endCxn id="33" idx="3"/>
          </p:cNvCxnSpPr>
          <p:nvPr/>
        </p:nvCxnSpPr>
        <p:spPr bwMode="auto">
          <a:xfrm flipV="1">
            <a:off x="6736759" y="4281804"/>
            <a:ext cx="583835" cy="717917"/>
          </a:xfrm>
          <a:prstGeom prst="straightConnector1">
            <a:avLst/>
          </a:prstGeom>
          <a:noFill/>
          <a:ln w="8890">
            <a:solidFill>
              <a:schemeClr val="tx1"/>
            </a:solidFill>
            <a:round/>
            <a:headEnd/>
            <a:tailEnd/>
          </a:ln>
        </p:spPr>
      </p:cxnSp>
      <p:cxnSp>
        <p:nvCxnSpPr>
          <p:cNvPr id="35" name="AutoShape 99"/>
          <p:cNvCxnSpPr>
            <a:cxnSpLocks noChangeShapeType="1"/>
            <a:stCxn id="33" idx="7"/>
            <a:endCxn id="18" idx="2"/>
          </p:cNvCxnSpPr>
          <p:nvPr/>
        </p:nvCxnSpPr>
        <p:spPr bwMode="auto">
          <a:xfrm flipV="1">
            <a:off x="7422744" y="3423321"/>
            <a:ext cx="618229" cy="756332"/>
          </a:xfrm>
          <a:prstGeom prst="straightConnector1">
            <a:avLst/>
          </a:prstGeom>
          <a:noFill/>
          <a:ln w="8890">
            <a:solidFill>
              <a:schemeClr val="tx1"/>
            </a:solidFill>
            <a:round/>
            <a:headEnd/>
            <a:tailEnd/>
          </a:ln>
        </p:spPr>
      </p:cxnSp>
      <p:grpSp>
        <p:nvGrpSpPr>
          <p:cNvPr id="36" name="Group 106"/>
          <p:cNvGrpSpPr>
            <a:grpSpLocks/>
          </p:cNvGrpSpPr>
          <p:nvPr/>
        </p:nvGrpSpPr>
        <p:grpSpPr bwMode="auto">
          <a:xfrm>
            <a:off x="7478825" y="4158497"/>
            <a:ext cx="85725" cy="179388"/>
            <a:chOff x="1653" y="1330"/>
            <a:chExt cx="54" cy="113"/>
          </a:xfrm>
        </p:grpSpPr>
        <p:sp>
          <p:nvSpPr>
            <p:cNvPr id="37" name="Line 107"/>
            <p:cNvSpPr>
              <a:spLocks noChangeShapeType="1"/>
            </p:cNvSpPr>
            <p:nvPr/>
          </p:nvSpPr>
          <p:spPr bwMode="auto">
            <a:xfrm rot="10800000" flipH="1">
              <a:off x="1673" y="1330"/>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38" name="Text Box 108"/>
            <p:cNvSpPr txBox="1">
              <a:spLocks noChangeArrowheads="1"/>
            </p:cNvSpPr>
            <p:nvPr/>
          </p:nvSpPr>
          <p:spPr bwMode="auto">
            <a:xfrm>
              <a:off x="1653" y="1366"/>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grpSp>
      <p:sp>
        <p:nvSpPr>
          <p:cNvPr id="40" name="AutoShape 25"/>
          <p:cNvSpPr>
            <a:spLocks noChangeArrowheads="1"/>
          </p:cNvSpPr>
          <p:nvPr/>
        </p:nvSpPr>
        <p:spPr bwMode="auto">
          <a:xfrm>
            <a:off x="3512591" y="1447533"/>
            <a:ext cx="1415143" cy="431800"/>
          </a:xfrm>
          <a:prstGeom prst="roundRect">
            <a:avLst>
              <a:gd name="adj" fmla="val 50000"/>
            </a:avLst>
          </a:prstGeom>
          <a:solidFill>
            <a:srgbClr val="B2B2B2"/>
          </a:solidFill>
          <a:ln w="17780">
            <a:solidFill>
              <a:schemeClr val="tx1"/>
            </a:solidFill>
            <a:round/>
            <a:headEnd/>
            <a:tailEnd/>
          </a:ln>
        </p:spPr>
        <p:txBody>
          <a:bodyPr lIns="36000" tIns="36000" rIns="36000" bIns="36000" anchor="ctr"/>
          <a:lstStyle/>
          <a:p>
            <a:pPr algn="ctr">
              <a:buClrTx/>
              <a:buSzTx/>
              <a:buFontTx/>
              <a:buNone/>
            </a:pPr>
            <a:r>
              <a:rPr lang="en-US" sz="1200" dirty="0" smtClean="0"/>
              <a:t>Git</a:t>
            </a:r>
            <a:endParaRPr lang="en-US" sz="1200" dirty="0"/>
          </a:p>
        </p:txBody>
      </p:sp>
    </p:spTree>
    <p:extLst>
      <p:ext uri="{BB962C8B-B14F-4D97-AF65-F5344CB8AC3E}">
        <p14:creationId xmlns:p14="http://schemas.microsoft.com/office/powerpoint/2010/main" val="154624465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Conflict “resolution”</a:t>
            </a:r>
            <a:endParaRPr lang="en-US" dirty="0"/>
          </a:p>
        </p:txBody>
      </p:sp>
      <p:sp>
        <p:nvSpPr>
          <p:cNvPr id="19" name="Rectangle 18"/>
          <p:cNvSpPr/>
          <p:nvPr/>
        </p:nvSpPr>
        <p:spPr bwMode="gray">
          <a:xfrm>
            <a:off x="1258624" y="3632317"/>
            <a:ext cx="858762" cy="689429"/>
          </a:xfrm>
          <a:prstGeom prst="rect">
            <a:avLst/>
          </a:prstGeom>
          <a:solidFill>
            <a:srgbClr val="008FCC"/>
          </a:solidFill>
          <a:ln>
            <a:solidFill>
              <a:schemeClr val="tx2"/>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smtClean="0">
                <a:solidFill>
                  <a:srgbClr val="FFFFFF"/>
                </a:solidFill>
                <a:ea typeface="Arial Unicode MS" pitchFamily="34" charset="-128"/>
                <a:cs typeface="Arial Unicode MS" pitchFamily="34" charset="-128"/>
              </a:rPr>
              <a:t>Code </a:t>
            </a:r>
            <a:r>
              <a:rPr kumimoji="0" lang="el-GR" sz="14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Δ</a:t>
            </a:r>
            <a:r>
              <a:rPr lang="en-US" sz="1400" kern="0" dirty="0">
                <a:solidFill>
                  <a:srgbClr val="FFFFFF"/>
                </a:solidFill>
                <a:ea typeface="Arial Unicode MS" pitchFamily="34" charset="-128"/>
                <a:cs typeface="Arial Unicode MS" pitchFamily="34" charset="-128"/>
              </a:rPr>
              <a:t>1</a:t>
            </a:r>
            <a:endParaRPr kumimoji="0" lang="en-US" sz="14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endParaRPr>
          </a:p>
        </p:txBody>
      </p:sp>
      <p:sp>
        <p:nvSpPr>
          <p:cNvPr id="22" name="Rectangle 21"/>
          <p:cNvSpPr/>
          <p:nvPr/>
        </p:nvSpPr>
        <p:spPr bwMode="gray">
          <a:xfrm>
            <a:off x="324000" y="3533070"/>
            <a:ext cx="2783187" cy="1552054"/>
          </a:xfrm>
          <a:prstGeom prst="rect">
            <a:avLst/>
          </a:prstGeom>
          <a:noFill/>
          <a:ln w="6350" algn="ctr">
            <a:solidFill>
              <a:srgbClr val="008FCC"/>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Rectangle 33"/>
          <p:cNvSpPr/>
          <p:nvPr/>
        </p:nvSpPr>
        <p:spPr bwMode="gray">
          <a:xfrm>
            <a:off x="398132" y="1503848"/>
            <a:ext cx="1429810" cy="689429"/>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Design View 2</a:t>
            </a:r>
          </a:p>
        </p:txBody>
      </p:sp>
      <p:sp>
        <p:nvSpPr>
          <p:cNvPr id="35" name="Rectangle 34"/>
          <p:cNvSpPr/>
          <p:nvPr/>
        </p:nvSpPr>
        <p:spPr bwMode="gray">
          <a:xfrm>
            <a:off x="2057751" y="1503848"/>
            <a:ext cx="858762" cy="689429"/>
          </a:xfrm>
          <a:prstGeom prst="rect">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smtClean="0">
                <a:solidFill>
                  <a:srgbClr val="FFFFFF"/>
                </a:solidFill>
                <a:ea typeface="Arial Unicode MS" pitchFamily="34" charset="-128"/>
                <a:cs typeface="Arial Unicode MS" pitchFamily="34" charset="-128"/>
              </a:rPr>
              <a:t>Design </a:t>
            </a:r>
            <a:r>
              <a:rPr kumimoji="0" lang="el-GR" sz="14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Δ</a:t>
            </a:r>
            <a:r>
              <a:rPr lang="en-US" sz="1400" kern="0" dirty="0">
                <a:solidFill>
                  <a:srgbClr val="FFFFFF"/>
                </a:solidFill>
                <a:ea typeface="Arial Unicode MS" pitchFamily="34" charset="-128"/>
                <a:cs typeface="Arial Unicode MS" pitchFamily="34" charset="-128"/>
              </a:rPr>
              <a:t>2</a:t>
            </a:r>
            <a:endParaRPr kumimoji="0" lang="en-US" sz="14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endParaRPr>
          </a:p>
        </p:txBody>
      </p:sp>
      <p:sp>
        <p:nvSpPr>
          <p:cNvPr id="36" name="TextBox 35"/>
          <p:cNvSpPr txBox="1"/>
          <p:nvPr/>
        </p:nvSpPr>
        <p:spPr>
          <a:xfrm>
            <a:off x="1791656" y="1682040"/>
            <a:ext cx="325730" cy="369332"/>
          </a:xfrm>
          <a:prstGeom prst="rect">
            <a:avLst/>
          </a:prstGeom>
          <a:noFill/>
        </p:spPr>
        <p:txBody>
          <a:bodyPr wrap="none"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a:t>
            </a:r>
          </a:p>
        </p:txBody>
      </p:sp>
      <p:sp>
        <p:nvSpPr>
          <p:cNvPr id="37" name="Rectangle 36"/>
          <p:cNvSpPr/>
          <p:nvPr/>
        </p:nvSpPr>
        <p:spPr bwMode="gray">
          <a:xfrm>
            <a:off x="324000" y="1373386"/>
            <a:ext cx="2722712" cy="1535944"/>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3" name="Straight Arrow Connector 2"/>
          <p:cNvCxnSpPr>
            <a:stCxn id="19" idx="0"/>
          </p:cNvCxnSpPr>
          <p:nvPr/>
        </p:nvCxnSpPr>
        <p:spPr>
          <a:xfrm flipV="1">
            <a:off x="1688005" y="2895028"/>
            <a:ext cx="0" cy="737289"/>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44888" y="3183274"/>
            <a:ext cx="1891401" cy="307777"/>
          </a:xfrm>
          <a:prstGeom prst="rect">
            <a:avLst/>
          </a:prstGeom>
          <a:noFill/>
        </p:spPr>
        <p:txBody>
          <a:bodyPr wrap="none" rtlCol="0">
            <a:spAutoFit/>
          </a:bodyPr>
          <a:lstStyle/>
          <a:p>
            <a:pP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Incoming </a:t>
            </a:r>
            <a:r>
              <a:rPr lang="en-US" sz="1400" kern="0" dirty="0" err="1" smtClean="0">
                <a:ea typeface="Arial Unicode MS" pitchFamily="34" charset="-128"/>
                <a:cs typeface="Arial Unicode MS" pitchFamily="34" charset="-128"/>
              </a:rPr>
              <a:t>dev</a:t>
            </a:r>
            <a:r>
              <a:rPr lang="en-US" sz="1400" kern="0" dirty="0" smtClean="0">
                <a:ea typeface="Arial Unicode MS" pitchFamily="34" charset="-128"/>
                <a:cs typeface="Arial Unicode MS" pitchFamily="34" charset="-128"/>
              </a:rPr>
              <a:t> change</a:t>
            </a:r>
          </a:p>
        </p:txBody>
      </p:sp>
      <p:cxnSp>
        <p:nvCxnSpPr>
          <p:cNvPr id="13" name="Straight Arrow Connector 12"/>
          <p:cNvCxnSpPr/>
          <p:nvPr/>
        </p:nvCxnSpPr>
        <p:spPr>
          <a:xfrm>
            <a:off x="3212462" y="2141358"/>
            <a:ext cx="2540087"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bwMode="gray">
          <a:xfrm>
            <a:off x="428814" y="4424869"/>
            <a:ext cx="2518381" cy="518571"/>
          </a:xfrm>
          <a:prstGeom prst="rect">
            <a:avLst/>
          </a:prstGeom>
          <a:solidFill>
            <a:srgbClr val="008FCC"/>
          </a:solidFill>
          <a:ln>
            <a:solidFill>
              <a:srgbClr val="008FCC"/>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Code 3</a:t>
            </a:r>
          </a:p>
        </p:txBody>
      </p:sp>
      <p:sp>
        <p:nvSpPr>
          <p:cNvPr id="42" name="Rectangle 41"/>
          <p:cNvSpPr/>
          <p:nvPr/>
        </p:nvSpPr>
        <p:spPr bwMode="gray">
          <a:xfrm>
            <a:off x="398132" y="2308011"/>
            <a:ext cx="2518381" cy="518571"/>
          </a:xfrm>
          <a:prstGeom prst="rect">
            <a:avLst/>
          </a:prstGeom>
          <a:solidFill>
            <a:srgbClr val="008FCC"/>
          </a:solidFill>
          <a:ln>
            <a:solidFill>
              <a:srgbClr val="008FCC"/>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Code 2</a:t>
            </a:r>
          </a:p>
        </p:txBody>
      </p:sp>
      <p:sp>
        <p:nvSpPr>
          <p:cNvPr id="44" name="Rectangle 43"/>
          <p:cNvSpPr/>
          <p:nvPr/>
        </p:nvSpPr>
        <p:spPr bwMode="gray">
          <a:xfrm>
            <a:off x="5974912" y="1503848"/>
            <a:ext cx="1429810" cy="689429"/>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Design View 3</a:t>
            </a:r>
          </a:p>
        </p:txBody>
      </p:sp>
      <p:sp>
        <p:nvSpPr>
          <p:cNvPr id="45" name="Rectangle 44"/>
          <p:cNvSpPr/>
          <p:nvPr/>
        </p:nvSpPr>
        <p:spPr bwMode="gray">
          <a:xfrm>
            <a:off x="7634531" y="1503848"/>
            <a:ext cx="858762" cy="689429"/>
          </a:xfrm>
          <a:prstGeom prst="rect">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smtClean="0">
                <a:solidFill>
                  <a:srgbClr val="FFFFFF"/>
                </a:solidFill>
                <a:ea typeface="Arial Unicode MS" pitchFamily="34" charset="-128"/>
                <a:cs typeface="Arial Unicode MS" pitchFamily="34" charset="-128"/>
              </a:rPr>
              <a:t>Design </a:t>
            </a:r>
            <a:r>
              <a:rPr kumimoji="0" lang="el-GR" sz="14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Δ</a:t>
            </a:r>
            <a:r>
              <a:rPr lang="en-US" sz="1400" kern="0" noProof="0" dirty="0">
                <a:solidFill>
                  <a:srgbClr val="FFFFFF"/>
                </a:solidFill>
                <a:ea typeface="Arial Unicode MS" pitchFamily="34" charset="-128"/>
                <a:cs typeface="Arial Unicode MS" pitchFamily="34" charset="-128"/>
              </a:rPr>
              <a:t>3</a:t>
            </a:r>
            <a:endParaRPr kumimoji="0" lang="en-US" sz="14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endParaRPr>
          </a:p>
        </p:txBody>
      </p:sp>
      <p:sp>
        <p:nvSpPr>
          <p:cNvPr id="46" name="TextBox 45"/>
          <p:cNvSpPr txBox="1"/>
          <p:nvPr/>
        </p:nvSpPr>
        <p:spPr>
          <a:xfrm>
            <a:off x="7368436" y="1682040"/>
            <a:ext cx="325730" cy="369332"/>
          </a:xfrm>
          <a:prstGeom prst="rect">
            <a:avLst/>
          </a:prstGeom>
          <a:noFill/>
        </p:spPr>
        <p:txBody>
          <a:bodyPr wrap="none"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a:t>
            </a:r>
          </a:p>
        </p:txBody>
      </p:sp>
      <p:sp>
        <p:nvSpPr>
          <p:cNvPr id="47" name="Rectangle 46"/>
          <p:cNvSpPr/>
          <p:nvPr/>
        </p:nvSpPr>
        <p:spPr bwMode="gray">
          <a:xfrm>
            <a:off x="5900780" y="1373386"/>
            <a:ext cx="2722712" cy="1535944"/>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8" name="Rectangle 47"/>
          <p:cNvSpPr/>
          <p:nvPr/>
        </p:nvSpPr>
        <p:spPr bwMode="gray">
          <a:xfrm>
            <a:off x="5974912" y="2308011"/>
            <a:ext cx="2518381" cy="518571"/>
          </a:xfrm>
          <a:prstGeom prst="rect">
            <a:avLst/>
          </a:prstGeom>
          <a:solidFill>
            <a:srgbClr val="008FCC"/>
          </a:solidFill>
          <a:ln>
            <a:solidFill>
              <a:srgbClr val="008FCC"/>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Code 3</a:t>
            </a:r>
          </a:p>
        </p:txBody>
      </p:sp>
      <p:sp>
        <p:nvSpPr>
          <p:cNvPr id="60" name="Rectangle 59"/>
          <p:cNvSpPr/>
          <p:nvPr/>
        </p:nvSpPr>
        <p:spPr bwMode="gray">
          <a:xfrm>
            <a:off x="5997113" y="3663532"/>
            <a:ext cx="1429810" cy="689429"/>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Design View 2</a:t>
            </a:r>
          </a:p>
        </p:txBody>
      </p:sp>
      <p:sp>
        <p:nvSpPr>
          <p:cNvPr id="61" name="Rectangle 60"/>
          <p:cNvSpPr/>
          <p:nvPr/>
        </p:nvSpPr>
        <p:spPr bwMode="gray">
          <a:xfrm>
            <a:off x="7656732" y="3663532"/>
            <a:ext cx="858762" cy="689429"/>
          </a:xfrm>
          <a:prstGeom prst="rect">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smtClean="0">
                <a:solidFill>
                  <a:srgbClr val="FFFFFF"/>
                </a:solidFill>
                <a:ea typeface="Arial Unicode MS" pitchFamily="34" charset="-128"/>
                <a:cs typeface="Arial Unicode MS" pitchFamily="34" charset="-128"/>
              </a:rPr>
              <a:t>Design </a:t>
            </a:r>
            <a:r>
              <a:rPr kumimoji="0" lang="el-GR" sz="14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Δ</a:t>
            </a:r>
            <a:r>
              <a:rPr kumimoji="0" lang="en-US" sz="14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2</a:t>
            </a:r>
          </a:p>
        </p:txBody>
      </p:sp>
      <p:sp>
        <p:nvSpPr>
          <p:cNvPr id="62" name="TextBox 61"/>
          <p:cNvSpPr txBox="1"/>
          <p:nvPr/>
        </p:nvSpPr>
        <p:spPr>
          <a:xfrm>
            <a:off x="7390637" y="3841724"/>
            <a:ext cx="325730" cy="369332"/>
          </a:xfrm>
          <a:prstGeom prst="rect">
            <a:avLst/>
          </a:prstGeom>
          <a:noFill/>
        </p:spPr>
        <p:txBody>
          <a:bodyPr wrap="none"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a:t>
            </a:r>
          </a:p>
        </p:txBody>
      </p:sp>
      <p:sp>
        <p:nvSpPr>
          <p:cNvPr id="63" name="Rectangle 62"/>
          <p:cNvSpPr/>
          <p:nvPr/>
        </p:nvSpPr>
        <p:spPr bwMode="gray">
          <a:xfrm>
            <a:off x="5922981" y="3533070"/>
            <a:ext cx="2722712" cy="1535944"/>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4" name="Rectangle 63"/>
          <p:cNvSpPr/>
          <p:nvPr/>
        </p:nvSpPr>
        <p:spPr bwMode="gray">
          <a:xfrm>
            <a:off x="5997113" y="4467695"/>
            <a:ext cx="2518381" cy="518571"/>
          </a:xfrm>
          <a:prstGeom prst="rect">
            <a:avLst/>
          </a:prstGeom>
          <a:solidFill>
            <a:srgbClr val="008FCC"/>
          </a:solidFill>
          <a:ln>
            <a:solidFill>
              <a:srgbClr val="008FCC"/>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Code 2</a:t>
            </a:r>
          </a:p>
        </p:txBody>
      </p:sp>
      <p:cxnSp>
        <p:nvCxnSpPr>
          <p:cNvPr id="66" name="Elbow Connector 65"/>
          <p:cNvCxnSpPr/>
          <p:nvPr/>
        </p:nvCxnSpPr>
        <p:spPr>
          <a:xfrm>
            <a:off x="3212462" y="2141358"/>
            <a:ext cx="2540087" cy="2156527"/>
          </a:xfrm>
          <a:prstGeom prst="bentConnector3">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4663514" y="1833581"/>
            <a:ext cx="941283" cy="307777"/>
          </a:xfrm>
          <a:prstGeom prst="rect">
            <a:avLst/>
          </a:prstGeom>
          <a:noFill/>
        </p:spPr>
        <p:txBody>
          <a:bodyPr wrap="none" rtlCol="0">
            <a:spAutoFit/>
          </a:bodyPr>
          <a:lstStyle/>
          <a:p>
            <a:pP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Merge ok</a:t>
            </a:r>
          </a:p>
        </p:txBody>
      </p:sp>
      <p:sp>
        <p:nvSpPr>
          <p:cNvPr id="68" name="TextBox 67"/>
          <p:cNvSpPr txBox="1"/>
          <p:nvPr/>
        </p:nvSpPr>
        <p:spPr>
          <a:xfrm>
            <a:off x="4663514" y="3990108"/>
            <a:ext cx="1162560" cy="307777"/>
          </a:xfrm>
          <a:prstGeom prst="rect">
            <a:avLst/>
          </a:prstGeom>
          <a:noFill/>
        </p:spPr>
        <p:txBody>
          <a:bodyPr wrap="none" rtlCol="0">
            <a:spAutoFit/>
          </a:bodyPr>
          <a:lstStyle/>
          <a:p>
            <a:pP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Merge issue</a:t>
            </a:r>
          </a:p>
        </p:txBody>
      </p:sp>
    </p:spTree>
    <p:extLst>
      <p:ext uri="{BB962C8B-B14F-4D97-AF65-F5344CB8AC3E}">
        <p14:creationId xmlns:p14="http://schemas.microsoft.com/office/powerpoint/2010/main" val="111729523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and Design view and delta</a:t>
            </a:r>
            <a:endParaRPr lang="en-US" dirty="0"/>
          </a:p>
        </p:txBody>
      </p:sp>
      <p:sp>
        <p:nvSpPr>
          <p:cNvPr id="3" name="Rectangle 2"/>
          <p:cNvSpPr/>
          <p:nvPr/>
        </p:nvSpPr>
        <p:spPr bwMode="gray">
          <a:xfrm>
            <a:off x="324000" y="2237731"/>
            <a:ext cx="1429810" cy="689429"/>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Design View 1</a:t>
            </a:r>
          </a:p>
        </p:txBody>
      </p:sp>
      <p:sp>
        <p:nvSpPr>
          <p:cNvPr id="4" name="Rectangle 3"/>
          <p:cNvSpPr/>
          <p:nvPr/>
        </p:nvSpPr>
        <p:spPr bwMode="gray">
          <a:xfrm>
            <a:off x="1983619" y="2237731"/>
            <a:ext cx="858762" cy="689429"/>
          </a:xfrm>
          <a:prstGeom prst="rect">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smtClean="0">
                <a:solidFill>
                  <a:srgbClr val="FFFFFF"/>
                </a:solidFill>
                <a:ea typeface="Arial Unicode MS" pitchFamily="34" charset="-128"/>
                <a:cs typeface="Arial Unicode MS" pitchFamily="34" charset="-128"/>
              </a:rPr>
              <a:t>Design </a:t>
            </a:r>
            <a:r>
              <a:rPr kumimoji="0" lang="el-GR" sz="14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Δ</a:t>
            </a:r>
            <a:r>
              <a:rPr kumimoji="0" lang="en-US" sz="14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1</a:t>
            </a:r>
          </a:p>
        </p:txBody>
      </p:sp>
      <p:sp>
        <p:nvSpPr>
          <p:cNvPr id="5" name="TextBox 4"/>
          <p:cNvSpPr txBox="1"/>
          <p:nvPr/>
        </p:nvSpPr>
        <p:spPr>
          <a:xfrm>
            <a:off x="1717524" y="2415923"/>
            <a:ext cx="325730" cy="369332"/>
          </a:xfrm>
          <a:prstGeom prst="rect">
            <a:avLst/>
          </a:prstGeom>
          <a:noFill/>
        </p:spPr>
        <p:txBody>
          <a:bodyPr wrap="none"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a:t>
            </a:r>
          </a:p>
        </p:txBody>
      </p:sp>
      <p:cxnSp>
        <p:nvCxnSpPr>
          <p:cNvPr id="7" name="Straight Arrow Connector 6"/>
          <p:cNvCxnSpPr/>
          <p:nvPr/>
        </p:nvCxnSpPr>
        <p:spPr>
          <a:xfrm>
            <a:off x="3072190" y="2569811"/>
            <a:ext cx="1747081"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986237" y="2262034"/>
            <a:ext cx="1861332" cy="307777"/>
          </a:xfrm>
          <a:prstGeom prst="rect">
            <a:avLst/>
          </a:prstGeom>
          <a:noFill/>
        </p:spPr>
        <p:txBody>
          <a:bodyPr wrap="none"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s</a:t>
            </a:r>
            <a:r>
              <a:rPr lang="en-US" sz="1400" kern="0" dirty="0" smtClean="0">
                <a:ea typeface="Arial Unicode MS" pitchFamily="34" charset="-128"/>
                <a:cs typeface="Arial Unicode MS" pitchFamily="34" charset="-128"/>
              </a:rPr>
              <a:t>napshot (merge </a:t>
            </a:r>
            <a:r>
              <a:rPr kumimoji="0" lang="el-GR" sz="1400" b="0" i="0" u="none" strike="noStrike" kern="0" cap="none" spc="0" normalizeH="0" baseline="0" noProof="0" dirty="0" smtClean="0">
                <a:ln>
                  <a:noFill/>
                </a:ln>
                <a:effectLst/>
                <a:uLnTx/>
                <a:uFillTx/>
                <a:ea typeface="Arial Unicode MS" pitchFamily="34" charset="-128"/>
                <a:cs typeface="Arial Unicode MS" pitchFamily="34" charset="-128"/>
              </a:rPr>
              <a:t>Δ</a:t>
            </a:r>
            <a:r>
              <a:rPr kumimoji="0" lang="en-US" sz="1400" b="0" i="0" u="none" strike="noStrike" kern="0" cap="none" spc="0" normalizeH="0" baseline="0" noProof="0" dirty="0" smtClean="0">
                <a:ln>
                  <a:noFill/>
                </a:ln>
                <a:effectLst/>
                <a:uLnTx/>
                <a:uFillTx/>
                <a:ea typeface="Arial Unicode MS" pitchFamily="34" charset="-128"/>
                <a:cs typeface="Arial Unicode MS" pitchFamily="34" charset="-128"/>
              </a:rPr>
              <a:t>1</a:t>
            </a:r>
            <a:r>
              <a:rPr lang="en-US" sz="1400" kern="0" dirty="0" smtClean="0">
                <a:ea typeface="Arial Unicode MS" pitchFamily="34" charset="-128"/>
                <a:cs typeface="Arial Unicode MS" pitchFamily="34" charset="-128"/>
              </a:rPr>
              <a:t>)</a:t>
            </a:r>
          </a:p>
        </p:txBody>
      </p:sp>
      <p:sp>
        <p:nvSpPr>
          <p:cNvPr id="10" name="Rectangle 9"/>
          <p:cNvSpPr/>
          <p:nvPr/>
        </p:nvSpPr>
        <p:spPr bwMode="gray">
          <a:xfrm>
            <a:off x="4946952" y="2237731"/>
            <a:ext cx="1429810" cy="689429"/>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Design View 2</a:t>
            </a:r>
          </a:p>
        </p:txBody>
      </p:sp>
      <p:sp>
        <p:nvSpPr>
          <p:cNvPr id="11" name="TextBox 10"/>
          <p:cNvSpPr txBox="1"/>
          <p:nvPr/>
        </p:nvSpPr>
        <p:spPr>
          <a:xfrm>
            <a:off x="6458543" y="1931174"/>
            <a:ext cx="2645301" cy="1277273"/>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Designer makes modification and then create a snapshot version. </a:t>
            </a:r>
          </a:p>
          <a:p>
            <a:pP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At which point the Design View 2 is created. </a:t>
            </a:r>
          </a:p>
        </p:txBody>
      </p:sp>
      <p:sp>
        <p:nvSpPr>
          <p:cNvPr id="12" name="Rectangle 11"/>
          <p:cNvSpPr/>
          <p:nvPr/>
        </p:nvSpPr>
        <p:spPr bwMode="gray">
          <a:xfrm>
            <a:off x="324000" y="3285066"/>
            <a:ext cx="1429810" cy="689429"/>
          </a:xfrm>
          <a:prstGeom prst="rect">
            <a:avLst/>
          </a:prstGeom>
          <a:solidFill>
            <a:schemeClr val="tx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Code View</a:t>
            </a:r>
          </a:p>
        </p:txBody>
      </p:sp>
      <p:sp>
        <p:nvSpPr>
          <p:cNvPr id="13" name="TextBox 12"/>
          <p:cNvSpPr txBox="1"/>
          <p:nvPr/>
        </p:nvSpPr>
        <p:spPr>
          <a:xfrm>
            <a:off x="1883520" y="3456001"/>
            <a:ext cx="319468" cy="369332"/>
          </a:xfrm>
          <a:prstGeom prst="rect">
            <a:avLst/>
          </a:prstGeom>
          <a:noFill/>
        </p:spPr>
        <p:txBody>
          <a:bodyPr wrap="none"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a:t>
            </a:r>
          </a:p>
        </p:txBody>
      </p:sp>
      <p:sp>
        <p:nvSpPr>
          <p:cNvPr id="14" name="Rectangle 13"/>
          <p:cNvSpPr/>
          <p:nvPr/>
        </p:nvSpPr>
        <p:spPr bwMode="gray">
          <a:xfrm>
            <a:off x="2329188" y="3285066"/>
            <a:ext cx="1429810" cy="689429"/>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smtClean="0">
                <a:solidFill>
                  <a:srgbClr val="FFFFFF"/>
                </a:solidFill>
                <a:ea typeface="Arial Unicode MS" pitchFamily="34" charset="-128"/>
                <a:cs typeface="Arial Unicode MS" pitchFamily="34" charset="-128"/>
              </a:rPr>
              <a:t>Design</a:t>
            </a:r>
            <a:r>
              <a:rPr kumimoji="0" lang="en-US" sz="16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 View 2</a:t>
            </a:r>
          </a:p>
        </p:txBody>
      </p:sp>
      <p:sp>
        <p:nvSpPr>
          <p:cNvPr id="15" name="Rectangle 14"/>
          <p:cNvSpPr/>
          <p:nvPr/>
        </p:nvSpPr>
        <p:spPr bwMode="gray">
          <a:xfrm>
            <a:off x="3988807" y="3285066"/>
            <a:ext cx="858762" cy="689429"/>
          </a:xfrm>
          <a:prstGeom prst="rect">
            <a:avLst/>
          </a:prstGeom>
          <a:solidFill>
            <a:srgbClr val="008FCC"/>
          </a:solidFill>
          <a:ln>
            <a:solidFill>
              <a:schemeClr val="tx2"/>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smtClean="0">
                <a:solidFill>
                  <a:srgbClr val="FFFFFF"/>
                </a:solidFill>
                <a:ea typeface="Arial Unicode MS" pitchFamily="34" charset="-128"/>
                <a:cs typeface="Arial Unicode MS" pitchFamily="34" charset="-128"/>
              </a:rPr>
              <a:t>Code </a:t>
            </a:r>
            <a:r>
              <a:rPr kumimoji="0" lang="el-GR" sz="14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Δ</a:t>
            </a:r>
            <a:r>
              <a:rPr kumimoji="0" lang="en-US" sz="14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1</a:t>
            </a:r>
          </a:p>
        </p:txBody>
      </p:sp>
      <p:sp>
        <p:nvSpPr>
          <p:cNvPr id="16" name="TextBox 15"/>
          <p:cNvSpPr txBox="1"/>
          <p:nvPr/>
        </p:nvSpPr>
        <p:spPr>
          <a:xfrm>
            <a:off x="3722712" y="3463258"/>
            <a:ext cx="325730" cy="369332"/>
          </a:xfrm>
          <a:prstGeom prst="rect">
            <a:avLst/>
          </a:prstGeom>
          <a:noFill/>
        </p:spPr>
        <p:txBody>
          <a:bodyPr wrap="none"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a:t>
            </a:r>
          </a:p>
        </p:txBody>
      </p:sp>
      <p:sp>
        <p:nvSpPr>
          <p:cNvPr id="17" name="TextBox 16"/>
          <p:cNvSpPr txBox="1"/>
          <p:nvPr/>
        </p:nvSpPr>
        <p:spPr>
          <a:xfrm>
            <a:off x="5121651" y="3340316"/>
            <a:ext cx="3098625" cy="630942"/>
          </a:xfrm>
          <a:prstGeom prst="rect">
            <a:avLst/>
          </a:prstGeom>
          <a:noFill/>
        </p:spPr>
        <p:txBody>
          <a:bodyPr wrap="none" rtlCol="0">
            <a:spAutoFit/>
          </a:bodyPr>
          <a:lstStyle/>
          <a:p>
            <a:pPr fontAlgn="base">
              <a:spcBef>
                <a:spcPct val="50000"/>
              </a:spcBef>
              <a:spcAft>
                <a:spcPct val="0"/>
              </a:spcAft>
              <a:buClr>
                <a:srgbClr val="F0AB00"/>
              </a:buClr>
              <a:buSzPct val="80000"/>
            </a:pPr>
            <a:r>
              <a:rPr lang="en-US" sz="1400" kern="0" dirty="0" smtClean="0">
                <a:solidFill>
                  <a:srgbClr val="000000"/>
                </a:solidFill>
                <a:ea typeface="Arial Unicode MS" pitchFamily="34" charset="-128"/>
                <a:cs typeface="Arial Unicode MS" pitchFamily="34" charset="-128"/>
              </a:rPr>
              <a:t>Developer only modify Code </a:t>
            </a:r>
            <a:r>
              <a:rPr kumimoji="0" lang="el-GR" sz="14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Δ</a:t>
            </a:r>
            <a:r>
              <a:rPr kumimoji="0" lang="en-US" sz="14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 </a:t>
            </a:r>
          </a:p>
          <a:p>
            <a:pPr fontAlgn="base">
              <a:spcBef>
                <a:spcPct val="50000"/>
              </a:spcBef>
              <a:spcAft>
                <a:spcPct val="0"/>
              </a:spcAft>
              <a:buClr>
                <a:srgbClr val="F0AB00"/>
              </a:buClr>
              <a:buSzPct val="80000"/>
            </a:pPr>
            <a:r>
              <a:rPr kumimoji="0" lang="en-US" sz="14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(but this should not be</a:t>
            </a:r>
            <a:r>
              <a:rPr kumimoji="0" lang="en-US" sz="1400" b="0" i="0" u="none" strike="noStrike" kern="0" cap="none" spc="0" normalizeH="0" noProof="0" dirty="0" smtClean="0">
                <a:ln>
                  <a:noFill/>
                </a:ln>
                <a:solidFill>
                  <a:srgbClr val="000000"/>
                </a:solidFill>
                <a:effectLst/>
                <a:uLnTx/>
                <a:uFillTx/>
                <a:ea typeface="Arial Unicode MS" pitchFamily="34" charset="-128"/>
                <a:cs typeface="Arial Unicode MS" pitchFamily="34" charset="-128"/>
              </a:rPr>
              <a:t> visible to him)</a:t>
            </a:r>
            <a:r>
              <a:rPr lang="en-US" sz="1400" kern="0" dirty="0" smtClean="0">
                <a:solidFill>
                  <a:srgbClr val="000000"/>
                </a:solidFill>
                <a:ea typeface="Arial Unicode MS" pitchFamily="34" charset="-128"/>
                <a:cs typeface="Arial Unicode MS" pitchFamily="34" charset="-128"/>
              </a:rPr>
              <a:t> </a:t>
            </a:r>
          </a:p>
        </p:txBody>
      </p:sp>
      <p:sp>
        <p:nvSpPr>
          <p:cNvPr id="19" name="Rectangle 18"/>
          <p:cNvSpPr/>
          <p:nvPr/>
        </p:nvSpPr>
        <p:spPr bwMode="gray">
          <a:xfrm>
            <a:off x="324000" y="4308158"/>
            <a:ext cx="858762" cy="689429"/>
          </a:xfrm>
          <a:prstGeom prst="rect">
            <a:avLst/>
          </a:prstGeom>
          <a:solidFill>
            <a:srgbClr val="008FCC"/>
          </a:solidFill>
          <a:ln>
            <a:solidFill>
              <a:schemeClr val="tx2"/>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smtClean="0">
                <a:solidFill>
                  <a:srgbClr val="FFFFFF"/>
                </a:solidFill>
                <a:ea typeface="Arial Unicode MS" pitchFamily="34" charset="-128"/>
                <a:cs typeface="Arial Unicode MS" pitchFamily="34" charset="-128"/>
              </a:rPr>
              <a:t>Code </a:t>
            </a:r>
            <a:r>
              <a:rPr kumimoji="0" lang="el-GR" sz="14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Δ</a:t>
            </a:r>
            <a:r>
              <a:rPr kumimoji="0" lang="en-US" sz="14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1</a:t>
            </a:r>
          </a:p>
        </p:txBody>
      </p:sp>
      <p:cxnSp>
        <p:nvCxnSpPr>
          <p:cNvPr id="20" name="Straight Arrow Connector 19"/>
          <p:cNvCxnSpPr/>
          <p:nvPr/>
        </p:nvCxnSpPr>
        <p:spPr>
          <a:xfrm>
            <a:off x="1322247" y="4652873"/>
            <a:ext cx="2003943"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443197" y="4345096"/>
            <a:ext cx="1890261" cy="307777"/>
          </a:xfrm>
          <a:prstGeom prst="rect">
            <a:avLst/>
          </a:prstGeom>
          <a:noFill/>
        </p:spPr>
        <p:txBody>
          <a:bodyPr wrap="none" rtlCol="0">
            <a:spAutoFit/>
          </a:bodyPr>
          <a:lstStyle/>
          <a:p>
            <a:pPr fontAlgn="base">
              <a:spcBef>
                <a:spcPct val="50000"/>
              </a:spcBef>
              <a:spcAft>
                <a:spcPct val="0"/>
              </a:spcAft>
              <a:buClr>
                <a:srgbClr val="F0AB00"/>
              </a:buClr>
              <a:buSzPct val="80000"/>
            </a:pPr>
            <a:r>
              <a:rPr lang="en-US" sz="1400" kern="0" noProof="0" dirty="0" smtClean="0">
                <a:ea typeface="Arial Unicode MS" pitchFamily="34" charset="-128"/>
                <a:cs typeface="Arial Unicode MS" pitchFamily="34" charset="-128"/>
              </a:rPr>
              <a:t>push </a:t>
            </a:r>
            <a:r>
              <a:rPr kumimoji="0" lang="el-GR" sz="1400" b="0" i="0" u="none" strike="noStrike" kern="0" cap="none" spc="0" normalizeH="0" baseline="0" noProof="0" dirty="0" smtClean="0">
                <a:ln>
                  <a:noFill/>
                </a:ln>
                <a:effectLst/>
                <a:uLnTx/>
                <a:uFillTx/>
                <a:ea typeface="Arial Unicode MS" pitchFamily="34" charset="-128"/>
                <a:cs typeface="Arial Unicode MS" pitchFamily="34" charset="-128"/>
              </a:rPr>
              <a:t>Δ</a:t>
            </a:r>
            <a:r>
              <a:rPr kumimoji="0" lang="en-US" sz="1400" b="0" i="0" u="none" strike="noStrike" kern="0" cap="none" spc="0" normalizeH="0" baseline="0" noProof="0" dirty="0" smtClean="0">
                <a:ln>
                  <a:noFill/>
                </a:ln>
                <a:effectLst/>
                <a:uLnTx/>
                <a:uFillTx/>
                <a:ea typeface="Arial Unicode MS" pitchFamily="34" charset="-128"/>
                <a:cs typeface="Arial Unicode MS" pitchFamily="34" charset="-128"/>
              </a:rPr>
              <a:t>1</a:t>
            </a:r>
            <a:r>
              <a:rPr lang="en-US" sz="1400" kern="0" noProof="0" dirty="0" smtClean="0">
                <a:ea typeface="Arial Unicode MS" pitchFamily="34" charset="-128"/>
                <a:cs typeface="Arial Unicode MS" pitchFamily="34" charset="-128"/>
              </a:rPr>
              <a:t> to repository</a:t>
            </a:r>
            <a:endParaRPr lang="en-US" sz="1400" kern="0" dirty="0" smtClean="0">
              <a:ea typeface="Arial Unicode MS" pitchFamily="34" charset="-128"/>
              <a:cs typeface="Arial Unicode MS" pitchFamily="34" charset="-128"/>
            </a:endParaRPr>
          </a:p>
        </p:txBody>
      </p:sp>
      <p:sp>
        <p:nvSpPr>
          <p:cNvPr id="26" name="Rectangle 25"/>
          <p:cNvSpPr/>
          <p:nvPr/>
        </p:nvSpPr>
        <p:spPr bwMode="gray">
          <a:xfrm>
            <a:off x="3462032" y="4305573"/>
            <a:ext cx="1429810" cy="689429"/>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Design View 2</a:t>
            </a:r>
          </a:p>
        </p:txBody>
      </p:sp>
      <p:sp>
        <p:nvSpPr>
          <p:cNvPr id="27" name="Rectangle 26"/>
          <p:cNvSpPr/>
          <p:nvPr/>
        </p:nvSpPr>
        <p:spPr bwMode="gray">
          <a:xfrm>
            <a:off x="5121651" y="4305573"/>
            <a:ext cx="858762" cy="689429"/>
          </a:xfrm>
          <a:prstGeom prst="rect">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smtClean="0">
                <a:solidFill>
                  <a:srgbClr val="FFFFFF"/>
                </a:solidFill>
                <a:ea typeface="Arial Unicode MS" pitchFamily="34" charset="-128"/>
                <a:cs typeface="Arial Unicode MS" pitchFamily="34" charset="-128"/>
              </a:rPr>
              <a:t>Design </a:t>
            </a:r>
            <a:r>
              <a:rPr kumimoji="0" lang="el-GR" sz="14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Δ</a:t>
            </a:r>
            <a:r>
              <a:rPr lang="en-US" sz="1400" kern="0" dirty="0">
                <a:solidFill>
                  <a:srgbClr val="FFFFFF"/>
                </a:solidFill>
                <a:ea typeface="Arial Unicode MS" pitchFamily="34" charset="-128"/>
                <a:cs typeface="Arial Unicode MS" pitchFamily="34" charset="-128"/>
              </a:rPr>
              <a:t>2</a:t>
            </a:r>
            <a:endParaRPr kumimoji="0" lang="en-US" sz="14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endParaRPr>
          </a:p>
        </p:txBody>
      </p:sp>
      <p:sp>
        <p:nvSpPr>
          <p:cNvPr id="28" name="TextBox 27"/>
          <p:cNvSpPr txBox="1"/>
          <p:nvPr/>
        </p:nvSpPr>
        <p:spPr>
          <a:xfrm>
            <a:off x="4855556" y="4483765"/>
            <a:ext cx="325730" cy="369332"/>
          </a:xfrm>
          <a:prstGeom prst="rect">
            <a:avLst/>
          </a:prstGeom>
          <a:noFill/>
        </p:spPr>
        <p:txBody>
          <a:bodyPr wrap="none"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a:t>
            </a:r>
          </a:p>
        </p:txBody>
      </p:sp>
      <p:sp>
        <p:nvSpPr>
          <p:cNvPr id="29" name="Rectangle 28"/>
          <p:cNvSpPr/>
          <p:nvPr/>
        </p:nvSpPr>
        <p:spPr bwMode="gray">
          <a:xfrm>
            <a:off x="553809" y="5464627"/>
            <a:ext cx="858762" cy="689429"/>
          </a:xfrm>
          <a:prstGeom prst="rect">
            <a:avLst/>
          </a:prstGeom>
          <a:solidFill>
            <a:srgbClr val="008FCC"/>
          </a:solidFill>
          <a:ln>
            <a:solidFill>
              <a:schemeClr val="tx2"/>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smtClean="0">
                <a:solidFill>
                  <a:srgbClr val="FFFFFF"/>
                </a:solidFill>
                <a:ea typeface="Arial Unicode MS" pitchFamily="34" charset="-128"/>
                <a:cs typeface="Arial Unicode MS" pitchFamily="34" charset="-128"/>
              </a:rPr>
              <a:t>Code </a:t>
            </a:r>
            <a:r>
              <a:rPr kumimoji="0" lang="el-GR" sz="14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Δ</a:t>
            </a:r>
            <a:r>
              <a:rPr lang="en-US" sz="1400" kern="0" dirty="0">
                <a:solidFill>
                  <a:srgbClr val="FFFFFF"/>
                </a:solidFill>
                <a:ea typeface="Arial Unicode MS" pitchFamily="34" charset="-128"/>
                <a:cs typeface="Arial Unicode MS" pitchFamily="34" charset="-128"/>
              </a:rPr>
              <a:t>1</a:t>
            </a:r>
            <a:endParaRPr kumimoji="0" lang="en-US" sz="14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endParaRPr>
          </a:p>
        </p:txBody>
      </p:sp>
      <p:sp>
        <p:nvSpPr>
          <p:cNvPr id="30" name="Rectangle 29"/>
          <p:cNvSpPr/>
          <p:nvPr/>
        </p:nvSpPr>
        <p:spPr bwMode="gray">
          <a:xfrm>
            <a:off x="1759870" y="5472445"/>
            <a:ext cx="858762" cy="689429"/>
          </a:xfrm>
          <a:prstGeom prst="rect">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smtClean="0">
                <a:solidFill>
                  <a:srgbClr val="FFFFFF"/>
                </a:solidFill>
                <a:ea typeface="Arial Unicode MS" pitchFamily="34" charset="-128"/>
                <a:cs typeface="Arial Unicode MS" pitchFamily="34" charset="-128"/>
              </a:rPr>
              <a:t>Design </a:t>
            </a:r>
            <a:r>
              <a:rPr kumimoji="0" lang="el-GR" sz="14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Δ</a:t>
            </a:r>
            <a:r>
              <a:rPr lang="en-US" sz="1400" kern="0" noProof="0" dirty="0">
                <a:solidFill>
                  <a:srgbClr val="FFFFFF"/>
                </a:solidFill>
                <a:ea typeface="Arial Unicode MS" pitchFamily="34" charset="-128"/>
                <a:cs typeface="Arial Unicode MS" pitchFamily="34" charset="-128"/>
              </a:rPr>
              <a:t>2</a:t>
            </a:r>
            <a:endParaRPr kumimoji="0" lang="en-US" sz="14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endParaRPr>
          </a:p>
        </p:txBody>
      </p:sp>
      <p:sp>
        <p:nvSpPr>
          <p:cNvPr id="31" name="Rectangle 30"/>
          <p:cNvSpPr/>
          <p:nvPr/>
        </p:nvSpPr>
        <p:spPr bwMode="gray">
          <a:xfrm>
            <a:off x="324000" y="5213048"/>
            <a:ext cx="2503714" cy="1052285"/>
          </a:xfrm>
          <a:prstGeom prst="rect">
            <a:avLst/>
          </a:prstGeom>
          <a:noFill/>
          <a:ln w="6350" algn="ctr">
            <a:solidFill>
              <a:srgbClr val="008FCC"/>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263525" y="5164668"/>
            <a:ext cx="1541708" cy="307777"/>
          </a:xfrm>
          <a:prstGeom prst="rect">
            <a:avLst/>
          </a:prstGeom>
          <a:noFill/>
        </p:spPr>
        <p:txBody>
          <a:bodyPr wrap="none"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c</a:t>
            </a:r>
            <a:r>
              <a:rPr lang="en-US" sz="1400" kern="0" dirty="0" smtClean="0">
                <a:ea typeface="Arial Unicode MS" pitchFamily="34" charset="-128"/>
                <a:cs typeface="Arial Unicode MS" pitchFamily="34" charset="-128"/>
              </a:rPr>
              <a:t>ompare / merge</a:t>
            </a:r>
          </a:p>
        </p:txBody>
      </p:sp>
      <p:cxnSp>
        <p:nvCxnSpPr>
          <p:cNvPr id="34" name="Straight Arrow Connector 33"/>
          <p:cNvCxnSpPr/>
          <p:nvPr/>
        </p:nvCxnSpPr>
        <p:spPr>
          <a:xfrm>
            <a:off x="2986237" y="5733143"/>
            <a:ext cx="646561"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bwMode="gray">
          <a:xfrm>
            <a:off x="3855809" y="5394476"/>
            <a:ext cx="1429810" cy="689429"/>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Design View3</a:t>
            </a:r>
          </a:p>
        </p:txBody>
      </p:sp>
      <p:sp>
        <p:nvSpPr>
          <p:cNvPr id="36" name="Rectangle 35"/>
          <p:cNvSpPr/>
          <p:nvPr/>
        </p:nvSpPr>
        <p:spPr bwMode="gray">
          <a:xfrm>
            <a:off x="5599781" y="5394476"/>
            <a:ext cx="858762" cy="689429"/>
          </a:xfrm>
          <a:prstGeom prst="rect">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smtClean="0">
                <a:solidFill>
                  <a:srgbClr val="FFFFFF"/>
                </a:solidFill>
                <a:ea typeface="Arial Unicode MS" pitchFamily="34" charset="-128"/>
                <a:cs typeface="Arial Unicode MS" pitchFamily="34" charset="-128"/>
              </a:rPr>
              <a:t>Design </a:t>
            </a:r>
            <a:r>
              <a:rPr kumimoji="0" lang="el-GR" sz="14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Δ</a:t>
            </a:r>
            <a:r>
              <a:rPr lang="en-US" sz="1400" kern="0" dirty="0">
                <a:solidFill>
                  <a:srgbClr val="FFFFFF"/>
                </a:solidFill>
                <a:ea typeface="Arial Unicode MS" pitchFamily="34" charset="-128"/>
                <a:cs typeface="Arial Unicode MS" pitchFamily="34" charset="-128"/>
              </a:rPr>
              <a:t>3</a:t>
            </a:r>
            <a:endParaRPr kumimoji="0" lang="en-US" sz="14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endParaRPr>
          </a:p>
        </p:txBody>
      </p:sp>
      <p:sp>
        <p:nvSpPr>
          <p:cNvPr id="37" name="TextBox 36"/>
          <p:cNvSpPr txBox="1"/>
          <p:nvPr/>
        </p:nvSpPr>
        <p:spPr>
          <a:xfrm>
            <a:off x="5333686" y="5572668"/>
            <a:ext cx="325730" cy="369332"/>
          </a:xfrm>
          <a:prstGeom prst="rect">
            <a:avLst/>
          </a:prstGeom>
          <a:noFill/>
        </p:spPr>
        <p:txBody>
          <a:bodyPr wrap="none"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a:t>
            </a:r>
          </a:p>
        </p:txBody>
      </p:sp>
      <p:sp>
        <p:nvSpPr>
          <p:cNvPr id="38" name="TextBox 37"/>
          <p:cNvSpPr txBox="1"/>
          <p:nvPr/>
        </p:nvSpPr>
        <p:spPr>
          <a:xfrm>
            <a:off x="6277429" y="4059160"/>
            <a:ext cx="2826415" cy="1384995"/>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Developer push back the </a:t>
            </a:r>
            <a:r>
              <a:rPr lang="en-US" sz="1400" kern="0" dirty="0">
                <a:solidFill>
                  <a:srgbClr val="000000"/>
                </a:solidFill>
                <a:ea typeface="Arial Unicode MS" pitchFamily="34" charset="-128"/>
                <a:cs typeface="Arial Unicode MS" pitchFamily="34" charset="-128"/>
              </a:rPr>
              <a:t>Code </a:t>
            </a:r>
            <a:r>
              <a:rPr lang="el-GR" sz="1400" kern="0" dirty="0" smtClean="0">
                <a:solidFill>
                  <a:srgbClr val="000000"/>
                </a:solidFill>
                <a:ea typeface="Arial Unicode MS" pitchFamily="34" charset="-128"/>
                <a:cs typeface="Arial Unicode MS" pitchFamily="34" charset="-128"/>
              </a:rPr>
              <a:t>Δ</a:t>
            </a:r>
            <a:r>
              <a:rPr lang="en-US" sz="1400" kern="0" dirty="0" smtClean="0">
                <a:solidFill>
                  <a:srgbClr val="000000"/>
                </a:solidFill>
                <a:ea typeface="Arial Unicode MS" pitchFamily="34" charset="-128"/>
                <a:cs typeface="Arial Unicode MS" pitchFamily="34" charset="-128"/>
              </a:rPr>
              <a:t>1 into his repository.</a:t>
            </a:r>
          </a:p>
          <a:p>
            <a:pPr fontAlgn="base">
              <a:spcBef>
                <a:spcPct val="50000"/>
              </a:spcBef>
              <a:spcAft>
                <a:spcPct val="0"/>
              </a:spcAft>
              <a:buClr>
                <a:srgbClr val="F0AB00"/>
              </a:buClr>
              <a:buSzPct val="80000"/>
            </a:pPr>
            <a:r>
              <a:rPr lang="en-US" sz="1400" kern="0" dirty="0" smtClean="0">
                <a:solidFill>
                  <a:srgbClr val="000000"/>
                </a:solidFill>
                <a:ea typeface="Arial Unicode MS" pitchFamily="34" charset="-128"/>
                <a:cs typeface="Arial Unicode MS" pitchFamily="34" charset="-128"/>
              </a:rPr>
              <a:t>The Designer was working at the time on a new Design </a:t>
            </a:r>
            <a:r>
              <a:rPr lang="el-GR" sz="1400" kern="0" dirty="0" smtClean="0">
                <a:solidFill>
                  <a:srgbClr val="000000"/>
                </a:solidFill>
                <a:ea typeface="Arial Unicode MS" pitchFamily="34" charset="-128"/>
                <a:cs typeface="Arial Unicode MS" pitchFamily="34" charset="-128"/>
              </a:rPr>
              <a:t>Δ</a:t>
            </a:r>
            <a:r>
              <a:rPr lang="en-US" sz="1400" kern="0" dirty="0" smtClean="0">
                <a:solidFill>
                  <a:srgbClr val="000000"/>
                </a:solidFill>
                <a:ea typeface="Arial Unicode MS" pitchFamily="34" charset="-128"/>
                <a:cs typeface="Arial Unicode MS" pitchFamily="34" charset="-128"/>
              </a:rPr>
              <a:t>2</a:t>
            </a:r>
            <a:endParaRPr lang="en-US" sz="1400" kern="0" dirty="0">
              <a:solidFill>
                <a:srgbClr val="000000"/>
              </a:solidFill>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 </a:t>
            </a:r>
          </a:p>
        </p:txBody>
      </p:sp>
      <p:sp>
        <p:nvSpPr>
          <p:cNvPr id="39" name="TextBox 38"/>
          <p:cNvSpPr txBox="1"/>
          <p:nvPr/>
        </p:nvSpPr>
        <p:spPr>
          <a:xfrm>
            <a:off x="6561209" y="5257197"/>
            <a:ext cx="2542636" cy="954107"/>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The code </a:t>
            </a:r>
            <a:r>
              <a:rPr lang="el-GR" sz="1400" kern="0" dirty="0" smtClean="0">
                <a:solidFill>
                  <a:srgbClr val="000000"/>
                </a:solidFill>
                <a:ea typeface="Arial Unicode MS" pitchFamily="34" charset="-128"/>
                <a:cs typeface="Arial Unicode MS" pitchFamily="34" charset="-128"/>
              </a:rPr>
              <a:t>Δ</a:t>
            </a:r>
            <a:r>
              <a:rPr lang="en-US" sz="1400" kern="0" dirty="0" smtClean="0">
                <a:solidFill>
                  <a:srgbClr val="000000"/>
                </a:solidFill>
                <a:ea typeface="Arial Unicode MS" pitchFamily="34" charset="-128"/>
                <a:cs typeface="Arial Unicode MS" pitchFamily="34" charset="-128"/>
              </a:rPr>
              <a:t>1 gets compared to the design </a:t>
            </a:r>
            <a:r>
              <a:rPr lang="el-GR" sz="1400" kern="0" dirty="0" smtClean="0">
                <a:solidFill>
                  <a:srgbClr val="000000"/>
                </a:solidFill>
                <a:ea typeface="Arial Unicode MS" pitchFamily="34" charset="-128"/>
                <a:cs typeface="Arial Unicode MS" pitchFamily="34" charset="-128"/>
              </a:rPr>
              <a:t>Δ</a:t>
            </a:r>
            <a:r>
              <a:rPr lang="en-US" sz="1400" kern="0" dirty="0" smtClean="0">
                <a:solidFill>
                  <a:srgbClr val="000000"/>
                </a:solidFill>
                <a:ea typeface="Arial Unicode MS" pitchFamily="34" charset="-128"/>
                <a:cs typeface="Arial Unicode MS" pitchFamily="34" charset="-128"/>
              </a:rPr>
              <a:t>2 and this is used to create a new Design View 3 and </a:t>
            </a:r>
            <a:r>
              <a:rPr lang="el-GR" sz="1400" kern="0" dirty="0" smtClean="0">
                <a:solidFill>
                  <a:srgbClr val="000000"/>
                </a:solidFill>
                <a:ea typeface="Arial Unicode MS" pitchFamily="34" charset="-128"/>
                <a:cs typeface="Arial Unicode MS" pitchFamily="34" charset="-128"/>
              </a:rPr>
              <a:t>Δ</a:t>
            </a:r>
            <a:r>
              <a:rPr lang="en-US" sz="1400" kern="0" dirty="0" smtClean="0">
                <a:solidFill>
                  <a:srgbClr val="000000"/>
                </a:solidFill>
                <a:ea typeface="Arial Unicode MS" pitchFamily="34" charset="-128"/>
                <a:cs typeface="Arial Unicode MS" pitchFamily="34" charset="-128"/>
              </a:rPr>
              <a:t>3.</a:t>
            </a:r>
            <a:r>
              <a:rPr lang="en-US" sz="1400" kern="0" dirty="0" smtClean="0">
                <a:ea typeface="Arial Unicode MS" pitchFamily="34" charset="-128"/>
                <a:cs typeface="Arial Unicode MS" pitchFamily="34" charset="-128"/>
              </a:rPr>
              <a:t> </a:t>
            </a:r>
          </a:p>
        </p:txBody>
      </p:sp>
      <p:sp>
        <p:nvSpPr>
          <p:cNvPr id="40" name="Rectangle 39"/>
          <p:cNvSpPr/>
          <p:nvPr/>
        </p:nvSpPr>
        <p:spPr bwMode="gray">
          <a:xfrm>
            <a:off x="324000" y="1301447"/>
            <a:ext cx="1429810" cy="689429"/>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Design View 1</a:t>
            </a:r>
          </a:p>
        </p:txBody>
      </p:sp>
      <p:sp>
        <p:nvSpPr>
          <p:cNvPr id="43" name="Rectangle 42"/>
          <p:cNvSpPr/>
          <p:nvPr/>
        </p:nvSpPr>
        <p:spPr bwMode="gray">
          <a:xfrm>
            <a:off x="2202988" y="1301447"/>
            <a:ext cx="1429810" cy="689429"/>
          </a:xfrm>
          <a:prstGeom prst="rect">
            <a:avLst/>
          </a:prstGeom>
          <a:solidFill>
            <a:schemeClr val="tx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Code View 1</a:t>
            </a:r>
          </a:p>
        </p:txBody>
      </p:sp>
      <p:sp>
        <p:nvSpPr>
          <p:cNvPr id="44" name="TextBox 43"/>
          <p:cNvSpPr txBox="1"/>
          <p:nvPr/>
        </p:nvSpPr>
        <p:spPr>
          <a:xfrm>
            <a:off x="1759870" y="1443354"/>
            <a:ext cx="319468" cy="369332"/>
          </a:xfrm>
          <a:prstGeom prst="rect">
            <a:avLst/>
          </a:prstGeom>
          <a:noFill/>
        </p:spPr>
        <p:txBody>
          <a:bodyPr wrap="none"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a:t>
            </a:r>
          </a:p>
        </p:txBody>
      </p:sp>
      <p:sp>
        <p:nvSpPr>
          <p:cNvPr id="45" name="TextBox 44"/>
          <p:cNvSpPr txBox="1"/>
          <p:nvPr/>
        </p:nvSpPr>
        <p:spPr>
          <a:xfrm>
            <a:off x="4197048" y="1454778"/>
            <a:ext cx="4106763" cy="307777"/>
          </a:xfrm>
          <a:prstGeom prst="rect">
            <a:avLst/>
          </a:prstGeom>
          <a:noFill/>
        </p:spPr>
        <p:txBody>
          <a:bodyPr wrap="none" rtlCol="0">
            <a:spAutoFit/>
          </a:bodyPr>
          <a:lstStyle/>
          <a:p>
            <a:pP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Initially both Design and Code View are the same </a:t>
            </a:r>
          </a:p>
        </p:txBody>
      </p:sp>
      <p:sp>
        <p:nvSpPr>
          <p:cNvPr id="46" name="Rectangle 45"/>
          <p:cNvSpPr/>
          <p:nvPr/>
        </p:nvSpPr>
        <p:spPr bwMode="gray">
          <a:xfrm>
            <a:off x="227240" y="2104571"/>
            <a:ext cx="2722712" cy="955524"/>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4" name="Rectangle 53"/>
          <p:cNvSpPr/>
          <p:nvPr/>
        </p:nvSpPr>
        <p:spPr bwMode="gray">
          <a:xfrm>
            <a:off x="3387900" y="4175111"/>
            <a:ext cx="2722712" cy="955524"/>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7950444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AP_2011_v1.0">
  <a:themeElements>
    <a:clrScheme name="SAP_Colors2011">
      <a:dk1>
        <a:srgbClr val="000000"/>
      </a:dk1>
      <a:lt1>
        <a:srgbClr val="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fontAlgn="base">
          <a:spcBef>
            <a:spcPct val="50000"/>
          </a:spcBef>
          <a:spcAft>
            <a:spcPct val="0"/>
          </a:spcAft>
          <a:buClr>
            <a:srgbClr val="F0AB00"/>
          </a:buClr>
          <a:buSzPct val="80000"/>
          <a:defRPr sz="1800" kern="0" dirty="0" smtClean="0">
            <a:ea typeface="Arial Unicode MS" pitchFamily="34" charset="-128"/>
            <a:cs typeface="Arial Unicode MS" pitchFamily="34" charset="-128"/>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SAP_2011_v1.0.potx</Template>
  <TotalTime>1683</TotalTime>
  <Words>266</Words>
  <Application>Microsoft Macintosh PowerPoint</Application>
  <PresentationFormat>On-screen Show (4:3)</PresentationFormat>
  <Paragraphs>86</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SAP_2011_v1.0</vt:lpstr>
      <vt:lpstr>Shared Application Workspace</vt:lpstr>
      <vt:lpstr>Overall Architecture</vt:lpstr>
      <vt:lpstr>Workspace integrations</vt:lpstr>
      <vt:lpstr>Conflict “resolution”</vt:lpstr>
      <vt:lpstr>Code and Design view and delta</vt:lpstr>
    </vt:vector>
  </TitlesOfParts>
  <Company>SAP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fsdfds</dc:title>
  <dc:creator>SAP SAP</dc:creator>
  <cp:lastModifiedBy>Luc Walterthum</cp:lastModifiedBy>
  <cp:revision>19</cp:revision>
  <dcterms:created xsi:type="dcterms:W3CDTF">2014-10-07T09:36:57Z</dcterms:created>
  <dcterms:modified xsi:type="dcterms:W3CDTF">2014-10-09T14:56:55Z</dcterms:modified>
</cp:coreProperties>
</file>