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9899" autoAdjust="0"/>
  </p:normalViewPr>
  <p:slideViewPr>
    <p:cSldViewPr snapToGrid="0" snapToObjects="1">
      <p:cViewPr varScale="1">
        <p:scale>
          <a:sx n="118" d="100"/>
          <a:sy n="118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4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7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9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8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6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48B2-378A-EA49-816B-D5B9ADD85ACF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D247-3664-1843-AA43-FE6CFB33A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8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60000" y="2035340"/>
            <a:ext cx="7286400" cy="47511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>
              <a:buClrTx/>
              <a:buSzTx/>
              <a:buFontTx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Norman Cloud System (HCP/Monsoon)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3690479" y="3093627"/>
            <a:ext cx="4048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 smtClean="0"/>
              <a:t>1</a:t>
            </a:r>
            <a:endParaRPr lang="en-US" sz="900" dirty="0"/>
          </a:p>
        </p:txBody>
      </p:sp>
      <p:cxnSp>
        <p:nvCxnSpPr>
          <p:cNvPr id="11" name="AutoShape 116"/>
          <p:cNvCxnSpPr>
            <a:cxnSpLocks noChangeShapeType="1"/>
          </p:cNvCxnSpPr>
          <p:nvPr/>
        </p:nvCxnSpPr>
        <p:spPr bwMode="auto">
          <a:xfrm>
            <a:off x="1995236" y="2228908"/>
            <a:ext cx="820737" cy="158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2424824" y="2255694"/>
            <a:ext cx="4048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2638851" y="2969730"/>
            <a:ext cx="26364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 smtClean="0"/>
              <a:t>*</a:t>
            </a:r>
            <a:endParaRPr lang="en-US" sz="900" dirty="0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556368" y="794420"/>
            <a:ext cx="1447799" cy="1131119"/>
            <a:chOff x="938254" y="3065029"/>
            <a:chExt cx="1447950" cy="339622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46204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/>
                <a:t>BusinessDomain</a:t>
              </a:r>
            </a:p>
          </p:txBody>
        </p:sp>
        <p:cxnSp>
          <p:nvCxnSpPr>
            <p:cNvPr id="16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946204" y="3189241"/>
              <a:ext cx="1440000" cy="215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FunctionalDomain</a:t>
              </a:r>
            </a:p>
            <a:p>
              <a:pPr algn="l"/>
              <a:r>
                <a:rPr lang="en-US" sz="900" dirty="0" smtClean="0"/>
                <a:t>BusinessLine</a:t>
              </a:r>
            </a:p>
          </p:txBody>
        </p:sp>
      </p:grp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39122" y="4601919"/>
            <a:ext cx="7120879" cy="18899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/>
              <a:t>Norman Persistency</a:t>
            </a:r>
          </a:p>
          <a:p>
            <a:pPr>
              <a:buClrTx/>
              <a:buSzTx/>
              <a:buFontTx/>
              <a:buNone/>
            </a:pPr>
            <a:r>
              <a:rPr lang="en-US" sz="1200" dirty="0" smtClean="0"/>
              <a:t>system (MongoDB)</a:t>
            </a:r>
            <a:endParaRPr lang="en-US" sz="1200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39122" y="2715256"/>
            <a:ext cx="7120879" cy="1680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/>
              <a:t>Norman Server </a:t>
            </a:r>
          </a:p>
          <a:p>
            <a:pPr>
              <a:buClrTx/>
              <a:buSzTx/>
              <a:buFontTx/>
              <a:buNone/>
            </a:pPr>
            <a:r>
              <a:rPr lang="en-US" sz="1200" dirty="0" smtClean="0"/>
              <a:t>(Node.js)</a:t>
            </a:r>
            <a:endParaRPr lang="en-US" sz="1200" dirty="0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439123" y="2099632"/>
            <a:ext cx="7120878" cy="374853"/>
          </a:xfrm>
          <a:prstGeom prst="rect">
            <a:avLst/>
          </a:prstGeom>
          <a:solidFill>
            <a:srgbClr val="8EB4E3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Reverse Proxy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60000" y="185776"/>
            <a:ext cx="7286400" cy="17397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Browser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556368" y="530592"/>
            <a:ext cx="3076956" cy="1282340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Application Composer</a:t>
            </a:r>
            <a:endParaRPr lang="en-US" sz="1200" dirty="0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64748" y="1267607"/>
            <a:ext cx="1349862" cy="453952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WYSIWYG Editor (view/controls)</a:t>
            </a:r>
            <a:endParaRPr lang="en-US" sz="1200" dirty="0"/>
          </a:p>
        </p:txBody>
      </p:sp>
      <p:sp>
        <p:nvSpPr>
          <p:cNvPr id="48" name="AutoShape 100"/>
          <p:cNvSpPr>
            <a:spLocks noChangeArrowheads="1"/>
          </p:cNvSpPr>
          <p:nvPr/>
        </p:nvSpPr>
        <p:spPr bwMode="auto">
          <a:xfrm>
            <a:off x="1945489" y="2201729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/>
          </a:p>
        </p:txBody>
      </p:sp>
      <p:cxnSp>
        <p:nvCxnSpPr>
          <p:cNvPr id="50" name="AutoShape 102"/>
          <p:cNvCxnSpPr>
            <a:cxnSpLocks noChangeShapeType="1"/>
            <a:stCxn id="48" idx="0"/>
          </p:cNvCxnSpPr>
          <p:nvPr/>
        </p:nvCxnSpPr>
        <p:spPr bwMode="auto">
          <a:xfrm flipH="1" flipV="1">
            <a:off x="2008999" y="1799836"/>
            <a:ext cx="8721" cy="40189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5" name="Group 103"/>
          <p:cNvGrpSpPr>
            <a:grpSpLocks/>
          </p:cNvGrpSpPr>
          <p:nvPr/>
        </p:nvGrpSpPr>
        <p:grpSpPr bwMode="auto">
          <a:xfrm>
            <a:off x="2161928" y="2168392"/>
            <a:ext cx="85725" cy="177800"/>
            <a:chOff x="1528" y="1363"/>
            <a:chExt cx="54" cy="112"/>
          </a:xfrm>
        </p:grpSpPr>
        <p:sp>
          <p:nvSpPr>
            <p:cNvPr id="56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 dirty="0"/>
            </a:p>
          </p:txBody>
        </p:sp>
        <p:sp>
          <p:nvSpPr>
            <p:cNvPr id="57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3236814" y="2824706"/>
            <a:ext cx="4168307" cy="1461599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Catalog Services (Express)</a:t>
            </a:r>
            <a:endParaRPr lang="en-US" sz="1200" dirty="0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3367490" y="3190675"/>
            <a:ext cx="3906953" cy="342011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UI Catalog Svc</a:t>
            </a:r>
            <a:endParaRPr lang="en-US" sz="1200" dirty="0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3391770" y="3807841"/>
            <a:ext cx="3882673" cy="249100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Mongoose</a:t>
            </a:r>
            <a:endParaRPr lang="en-US" sz="1200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1822683" y="4840730"/>
            <a:ext cx="4586113" cy="1412292"/>
          </a:xfrm>
          <a:prstGeom prst="roundRect">
            <a:avLst>
              <a:gd name="adj" fmla="val 15960"/>
            </a:avLst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vert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UI Catalogs</a:t>
            </a:r>
            <a:endParaRPr lang="en-US" sz="1000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1634400" y="5000868"/>
            <a:ext cx="4586113" cy="1412292"/>
          </a:xfrm>
          <a:prstGeom prst="roundRect">
            <a:avLst>
              <a:gd name="adj" fmla="val 15960"/>
            </a:avLst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vert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UI Catalogs</a:t>
            </a:r>
            <a:endParaRPr lang="en-US" sz="1000" dirty="0"/>
          </a:p>
        </p:txBody>
      </p:sp>
      <p:grpSp>
        <p:nvGrpSpPr>
          <p:cNvPr id="32" name="Group 121"/>
          <p:cNvGrpSpPr>
            <a:grpSpLocks/>
          </p:cNvGrpSpPr>
          <p:nvPr/>
        </p:nvGrpSpPr>
        <p:grpSpPr bwMode="auto">
          <a:xfrm>
            <a:off x="3876939" y="4256319"/>
            <a:ext cx="475846" cy="755218"/>
            <a:chOff x="998" y="3624"/>
            <a:chExt cx="271" cy="271"/>
          </a:xfrm>
        </p:grpSpPr>
        <p:sp>
          <p:nvSpPr>
            <p:cNvPr id="33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7" name="AutoShape 5"/>
          <p:cNvSpPr>
            <a:spLocks noChangeArrowheads="1"/>
          </p:cNvSpPr>
          <p:nvPr/>
        </p:nvSpPr>
        <p:spPr bwMode="auto">
          <a:xfrm>
            <a:off x="2308124" y="5263415"/>
            <a:ext cx="1188743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App Templates</a:t>
            </a: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675192" y="829260"/>
            <a:ext cx="1328975" cy="352194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 Wizard</a:t>
            </a:r>
            <a:endParaRPr lang="en-US" sz="1200" dirty="0"/>
          </a:p>
        </p:txBody>
      </p: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2308123" y="5707014"/>
            <a:ext cx="1188743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Themes</a:t>
            </a: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4480834" y="5707014"/>
            <a:ext cx="1188743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Control Catalogs</a:t>
            </a:r>
          </a:p>
        </p:txBody>
      </p:sp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4480835" y="5256302"/>
            <a:ext cx="1188743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Page Templates</a:t>
            </a:r>
          </a:p>
        </p:txBody>
      </p:sp>
      <p:sp>
        <p:nvSpPr>
          <p:cNvPr id="85" name="Rectangle 6"/>
          <p:cNvSpPr>
            <a:spLocks noChangeArrowheads="1"/>
          </p:cNvSpPr>
          <p:nvPr/>
        </p:nvSpPr>
        <p:spPr bwMode="auto">
          <a:xfrm>
            <a:off x="2154705" y="829260"/>
            <a:ext cx="1349862" cy="352194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Smart Palette</a:t>
            </a:r>
            <a:endParaRPr lang="en-US" sz="1200" dirty="0"/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2154705" y="1318486"/>
            <a:ext cx="1349862" cy="352194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UI Assistant</a:t>
            </a:r>
            <a:endParaRPr lang="en-US" sz="1200" dirty="0"/>
          </a:p>
        </p:txBody>
      </p: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4003200" y="530592"/>
            <a:ext cx="1394188" cy="1265089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 dirty="0" smtClean="0"/>
          </a:p>
          <a:p>
            <a:pPr algn="ctr">
              <a:buClrTx/>
              <a:buSzTx/>
              <a:buFontTx/>
              <a:buNone/>
            </a:pPr>
            <a:endParaRPr lang="en-US" sz="1200" dirty="0"/>
          </a:p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UI </a:t>
            </a:r>
            <a:r>
              <a:rPr lang="en-US" sz="1200" dirty="0" smtClean="0"/>
              <a:t>Catalog </a:t>
            </a:r>
            <a:r>
              <a:rPr lang="en-US" sz="1200" dirty="0" smtClean="0"/>
              <a:t>Manager</a:t>
            </a:r>
          </a:p>
          <a:p>
            <a:pPr algn="ctr">
              <a:buClrTx/>
              <a:buSzTx/>
              <a:buFontTx/>
              <a:buNone/>
            </a:pPr>
            <a:endParaRPr lang="en-US" sz="1200" dirty="0" smtClean="0"/>
          </a:p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(</a:t>
            </a:r>
            <a:r>
              <a:rPr lang="en-US" sz="1200" dirty="0" smtClean="0"/>
              <a:t>upload/view/edit</a:t>
            </a:r>
          </a:p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/search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49" name="AutoShape 101"/>
          <p:cNvCxnSpPr>
            <a:cxnSpLocks noChangeShapeType="1"/>
            <a:endCxn id="48" idx="4"/>
          </p:cNvCxnSpPr>
          <p:nvPr/>
        </p:nvCxnSpPr>
        <p:spPr bwMode="auto">
          <a:xfrm flipV="1">
            <a:off x="2017720" y="2346192"/>
            <a:ext cx="0" cy="81908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675193" y="3178375"/>
            <a:ext cx="1749632" cy="1107930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Application Composer Services (Express)</a:t>
            </a:r>
            <a:endParaRPr lang="en-US" sz="1200" dirty="0"/>
          </a:p>
        </p:txBody>
      </p:sp>
      <p:sp>
        <p:nvSpPr>
          <p:cNvPr id="101" name="AutoShape 100"/>
          <p:cNvSpPr>
            <a:spLocks noChangeArrowheads="1"/>
          </p:cNvSpPr>
          <p:nvPr/>
        </p:nvSpPr>
        <p:spPr bwMode="auto">
          <a:xfrm>
            <a:off x="3365878" y="2197573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/>
          </a:p>
        </p:txBody>
      </p:sp>
      <p:cxnSp>
        <p:nvCxnSpPr>
          <p:cNvPr id="102" name="AutoShape 102"/>
          <p:cNvCxnSpPr>
            <a:cxnSpLocks noChangeShapeType="1"/>
            <a:stCxn id="101" idx="0"/>
          </p:cNvCxnSpPr>
          <p:nvPr/>
        </p:nvCxnSpPr>
        <p:spPr bwMode="auto">
          <a:xfrm flipH="1" flipV="1">
            <a:off x="3429389" y="1795681"/>
            <a:ext cx="8720" cy="40189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3" name="Group 103"/>
          <p:cNvGrpSpPr>
            <a:grpSpLocks/>
          </p:cNvGrpSpPr>
          <p:nvPr/>
        </p:nvGrpSpPr>
        <p:grpSpPr bwMode="auto">
          <a:xfrm>
            <a:off x="3582317" y="2164236"/>
            <a:ext cx="85725" cy="177800"/>
            <a:chOff x="1528" y="1363"/>
            <a:chExt cx="54" cy="112"/>
          </a:xfrm>
        </p:grpSpPr>
        <p:sp>
          <p:nvSpPr>
            <p:cNvPr id="104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 dirty="0"/>
            </a:p>
          </p:txBody>
        </p:sp>
        <p:sp>
          <p:nvSpPr>
            <p:cNvPr id="105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cxnSp>
        <p:nvCxnSpPr>
          <p:cNvPr id="106" name="AutoShape 101"/>
          <p:cNvCxnSpPr>
            <a:cxnSpLocks noChangeShapeType="1"/>
            <a:endCxn id="101" idx="4"/>
          </p:cNvCxnSpPr>
          <p:nvPr/>
        </p:nvCxnSpPr>
        <p:spPr bwMode="auto">
          <a:xfrm flipV="1">
            <a:off x="3438109" y="2342036"/>
            <a:ext cx="0" cy="48267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16" name="AutoShape 100"/>
          <p:cNvSpPr>
            <a:spLocks noChangeArrowheads="1"/>
          </p:cNvSpPr>
          <p:nvPr/>
        </p:nvSpPr>
        <p:spPr bwMode="auto">
          <a:xfrm>
            <a:off x="4707995" y="2197573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/>
          </a:p>
        </p:txBody>
      </p:sp>
      <p:cxnSp>
        <p:nvCxnSpPr>
          <p:cNvPr id="117" name="AutoShape 102"/>
          <p:cNvCxnSpPr>
            <a:cxnSpLocks noChangeShapeType="1"/>
            <a:stCxn id="116" idx="0"/>
          </p:cNvCxnSpPr>
          <p:nvPr/>
        </p:nvCxnSpPr>
        <p:spPr bwMode="auto">
          <a:xfrm flipH="1" flipV="1">
            <a:off x="4771506" y="1795681"/>
            <a:ext cx="8720" cy="40189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18" name="Group 103"/>
          <p:cNvGrpSpPr>
            <a:grpSpLocks/>
          </p:cNvGrpSpPr>
          <p:nvPr/>
        </p:nvGrpSpPr>
        <p:grpSpPr bwMode="auto">
          <a:xfrm>
            <a:off x="4924434" y="2164236"/>
            <a:ext cx="85725" cy="177800"/>
            <a:chOff x="1528" y="1363"/>
            <a:chExt cx="54" cy="112"/>
          </a:xfrm>
        </p:grpSpPr>
        <p:sp>
          <p:nvSpPr>
            <p:cNvPr id="119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 dirty="0"/>
            </a:p>
          </p:txBody>
        </p:sp>
        <p:sp>
          <p:nvSpPr>
            <p:cNvPr id="120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cxnSp>
        <p:nvCxnSpPr>
          <p:cNvPr id="121" name="AutoShape 101"/>
          <p:cNvCxnSpPr>
            <a:cxnSpLocks noChangeShapeType="1"/>
            <a:endCxn id="116" idx="4"/>
          </p:cNvCxnSpPr>
          <p:nvPr/>
        </p:nvCxnSpPr>
        <p:spPr bwMode="auto">
          <a:xfrm flipV="1">
            <a:off x="4780226" y="2342036"/>
            <a:ext cx="0" cy="48267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36" name="AutoShape 100"/>
          <p:cNvSpPr>
            <a:spLocks noChangeArrowheads="1"/>
          </p:cNvSpPr>
          <p:nvPr/>
        </p:nvSpPr>
        <p:spPr bwMode="auto">
          <a:xfrm>
            <a:off x="2862638" y="3289449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/>
          </a:p>
        </p:txBody>
      </p:sp>
      <p:cxnSp>
        <p:nvCxnSpPr>
          <p:cNvPr id="137" name="AutoShape 102"/>
          <p:cNvCxnSpPr>
            <a:cxnSpLocks noChangeShapeType="1"/>
            <a:stCxn id="136" idx="2"/>
          </p:cNvCxnSpPr>
          <p:nvPr/>
        </p:nvCxnSpPr>
        <p:spPr bwMode="auto">
          <a:xfrm flipH="1">
            <a:off x="2424825" y="3361681"/>
            <a:ext cx="437813" cy="759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8" name="Group 103"/>
          <p:cNvGrpSpPr>
            <a:grpSpLocks/>
          </p:cNvGrpSpPr>
          <p:nvPr/>
        </p:nvGrpSpPr>
        <p:grpSpPr bwMode="auto">
          <a:xfrm>
            <a:off x="3018336" y="3076378"/>
            <a:ext cx="85725" cy="177800"/>
            <a:chOff x="1528" y="1363"/>
            <a:chExt cx="54" cy="112"/>
          </a:xfrm>
        </p:grpSpPr>
        <p:sp>
          <p:nvSpPr>
            <p:cNvPr id="139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 dirty="0"/>
            </a:p>
          </p:txBody>
        </p:sp>
        <p:sp>
          <p:nvSpPr>
            <p:cNvPr id="140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cxnSp>
        <p:nvCxnSpPr>
          <p:cNvPr id="141" name="AutoShape 101"/>
          <p:cNvCxnSpPr>
            <a:cxnSpLocks noChangeShapeType="1"/>
            <a:stCxn id="45" idx="1"/>
          </p:cNvCxnSpPr>
          <p:nvPr/>
        </p:nvCxnSpPr>
        <p:spPr bwMode="auto">
          <a:xfrm flipH="1">
            <a:off x="3018336" y="3361681"/>
            <a:ext cx="349154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5742579" y="528755"/>
            <a:ext cx="1058941" cy="1284177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 dirty="0" smtClean="0"/>
          </a:p>
          <a:p>
            <a:pPr algn="ctr">
              <a:buClrTx/>
              <a:buSzTx/>
              <a:buFontTx/>
              <a:buNone/>
            </a:pPr>
            <a:endParaRPr lang="en-US" sz="1200" dirty="0"/>
          </a:p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Data </a:t>
            </a:r>
            <a:r>
              <a:rPr lang="en-US" sz="1200" dirty="0" smtClean="0"/>
              <a:t>Driven</a:t>
            </a:r>
          </a:p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Composer</a:t>
            </a:r>
            <a:endParaRPr lang="en-US" sz="1200" dirty="0"/>
          </a:p>
        </p:txBody>
      </p:sp>
      <p:sp>
        <p:nvSpPr>
          <p:cNvPr id="61" name="AutoShape 100"/>
          <p:cNvSpPr>
            <a:spLocks noChangeArrowheads="1"/>
          </p:cNvSpPr>
          <p:nvPr/>
        </p:nvSpPr>
        <p:spPr bwMode="auto">
          <a:xfrm>
            <a:off x="6148282" y="2205510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/>
          </a:p>
        </p:txBody>
      </p:sp>
      <p:cxnSp>
        <p:nvCxnSpPr>
          <p:cNvPr id="62" name="AutoShape 102"/>
          <p:cNvCxnSpPr>
            <a:cxnSpLocks noChangeShapeType="1"/>
            <a:stCxn id="61" idx="0"/>
          </p:cNvCxnSpPr>
          <p:nvPr/>
        </p:nvCxnSpPr>
        <p:spPr bwMode="auto">
          <a:xfrm flipH="1" flipV="1">
            <a:off x="6211793" y="1803618"/>
            <a:ext cx="8720" cy="40189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3" name="Group 103"/>
          <p:cNvGrpSpPr>
            <a:grpSpLocks/>
          </p:cNvGrpSpPr>
          <p:nvPr/>
        </p:nvGrpSpPr>
        <p:grpSpPr bwMode="auto">
          <a:xfrm>
            <a:off x="6364721" y="2172173"/>
            <a:ext cx="85725" cy="177800"/>
            <a:chOff x="1528" y="1363"/>
            <a:chExt cx="54" cy="112"/>
          </a:xfrm>
        </p:grpSpPr>
        <p:sp>
          <p:nvSpPr>
            <p:cNvPr id="64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 dirty="0"/>
            </a:p>
          </p:txBody>
        </p:sp>
        <p:sp>
          <p:nvSpPr>
            <p:cNvPr id="65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cxnSp>
        <p:nvCxnSpPr>
          <p:cNvPr id="66" name="AutoShape 101"/>
          <p:cNvCxnSpPr>
            <a:cxnSpLocks noChangeShapeType="1"/>
            <a:endCxn id="61" idx="4"/>
          </p:cNvCxnSpPr>
          <p:nvPr/>
        </p:nvCxnSpPr>
        <p:spPr bwMode="auto">
          <a:xfrm flipV="1">
            <a:off x="6220513" y="2349973"/>
            <a:ext cx="0" cy="48267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33"/>
          <p:cNvSpPr txBox="1">
            <a:spLocks noChangeArrowheads="1"/>
          </p:cNvSpPr>
          <p:nvPr/>
        </p:nvSpPr>
        <p:spPr bwMode="auto">
          <a:xfrm>
            <a:off x="1571246" y="1732806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grpSp>
        <p:nvGrpSpPr>
          <p:cNvPr id="115" name="Group 10"/>
          <p:cNvGrpSpPr>
            <a:grpSpLocks/>
          </p:cNvGrpSpPr>
          <p:nvPr/>
        </p:nvGrpSpPr>
        <p:grpSpPr bwMode="auto">
          <a:xfrm>
            <a:off x="3565236" y="462719"/>
            <a:ext cx="1447799" cy="1050293"/>
            <a:chOff x="938254" y="3065030"/>
            <a:chExt cx="1447950" cy="315354"/>
          </a:xfrm>
        </p:grpSpPr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ControlCatalog</a:t>
              </a:r>
              <a:endParaRPr lang="en-US" sz="1200" dirty="0"/>
            </a:p>
          </p:txBody>
        </p:sp>
        <p:cxnSp>
          <p:nvCxnSpPr>
            <p:cNvPr id="118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9" name="TextBox 8"/>
            <p:cNvSpPr txBox="1">
              <a:spLocks noChangeArrowheads="1"/>
            </p:cNvSpPr>
            <p:nvPr/>
          </p:nvSpPr>
          <p:spPr bwMode="auto">
            <a:xfrm>
              <a:off x="946204" y="3189241"/>
              <a:ext cx="1440000" cy="191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endParaRPr lang="en-US" sz="900" dirty="0"/>
            </a:p>
          </p:txBody>
        </p:sp>
      </p:grpSp>
      <p:cxnSp>
        <p:nvCxnSpPr>
          <p:cNvPr id="133" name="AutoShape 116"/>
          <p:cNvCxnSpPr>
            <a:cxnSpLocks noChangeShapeType="1"/>
            <a:stCxn id="67" idx="3"/>
            <a:endCxn id="117" idx="1"/>
          </p:cNvCxnSpPr>
          <p:nvPr/>
        </p:nvCxnSpPr>
        <p:spPr bwMode="auto">
          <a:xfrm flipV="1">
            <a:off x="1976009" y="986785"/>
            <a:ext cx="1597121" cy="30977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34" name="TextBox 33"/>
          <p:cNvSpPr txBox="1">
            <a:spLocks noChangeArrowheads="1"/>
          </p:cNvSpPr>
          <p:nvPr/>
        </p:nvSpPr>
        <p:spPr bwMode="auto">
          <a:xfrm>
            <a:off x="3306438" y="760990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2556" y="6524835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 Catalog</a:t>
            </a:r>
            <a:endParaRPr lang="fr-FR" dirty="0"/>
          </a:p>
        </p:txBody>
      </p:sp>
      <p:grpSp>
        <p:nvGrpSpPr>
          <p:cNvPr id="66" name="Group 10"/>
          <p:cNvGrpSpPr>
            <a:grpSpLocks/>
          </p:cNvGrpSpPr>
          <p:nvPr/>
        </p:nvGrpSpPr>
        <p:grpSpPr bwMode="auto">
          <a:xfrm>
            <a:off x="536159" y="629472"/>
            <a:ext cx="1447854" cy="1334166"/>
            <a:chOff x="946149" y="3065029"/>
            <a:chExt cx="1448005" cy="314705"/>
          </a:xfrm>
        </p:grpSpPr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946149" y="3065029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Catalog</a:t>
              </a:r>
              <a:endParaRPr lang="en-US" sz="1200" dirty="0"/>
            </a:p>
          </p:txBody>
        </p:sp>
        <p:cxnSp>
          <p:nvCxnSpPr>
            <p:cNvPr id="68" name="Straight Connector 6"/>
            <p:cNvCxnSpPr>
              <a:cxnSpLocks noChangeShapeType="1"/>
            </p:cNvCxnSpPr>
            <p:nvPr/>
          </p:nvCxnSpPr>
          <p:spPr bwMode="auto">
            <a:xfrm flipV="1">
              <a:off x="954154" y="3139119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" name="TextBox 8"/>
            <p:cNvSpPr txBox="1">
              <a:spLocks noChangeArrowheads="1"/>
            </p:cNvSpPr>
            <p:nvPr/>
          </p:nvSpPr>
          <p:spPr bwMode="auto">
            <a:xfrm>
              <a:off x="954154" y="3135904"/>
              <a:ext cx="1440000" cy="234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Description</a:t>
              </a:r>
            </a:p>
            <a:p>
              <a:pPr algn="l"/>
              <a:r>
                <a:rPr lang="en-US" sz="900" dirty="0" smtClean="0"/>
                <a:t>Comment</a:t>
              </a:r>
            </a:p>
            <a:p>
              <a:pPr algn="l"/>
              <a:r>
                <a:rPr lang="en-US" sz="900" dirty="0" smtClean="0"/>
                <a:t>Owner</a:t>
              </a:r>
            </a:p>
            <a:p>
              <a:pPr algn="l"/>
              <a:r>
                <a:rPr lang="en-US" sz="900" dirty="0" smtClean="0"/>
                <a:t>Tag</a:t>
              </a:r>
            </a:p>
            <a:p>
              <a:pPr algn="l"/>
              <a:r>
                <a:rPr lang="en-US" sz="900" dirty="0" smtClean="0"/>
                <a:t>Version</a:t>
              </a:r>
              <a:endParaRPr lang="en-US" sz="900" dirty="0"/>
            </a:p>
          </p:txBody>
        </p:sp>
      </p:grpSp>
      <p:grpSp>
        <p:nvGrpSpPr>
          <p:cNvPr id="38" name="Group 10"/>
          <p:cNvGrpSpPr>
            <a:grpSpLocks/>
          </p:cNvGrpSpPr>
          <p:nvPr/>
        </p:nvGrpSpPr>
        <p:grpSpPr bwMode="auto">
          <a:xfrm>
            <a:off x="3568382" y="1866795"/>
            <a:ext cx="1447799" cy="1050293"/>
            <a:chOff x="938254" y="3065030"/>
            <a:chExt cx="1447950" cy="315354"/>
          </a:xfrm>
        </p:grpSpPr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AppTemplate</a:t>
              </a:r>
              <a:endParaRPr lang="en-US" sz="1200" dirty="0"/>
            </a:p>
          </p:txBody>
        </p:sp>
        <p:cxnSp>
          <p:nvCxnSpPr>
            <p:cNvPr id="40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7832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" name="TextBox 8"/>
            <p:cNvSpPr txBox="1">
              <a:spLocks noChangeArrowheads="1"/>
            </p:cNvSpPr>
            <p:nvPr/>
          </p:nvSpPr>
          <p:spPr bwMode="auto">
            <a:xfrm>
              <a:off x="946204" y="3189241"/>
              <a:ext cx="1440000" cy="191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FileReference</a:t>
              </a:r>
            </a:p>
            <a:p>
              <a:pPr algn="l"/>
              <a:endParaRPr lang="en-US" sz="900" dirty="0"/>
            </a:p>
          </p:txBody>
        </p:sp>
      </p:grpSp>
      <p:grpSp>
        <p:nvGrpSpPr>
          <p:cNvPr id="42" name="Group 10"/>
          <p:cNvGrpSpPr>
            <a:grpSpLocks/>
          </p:cNvGrpSpPr>
          <p:nvPr/>
        </p:nvGrpSpPr>
        <p:grpSpPr bwMode="auto">
          <a:xfrm>
            <a:off x="3565235" y="3257957"/>
            <a:ext cx="1662219" cy="1581080"/>
            <a:chOff x="919208" y="2874536"/>
            <a:chExt cx="1440000" cy="343085"/>
          </a:xfrm>
        </p:grpSpPr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919208" y="2874536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PageTemplate</a:t>
              </a:r>
              <a:endParaRPr lang="en-US" sz="1200" dirty="0"/>
            </a:p>
          </p:txBody>
        </p:sp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919208" y="2964754"/>
              <a:ext cx="1440000" cy="252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Description</a:t>
              </a:r>
            </a:p>
            <a:p>
              <a:pPr algn="l"/>
              <a:r>
                <a:rPr lang="en-US" sz="900" dirty="0" smtClean="0"/>
                <a:t>Type</a:t>
              </a:r>
            </a:p>
            <a:p>
              <a:pPr algn="l"/>
              <a:r>
                <a:rPr lang="en-US" sz="900" dirty="0" smtClean="0"/>
                <a:t>Icon</a:t>
              </a:r>
            </a:p>
            <a:p>
              <a:pPr algn="l"/>
              <a:r>
                <a:rPr lang="en-US" sz="900" dirty="0" smtClean="0"/>
                <a:t>Content</a:t>
              </a:r>
            </a:p>
            <a:p>
              <a:pPr algn="l"/>
              <a:endParaRPr lang="en-US" sz="900" dirty="0" smtClean="0"/>
            </a:p>
            <a:p>
              <a:pPr algn="l"/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grpSp>
        <p:nvGrpSpPr>
          <p:cNvPr id="46" name="Group 10"/>
          <p:cNvGrpSpPr>
            <a:grpSpLocks/>
          </p:cNvGrpSpPr>
          <p:nvPr/>
        </p:nvGrpSpPr>
        <p:grpSpPr bwMode="auto">
          <a:xfrm>
            <a:off x="3576331" y="5123593"/>
            <a:ext cx="1447802" cy="1061540"/>
            <a:chOff x="880072" y="2863622"/>
            <a:chExt cx="1447953" cy="318731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888025" y="2863622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Theme</a:t>
              </a:r>
              <a:endParaRPr lang="en-US" sz="1200" dirty="0"/>
            </a:p>
          </p:txBody>
        </p:sp>
        <p:cxnSp>
          <p:nvCxnSpPr>
            <p:cNvPr id="48" name="Straight Connector 6"/>
            <p:cNvCxnSpPr>
              <a:cxnSpLocks noChangeShapeType="1"/>
            </p:cNvCxnSpPr>
            <p:nvPr/>
          </p:nvCxnSpPr>
          <p:spPr bwMode="auto">
            <a:xfrm flipV="1">
              <a:off x="880072" y="2959657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" name="TextBox 8"/>
            <p:cNvSpPr txBox="1">
              <a:spLocks noChangeArrowheads="1"/>
            </p:cNvSpPr>
            <p:nvPr/>
          </p:nvSpPr>
          <p:spPr bwMode="auto">
            <a:xfrm>
              <a:off x="888025" y="2991210"/>
              <a:ext cx="1440000" cy="191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endParaRPr lang="en-US" sz="900" dirty="0"/>
            </a:p>
          </p:txBody>
        </p:sp>
      </p:grpSp>
      <p:cxnSp>
        <p:nvCxnSpPr>
          <p:cNvPr id="50" name="Straight Connector 6"/>
          <p:cNvCxnSpPr>
            <a:cxnSpLocks noChangeShapeType="1"/>
          </p:cNvCxnSpPr>
          <p:nvPr/>
        </p:nvCxnSpPr>
        <p:spPr bwMode="auto">
          <a:xfrm>
            <a:off x="3576276" y="3602247"/>
            <a:ext cx="165117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AutoShape 116"/>
          <p:cNvCxnSpPr>
            <a:cxnSpLocks noChangeShapeType="1"/>
            <a:stCxn id="67" idx="3"/>
            <a:endCxn id="39" idx="1"/>
          </p:cNvCxnSpPr>
          <p:nvPr/>
        </p:nvCxnSpPr>
        <p:spPr bwMode="auto">
          <a:xfrm>
            <a:off x="1976009" y="1296555"/>
            <a:ext cx="1600267" cy="109430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3306437" y="2058860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cxnSp>
        <p:nvCxnSpPr>
          <p:cNvPr id="57" name="AutoShape 116"/>
          <p:cNvCxnSpPr>
            <a:cxnSpLocks noChangeShapeType="1"/>
            <a:stCxn id="67" idx="3"/>
            <a:endCxn id="43" idx="1"/>
          </p:cNvCxnSpPr>
          <p:nvPr/>
        </p:nvCxnSpPr>
        <p:spPr bwMode="auto">
          <a:xfrm>
            <a:off x="1976009" y="1296555"/>
            <a:ext cx="1589226" cy="268654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TextBox 33"/>
          <p:cNvSpPr txBox="1">
            <a:spLocks noChangeArrowheads="1"/>
          </p:cNvSpPr>
          <p:nvPr/>
        </p:nvSpPr>
        <p:spPr bwMode="auto">
          <a:xfrm>
            <a:off x="3306436" y="3386127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sp>
        <p:nvSpPr>
          <p:cNvPr id="62" name="TextBox 33"/>
          <p:cNvSpPr txBox="1">
            <a:spLocks noChangeArrowheads="1"/>
          </p:cNvSpPr>
          <p:nvPr/>
        </p:nvSpPr>
        <p:spPr bwMode="auto">
          <a:xfrm>
            <a:off x="3327217" y="5008177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  <p:cxnSp>
        <p:nvCxnSpPr>
          <p:cNvPr id="63" name="AutoShape 116"/>
          <p:cNvCxnSpPr>
            <a:cxnSpLocks noChangeShapeType="1"/>
            <a:stCxn id="67" idx="3"/>
            <a:endCxn id="47" idx="1"/>
          </p:cNvCxnSpPr>
          <p:nvPr/>
        </p:nvCxnSpPr>
        <p:spPr bwMode="auto">
          <a:xfrm>
            <a:off x="1976009" y="1296555"/>
            <a:ext cx="1608274" cy="435110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0" name="Group 10"/>
          <p:cNvGrpSpPr>
            <a:grpSpLocks/>
          </p:cNvGrpSpPr>
          <p:nvPr/>
        </p:nvGrpSpPr>
        <p:grpSpPr bwMode="auto">
          <a:xfrm>
            <a:off x="5675908" y="418424"/>
            <a:ext cx="1639291" cy="1972436"/>
            <a:chOff x="938254" y="3065030"/>
            <a:chExt cx="1447895" cy="314705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946149" y="3065030"/>
              <a:ext cx="1440000" cy="314705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Control</a:t>
              </a:r>
              <a:endParaRPr lang="en-US" sz="1200" dirty="0"/>
            </a:p>
          </p:txBody>
        </p:sp>
        <p:cxnSp>
          <p:nvCxnSpPr>
            <p:cNvPr id="72" name="Straight Connector 6"/>
            <p:cNvCxnSpPr>
              <a:cxnSpLocks noChangeShapeType="1"/>
            </p:cNvCxnSpPr>
            <p:nvPr/>
          </p:nvCxnSpPr>
          <p:spPr bwMode="auto">
            <a:xfrm flipV="1">
              <a:off x="938254" y="3130749"/>
              <a:ext cx="1440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3" name="TextBox 8"/>
            <p:cNvSpPr txBox="1">
              <a:spLocks noChangeArrowheads="1"/>
            </p:cNvSpPr>
            <p:nvPr/>
          </p:nvSpPr>
          <p:spPr bwMode="auto">
            <a:xfrm>
              <a:off x="946204" y="3130749"/>
              <a:ext cx="1432050" cy="248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8000" rIns="36000" bIns="18000"/>
            <a:lstStyle/>
            <a:p>
              <a:pPr algn="l"/>
              <a:r>
                <a:rPr lang="en-US" sz="900" dirty="0" smtClean="0"/>
                <a:t>ID</a:t>
              </a:r>
            </a:p>
            <a:p>
              <a:pPr algn="l"/>
              <a:r>
                <a:rPr lang="en-US" sz="900" dirty="0" smtClean="0"/>
                <a:t>Name</a:t>
              </a:r>
            </a:p>
            <a:p>
              <a:pPr algn="l"/>
              <a:r>
                <a:rPr lang="en-US" sz="900" dirty="0" smtClean="0"/>
                <a:t>Description</a:t>
              </a:r>
            </a:p>
            <a:p>
              <a:pPr algn="l"/>
              <a:r>
                <a:rPr lang="en-US" sz="900" dirty="0" smtClean="0"/>
                <a:t>CatalogName</a:t>
              </a:r>
            </a:p>
            <a:p>
              <a:pPr algn="l"/>
              <a:r>
                <a:rPr lang="en-US" sz="900" dirty="0" smtClean="0"/>
                <a:t>CatalogID</a:t>
              </a:r>
            </a:p>
            <a:p>
              <a:pPr algn="l"/>
              <a:r>
                <a:rPr lang="en-US" sz="900" dirty="0" smtClean="0"/>
                <a:t>CategoryName</a:t>
              </a:r>
              <a:endParaRPr lang="en-US" sz="900" dirty="0" smtClean="0"/>
            </a:p>
            <a:p>
              <a:pPr algn="l"/>
              <a:r>
                <a:rPr lang="en-US" sz="900" dirty="0" smtClean="0"/>
                <a:t>Icon</a:t>
              </a:r>
              <a:endParaRPr lang="en-US" sz="900" dirty="0" smtClean="0"/>
            </a:p>
            <a:p>
              <a:pPr algn="l"/>
              <a:r>
                <a:rPr lang="en-US" sz="900" dirty="0" smtClean="0"/>
                <a:t>Tag</a:t>
              </a:r>
            </a:p>
            <a:p>
              <a:pPr algn="l"/>
              <a:r>
                <a:rPr lang="en-US" sz="900" dirty="0" smtClean="0"/>
                <a:t>Constraint</a:t>
              </a:r>
            </a:p>
            <a:p>
              <a:pPr algn="l"/>
              <a:endParaRPr lang="en-US" sz="900" dirty="0" smtClean="0"/>
            </a:p>
            <a:p>
              <a:pPr algn="l"/>
              <a:endParaRPr lang="en-US" sz="900" dirty="0" smtClean="0"/>
            </a:p>
            <a:p>
              <a:pPr algn="l"/>
              <a:endParaRPr lang="en-US" sz="900" dirty="0" smtClean="0"/>
            </a:p>
            <a:p>
              <a:pPr algn="l"/>
              <a:endParaRPr lang="en-US" sz="900" dirty="0" smtClean="0"/>
            </a:p>
            <a:p>
              <a:pPr algn="l"/>
              <a:endParaRPr lang="en-US" sz="900" dirty="0" smtClean="0"/>
            </a:p>
            <a:p>
              <a:pPr algn="l"/>
              <a:endParaRPr lang="en-US" sz="900" dirty="0" smtClean="0"/>
            </a:p>
            <a:p>
              <a:pPr algn="l"/>
              <a:endParaRPr lang="en-US" sz="900" dirty="0" smtClean="0"/>
            </a:p>
            <a:p>
              <a:pPr algn="l"/>
              <a:endParaRPr lang="en-US" sz="900" dirty="0"/>
            </a:p>
          </p:txBody>
        </p:sp>
      </p:grpSp>
      <p:cxnSp>
        <p:nvCxnSpPr>
          <p:cNvPr id="74" name="AutoShape 116"/>
          <p:cNvCxnSpPr>
            <a:cxnSpLocks noChangeShapeType="1"/>
            <a:endCxn id="73" idx="1"/>
          </p:cNvCxnSpPr>
          <p:nvPr/>
        </p:nvCxnSpPr>
        <p:spPr bwMode="auto">
          <a:xfrm>
            <a:off x="5016181" y="1328350"/>
            <a:ext cx="668728" cy="28224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TextBox 33"/>
          <p:cNvSpPr txBox="1">
            <a:spLocks noChangeArrowheads="1"/>
          </p:cNvSpPr>
          <p:nvPr/>
        </p:nvSpPr>
        <p:spPr bwMode="auto">
          <a:xfrm>
            <a:off x="5424958" y="1097519"/>
            <a:ext cx="2587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537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11451</TotalTime>
  <Words>125</Words>
  <Application>Microsoft Office PowerPoint</Application>
  <PresentationFormat>On-screen Show (4:3)</PresentationFormat>
  <Paragraphs>93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 Walterthum</dc:creator>
  <cp:lastModifiedBy>Balaraman, Ranjitha</cp:lastModifiedBy>
  <cp:revision>115</cp:revision>
  <cp:lastPrinted>2014-10-09T11:53:08Z</cp:lastPrinted>
  <dcterms:created xsi:type="dcterms:W3CDTF">2014-10-09T07:43:31Z</dcterms:created>
  <dcterms:modified xsi:type="dcterms:W3CDTF">2014-11-05T08:57:02Z</dcterms:modified>
</cp:coreProperties>
</file>