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327" r:id="rId2"/>
    <p:sldId id="325" r:id="rId3"/>
    <p:sldId id="345" r:id="rId4"/>
    <p:sldId id="346" r:id="rId5"/>
    <p:sldId id="349" r:id="rId6"/>
    <p:sldId id="347" r:id="rId7"/>
    <p:sldId id="348" r:id="rId8"/>
    <p:sldId id="310" r:id="rId9"/>
    <p:sldId id="265" r:id="rId10"/>
    <p:sldId id="339" r:id="rId11"/>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003283"/>
    <a:srgbClr val="FF0000"/>
    <a:srgbClr val="666666"/>
    <a:srgbClr val="2B3F7B"/>
    <a:srgbClr val="9C277B"/>
    <a:srgbClr val="D4652D"/>
    <a:srgbClr val="9E3039"/>
  </p:clrMru>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4690" autoAdjust="0"/>
  </p:normalViewPr>
  <p:slideViewPr>
    <p:cSldViewPr snapToGrid="0" showGuides="1">
      <p:cViewPr varScale="1">
        <p:scale>
          <a:sx n="108" d="100"/>
          <a:sy n="108" d="100"/>
        </p:scale>
        <p:origin x="-300" y="-84"/>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7" name="Rounded Rectangle 6"/>
          <p:cNvSpPr/>
          <p:nvPr userDrawn="1"/>
        </p:nvSpPr>
        <p:spPr bwMode="gray">
          <a:xfrm rot="900000">
            <a:off x="7311076" y="3348000"/>
            <a:ext cx="1473703"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INTERNAL</a:t>
            </a:r>
            <a:endParaRPr lang="en-US" kern="0" dirty="0" smtClean="0">
              <a:solidFill>
                <a:schemeClr val="bg1"/>
              </a:solidFill>
              <a:ea typeface="Arial Unicode MS" pitchFamily="34" charset="-128"/>
              <a:cs typeface="Arial Unicode MS" pitchFamily="34" charset="-128"/>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7" name="Rounded Rectangle 6"/>
          <p:cNvSpPr/>
          <p:nvPr userDrawn="1"/>
        </p:nvSpPr>
        <p:spPr bwMode="gray">
          <a:xfrm rot="900000">
            <a:off x="7311076" y="3348000"/>
            <a:ext cx="1473703"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INTERNAL</a:t>
            </a:r>
            <a:endParaRPr lang="en-US" kern="0" dirty="0" smtClean="0">
              <a:solidFill>
                <a:schemeClr val="bg1"/>
              </a:solidFill>
              <a:ea typeface="Arial Unicode MS" pitchFamily="34" charset="-128"/>
              <a:cs typeface="Arial Unicode MS" pitchFamily="34" charset="-128"/>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9" name="Information_Classification"/>
          <p:cNvSpPr txBox="1"/>
          <p:nvPr userDrawn="1"/>
        </p:nvSpPr>
        <p:spPr>
          <a:xfrm>
            <a:off x="7797838" y="6611360"/>
            <a:ext cx="495327" cy="153888"/>
          </a:xfrm>
          <a:prstGeom prst="rect">
            <a:avLst/>
          </a:prstGeom>
          <a:noFill/>
        </p:spPr>
        <p:txBody>
          <a:bodyPr vert="horz" wrap="none" lIns="0" tIns="0" rIns="0" bIns="0" rtlCol="0">
            <a:spAutoFit/>
          </a:bodyPr>
          <a:lstStyle/>
          <a:p>
            <a:pPr algn="r" fontAlgn="base">
              <a:spcBef>
                <a:spcPct val="50000"/>
              </a:spcBef>
              <a:spcAft>
                <a:spcPct val="0"/>
              </a:spcAft>
              <a:buClr>
                <a:srgbClr val="F0AB00"/>
              </a:buClr>
              <a:buSzPct val="80000"/>
            </a:pPr>
            <a:r>
              <a:rPr kumimoji="0" lang="en-US" sz="1000" b="0" i="0" u="none" kern="0" baseline="0" dirty="0" smtClean="0">
                <a:solidFill>
                  <a:srgbClr val="FFFFFF"/>
                </a:solidFill>
                <a:effectLst/>
                <a:latin typeface="Arial"/>
                <a:ea typeface="Arial Unicode MS"/>
                <a:cs typeface="Arial Unicode MS" pitchFamily="34" charset="-128"/>
                <a:sym typeface="Arial"/>
              </a:rPr>
              <a:t>Internal  </a:t>
            </a:r>
            <a:endParaRPr kumimoji="0" lang="en-US" sz="1000" b="0" i="0" u="none" kern="0" baseline="0" dirty="0" smtClean="0">
              <a:solidFill>
                <a:srgbClr val="FFFFFF"/>
              </a:solidFill>
              <a:effectLst/>
              <a:latin typeface="Arial"/>
              <a:ea typeface="Arial Unicode MS"/>
              <a:cs typeface="Arial Unicode MS" pitchFamily="34" charset="-128"/>
              <a:sym typeface="Aria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a:r>
            <a:br>
              <a:rPr lang="en-US" dirty="0" smtClean="0"/>
            </a:br>
            <a:endParaRPr lang="en-US" dirty="0" smtClean="0"/>
          </a:p>
        </p:txBody>
      </p:sp>
      <p:sp>
        <p:nvSpPr>
          <p:cNvPr id="2" name="Title 1"/>
          <p:cNvSpPr>
            <a:spLocks noGrp="1"/>
          </p:cNvSpPr>
          <p:nvPr>
            <p:ph type="ctrTitle"/>
          </p:nvPr>
        </p:nvSpPr>
        <p:spPr/>
        <p:txBody>
          <a:bodyPr/>
          <a:lstStyle/>
          <a:p>
            <a:r>
              <a:rPr lang="en-US" dirty="0" smtClean="0"/>
              <a:t>TAM </a:t>
            </a:r>
            <a:r>
              <a:rPr lang="en-US" dirty="0" err="1" smtClean="0"/>
              <a:t>Copytemplate</a:t>
            </a:r>
            <a:r>
              <a:rPr lang="en-US" dirty="0" smtClean="0"/>
              <a:t/>
            </a:r>
            <a:br>
              <a:rPr lang="en-US" dirty="0" smtClean="0"/>
            </a:br>
            <a:endParaRPr lang="en-US" b="0" dirty="0"/>
          </a:p>
        </p:txBody>
      </p:sp>
      <p:sp>
        <p:nvSpPr>
          <p:cNvPr id="4" name="Information_Classification"/>
          <p:cNvSpPr txBox="1"/>
          <p:nvPr/>
        </p:nvSpPr>
        <p:spPr>
          <a:xfrm>
            <a:off x="8369338" y="6337300"/>
            <a:ext cx="495327" cy="153888"/>
          </a:xfrm>
          <a:prstGeom prst="rect">
            <a:avLst/>
          </a:prstGeom>
          <a:noFill/>
        </p:spPr>
        <p:txBody>
          <a:bodyPr vert="horz" wrap="none" lIns="0" tIns="0" rIns="0" bIns="0" rtlCol="0">
            <a:spAutoFit/>
          </a:bodyPr>
          <a:lstStyle/>
          <a:p>
            <a:pPr algn="r" fontAlgn="base">
              <a:spcBef>
                <a:spcPct val="50000"/>
              </a:spcBef>
              <a:spcAft>
                <a:spcPct val="0"/>
              </a:spcAft>
              <a:buClr>
                <a:srgbClr val="F0AB00"/>
              </a:buClr>
              <a:buSzPct val="80000"/>
            </a:pPr>
            <a:r>
              <a:rPr lang="en-US" sz="1000" kern="0" dirty="0" smtClean="0">
                <a:solidFill>
                  <a:srgbClr val="000000"/>
                </a:solidFill>
                <a:ea typeface="Arial Unicode MS"/>
                <a:cs typeface="Arial Unicode MS" pitchFamily="34" charset="-128"/>
                <a:sym typeface="Arial"/>
              </a:rPr>
              <a:t>Internal  </a:t>
            </a:r>
            <a:endParaRPr lang="en-US" sz="1000" kern="0" dirty="0" smtClean="0">
              <a:solidFill>
                <a:srgbClr val="000000"/>
              </a:solidFill>
              <a:ea typeface="Arial Unicode MS"/>
              <a:cs typeface="Arial Unicode MS" pitchFamily="34" charset="-128"/>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Block diagrams</a:t>
            </a:r>
            <a:r>
              <a:rPr lang="en-US" dirty="0" smtClean="0"/>
              <a:t/>
            </a:r>
            <a:br>
              <a:rPr lang="en-US" dirty="0" smtClean="0"/>
            </a:br>
            <a:r>
              <a:rPr lang="en-US" sz="2000" b="0" dirty="0" smtClean="0"/>
              <a:t>Copy the elements to your drawing</a:t>
            </a:r>
            <a:endParaRPr lang="en-US" sz="2000" b="0" dirty="0"/>
          </a:p>
        </p:txBody>
      </p:sp>
      <p:sp>
        <p:nvSpPr>
          <p:cNvPr id="4" name="Rectangle 4"/>
          <p:cNvSpPr>
            <a:spLocks noChangeArrowheads="1"/>
          </p:cNvSpPr>
          <p:nvPr/>
        </p:nvSpPr>
        <p:spPr bwMode="auto">
          <a:xfrm>
            <a:off x="946150" y="377597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Agent’s Name</a:t>
            </a:r>
          </a:p>
        </p:txBody>
      </p:sp>
      <p:sp>
        <p:nvSpPr>
          <p:cNvPr id="5" name="AutoShape 5"/>
          <p:cNvSpPr>
            <a:spLocks noChangeArrowheads="1"/>
          </p:cNvSpPr>
          <p:nvPr/>
        </p:nvSpPr>
        <p:spPr bwMode="auto">
          <a:xfrm>
            <a:off x="946150" y="4490348"/>
            <a:ext cx="1008063" cy="4318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200"/>
              <a:t>Storage Name</a:t>
            </a:r>
          </a:p>
        </p:txBody>
      </p:sp>
      <p:sp>
        <p:nvSpPr>
          <p:cNvPr id="6" name="Rectangle 6"/>
          <p:cNvSpPr>
            <a:spLocks noChangeArrowheads="1"/>
          </p:cNvSpPr>
          <p:nvPr/>
        </p:nvSpPr>
        <p:spPr bwMode="auto">
          <a:xfrm>
            <a:off x="946150" y="244882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Agent’s Name</a:t>
            </a:r>
          </a:p>
        </p:txBody>
      </p:sp>
      <p:sp>
        <p:nvSpPr>
          <p:cNvPr id="7" name="AutoShape 7"/>
          <p:cNvSpPr>
            <a:spLocks noChangeArrowheads="1"/>
          </p:cNvSpPr>
          <p:nvPr/>
        </p:nvSpPr>
        <p:spPr bwMode="auto">
          <a:xfrm>
            <a:off x="1377950" y="324416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pPr>
              <a:buClrTx/>
              <a:buSzTx/>
              <a:buFontTx/>
              <a:buNone/>
            </a:pPr>
            <a:endParaRPr lang="en-US" sz="1800" b="1"/>
          </a:p>
        </p:txBody>
      </p:sp>
      <p:cxnSp>
        <p:nvCxnSpPr>
          <p:cNvPr id="8" name="AutoShape 8"/>
          <p:cNvCxnSpPr>
            <a:cxnSpLocks noChangeShapeType="1"/>
            <a:stCxn id="7" idx="0"/>
            <a:endCxn id="6" idx="2"/>
          </p:cNvCxnSpPr>
          <p:nvPr/>
        </p:nvCxnSpPr>
        <p:spPr bwMode="auto">
          <a:xfrm flipV="1">
            <a:off x="1450975" y="2888561"/>
            <a:ext cx="0" cy="347662"/>
          </a:xfrm>
          <a:prstGeom prst="straightConnector1">
            <a:avLst/>
          </a:prstGeom>
          <a:noFill/>
          <a:ln w="8890">
            <a:solidFill>
              <a:schemeClr val="tx1"/>
            </a:solidFill>
            <a:round/>
            <a:headEnd/>
            <a:tailEnd/>
          </a:ln>
        </p:spPr>
      </p:cxnSp>
      <p:cxnSp>
        <p:nvCxnSpPr>
          <p:cNvPr id="9" name="AutoShape 9"/>
          <p:cNvCxnSpPr>
            <a:cxnSpLocks noChangeShapeType="1"/>
            <a:stCxn id="4" idx="0"/>
            <a:endCxn id="7" idx="4"/>
          </p:cNvCxnSpPr>
          <p:nvPr/>
        </p:nvCxnSpPr>
        <p:spPr bwMode="auto">
          <a:xfrm flipV="1">
            <a:off x="1450975" y="3396561"/>
            <a:ext cx="0" cy="371475"/>
          </a:xfrm>
          <a:prstGeom prst="straightConnector1">
            <a:avLst/>
          </a:prstGeom>
          <a:noFill/>
          <a:ln w="8890">
            <a:solidFill>
              <a:schemeClr val="tx1"/>
            </a:solidFill>
            <a:round/>
            <a:headEnd/>
            <a:tailEnd/>
          </a:ln>
        </p:spPr>
      </p:cxnSp>
      <p:grpSp>
        <p:nvGrpSpPr>
          <p:cNvPr id="10" name="Group 10"/>
          <p:cNvGrpSpPr>
            <a:grpSpLocks/>
          </p:cNvGrpSpPr>
          <p:nvPr/>
        </p:nvGrpSpPr>
        <p:grpSpPr bwMode="auto">
          <a:xfrm>
            <a:off x="1573213" y="3207648"/>
            <a:ext cx="85725" cy="177800"/>
            <a:chOff x="1528" y="1363"/>
            <a:chExt cx="54" cy="112"/>
          </a:xfrm>
        </p:grpSpPr>
        <p:sp>
          <p:nvSpPr>
            <p:cNvPr id="11" name="Line 11"/>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 name="Text Box 12"/>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nvGrpSpPr>
          <p:cNvPr id="13" name="Group 13"/>
          <p:cNvGrpSpPr>
            <a:grpSpLocks/>
          </p:cNvGrpSpPr>
          <p:nvPr/>
        </p:nvGrpSpPr>
        <p:grpSpPr bwMode="auto">
          <a:xfrm>
            <a:off x="989013" y="3314011"/>
            <a:ext cx="85725" cy="179387"/>
            <a:chOff x="1653" y="1330"/>
            <a:chExt cx="54" cy="113"/>
          </a:xfrm>
        </p:grpSpPr>
        <p:sp>
          <p:nvSpPr>
            <p:cNvPr id="14" name="Line 14"/>
            <p:cNvSpPr>
              <a:spLocks noChangeShapeType="1"/>
            </p:cNvSpPr>
            <p:nvPr/>
          </p:nvSpPr>
          <p:spPr bwMode="auto">
            <a:xfrm rot="10800000" flipH="1">
              <a:off x="1673" y="1330"/>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5" name="Text Box 15"/>
            <p:cNvSpPr txBox="1">
              <a:spLocks noChangeArrowheads="1"/>
            </p:cNvSpPr>
            <p:nvPr/>
          </p:nvSpPr>
          <p:spPr bwMode="auto">
            <a:xfrm>
              <a:off x="1653" y="1366"/>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nvGrpSpPr>
          <p:cNvPr id="16" name="Group 16"/>
          <p:cNvGrpSpPr>
            <a:grpSpLocks/>
          </p:cNvGrpSpPr>
          <p:nvPr/>
        </p:nvGrpSpPr>
        <p:grpSpPr bwMode="auto">
          <a:xfrm>
            <a:off x="935038" y="3010798"/>
            <a:ext cx="168275" cy="122238"/>
            <a:chOff x="1825" y="1369"/>
            <a:chExt cx="106" cy="77"/>
          </a:xfrm>
        </p:grpSpPr>
        <p:sp>
          <p:nvSpPr>
            <p:cNvPr id="17" name="Line 17"/>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 name="Text Box 18"/>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nvGrpSpPr>
          <p:cNvPr id="19" name="Group 19"/>
          <p:cNvGrpSpPr>
            <a:grpSpLocks/>
          </p:cNvGrpSpPr>
          <p:nvPr/>
        </p:nvGrpSpPr>
        <p:grpSpPr bwMode="auto">
          <a:xfrm>
            <a:off x="966788" y="3155261"/>
            <a:ext cx="153987" cy="122237"/>
            <a:chOff x="1526" y="1540"/>
            <a:chExt cx="97" cy="77"/>
          </a:xfrm>
        </p:grpSpPr>
        <p:sp>
          <p:nvSpPr>
            <p:cNvPr id="20" name="Text Box 20"/>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sp>
          <p:nvSpPr>
            <p:cNvPr id="21" name="Line 21"/>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2" name="Rectangle 22"/>
          <p:cNvSpPr>
            <a:spLocks noChangeArrowheads="1"/>
          </p:cNvSpPr>
          <p:nvPr/>
        </p:nvSpPr>
        <p:spPr bwMode="auto">
          <a:xfrm>
            <a:off x="2400300" y="3783911"/>
            <a:ext cx="1008063" cy="431800"/>
          </a:xfrm>
          <a:prstGeom prst="rect">
            <a:avLst/>
          </a:prstGeom>
          <a:solidFill>
            <a:srgbClr val="DDDDDD"/>
          </a:solidFill>
          <a:ln w="17780">
            <a:solidFill>
              <a:schemeClr val="tx1"/>
            </a:solidFill>
            <a:miter lim="800000"/>
            <a:headEnd/>
            <a:tailEnd/>
          </a:ln>
        </p:spPr>
        <p:txBody>
          <a:bodyPr lIns="36000" tIns="36000" rIns="36000" bIns="36000" anchor="ctr"/>
          <a:lstStyle/>
          <a:p>
            <a:pPr algn="ctr">
              <a:buClrTx/>
              <a:buSzTx/>
              <a:buFontTx/>
              <a:buNone/>
            </a:pPr>
            <a:r>
              <a:rPr lang="en-US" sz="1200"/>
              <a:t>Agent’s Name</a:t>
            </a:r>
          </a:p>
        </p:txBody>
      </p:sp>
      <p:sp>
        <p:nvSpPr>
          <p:cNvPr id="23" name="Rectangle 23"/>
          <p:cNvSpPr>
            <a:spLocks noChangeArrowheads="1"/>
          </p:cNvSpPr>
          <p:nvPr/>
        </p:nvSpPr>
        <p:spPr bwMode="auto">
          <a:xfrm>
            <a:off x="3840163" y="3783911"/>
            <a:ext cx="1008062" cy="431800"/>
          </a:xfrm>
          <a:prstGeom prst="rect">
            <a:avLst/>
          </a:prstGeom>
          <a:solidFill>
            <a:srgbClr val="B2B2B2"/>
          </a:solidFill>
          <a:ln w="17780">
            <a:solidFill>
              <a:schemeClr val="tx1"/>
            </a:solidFill>
            <a:miter lim="800000"/>
            <a:headEnd/>
            <a:tailEnd/>
          </a:ln>
        </p:spPr>
        <p:txBody>
          <a:bodyPr lIns="36000" tIns="36000" rIns="36000" bIns="36000" anchor="ctr"/>
          <a:lstStyle/>
          <a:p>
            <a:pPr algn="ctr">
              <a:buClrTx/>
              <a:buSzTx/>
              <a:buFontTx/>
              <a:buNone/>
            </a:pPr>
            <a:r>
              <a:rPr lang="en-US" sz="1200"/>
              <a:t>Agent’s Name</a:t>
            </a:r>
          </a:p>
        </p:txBody>
      </p:sp>
      <p:sp>
        <p:nvSpPr>
          <p:cNvPr id="24" name="AutoShape 24"/>
          <p:cNvSpPr>
            <a:spLocks noChangeArrowheads="1"/>
          </p:cNvSpPr>
          <p:nvPr/>
        </p:nvSpPr>
        <p:spPr bwMode="auto">
          <a:xfrm>
            <a:off x="2400300" y="4468123"/>
            <a:ext cx="1008063" cy="431800"/>
          </a:xfrm>
          <a:prstGeom prst="roundRect">
            <a:avLst>
              <a:gd name="adj" fmla="val 50000"/>
            </a:avLst>
          </a:prstGeom>
          <a:solidFill>
            <a:srgbClr val="DDDDDD"/>
          </a:solidFill>
          <a:ln w="17780">
            <a:solidFill>
              <a:schemeClr val="tx1"/>
            </a:solidFill>
            <a:round/>
            <a:headEnd/>
            <a:tailEnd/>
          </a:ln>
        </p:spPr>
        <p:txBody>
          <a:bodyPr lIns="36000" tIns="36000" rIns="36000" bIns="36000" anchor="ctr"/>
          <a:lstStyle/>
          <a:p>
            <a:pPr algn="ctr">
              <a:buClrTx/>
              <a:buSzTx/>
              <a:buFontTx/>
              <a:buNone/>
            </a:pPr>
            <a:r>
              <a:rPr lang="en-US" sz="1200"/>
              <a:t>Storage Name</a:t>
            </a:r>
          </a:p>
        </p:txBody>
      </p:sp>
      <p:sp>
        <p:nvSpPr>
          <p:cNvPr id="25" name="AutoShape 25"/>
          <p:cNvSpPr>
            <a:spLocks noChangeArrowheads="1"/>
          </p:cNvSpPr>
          <p:nvPr/>
        </p:nvSpPr>
        <p:spPr bwMode="auto">
          <a:xfrm>
            <a:off x="3840163" y="4445898"/>
            <a:ext cx="1008062" cy="431800"/>
          </a:xfrm>
          <a:prstGeom prst="roundRect">
            <a:avLst>
              <a:gd name="adj" fmla="val 50000"/>
            </a:avLst>
          </a:prstGeom>
          <a:solidFill>
            <a:srgbClr val="B2B2B2"/>
          </a:solidFill>
          <a:ln w="17780">
            <a:solidFill>
              <a:schemeClr val="tx1"/>
            </a:solidFill>
            <a:round/>
            <a:headEnd/>
            <a:tailEnd/>
          </a:ln>
        </p:spPr>
        <p:txBody>
          <a:bodyPr lIns="36000" tIns="36000" rIns="36000" bIns="36000" anchor="ctr"/>
          <a:lstStyle/>
          <a:p>
            <a:pPr algn="ctr">
              <a:buClrTx/>
              <a:buSzTx/>
              <a:buFontTx/>
              <a:buNone/>
            </a:pPr>
            <a:r>
              <a:rPr lang="en-US" sz="1200"/>
              <a:t>Storage Name</a:t>
            </a:r>
          </a:p>
        </p:txBody>
      </p:sp>
      <p:cxnSp>
        <p:nvCxnSpPr>
          <p:cNvPr id="26" name="AutoShape 26"/>
          <p:cNvCxnSpPr>
            <a:cxnSpLocks noChangeShapeType="1"/>
            <a:stCxn id="24" idx="0"/>
            <a:endCxn id="22" idx="2"/>
          </p:cNvCxnSpPr>
          <p:nvPr/>
        </p:nvCxnSpPr>
        <p:spPr bwMode="auto">
          <a:xfrm flipV="1">
            <a:off x="2905125" y="4223648"/>
            <a:ext cx="0" cy="236538"/>
          </a:xfrm>
          <a:prstGeom prst="straightConnector1">
            <a:avLst/>
          </a:prstGeom>
          <a:noFill/>
          <a:ln w="8890">
            <a:solidFill>
              <a:schemeClr val="tx1"/>
            </a:solidFill>
            <a:round/>
            <a:headEnd/>
            <a:tailEnd type="triangle" w="med" len="med"/>
          </a:ln>
        </p:spPr>
      </p:cxnSp>
      <p:sp>
        <p:nvSpPr>
          <p:cNvPr id="27" name="AutoShape 27"/>
          <p:cNvSpPr>
            <a:spLocks noChangeArrowheads="1"/>
          </p:cNvSpPr>
          <p:nvPr/>
        </p:nvSpPr>
        <p:spPr bwMode="auto">
          <a:xfrm>
            <a:off x="923925" y="5333311"/>
            <a:ext cx="1800225" cy="935037"/>
          </a:xfrm>
          <a:prstGeom prst="roundRect">
            <a:avLst>
              <a:gd name="adj" fmla="val 46009"/>
            </a:avLst>
          </a:prstGeom>
          <a:solidFill>
            <a:srgbClr val="DDDDDD"/>
          </a:solidFill>
          <a:ln w="17780">
            <a:solidFill>
              <a:schemeClr val="tx1"/>
            </a:solidFill>
            <a:round/>
            <a:headEnd/>
            <a:tailEnd/>
          </a:ln>
        </p:spPr>
        <p:txBody>
          <a:bodyPr lIns="36000" tIns="36000" rIns="36000" bIns="36000" anchor="b"/>
          <a:lstStyle/>
          <a:p>
            <a:pPr algn="ctr">
              <a:buClrTx/>
              <a:buSzTx/>
              <a:buFontTx/>
              <a:buNone/>
            </a:pPr>
            <a:r>
              <a:rPr lang="en-US" sz="1200"/>
              <a:t>Storage Name</a:t>
            </a:r>
          </a:p>
        </p:txBody>
      </p:sp>
      <p:sp>
        <p:nvSpPr>
          <p:cNvPr id="28" name="AutoShape 28"/>
          <p:cNvSpPr>
            <a:spLocks noChangeArrowheads="1"/>
          </p:cNvSpPr>
          <p:nvPr/>
        </p:nvSpPr>
        <p:spPr bwMode="auto">
          <a:xfrm>
            <a:off x="1068388" y="5441261"/>
            <a:ext cx="720725" cy="395287"/>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200"/>
              <a:t>Storage Name</a:t>
            </a:r>
          </a:p>
        </p:txBody>
      </p:sp>
      <p:sp>
        <p:nvSpPr>
          <p:cNvPr id="29" name="AutoShape 29"/>
          <p:cNvSpPr>
            <a:spLocks noChangeArrowheads="1"/>
          </p:cNvSpPr>
          <p:nvPr/>
        </p:nvSpPr>
        <p:spPr bwMode="auto">
          <a:xfrm>
            <a:off x="1824038" y="5441261"/>
            <a:ext cx="720725" cy="395287"/>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200"/>
              <a:t>Storage Name</a:t>
            </a:r>
          </a:p>
        </p:txBody>
      </p:sp>
      <p:sp>
        <p:nvSpPr>
          <p:cNvPr id="30" name="Rectangle 30"/>
          <p:cNvSpPr>
            <a:spLocks noChangeArrowheads="1"/>
          </p:cNvSpPr>
          <p:nvPr/>
        </p:nvSpPr>
        <p:spPr bwMode="auto">
          <a:xfrm>
            <a:off x="3121025" y="5333311"/>
            <a:ext cx="1439863" cy="755650"/>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200"/>
              <a:t>Agent’s Name</a:t>
            </a:r>
          </a:p>
        </p:txBody>
      </p:sp>
      <p:sp>
        <p:nvSpPr>
          <p:cNvPr id="31" name="Rectangle 31"/>
          <p:cNvSpPr>
            <a:spLocks noChangeArrowheads="1"/>
          </p:cNvSpPr>
          <p:nvPr/>
        </p:nvSpPr>
        <p:spPr bwMode="auto">
          <a:xfrm>
            <a:off x="3192463" y="5404748"/>
            <a:ext cx="612775"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Agent a</a:t>
            </a:r>
          </a:p>
        </p:txBody>
      </p:sp>
      <p:sp>
        <p:nvSpPr>
          <p:cNvPr id="32" name="Rectangle 32"/>
          <p:cNvSpPr>
            <a:spLocks noChangeArrowheads="1"/>
          </p:cNvSpPr>
          <p:nvPr/>
        </p:nvSpPr>
        <p:spPr bwMode="auto">
          <a:xfrm>
            <a:off x="3876675" y="5404748"/>
            <a:ext cx="612775"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Agent b</a:t>
            </a:r>
          </a:p>
        </p:txBody>
      </p:sp>
      <p:sp>
        <p:nvSpPr>
          <p:cNvPr id="33" name="Text Box 33"/>
          <p:cNvSpPr txBox="1">
            <a:spLocks noChangeArrowheads="1"/>
          </p:cNvSpPr>
          <p:nvPr/>
        </p:nvSpPr>
        <p:spPr bwMode="auto">
          <a:xfrm>
            <a:off x="1681163" y="3172723"/>
            <a:ext cx="950912" cy="304800"/>
          </a:xfrm>
          <a:prstGeom prst="rect">
            <a:avLst/>
          </a:prstGeom>
          <a:noFill/>
          <a:ln w="12700">
            <a:noFill/>
            <a:miter lim="800000"/>
            <a:headEnd/>
            <a:tailEnd/>
          </a:ln>
        </p:spPr>
        <p:txBody>
          <a:bodyPr lIns="0" tIns="0" rIns="0" bIns="0">
            <a:spAutoFit/>
          </a:bodyPr>
          <a:lstStyle/>
          <a:p>
            <a:pPr algn="l">
              <a:spcBef>
                <a:spcPct val="50000"/>
              </a:spcBef>
              <a:buClrTx/>
              <a:buSzTx/>
              <a:buFontTx/>
              <a:buNone/>
            </a:pPr>
            <a:r>
              <a:rPr lang="en-US" sz="1000"/>
              <a:t>Protocol, Request type</a:t>
            </a:r>
          </a:p>
        </p:txBody>
      </p:sp>
      <p:cxnSp>
        <p:nvCxnSpPr>
          <p:cNvPr id="34" name="AutoShape 34"/>
          <p:cNvCxnSpPr>
            <a:cxnSpLocks noChangeShapeType="1"/>
            <a:endCxn id="36" idx="0"/>
          </p:cNvCxnSpPr>
          <p:nvPr/>
        </p:nvCxnSpPr>
        <p:spPr bwMode="auto">
          <a:xfrm>
            <a:off x="5918200" y="5423798"/>
            <a:ext cx="612775" cy="0"/>
          </a:xfrm>
          <a:prstGeom prst="straightConnector1">
            <a:avLst/>
          </a:prstGeom>
          <a:noFill/>
          <a:ln w="8890">
            <a:solidFill>
              <a:schemeClr val="tx1"/>
            </a:solidFill>
            <a:round/>
            <a:headEnd type="triangle" w="med" len="med"/>
            <a:tailEnd/>
          </a:ln>
        </p:spPr>
      </p:cxnSp>
      <p:cxnSp>
        <p:nvCxnSpPr>
          <p:cNvPr id="35" name="AutoShape 35"/>
          <p:cNvCxnSpPr>
            <a:cxnSpLocks noChangeShapeType="1"/>
            <a:stCxn id="36" idx="1"/>
          </p:cNvCxnSpPr>
          <p:nvPr/>
        </p:nvCxnSpPr>
        <p:spPr bwMode="auto">
          <a:xfrm>
            <a:off x="6602413" y="5496823"/>
            <a:ext cx="0" cy="287338"/>
          </a:xfrm>
          <a:prstGeom prst="straightConnector1">
            <a:avLst/>
          </a:prstGeom>
          <a:noFill/>
          <a:ln w="8890">
            <a:solidFill>
              <a:schemeClr val="tx1"/>
            </a:solidFill>
            <a:round/>
            <a:headEnd/>
            <a:tailEnd/>
          </a:ln>
        </p:spPr>
      </p:cxnSp>
      <p:sp>
        <p:nvSpPr>
          <p:cNvPr id="36" name="Arc 36"/>
          <p:cNvSpPr>
            <a:spLocks/>
          </p:cNvSpPr>
          <p:nvPr/>
        </p:nvSpPr>
        <p:spPr bwMode="auto">
          <a:xfrm>
            <a:off x="6530975" y="5423798"/>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37" name="Arc 37"/>
          <p:cNvSpPr>
            <a:spLocks/>
          </p:cNvSpPr>
          <p:nvPr/>
        </p:nvSpPr>
        <p:spPr bwMode="auto">
          <a:xfrm>
            <a:off x="6710363" y="4884048"/>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38" name="Arc 38"/>
          <p:cNvSpPr>
            <a:spLocks/>
          </p:cNvSpPr>
          <p:nvPr/>
        </p:nvSpPr>
        <p:spPr bwMode="auto">
          <a:xfrm rot="16200000">
            <a:off x="6531769" y="488325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39" name="Arc 39"/>
          <p:cNvSpPr>
            <a:spLocks/>
          </p:cNvSpPr>
          <p:nvPr/>
        </p:nvSpPr>
        <p:spPr bwMode="auto">
          <a:xfrm rot="10800000">
            <a:off x="6530975" y="5065023"/>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40" name="Arc 40"/>
          <p:cNvSpPr>
            <a:spLocks/>
          </p:cNvSpPr>
          <p:nvPr/>
        </p:nvSpPr>
        <p:spPr bwMode="auto">
          <a:xfrm rot="5400000">
            <a:off x="6711157" y="5064229"/>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41" name="AutoShape 41"/>
          <p:cNvSpPr>
            <a:spLocks noChangeArrowheads="1"/>
          </p:cNvSpPr>
          <p:nvPr/>
        </p:nvSpPr>
        <p:spPr bwMode="auto">
          <a:xfrm>
            <a:off x="492125" y="3280673"/>
            <a:ext cx="144463"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2" name="AutoShape 42"/>
          <p:cNvCxnSpPr>
            <a:cxnSpLocks noChangeShapeType="1"/>
            <a:stCxn id="41" idx="0"/>
            <a:endCxn id="44" idx="0"/>
          </p:cNvCxnSpPr>
          <p:nvPr/>
        </p:nvCxnSpPr>
        <p:spPr bwMode="auto">
          <a:xfrm flipV="1">
            <a:off x="565150" y="2732986"/>
            <a:ext cx="1588" cy="539750"/>
          </a:xfrm>
          <a:prstGeom prst="straightConnector1">
            <a:avLst/>
          </a:prstGeom>
          <a:noFill/>
          <a:ln w="8890">
            <a:solidFill>
              <a:schemeClr val="tx1"/>
            </a:solidFill>
            <a:round/>
            <a:headEnd type="triangle" w="med" len="med"/>
            <a:tailEnd/>
          </a:ln>
        </p:spPr>
      </p:cxnSp>
      <p:cxnSp>
        <p:nvCxnSpPr>
          <p:cNvPr id="43" name="AutoShape 43"/>
          <p:cNvCxnSpPr>
            <a:cxnSpLocks noChangeShapeType="1"/>
            <a:stCxn id="44" idx="1"/>
            <a:endCxn id="6" idx="1"/>
          </p:cNvCxnSpPr>
          <p:nvPr/>
        </p:nvCxnSpPr>
        <p:spPr bwMode="auto">
          <a:xfrm>
            <a:off x="639763" y="2661548"/>
            <a:ext cx="298450" cy="3175"/>
          </a:xfrm>
          <a:prstGeom prst="straightConnector1">
            <a:avLst/>
          </a:prstGeom>
          <a:noFill/>
          <a:ln w="8890">
            <a:solidFill>
              <a:schemeClr val="tx1"/>
            </a:solidFill>
            <a:round/>
            <a:headEnd/>
            <a:tailEnd/>
          </a:ln>
        </p:spPr>
      </p:cxnSp>
      <p:sp>
        <p:nvSpPr>
          <p:cNvPr id="44" name="Arc 44"/>
          <p:cNvSpPr>
            <a:spLocks/>
          </p:cNvSpPr>
          <p:nvPr/>
        </p:nvSpPr>
        <p:spPr bwMode="auto">
          <a:xfrm rot="16200000">
            <a:off x="565944" y="2659167"/>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45" name="Arc 45"/>
          <p:cNvSpPr>
            <a:spLocks/>
          </p:cNvSpPr>
          <p:nvPr/>
        </p:nvSpPr>
        <p:spPr bwMode="auto">
          <a:xfrm rot="10800000">
            <a:off x="565150" y="3917261"/>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46" name="AutoShape 46"/>
          <p:cNvCxnSpPr>
            <a:cxnSpLocks noChangeShapeType="1"/>
            <a:stCxn id="4" idx="1"/>
            <a:endCxn id="45" idx="0"/>
          </p:cNvCxnSpPr>
          <p:nvPr/>
        </p:nvCxnSpPr>
        <p:spPr bwMode="auto">
          <a:xfrm flipH="1" flipV="1">
            <a:off x="638175" y="3990286"/>
            <a:ext cx="300038" cy="1587"/>
          </a:xfrm>
          <a:prstGeom prst="straightConnector1">
            <a:avLst/>
          </a:prstGeom>
          <a:noFill/>
          <a:ln w="8890">
            <a:solidFill>
              <a:schemeClr val="tx1"/>
            </a:solidFill>
            <a:round/>
            <a:headEnd type="triangle" w="med" len="med"/>
            <a:tailEnd/>
          </a:ln>
        </p:spPr>
      </p:cxnSp>
      <p:cxnSp>
        <p:nvCxnSpPr>
          <p:cNvPr id="47" name="AutoShape 47"/>
          <p:cNvCxnSpPr>
            <a:cxnSpLocks noChangeShapeType="1"/>
            <a:stCxn id="41" idx="4"/>
            <a:endCxn id="45" idx="1"/>
          </p:cNvCxnSpPr>
          <p:nvPr/>
        </p:nvCxnSpPr>
        <p:spPr bwMode="auto">
          <a:xfrm>
            <a:off x="565150" y="3433073"/>
            <a:ext cx="1588" cy="484188"/>
          </a:xfrm>
          <a:prstGeom prst="straightConnector1">
            <a:avLst/>
          </a:prstGeom>
          <a:noFill/>
          <a:ln w="8890">
            <a:solidFill>
              <a:schemeClr val="tx1"/>
            </a:solidFill>
            <a:round/>
            <a:headEnd/>
            <a:tailEnd/>
          </a:ln>
        </p:spPr>
      </p:cxnSp>
      <p:sp>
        <p:nvSpPr>
          <p:cNvPr id="48" name="Rectangle 48"/>
          <p:cNvSpPr>
            <a:spLocks noChangeArrowheads="1"/>
          </p:cNvSpPr>
          <p:nvPr/>
        </p:nvSpPr>
        <p:spPr bwMode="auto">
          <a:xfrm>
            <a:off x="946150" y="1551886"/>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49" name="Group 49"/>
          <p:cNvGrpSpPr>
            <a:grpSpLocks/>
          </p:cNvGrpSpPr>
          <p:nvPr/>
        </p:nvGrpSpPr>
        <p:grpSpPr bwMode="auto">
          <a:xfrm>
            <a:off x="1376363" y="1609036"/>
            <a:ext cx="163512" cy="287337"/>
            <a:chOff x="1348" y="521"/>
            <a:chExt cx="103" cy="181"/>
          </a:xfrm>
        </p:grpSpPr>
        <p:sp>
          <p:nvSpPr>
            <p:cNvPr id="50" name="Oval 50"/>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51" name="Line 51"/>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52" name="Line 52"/>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53" name="Line 53"/>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54" name="Line 54"/>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55" name="Line 55"/>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nvGrpSpPr>
          <p:cNvPr id="56" name="Group 56"/>
          <p:cNvGrpSpPr>
            <a:grpSpLocks/>
          </p:cNvGrpSpPr>
          <p:nvPr/>
        </p:nvGrpSpPr>
        <p:grpSpPr bwMode="auto">
          <a:xfrm>
            <a:off x="1239838" y="4201423"/>
            <a:ext cx="430212" cy="287338"/>
            <a:chOff x="998" y="3624"/>
            <a:chExt cx="271" cy="271"/>
          </a:xfrm>
        </p:grpSpPr>
        <p:sp>
          <p:nvSpPr>
            <p:cNvPr id="57" name="Freeform 57"/>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58" name="Freeform 58"/>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59" name="AutoShape 59"/>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nvGrpSpPr>
          <p:cNvPr id="60" name="Group 60"/>
          <p:cNvGrpSpPr>
            <a:grpSpLocks/>
          </p:cNvGrpSpPr>
          <p:nvPr/>
        </p:nvGrpSpPr>
        <p:grpSpPr bwMode="auto">
          <a:xfrm>
            <a:off x="4130675" y="4217298"/>
            <a:ext cx="430213" cy="215900"/>
            <a:chOff x="998" y="3624"/>
            <a:chExt cx="271" cy="271"/>
          </a:xfrm>
        </p:grpSpPr>
        <p:sp>
          <p:nvSpPr>
            <p:cNvPr id="61" name="Freeform 61"/>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62" name="Freeform 62"/>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63" name="AutoShape 63"/>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64" name="Arc 64"/>
          <p:cNvSpPr>
            <a:spLocks/>
          </p:cNvSpPr>
          <p:nvPr/>
        </p:nvSpPr>
        <p:spPr bwMode="auto">
          <a:xfrm rot="10800000" flipV="1">
            <a:off x="6708775" y="5423798"/>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65" name="AutoShape 65"/>
          <p:cNvCxnSpPr>
            <a:cxnSpLocks noChangeShapeType="1"/>
            <a:endCxn id="64" idx="1"/>
          </p:cNvCxnSpPr>
          <p:nvPr/>
        </p:nvCxnSpPr>
        <p:spPr bwMode="auto">
          <a:xfrm flipV="1">
            <a:off x="6708775" y="5496823"/>
            <a:ext cx="1588" cy="287338"/>
          </a:xfrm>
          <a:prstGeom prst="straightConnector1">
            <a:avLst/>
          </a:prstGeom>
          <a:noFill/>
          <a:ln w="8890">
            <a:solidFill>
              <a:schemeClr val="tx1"/>
            </a:solidFill>
            <a:round/>
            <a:headEnd/>
            <a:tailEnd/>
          </a:ln>
        </p:spPr>
      </p:cxnSp>
      <p:cxnSp>
        <p:nvCxnSpPr>
          <p:cNvPr id="66" name="AutoShape 66"/>
          <p:cNvCxnSpPr>
            <a:cxnSpLocks noChangeShapeType="1"/>
            <a:endCxn id="64" idx="0"/>
          </p:cNvCxnSpPr>
          <p:nvPr/>
        </p:nvCxnSpPr>
        <p:spPr bwMode="auto">
          <a:xfrm flipH="1">
            <a:off x="6781800" y="5423798"/>
            <a:ext cx="576263" cy="0"/>
          </a:xfrm>
          <a:prstGeom prst="straightConnector1">
            <a:avLst/>
          </a:prstGeom>
          <a:noFill/>
          <a:ln w="8890">
            <a:solidFill>
              <a:schemeClr val="tx1"/>
            </a:solidFill>
            <a:round/>
            <a:headEnd type="triangle" w="med" len="med"/>
            <a:tailEnd/>
          </a:ln>
        </p:spPr>
      </p:cxnSp>
      <p:sp>
        <p:nvSpPr>
          <p:cNvPr id="67" name="AutoShape 67"/>
          <p:cNvSpPr>
            <a:spLocks noChangeArrowheads="1"/>
          </p:cNvSpPr>
          <p:nvPr/>
        </p:nvSpPr>
        <p:spPr bwMode="auto">
          <a:xfrm>
            <a:off x="5951538" y="19471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8" name="AutoShape 68"/>
          <p:cNvCxnSpPr>
            <a:cxnSpLocks noChangeShapeType="1"/>
            <a:endCxn id="67" idx="4"/>
          </p:cNvCxnSpPr>
          <p:nvPr/>
        </p:nvCxnSpPr>
        <p:spPr bwMode="auto">
          <a:xfrm flipV="1">
            <a:off x="6022975" y="2099573"/>
            <a:ext cx="1588" cy="207963"/>
          </a:xfrm>
          <a:prstGeom prst="straightConnector1">
            <a:avLst/>
          </a:prstGeom>
          <a:noFill/>
          <a:ln w="8890">
            <a:solidFill>
              <a:schemeClr val="tx1"/>
            </a:solidFill>
            <a:round/>
            <a:headEnd/>
            <a:tailEnd type="triangle" w="med" len="med"/>
          </a:ln>
        </p:spPr>
      </p:cxnSp>
      <p:cxnSp>
        <p:nvCxnSpPr>
          <p:cNvPr id="69" name="AutoShape 69"/>
          <p:cNvCxnSpPr>
            <a:cxnSpLocks noChangeShapeType="1"/>
            <a:stCxn id="67" idx="0"/>
          </p:cNvCxnSpPr>
          <p:nvPr/>
        </p:nvCxnSpPr>
        <p:spPr bwMode="auto">
          <a:xfrm flipH="1" flipV="1">
            <a:off x="6022975" y="1731273"/>
            <a:ext cx="1588" cy="207963"/>
          </a:xfrm>
          <a:prstGeom prst="straightConnector1">
            <a:avLst/>
          </a:prstGeom>
          <a:noFill/>
          <a:ln w="8890">
            <a:solidFill>
              <a:schemeClr val="tx1"/>
            </a:solidFill>
            <a:round/>
            <a:headEnd/>
            <a:tailEnd type="triangle" w="med" len="med"/>
          </a:ln>
        </p:spPr>
      </p:cxnSp>
      <p:sp>
        <p:nvSpPr>
          <p:cNvPr id="70" name="AutoShape 70"/>
          <p:cNvSpPr>
            <a:spLocks noChangeArrowheads="1"/>
          </p:cNvSpPr>
          <p:nvPr/>
        </p:nvSpPr>
        <p:spPr bwMode="auto">
          <a:xfrm rot="5400000">
            <a:off x="6996112" y="17312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1" name="AutoShape 71"/>
          <p:cNvCxnSpPr>
            <a:cxnSpLocks noChangeShapeType="1"/>
            <a:endCxn id="70" idx="4"/>
          </p:cNvCxnSpPr>
          <p:nvPr/>
        </p:nvCxnSpPr>
        <p:spPr bwMode="auto">
          <a:xfrm>
            <a:off x="6780213" y="1804298"/>
            <a:ext cx="211137" cy="0"/>
          </a:xfrm>
          <a:prstGeom prst="straightConnector1">
            <a:avLst/>
          </a:prstGeom>
          <a:noFill/>
          <a:ln w="8890">
            <a:solidFill>
              <a:schemeClr val="tx1"/>
            </a:solidFill>
            <a:round/>
            <a:headEnd/>
            <a:tailEnd type="triangle" w="med" len="med"/>
          </a:ln>
        </p:spPr>
      </p:cxnSp>
      <p:cxnSp>
        <p:nvCxnSpPr>
          <p:cNvPr id="72" name="AutoShape 72"/>
          <p:cNvCxnSpPr>
            <a:cxnSpLocks noChangeShapeType="1"/>
            <a:stCxn id="70" idx="0"/>
          </p:cNvCxnSpPr>
          <p:nvPr/>
        </p:nvCxnSpPr>
        <p:spPr bwMode="auto">
          <a:xfrm>
            <a:off x="7151688" y="1804298"/>
            <a:ext cx="204787" cy="0"/>
          </a:xfrm>
          <a:prstGeom prst="straightConnector1">
            <a:avLst/>
          </a:prstGeom>
          <a:noFill/>
          <a:ln w="8890">
            <a:solidFill>
              <a:schemeClr val="tx1"/>
            </a:solidFill>
            <a:round/>
            <a:headEnd/>
            <a:tailEnd type="triangle" w="med" len="med"/>
          </a:ln>
        </p:spPr>
      </p:cxnSp>
      <p:sp>
        <p:nvSpPr>
          <p:cNvPr id="73" name="AutoShape 73"/>
          <p:cNvSpPr>
            <a:spLocks noChangeArrowheads="1"/>
          </p:cNvSpPr>
          <p:nvPr/>
        </p:nvSpPr>
        <p:spPr bwMode="auto">
          <a:xfrm rot="5400000">
            <a:off x="6996113" y="1983686"/>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4" name="AutoShape 74"/>
          <p:cNvCxnSpPr>
            <a:cxnSpLocks noChangeShapeType="1"/>
            <a:endCxn id="73" idx="4"/>
          </p:cNvCxnSpPr>
          <p:nvPr/>
        </p:nvCxnSpPr>
        <p:spPr bwMode="auto">
          <a:xfrm>
            <a:off x="6780213" y="2056711"/>
            <a:ext cx="211137" cy="0"/>
          </a:xfrm>
          <a:prstGeom prst="straightConnector1">
            <a:avLst/>
          </a:prstGeom>
          <a:noFill/>
          <a:ln w="8890">
            <a:solidFill>
              <a:schemeClr val="tx1"/>
            </a:solidFill>
            <a:round/>
            <a:headEnd type="triangle" w="med" len="med"/>
            <a:tailEnd/>
          </a:ln>
        </p:spPr>
      </p:cxnSp>
      <p:cxnSp>
        <p:nvCxnSpPr>
          <p:cNvPr id="75" name="AutoShape 75"/>
          <p:cNvCxnSpPr>
            <a:cxnSpLocks noChangeShapeType="1"/>
            <a:stCxn id="73" idx="0"/>
          </p:cNvCxnSpPr>
          <p:nvPr/>
        </p:nvCxnSpPr>
        <p:spPr bwMode="auto">
          <a:xfrm>
            <a:off x="7151688" y="2056711"/>
            <a:ext cx="204787" cy="0"/>
          </a:xfrm>
          <a:prstGeom prst="straightConnector1">
            <a:avLst/>
          </a:prstGeom>
          <a:noFill/>
          <a:ln w="8890">
            <a:solidFill>
              <a:schemeClr val="tx1"/>
            </a:solidFill>
            <a:round/>
            <a:headEnd type="triangle" w="med" len="med"/>
            <a:tailEnd/>
          </a:ln>
        </p:spPr>
      </p:cxnSp>
      <p:sp>
        <p:nvSpPr>
          <p:cNvPr id="76" name="AutoShape 76"/>
          <p:cNvSpPr>
            <a:spLocks noChangeArrowheads="1"/>
          </p:cNvSpPr>
          <p:nvPr/>
        </p:nvSpPr>
        <p:spPr bwMode="auto">
          <a:xfrm rot="5400000">
            <a:off x="6996112" y="223609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7" name="AutoShape 77"/>
          <p:cNvCxnSpPr>
            <a:cxnSpLocks noChangeShapeType="1"/>
            <a:endCxn id="76" idx="4"/>
          </p:cNvCxnSpPr>
          <p:nvPr/>
        </p:nvCxnSpPr>
        <p:spPr bwMode="auto">
          <a:xfrm>
            <a:off x="6780213" y="2309123"/>
            <a:ext cx="211137" cy="0"/>
          </a:xfrm>
          <a:prstGeom prst="straightConnector1">
            <a:avLst/>
          </a:prstGeom>
          <a:noFill/>
          <a:ln w="8890">
            <a:solidFill>
              <a:schemeClr val="tx1"/>
            </a:solidFill>
            <a:round/>
            <a:headEnd/>
            <a:tailEnd/>
          </a:ln>
        </p:spPr>
      </p:cxnSp>
      <p:cxnSp>
        <p:nvCxnSpPr>
          <p:cNvPr id="78" name="AutoShape 78"/>
          <p:cNvCxnSpPr>
            <a:cxnSpLocks noChangeShapeType="1"/>
            <a:stCxn id="76" idx="0"/>
          </p:cNvCxnSpPr>
          <p:nvPr/>
        </p:nvCxnSpPr>
        <p:spPr bwMode="auto">
          <a:xfrm>
            <a:off x="7151688" y="2309123"/>
            <a:ext cx="204787" cy="0"/>
          </a:xfrm>
          <a:prstGeom prst="straightConnector1">
            <a:avLst/>
          </a:prstGeom>
          <a:noFill/>
          <a:ln w="8890">
            <a:solidFill>
              <a:schemeClr val="tx1"/>
            </a:solidFill>
            <a:round/>
            <a:headEnd/>
            <a:tailEnd/>
          </a:ln>
        </p:spPr>
      </p:cxnSp>
      <p:sp>
        <p:nvSpPr>
          <p:cNvPr id="79" name="AutoShape 79"/>
          <p:cNvSpPr>
            <a:spLocks noChangeArrowheads="1"/>
          </p:cNvSpPr>
          <p:nvPr/>
        </p:nvSpPr>
        <p:spPr bwMode="auto">
          <a:xfrm rot="5400000">
            <a:off x="6996112" y="25948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80" name="AutoShape 80"/>
          <p:cNvCxnSpPr>
            <a:cxnSpLocks noChangeShapeType="1"/>
            <a:endCxn id="79" idx="4"/>
          </p:cNvCxnSpPr>
          <p:nvPr/>
        </p:nvCxnSpPr>
        <p:spPr bwMode="auto">
          <a:xfrm>
            <a:off x="6780213" y="2667898"/>
            <a:ext cx="211137" cy="0"/>
          </a:xfrm>
          <a:prstGeom prst="straightConnector1">
            <a:avLst/>
          </a:prstGeom>
          <a:noFill/>
          <a:ln w="8890">
            <a:solidFill>
              <a:schemeClr val="tx1"/>
            </a:solidFill>
            <a:round/>
            <a:headEnd/>
            <a:tailEnd/>
          </a:ln>
        </p:spPr>
      </p:cxnSp>
      <p:cxnSp>
        <p:nvCxnSpPr>
          <p:cNvPr id="81" name="AutoShape 81"/>
          <p:cNvCxnSpPr>
            <a:cxnSpLocks noChangeShapeType="1"/>
            <a:stCxn id="79" idx="0"/>
          </p:cNvCxnSpPr>
          <p:nvPr/>
        </p:nvCxnSpPr>
        <p:spPr bwMode="auto">
          <a:xfrm>
            <a:off x="7151688" y="2667898"/>
            <a:ext cx="204787" cy="0"/>
          </a:xfrm>
          <a:prstGeom prst="straightConnector1">
            <a:avLst/>
          </a:prstGeom>
          <a:noFill/>
          <a:ln w="8890">
            <a:solidFill>
              <a:schemeClr val="tx1"/>
            </a:solidFill>
            <a:round/>
            <a:headEnd/>
            <a:tailEnd/>
          </a:ln>
        </p:spPr>
      </p:cxnSp>
      <p:sp>
        <p:nvSpPr>
          <p:cNvPr id="82" name="AutoShape 82"/>
          <p:cNvSpPr>
            <a:spLocks noChangeArrowheads="1"/>
          </p:cNvSpPr>
          <p:nvPr/>
        </p:nvSpPr>
        <p:spPr bwMode="auto">
          <a:xfrm rot="5400000">
            <a:off x="6996113" y="2955236"/>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83" name="AutoShape 83"/>
          <p:cNvCxnSpPr>
            <a:cxnSpLocks noChangeShapeType="1"/>
            <a:endCxn id="82" idx="4"/>
          </p:cNvCxnSpPr>
          <p:nvPr/>
        </p:nvCxnSpPr>
        <p:spPr bwMode="auto">
          <a:xfrm>
            <a:off x="6780213" y="3028261"/>
            <a:ext cx="211137" cy="0"/>
          </a:xfrm>
          <a:prstGeom prst="straightConnector1">
            <a:avLst/>
          </a:prstGeom>
          <a:noFill/>
          <a:ln w="8890">
            <a:solidFill>
              <a:schemeClr val="tx1"/>
            </a:solidFill>
            <a:round/>
            <a:headEnd/>
            <a:tailEnd/>
          </a:ln>
        </p:spPr>
      </p:cxnSp>
      <p:cxnSp>
        <p:nvCxnSpPr>
          <p:cNvPr id="84" name="AutoShape 84"/>
          <p:cNvCxnSpPr>
            <a:cxnSpLocks noChangeShapeType="1"/>
            <a:stCxn id="82" idx="0"/>
          </p:cNvCxnSpPr>
          <p:nvPr/>
        </p:nvCxnSpPr>
        <p:spPr bwMode="auto">
          <a:xfrm>
            <a:off x="7151688" y="3028261"/>
            <a:ext cx="204787" cy="0"/>
          </a:xfrm>
          <a:prstGeom prst="straightConnector1">
            <a:avLst/>
          </a:prstGeom>
          <a:noFill/>
          <a:ln w="8890">
            <a:solidFill>
              <a:schemeClr val="tx1"/>
            </a:solidFill>
            <a:round/>
            <a:headEnd/>
            <a:tailEnd/>
          </a:ln>
        </p:spPr>
      </p:cxnSp>
      <p:grpSp>
        <p:nvGrpSpPr>
          <p:cNvPr id="85" name="Group 85"/>
          <p:cNvGrpSpPr>
            <a:grpSpLocks/>
          </p:cNvGrpSpPr>
          <p:nvPr/>
        </p:nvGrpSpPr>
        <p:grpSpPr bwMode="auto">
          <a:xfrm>
            <a:off x="6996113" y="2451998"/>
            <a:ext cx="153987" cy="122238"/>
            <a:chOff x="1526" y="1540"/>
            <a:chExt cx="97" cy="77"/>
          </a:xfrm>
        </p:grpSpPr>
        <p:sp>
          <p:nvSpPr>
            <p:cNvPr id="86" name="Text Box 86"/>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sp>
          <p:nvSpPr>
            <p:cNvPr id="87" name="Line 87"/>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nvGrpSpPr>
          <p:cNvPr id="88" name="Group 88"/>
          <p:cNvGrpSpPr>
            <a:grpSpLocks/>
          </p:cNvGrpSpPr>
          <p:nvPr/>
        </p:nvGrpSpPr>
        <p:grpSpPr bwMode="auto">
          <a:xfrm>
            <a:off x="6996113" y="2810773"/>
            <a:ext cx="168275" cy="122238"/>
            <a:chOff x="1825" y="1369"/>
            <a:chExt cx="106" cy="77"/>
          </a:xfrm>
        </p:grpSpPr>
        <p:sp>
          <p:nvSpPr>
            <p:cNvPr id="89" name="Line 89"/>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0"/>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91" name="AutoShape 91"/>
          <p:cNvSpPr>
            <a:spLocks noChangeArrowheads="1"/>
          </p:cNvSpPr>
          <p:nvPr/>
        </p:nvSpPr>
        <p:spPr bwMode="auto">
          <a:xfrm>
            <a:off x="6203950" y="1947173"/>
            <a:ext cx="144463"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2" name="AutoShape 92"/>
          <p:cNvCxnSpPr>
            <a:cxnSpLocks noChangeShapeType="1"/>
            <a:endCxn id="91" idx="4"/>
          </p:cNvCxnSpPr>
          <p:nvPr/>
        </p:nvCxnSpPr>
        <p:spPr bwMode="auto">
          <a:xfrm flipV="1">
            <a:off x="6275388" y="2099573"/>
            <a:ext cx="1587" cy="207963"/>
          </a:xfrm>
          <a:prstGeom prst="straightConnector1">
            <a:avLst/>
          </a:prstGeom>
          <a:noFill/>
          <a:ln w="8890">
            <a:solidFill>
              <a:schemeClr val="tx1"/>
            </a:solidFill>
            <a:round/>
            <a:headEnd type="triangle" w="med" len="med"/>
            <a:tailEnd/>
          </a:ln>
        </p:spPr>
      </p:cxnSp>
      <p:cxnSp>
        <p:nvCxnSpPr>
          <p:cNvPr id="93" name="AutoShape 93"/>
          <p:cNvCxnSpPr>
            <a:cxnSpLocks noChangeShapeType="1"/>
            <a:stCxn id="91" idx="0"/>
          </p:cNvCxnSpPr>
          <p:nvPr/>
        </p:nvCxnSpPr>
        <p:spPr bwMode="auto">
          <a:xfrm flipH="1" flipV="1">
            <a:off x="6275388" y="1731273"/>
            <a:ext cx="1587" cy="207963"/>
          </a:xfrm>
          <a:prstGeom prst="straightConnector1">
            <a:avLst/>
          </a:prstGeom>
          <a:noFill/>
          <a:ln w="8890">
            <a:solidFill>
              <a:schemeClr val="tx1"/>
            </a:solidFill>
            <a:round/>
            <a:headEnd type="triangle" w="med" len="med"/>
            <a:tailEnd/>
          </a:ln>
        </p:spPr>
      </p:cxnSp>
      <p:sp>
        <p:nvSpPr>
          <p:cNvPr id="94" name="AutoShape 94"/>
          <p:cNvSpPr>
            <a:spLocks noChangeArrowheads="1"/>
          </p:cNvSpPr>
          <p:nvPr/>
        </p:nvSpPr>
        <p:spPr bwMode="auto">
          <a:xfrm>
            <a:off x="6456363" y="19471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5" name="AutoShape 95"/>
          <p:cNvCxnSpPr>
            <a:cxnSpLocks noChangeShapeType="1"/>
            <a:endCxn id="94" idx="4"/>
          </p:cNvCxnSpPr>
          <p:nvPr/>
        </p:nvCxnSpPr>
        <p:spPr bwMode="auto">
          <a:xfrm flipV="1">
            <a:off x="6527800" y="2099573"/>
            <a:ext cx="1588" cy="207963"/>
          </a:xfrm>
          <a:prstGeom prst="straightConnector1">
            <a:avLst/>
          </a:prstGeom>
          <a:noFill/>
          <a:ln w="8890">
            <a:solidFill>
              <a:schemeClr val="tx1"/>
            </a:solidFill>
            <a:round/>
            <a:headEnd/>
            <a:tailEnd/>
          </a:ln>
        </p:spPr>
      </p:cxnSp>
      <p:cxnSp>
        <p:nvCxnSpPr>
          <p:cNvPr id="96" name="AutoShape 96"/>
          <p:cNvCxnSpPr>
            <a:cxnSpLocks noChangeShapeType="1"/>
            <a:stCxn id="94" idx="0"/>
          </p:cNvCxnSpPr>
          <p:nvPr/>
        </p:nvCxnSpPr>
        <p:spPr bwMode="auto">
          <a:xfrm flipH="1" flipV="1">
            <a:off x="6527800" y="1731273"/>
            <a:ext cx="1588" cy="207963"/>
          </a:xfrm>
          <a:prstGeom prst="straightConnector1">
            <a:avLst/>
          </a:prstGeom>
          <a:noFill/>
          <a:ln w="8890">
            <a:solidFill>
              <a:schemeClr val="tx1"/>
            </a:solidFill>
            <a:round/>
            <a:headEnd/>
            <a:tailEnd/>
          </a:ln>
        </p:spPr>
      </p:cxnSp>
      <p:sp>
        <p:nvSpPr>
          <p:cNvPr id="97" name="AutoShape 97"/>
          <p:cNvSpPr>
            <a:spLocks noChangeArrowheads="1"/>
          </p:cNvSpPr>
          <p:nvPr/>
        </p:nvSpPr>
        <p:spPr bwMode="auto">
          <a:xfrm>
            <a:off x="5951538" y="266789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8" name="AutoShape 98"/>
          <p:cNvCxnSpPr>
            <a:cxnSpLocks noChangeShapeType="1"/>
            <a:endCxn id="97" idx="4"/>
          </p:cNvCxnSpPr>
          <p:nvPr/>
        </p:nvCxnSpPr>
        <p:spPr bwMode="auto">
          <a:xfrm flipV="1">
            <a:off x="6022975" y="2820298"/>
            <a:ext cx="1588" cy="207963"/>
          </a:xfrm>
          <a:prstGeom prst="straightConnector1">
            <a:avLst/>
          </a:prstGeom>
          <a:noFill/>
          <a:ln w="8890">
            <a:solidFill>
              <a:schemeClr val="tx1"/>
            </a:solidFill>
            <a:round/>
            <a:headEnd/>
            <a:tailEnd/>
          </a:ln>
        </p:spPr>
      </p:cxnSp>
      <p:cxnSp>
        <p:nvCxnSpPr>
          <p:cNvPr id="99" name="AutoShape 99"/>
          <p:cNvCxnSpPr>
            <a:cxnSpLocks noChangeShapeType="1"/>
            <a:stCxn id="97" idx="0"/>
          </p:cNvCxnSpPr>
          <p:nvPr/>
        </p:nvCxnSpPr>
        <p:spPr bwMode="auto">
          <a:xfrm flipH="1" flipV="1">
            <a:off x="6022975" y="2451998"/>
            <a:ext cx="1588" cy="207963"/>
          </a:xfrm>
          <a:prstGeom prst="straightConnector1">
            <a:avLst/>
          </a:prstGeom>
          <a:noFill/>
          <a:ln w="8890">
            <a:solidFill>
              <a:schemeClr val="tx1"/>
            </a:solidFill>
            <a:round/>
            <a:headEnd/>
            <a:tailEnd/>
          </a:ln>
        </p:spPr>
      </p:cxnSp>
      <p:sp>
        <p:nvSpPr>
          <p:cNvPr id="100" name="AutoShape 100"/>
          <p:cNvSpPr>
            <a:spLocks noChangeArrowheads="1"/>
          </p:cNvSpPr>
          <p:nvPr/>
        </p:nvSpPr>
        <p:spPr bwMode="auto">
          <a:xfrm>
            <a:off x="6348413" y="266789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1"/>
          <p:cNvCxnSpPr>
            <a:cxnSpLocks noChangeShapeType="1"/>
            <a:endCxn id="100" idx="4"/>
          </p:cNvCxnSpPr>
          <p:nvPr/>
        </p:nvCxnSpPr>
        <p:spPr bwMode="auto">
          <a:xfrm flipV="1">
            <a:off x="6419850" y="2820298"/>
            <a:ext cx="1588" cy="207963"/>
          </a:xfrm>
          <a:prstGeom prst="straightConnector1">
            <a:avLst/>
          </a:prstGeom>
          <a:noFill/>
          <a:ln w="8890">
            <a:solidFill>
              <a:schemeClr val="tx1"/>
            </a:solidFill>
            <a:round/>
            <a:headEnd/>
            <a:tailEnd/>
          </a:ln>
        </p:spPr>
      </p:cxnSp>
      <p:cxnSp>
        <p:nvCxnSpPr>
          <p:cNvPr id="102" name="AutoShape 102"/>
          <p:cNvCxnSpPr>
            <a:cxnSpLocks noChangeShapeType="1"/>
            <a:stCxn id="100" idx="0"/>
          </p:cNvCxnSpPr>
          <p:nvPr/>
        </p:nvCxnSpPr>
        <p:spPr bwMode="auto">
          <a:xfrm flipH="1" flipV="1">
            <a:off x="6419850" y="2451998"/>
            <a:ext cx="1588" cy="207963"/>
          </a:xfrm>
          <a:prstGeom prst="straightConnector1">
            <a:avLst/>
          </a:prstGeom>
          <a:noFill/>
          <a:ln w="8890">
            <a:solidFill>
              <a:schemeClr val="tx1"/>
            </a:solidFill>
            <a:round/>
            <a:headEnd/>
            <a:tailEnd/>
          </a:ln>
        </p:spPr>
      </p:cxnSp>
      <p:grpSp>
        <p:nvGrpSpPr>
          <p:cNvPr id="103" name="Group 103"/>
          <p:cNvGrpSpPr>
            <a:grpSpLocks/>
          </p:cNvGrpSpPr>
          <p:nvPr/>
        </p:nvGrpSpPr>
        <p:grpSpPr bwMode="auto">
          <a:xfrm>
            <a:off x="6527800" y="2631386"/>
            <a:ext cx="85725" cy="177800"/>
            <a:chOff x="1528" y="1363"/>
            <a:chExt cx="54" cy="112"/>
          </a:xfrm>
        </p:grpSpPr>
        <p:sp>
          <p:nvSpPr>
            <p:cNvPr id="104" name="Line 104"/>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5" name="Text Box 105"/>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nvGrpSpPr>
          <p:cNvPr id="106" name="Group 106"/>
          <p:cNvGrpSpPr>
            <a:grpSpLocks/>
          </p:cNvGrpSpPr>
          <p:nvPr/>
        </p:nvGrpSpPr>
        <p:grpSpPr bwMode="auto">
          <a:xfrm>
            <a:off x="6130925" y="2667898"/>
            <a:ext cx="85725" cy="179388"/>
            <a:chOff x="1653" y="1330"/>
            <a:chExt cx="54" cy="113"/>
          </a:xfrm>
        </p:grpSpPr>
        <p:sp>
          <p:nvSpPr>
            <p:cNvPr id="107" name="Line 107"/>
            <p:cNvSpPr>
              <a:spLocks noChangeShapeType="1"/>
            </p:cNvSpPr>
            <p:nvPr/>
          </p:nvSpPr>
          <p:spPr bwMode="auto">
            <a:xfrm rot="10800000" flipH="1">
              <a:off x="1673" y="1330"/>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8" name="Text Box 108"/>
            <p:cNvSpPr txBox="1">
              <a:spLocks noChangeArrowheads="1"/>
            </p:cNvSpPr>
            <p:nvPr/>
          </p:nvSpPr>
          <p:spPr bwMode="auto">
            <a:xfrm>
              <a:off x="1653" y="1366"/>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nvGrpSpPr>
          <p:cNvPr id="109" name="Group 109"/>
          <p:cNvGrpSpPr>
            <a:grpSpLocks/>
          </p:cNvGrpSpPr>
          <p:nvPr/>
        </p:nvGrpSpPr>
        <p:grpSpPr bwMode="auto">
          <a:xfrm>
            <a:off x="6657975" y="3402911"/>
            <a:ext cx="430213" cy="430212"/>
            <a:chOff x="998" y="3624"/>
            <a:chExt cx="271" cy="271"/>
          </a:xfrm>
        </p:grpSpPr>
        <p:sp>
          <p:nvSpPr>
            <p:cNvPr id="110" name="Freeform 110"/>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11" name="Freeform 111"/>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12" name="AutoShape 112"/>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cxnSp>
        <p:nvCxnSpPr>
          <p:cNvPr id="113" name="AutoShape 113"/>
          <p:cNvCxnSpPr>
            <a:cxnSpLocks noChangeShapeType="1"/>
          </p:cNvCxnSpPr>
          <p:nvPr/>
        </p:nvCxnSpPr>
        <p:spPr bwMode="auto">
          <a:xfrm flipV="1">
            <a:off x="5937250" y="3402911"/>
            <a:ext cx="1588" cy="323850"/>
          </a:xfrm>
          <a:prstGeom prst="straightConnector1">
            <a:avLst/>
          </a:prstGeom>
          <a:noFill/>
          <a:ln w="8890">
            <a:solidFill>
              <a:schemeClr val="tx1"/>
            </a:solidFill>
            <a:round/>
            <a:headEnd/>
            <a:tailEnd type="triangle" w="med" len="med"/>
          </a:ln>
        </p:spPr>
      </p:cxnSp>
      <p:cxnSp>
        <p:nvCxnSpPr>
          <p:cNvPr id="114" name="AutoShape 114"/>
          <p:cNvCxnSpPr>
            <a:cxnSpLocks noChangeShapeType="1"/>
          </p:cNvCxnSpPr>
          <p:nvPr/>
        </p:nvCxnSpPr>
        <p:spPr bwMode="auto">
          <a:xfrm flipV="1">
            <a:off x="6224588" y="3402911"/>
            <a:ext cx="1587" cy="323850"/>
          </a:xfrm>
          <a:prstGeom prst="straightConnector1">
            <a:avLst/>
          </a:prstGeom>
          <a:noFill/>
          <a:ln w="8890">
            <a:solidFill>
              <a:schemeClr val="tx1"/>
            </a:solidFill>
            <a:round/>
            <a:headEnd type="triangle" w="med" len="med"/>
            <a:tailEnd/>
          </a:ln>
        </p:spPr>
      </p:cxnSp>
      <p:cxnSp>
        <p:nvCxnSpPr>
          <p:cNvPr id="115" name="AutoShape 115"/>
          <p:cNvCxnSpPr>
            <a:cxnSpLocks noChangeShapeType="1"/>
          </p:cNvCxnSpPr>
          <p:nvPr/>
        </p:nvCxnSpPr>
        <p:spPr bwMode="auto">
          <a:xfrm>
            <a:off x="5900738" y="4014098"/>
            <a:ext cx="288925" cy="0"/>
          </a:xfrm>
          <a:prstGeom prst="straightConnector1">
            <a:avLst/>
          </a:prstGeom>
          <a:noFill/>
          <a:ln w="8890">
            <a:solidFill>
              <a:schemeClr val="tx1"/>
            </a:solidFill>
            <a:round/>
            <a:headEnd/>
            <a:tailEnd type="triangle" w="med" len="med"/>
          </a:ln>
        </p:spPr>
      </p:cxnSp>
      <p:cxnSp>
        <p:nvCxnSpPr>
          <p:cNvPr id="116" name="AutoShape 116"/>
          <p:cNvCxnSpPr>
            <a:cxnSpLocks noChangeShapeType="1"/>
          </p:cNvCxnSpPr>
          <p:nvPr/>
        </p:nvCxnSpPr>
        <p:spPr bwMode="auto">
          <a:xfrm>
            <a:off x="5900738" y="4374461"/>
            <a:ext cx="250825" cy="0"/>
          </a:xfrm>
          <a:prstGeom prst="straightConnector1">
            <a:avLst/>
          </a:prstGeom>
          <a:noFill/>
          <a:ln w="8890">
            <a:solidFill>
              <a:schemeClr val="tx1"/>
            </a:solidFill>
            <a:round/>
            <a:headEnd type="triangle" w="med" len="med"/>
            <a:tailEnd/>
          </a:ln>
        </p:spPr>
      </p:cxnSp>
      <p:grpSp>
        <p:nvGrpSpPr>
          <p:cNvPr id="117" name="Group 117"/>
          <p:cNvGrpSpPr>
            <a:grpSpLocks/>
          </p:cNvGrpSpPr>
          <p:nvPr/>
        </p:nvGrpSpPr>
        <p:grpSpPr bwMode="auto">
          <a:xfrm>
            <a:off x="7126288" y="3402911"/>
            <a:ext cx="430212" cy="323850"/>
            <a:chOff x="998" y="3624"/>
            <a:chExt cx="271" cy="271"/>
          </a:xfrm>
        </p:grpSpPr>
        <p:sp>
          <p:nvSpPr>
            <p:cNvPr id="118" name="Freeform 118"/>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19" name="Freeform 119"/>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20" name="AutoShape 120"/>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nvGrpSpPr>
          <p:cNvPr id="121" name="Group 121"/>
          <p:cNvGrpSpPr>
            <a:grpSpLocks/>
          </p:cNvGrpSpPr>
          <p:nvPr/>
        </p:nvGrpSpPr>
        <p:grpSpPr bwMode="auto">
          <a:xfrm>
            <a:off x="7631113" y="3402911"/>
            <a:ext cx="430212" cy="179387"/>
            <a:chOff x="998" y="3624"/>
            <a:chExt cx="271" cy="271"/>
          </a:xfrm>
        </p:grpSpPr>
        <p:sp>
          <p:nvSpPr>
            <p:cNvPr id="122" name="Freeform 122"/>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23" name="Freeform 123"/>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24" name="AutoShape 124"/>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nvGrpSpPr>
          <p:cNvPr id="125" name="Group 125"/>
          <p:cNvGrpSpPr>
            <a:grpSpLocks/>
          </p:cNvGrpSpPr>
          <p:nvPr/>
        </p:nvGrpSpPr>
        <p:grpSpPr bwMode="auto">
          <a:xfrm rot="5400000">
            <a:off x="6657975" y="3979173"/>
            <a:ext cx="430213" cy="430213"/>
            <a:chOff x="998" y="3624"/>
            <a:chExt cx="271" cy="271"/>
          </a:xfrm>
        </p:grpSpPr>
        <p:sp>
          <p:nvSpPr>
            <p:cNvPr id="126" name="Freeform 126"/>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27" name="Freeform 127"/>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28" name="AutoShape 128"/>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nvGrpSpPr>
          <p:cNvPr id="129" name="Group 129"/>
          <p:cNvGrpSpPr>
            <a:grpSpLocks/>
          </p:cNvGrpSpPr>
          <p:nvPr/>
        </p:nvGrpSpPr>
        <p:grpSpPr bwMode="auto">
          <a:xfrm rot="5400000">
            <a:off x="7181056" y="4032355"/>
            <a:ext cx="430213" cy="323850"/>
            <a:chOff x="998" y="3624"/>
            <a:chExt cx="271" cy="271"/>
          </a:xfrm>
        </p:grpSpPr>
        <p:sp>
          <p:nvSpPr>
            <p:cNvPr id="130" name="Freeform 130"/>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31" name="Freeform 131"/>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32" name="AutoShape 132"/>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nvGrpSpPr>
          <p:cNvPr id="133" name="Group 133"/>
          <p:cNvGrpSpPr>
            <a:grpSpLocks/>
          </p:cNvGrpSpPr>
          <p:nvPr/>
        </p:nvGrpSpPr>
        <p:grpSpPr bwMode="auto">
          <a:xfrm rot="5400000">
            <a:off x="7648575" y="4104586"/>
            <a:ext cx="430213" cy="179387"/>
            <a:chOff x="998" y="3624"/>
            <a:chExt cx="271" cy="271"/>
          </a:xfrm>
        </p:grpSpPr>
        <p:sp>
          <p:nvSpPr>
            <p:cNvPr id="134" name="Freeform 134"/>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35" name="Freeform 135"/>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36" name="AutoShape 136"/>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137" name="Rectangle 137"/>
          <p:cNvSpPr>
            <a:spLocks noChangeArrowheads="1"/>
          </p:cNvSpPr>
          <p:nvPr/>
        </p:nvSpPr>
        <p:spPr bwMode="auto">
          <a:xfrm>
            <a:off x="2481263" y="2326586"/>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sp>
        <p:nvSpPr>
          <p:cNvPr id="138" name="Rectangle 138"/>
          <p:cNvSpPr>
            <a:spLocks noChangeArrowheads="1"/>
          </p:cNvSpPr>
          <p:nvPr/>
        </p:nvSpPr>
        <p:spPr bwMode="auto">
          <a:xfrm>
            <a:off x="2373313" y="2434536"/>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Agent’s Name</a:t>
            </a:r>
          </a:p>
        </p:txBody>
      </p:sp>
      <p:sp>
        <p:nvSpPr>
          <p:cNvPr id="139" name="Text Box 139"/>
          <p:cNvSpPr txBox="1">
            <a:spLocks noChangeArrowheads="1"/>
          </p:cNvSpPr>
          <p:nvPr/>
        </p:nvSpPr>
        <p:spPr bwMode="auto">
          <a:xfrm>
            <a:off x="7178675" y="4847536"/>
            <a:ext cx="431800" cy="366712"/>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800" b="1">
                <a:latin typeface="Times New Roman" pitchFamily="18" charset="0"/>
              </a:rPr>
              <a:t>...</a:t>
            </a:r>
          </a:p>
        </p:txBody>
      </p:sp>
      <p:sp>
        <p:nvSpPr>
          <p:cNvPr id="140" name="Text Box 140"/>
          <p:cNvSpPr txBox="1">
            <a:spLocks noChangeArrowheads="1"/>
          </p:cNvSpPr>
          <p:nvPr/>
        </p:nvSpPr>
        <p:spPr bwMode="auto">
          <a:xfrm rot="5400000">
            <a:off x="7722394" y="4953105"/>
            <a:ext cx="431800" cy="366712"/>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800" b="1">
                <a:latin typeface="Times New Roman" pitchFamily="18" charset="0"/>
              </a:rPr>
              <a:t>...</a:t>
            </a:r>
          </a:p>
        </p:txBody>
      </p:sp>
      <p:sp>
        <p:nvSpPr>
          <p:cNvPr id="141" name="AutoShape 142"/>
          <p:cNvSpPr>
            <a:spLocks noChangeArrowheads="1"/>
          </p:cNvSpPr>
          <p:nvPr/>
        </p:nvSpPr>
        <p:spPr bwMode="auto">
          <a:xfrm>
            <a:off x="1376363" y="21376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2" name="AutoShape 143"/>
          <p:cNvCxnSpPr>
            <a:cxnSpLocks noChangeShapeType="1"/>
            <a:stCxn id="6" idx="0"/>
            <a:endCxn id="141" idx="4"/>
          </p:cNvCxnSpPr>
          <p:nvPr/>
        </p:nvCxnSpPr>
        <p:spPr bwMode="auto">
          <a:xfrm flipH="1" flipV="1">
            <a:off x="1449388" y="2290073"/>
            <a:ext cx="1587" cy="150813"/>
          </a:xfrm>
          <a:prstGeom prst="straightConnector1">
            <a:avLst/>
          </a:prstGeom>
          <a:noFill/>
          <a:ln w="8890">
            <a:solidFill>
              <a:schemeClr val="tx1"/>
            </a:solidFill>
            <a:round/>
            <a:headEnd/>
            <a:tailEnd/>
          </a:ln>
        </p:spPr>
      </p:cxnSp>
      <p:cxnSp>
        <p:nvCxnSpPr>
          <p:cNvPr id="143" name="AutoShape 144"/>
          <p:cNvCxnSpPr>
            <a:cxnSpLocks noChangeShapeType="1"/>
            <a:stCxn id="141" idx="0"/>
            <a:endCxn id="48" idx="2"/>
          </p:cNvCxnSpPr>
          <p:nvPr/>
        </p:nvCxnSpPr>
        <p:spPr bwMode="auto">
          <a:xfrm flipV="1">
            <a:off x="1449388" y="1991623"/>
            <a:ext cx="1587" cy="138113"/>
          </a:xfrm>
          <a:prstGeom prst="straightConnector1">
            <a:avLst/>
          </a:prstGeom>
          <a:noFill/>
          <a:ln w="8890">
            <a:solidFill>
              <a:schemeClr val="tx1"/>
            </a:solidFill>
            <a:round/>
            <a:headEnd/>
            <a:tailEnd/>
          </a:ln>
        </p:spPr>
      </p:cxn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example</a:t>
            </a:r>
            <a:endParaRPr lang="en-US" dirty="0"/>
          </a:p>
        </p:txBody>
      </p:sp>
      <p:sp>
        <p:nvSpPr>
          <p:cNvPr id="3" name="Rectangle 4"/>
          <p:cNvSpPr>
            <a:spLocks noChangeArrowheads="1"/>
          </p:cNvSpPr>
          <p:nvPr/>
        </p:nvSpPr>
        <p:spPr bwMode="auto">
          <a:xfrm>
            <a:off x="446088" y="1850111"/>
            <a:ext cx="3600450" cy="720725"/>
          </a:xfrm>
          <a:prstGeom prst="rect">
            <a:avLst/>
          </a:prstGeom>
          <a:solidFill>
            <a:srgbClr val="DDDDDD"/>
          </a:solidFill>
          <a:ln w="17780">
            <a:solidFill>
              <a:schemeClr val="tx1"/>
            </a:solidFill>
            <a:miter lim="800000"/>
            <a:headEnd/>
            <a:tailEnd/>
          </a:ln>
        </p:spPr>
        <p:txBody>
          <a:bodyPr lIns="36000" tIns="36000" rIns="36000" bIns="36000"/>
          <a:lstStyle/>
          <a:p>
            <a:pPr>
              <a:buClrTx/>
              <a:buSzTx/>
              <a:buFontTx/>
              <a:buNone/>
            </a:pPr>
            <a:r>
              <a:rPr lang="en-US" sz="1200"/>
              <a:t>Customers</a:t>
            </a:r>
          </a:p>
        </p:txBody>
      </p:sp>
      <p:sp>
        <p:nvSpPr>
          <p:cNvPr id="4" name="Rectangle 5"/>
          <p:cNvSpPr>
            <a:spLocks noChangeArrowheads="1"/>
          </p:cNvSpPr>
          <p:nvPr/>
        </p:nvSpPr>
        <p:spPr bwMode="auto">
          <a:xfrm>
            <a:off x="517525" y="2066011"/>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5" name="Group 6"/>
          <p:cNvGrpSpPr>
            <a:grpSpLocks/>
          </p:cNvGrpSpPr>
          <p:nvPr/>
        </p:nvGrpSpPr>
        <p:grpSpPr bwMode="auto">
          <a:xfrm>
            <a:off x="947738" y="2123161"/>
            <a:ext cx="163512" cy="287338"/>
            <a:chOff x="1348" y="521"/>
            <a:chExt cx="103" cy="181"/>
          </a:xfrm>
        </p:grpSpPr>
        <p:sp>
          <p:nvSpPr>
            <p:cNvPr id="6" name="Oval 7"/>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 name="Line 8"/>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8" name="Line 9"/>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9" name="Line 10"/>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0" name="Line 11"/>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 name="Line 12"/>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sp>
        <p:nvSpPr>
          <p:cNvPr id="12" name="Rectangle 13"/>
          <p:cNvSpPr>
            <a:spLocks noChangeArrowheads="1"/>
          </p:cNvSpPr>
          <p:nvPr/>
        </p:nvSpPr>
        <p:spPr bwMode="auto">
          <a:xfrm>
            <a:off x="1598613" y="2066011"/>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3" name="Group 14"/>
          <p:cNvGrpSpPr>
            <a:grpSpLocks/>
          </p:cNvGrpSpPr>
          <p:nvPr/>
        </p:nvGrpSpPr>
        <p:grpSpPr bwMode="auto">
          <a:xfrm>
            <a:off x="2028825" y="2123161"/>
            <a:ext cx="163513" cy="287338"/>
            <a:chOff x="1348" y="521"/>
            <a:chExt cx="103" cy="181"/>
          </a:xfrm>
        </p:grpSpPr>
        <p:sp>
          <p:nvSpPr>
            <p:cNvPr id="14" name="Oval 15"/>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5" name="Line 16"/>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6" name="Line 17"/>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7" name="Line 18"/>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8" name="Line 19"/>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9" name="Line 20"/>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sp>
        <p:nvSpPr>
          <p:cNvPr id="20" name="Rectangle 21"/>
          <p:cNvSpPr>
            <a:spLocks noChangeArrowheads="1"/>
          </p:cNvSpPr>
          <p:nvPr/>
        </p:nvSpPr>
        <p:spPr bwMode="auto">
          <a:xfrm>
            <a:off x="2930525" y="2066011"/>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21" name="Group 22"/>
          <p:cNvGrpSpPr>
            <a:grpSpLocks/>
          </p:cNvGrpSpPr>
          <p:nvPr/>
        </p:nvGrpSpPr>
        <p:grpSpPr bwMode="auto">
          <a:xfrm>
            <a:off x="3360738" y="2123161"/>
            <a:ext cx="163512" cy="287338"/>
            <a:chOff x="1348" y="521"/>
            <a:chExt cx="103" cy="181"/>
          </a:xfrm>
        </p:grpSpPr>
        <p:sp>
          <p:nvSpPr>
            <p:cNvPr id="22" name="Oval 23"/>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23" name="Line 24"/>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24" name="Line 25"/>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25" name="Line 26"/>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26" name="Line 27"/>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27" name="Line 28"/>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sp>
        <p:nvSpPr>
          <p:cNvPr id="28" name="Text Box 29"/>
          <p:cNvSpPr txBox="1">
            <a:spLocks noChangeArrowheads="1"/>
          </p:cNvSpPr>
          <p:nvPr/>
        </p:nvSpPr>
        <p:spPr bwMode="auto">
          <a:xfrm>
            <a:off x="2533650" y="2066011"/>
            <a:ext cx="431800" cy="366713"/>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800" b="1">
                <a:latin typeface="Times New Roman" pitchFamily="18" charset="0"/>
              </a:rPr>
              <a:t>...</a:t>
            </a:r>
          </a:p>
        </p:txBody>
      </p:sp>
      <p:sp>
        <p:nvSpPr>
          <p:cNvPr id="29" name="Rectangle 30"/>
          <p:cNvSpPr>
            <a:spLocks noChangeArrowheads="1"/>
          </p:cNvSpPr>
          <p:nvPr/>
        </p:nvSpPr>
        <p:spPr bwMode="auto">
          <a:xfrm>
            <a:off x="446088" y="3145511"/>
            <a:ext cx="3600450" cy="1981200"/>
          </a:xfrm>
          <a:prstGeom prst="rect">
            <a:avLst/>
          </a:prstGeom>
          <a:solidFill>
            <a:srgbClr val="DDDDDD"/>
          </a:solidFill>
          <a:ln w="12700">
            <a:solidFill>
              <a:schemeClr val="tx1"/>
            </a:solidFill>
            <a:miter lim="800000"/>
            <a:headEnd/>
            <a:tailEnd/>
          </a:ln>
        </p:spPr>
        <p:txBody>
          <a:bodyPr lIns="36000" tIns="36000" rIns="36000" bIns="36000"/>
          <a:lstStyle/>
          <a:p>
            <a:pPr algn="ctr">
              <a:buClrTx/>
              <a:buSzTx/>
              <a:buFontTx/>
              <a:buNone/>
            </a:pPr>
            <a:r>
              <a:rPr lang="en-US" sz="1200"/>
              <a:t>Online Shop Server</a:t>
            </a:r>
          </a:p>
        </p:txBody>
      </p:sp>
      <p:sp>
        <p:nvSpPr>
          <p:cNvPr id="30" name="Rectangle 31"/>
          <p:cNvSpPr>
            <a:spLocks noChangeArrowheads="1"/>
          </p:cNvSpPr>
          <p:nvPr/>
        </p:nvSpPr>
        <p:spPr bwMode="auto">
          <a:xfrm>
            <a:off x="590550" y="3397924"/>
            <a:ext cx="3313113" cy="720725"/>
          </a:xfrm>
          <a:prstGeom prst="rect">
            <a:avLst/>
          </a:prstGeom>
          <a:solidFill>
            <a:schemeClr val="bg1"/>
          </a:solidFill>
          <a:ln w="12700">
            <a:solidFill>
              <a:schemeClr val="tx1"/>
            </a:solidFill>
            <a:miter lim="800000"/>
            <a:headEnd/>
            <a:tailEnd/>
          </a:ln>
        </p:spPr>
        <p:txBody>
          <a:bodyPr lIns="36000" tIns="36000" rIns="36000" bIns="36000" anchor="ctr"/>
          <a:lstStyle/>
          <a:p>
            <a:pPr>
              <a:buClrTx/>
              <a:buSzTx/>
              <a:buFontTx/>
              <a:buNone/>
            </a:pPr>
            <a:endParaRPr lang="en-US" sz="1200"/>
          </a:p>
        </p:txBody>
      </p:sp>
      <p:sp>
        <p:nvSpPr>
          <p:cNvPr id="31" name="Rectangle 32"/>
          <p:cNvSpPr>
            <a:spLocks noChangeArrowheads="1"/>
          </p:cNvSpPr>
          <p:nvPr/>
        </p:nvSpPr>
        <p:spPr bwMode="auto">
          <a:xfrm>
            <a:off x="663575" y="3470949"/>
            <a:ext cx="1008063" cy="576262"/>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r>
              <a:rPr lang="en-US" sz="1200" dirty="0"/>
              <a:t>Customer Account Maintenance</a:t>
            </a:r>
          </a:p>
        </p:txBody>
      </p:sp>
      <p:sp>
        <p:nvSpPr>
          <p:cNvPr id="32" name="Rectangle 33"/>
          <p:cNvSpPr>
            <a:spLocks noChangeArrowheads="1"/>
          </p:cNvSpPr>
          <p:nvPr/>
        </p:nvSpPr>
        <p:spPr bwMode="auto">
          <a:xfrm>
            <a:off x="1744663" y="34709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r>
              <a:rPr lang="en-US" sz="1200" dirty="0"/>
              <a:t>Product Presentation + Selection</a:t>
            </a:r>
          </a:p>
        </p:txBody>
      </p:sp>
      <p:sp>
        <p:nvSpPr>
          <p:cNvPr id="33" name="Rectangle 34"/>
          <p:cNvSpPr>
            <a:spLocks noChangeArrowheads="1"/>
          </p:cNvSpPr>
          <p:nvPr/>
        </p:nvSpPr>
        <p:spPr bwMode="auto">
          <a:xfrm>
            <a:off x="2824163" y="34709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Order Processing</a:t>
            </a:r>
          </a:p>
        </p:txBody>
      </p:sp>
      <p:sp>
        <p:nvSpPr>
          <p:cNvPr id="34" name="AutoShape 35"/>
          <p:cNvSpPr>
            <a:spLocks noChangeArrowheads="1"/>
          </p:cNvSpPr>
          <p:nvPr/>
        </p:nvSpPr>
        <p:spPr bwMode="auto">
          <a:xfrm>
            <a:off x="1346200" y="4442499"/>
            <a:ext cx="1836738" cy="539750"/>
          </a:xfrm>
          <a:prstGeom prst="roundRect">
            <a:avLst>
              <a:gd name="adj" fmla="val 50000"/>
            </a:avLst>
          </a:prstGeom>
          <a:solidFill>
            <a:schemeClr val="bg1"/>
          </a:solidFill>
          <a:ln w="17780">
            <a:solidFill>
              <a:schemeClr val="tx1"/>
            </a:solidFill>
            <a:round/>
            <a:headEnd/>
            <a:tailEnd/>
          </a:ln>
        </p:spPr>
        <p:txBody>
          <a:bodyPr lIns="36000" tIns="36000" rIns="36000" bIns="36000"/>
          <a:lstStyle/>
          <a:p>
            <a:pPr>
              <a:buClrTx/>
              <a:buSzTx/>
              <a:buFontTx/>
              <a:buNone/>
            </a:pPr>
            <a:r>
              <a:rPr lang="en-US" sz="900"/>
              <a:t>Customer’s product selection</a:t>
            </a:r>
          </a:p>
        </p:txBody>
      </p:sp>
      <p:sp>
        <p:nvSpPr>
          <p:cNvPr id="35" name="AutoShape 36"/>
          <p:cNvSpPr>
            <a:spLocks noChangeArrowheads="1"/>
          </p:cNvSpPr>
          <p:nvPr/>
        </p:nvSpPr>
        <p:spPr bwMode="auto">
          <a:xfrm>
            <a:off x="1490663" y="4693324"/>
            <a:ext cx="431800" cy="2159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1200"/>
          </a:p>
        </p:txBody>
      </p:sp>
      <p:sp>
        <p:nvSpPr>
          <p:cNvPr id="36" name="AutoShape 37"/>
          <p:cNvSpPr>
            <a:spLocks noChangeArrowheads="1"/>
          </p:cNvSpPr>
          <p:nvPr/>
        </p:nvSpPr>
        <p:spPr bwMode="auto">
          <a:xfrm>
            <a:off x="1958975" y="4693324"/>
            <a:ext cx="431800" cy="2159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1200"/>
          </a:p>
        </p:txBody>
      </p:sp>
      <p:sp>
        <p:nvSpPr>
          <p:cNvPr id="37" name="AutoShape 38"/>
          <p:cNvSpPr>
            <a:spLocks noChangeArrowheads="1"/>
          </p:cNvSpPr>
          <p:nvPr/>
        </p:nvSpPr>
        <p:spPr bwMode="auto">
          <a:xfrm>
            <a:off x="2606675" y="4693324"/>
            <a:ext cx="431800" cy="2159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1200"/>
          </a:p>
        </p:txBody>
      </p:sp>
      <p:sp>
        <p:nvSpPr>
          <p:cNvPr id="38" name="Text Box 39"/>
          <p:cNvSpPr txBox="1">
            <a:spLocks noChangeArrowheads="1"/>
          </p:cNvSpPr>
          <p:nvPr/>
        </p:nvSpPr>
        <p:spPr bwMode="auto">
          <a:xfrm>
            <a:off x="2282825" y="4550449"/>
            <a:ext cx="431800" cy="366712"/>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800" b="1">
                <a:latin typeface="Times New Roman" pitchFamily="18" charset="0"/>
              </a:rPr>
              <a:t>...</a:t>
            </a:r>
          </a:p>
        </p:txBody>
      </p:sp>
      <p:grpSp>
        <p:nvGrpSpPr>
          <p:cNvPr id="39" name="Group 40"/>
          <p:cNvGrpSpPr>
            <a:grpSpLocks/>
          </p:cNvGrpSpPr>
          <p:nvPr/>
        </p:nvGrpSpPr>
        <p:grpSpPr bwMode="auto">
          <a:xfrm>
            <a:off x="2030413" y="4118649"/>
            <a:ext cx="430212" cy="323850"/>
            <a:chOff x="998" y="3624"/>
            <a:chExt cx="271" cy="271"/>
          </a:xfrm>
        </p:grpSpPr>
        <p:sp>
          <p:nvSpPr>
            <p:cNvPr id="40" name="Freeform 41"/>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41" name="Freeform 42"/>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42" name="AutoShape 43"/>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43" name="AutoShape 44"/>
          <p:cNvSpPr>
            <a:spLocks noChangeArrowheads="1"/>
          </p:cNvSpPr>
          <p:nvPr/>
        </p:nvSpPr>
        <p:spPr bwMode="auto">
          <a:xfrm>
            <a:off x="446088" y="5450561"/>
            <a:ext cx="3600450" cy="863600"/>
          </a:xfrm>
          <a:prstGeom prst="roundRect">
            <a:avLst>
              <a:gd name="adj" fmla="val 50000"/>
            </a:avLst>
          </a:prstGeom>
          <a:solidFill>
            <a:srgbClr val="DDDDDD"/>
          </a:solidFill>
          <a:ln w="17780">
            <a:solidFill>
              <a:schemeClr val="tx1"/>
            </a:solidFill>
            <a:round/>
            <a:headEnd/>
            <a:tailEnd/>
          </a:ln>
        </p:spPr>
        <p:txBody>
          <a:bodyPr lIns="36000" tIns="36000" rIns="36000" bIns="0"/>
          <a:lstStyle/>
          <a:p>
            <a:pPr algn="ctr">
              <a:buClrTx/>
              <a:buSzTx/>
              <a:buFontTx/>
              <a:buNone/>
            </a:pPr>
            <a:r>
              <a:rPr lang="en-US" sz="1200"/>
              <a:t>ERP data</a:t>
            </a:r>
          </a:p>
        </p:txBody>
      </p:sp>
      <p:grpSp>
        <p:nvGrpSpPr>
          <p:cNvPr id="44" name="Group 45"/>
          <p:cNvGrpSpPr>
            <a:grpSpLocks/>
          </p:cNvGrpSpPr>
          <p:nvPr/>
        </p:nvGrpSpPr>
        <p:grpSpPr bwMode="auto">
          <a:xfrm>
            <a:off x="3217863" y="4118649"/>
            <a:ext cx="430212" cy="1655762"/>
            <a:chOff x="998" y="3624"/>
            <a:chExt cx="271" cy="271"/>
          </a:xfrm>
        </p:grpSpPr>
        <p:sp>
          <p:nvSpPr>
            <p:cNvPr id="45" name="Freeform 46"/>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46" name="Freeform 47"/>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47" name="AutoShape 48"/>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48" name="AutoShape 49"/>
          <p:cNvSpPr>
            <a:spLocks noChangeArrowheads="1"/>
          </p:cNvSpPr>
          <p:nvPr/>
        </p:nvSpPr>
        <p:spPr bwMode="auto">
          <a:xfrm>
            <a:off x="554038" y="5774411"/>
            <a:ext cx="900112" cy="4318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200"/>
              <a:t>Customer data</a:t>
            </a:r>
          </a:p>
        </p:txBody>
      </p:sp>
      <p:sp>
        <p:nvSpPr>
          <p:cNvPr id="49" name="AutoShape 50"/>
          <p:cNvSpPr>
            <a:spLocks noChangeArrowheads="1"/>
          </p:cNvSpPr>
          <p:nvPr/>
        </p:nvSpPr>
        <p:spPr bwMode="auto">
          <a:xfrm>
            <a:off x="1490663" y="5774411"/>
            <a:ext cx="1008062" cy="4318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200"/>
              <a:t>Product Information</a:t>
            </a:r>
          </a:p>
        </p:txBody>
      </p:sp>
      <p:sp>
        <p:nvSpPr>
          <p:cNvPr id="50" name="AutoShape 51"/>
          <p:cNvSpPr>
            <a:spLocks noChangeArrowheads="1"/>
          </p:cNvSpPr>
          <p:nvPr/>
        </p:nvSpPr>
        <p:spPr bwMode="auto">
          <a:xfrm>
            <a:off x="2533650" y="5774411"/>
            <a:ext cx="1404938" cy="4318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1200"/>
          </a:p>
        </p:txBody>
      </p:sp>
      <p:sp>
        <p:nvSpPr>
          <p:cNvPr id="51" name="AutoShape 52"/>
          <p:cNvSpPr>
            <a:spLocks noChangeArrowheads="1"/>
          </p:cNvSpPr>
          <p:nvPr/>
        </p:nvSpPr>
        <p:spPr bwMode="auto">
          <a:xfrm>
            <a:off x="2606675" y="5845849"/>
            <a:ext cx="719138" cy="28892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900"/>
              <a:t>Product Availability</a:t>
            </a:r>
          </a:p>
        </p:txBody>
      </p:sp>
      <p:sp>
        <p:nvSpPr>
          <p:cNvPr id="52" name="AutoShape 53"/>
          <p:cNvSpPr>
            <a:spLocks noChangeArrowheads="1"/>
          </p:cNvSpPr>
          <p:nvPr/>
        </p:nvSpPr>
        <p:spPr bwMode="auto">
          <a:xfrm>
            <a:off x="3362325" y="5845849"/>
            <a:ext cx="503238" cy="288925"/>
          </a:xfrm>
          <a:prstGeom prst="roundRect">
            <a:avLst>
              <a:gd name="adj" fmla="val 50000"/>
            </a:avLst>
          </a:prstGeom>
          <a:solidFill>
            <a:schemeClr val="bg1"/>
          </a:solidFill>
          <a:ln w="17780">
            <a:solidFill>
              <a:schemeClr val="tx1"/>
            </a:solidFill>
            <a:round/>
            <a:headEnd/>
            <a:tailEnd/>
          </a:ln>
        </p:spPr>
        <p:txBody>
          <a:bodyPr lIns="0" tIns="36000" rIns="0" bIns="36000" anchor="ctr"/>
          <a:lstStyle/>
          <a:p>
            <a:pPr algn="ctr">
              <a:buClrTx/>
              <a:buSzTx/>
              <a:buFontTx/>
              <a:buNone/>
            </a:pPr>
            <a:r>
              <a:rPr lang="en-US" sz="900" dirty="0"/>
              <a:t>Orders</a:t>
            </a:r>
          </a:p>
        </p:txBody>
      </p:sp>
      <p:grpSp>
        <p:nvGrpSpPr>
          <p:cNvPr id="53" name="Group 54"/>
          <p:cNvGrpSpPr>
            <a:grpSpLocks/>
          </p:cNvGrpSpPr>
          <p:nvPr/>
        </p:nvGrpSpPr>
        <p:grpSpPr bwMode="auto">
          <a:xfrm>
            <a:off x="769938" y="4118649"/>
            <a:ext cx="430212" cy="1655762"/>
            <a:chOff x="998" y="3624"/>
            <a:chExt cx="271" cy="271"/>
          </a:xfrm>
        </p:grpSpPr>
        <p:sp>
          <p:nvSpPr>
            <p:cNvPr id="54" name="Freeform 55"/>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55" name="Freeform 56"/>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56" name="AutoShape 57"/>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57" name="Arc 58"/>
          <p:cNvSpPr>
            <a:spLocks/>
          </p:cNvSpPr>
          <p:nvPr/>
        </p:nvSpPr>
        <p:spPr bwMode="auto">
          <a:xfrm rot="10800000">
            <a:off x="158750" y="581092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58" name="Arc 59"/>
          <p:cNvSpPr>
            <a:spLocks/>
          </p:cNvSpPr>
          <p:nvPr/>
        </p:nvSpPr>
        <p:spPr bwMode="auto">
          <a:xfrm rot="10800000" flipV="1">
            <a:off x="157163" y="3758286"/>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59" name="AutoShape 60"/>
          <p:cNvCxnSpPr>
            <a:cxnSpLocks noChangeShapeType="1"/>
            <a:stCxn id="57" idx="1"/>
            <a:endCxn id="58" idx="1"/>
          </p:cNvCxnSpPr>
          <p:nvPr/>
        </p:nvCxnSpPr>
        <p:spPr bwMode="auto">
          <a:xfrm flipH="1" flipV="1">
            <a:off x="158750" y="3831311"/>
            <a:ext cx="1588" cy="1979613"/>
          </a:xfrm>
          <a:prstGeom prst="straightConnector1">
            <a:avLst/>
          </a:prstGeom>
          <a:noFill/>
          <a:ln w="8890">
            <a:solidFill>
              <a:schemeClr val="tx1"/>
            </a:solidFill>
            <a:round/>
            <a:headEnd/>
            <a:tailEnd/>
          </a:ln>
        </p:spPr>
      </p:cxnSp>
      <p:cxnSp>
        <p:nvCxnSpPr>
          <p:cNvPr id="60" name="AutoShape 61"/>
          <p:cNvCxnSpPr>
            <a:cxnSpLocks noChangeShapeType="1"/>
            <a:stCxn id="30" idx="1"/>
            <a:endCxn id="58" idx="0"/>
          </p:cNvCxnSpPr>
          <p:nvPr/>
        </p:nvCxnSpPr>
        <p:spPr bwMode="auto">
          <a:xfrm flipH="1">
            <a:off x="230188" y="3758286"/>
            <a:ext cx="360362" cy="0"/>
          </a:xfrm>
          <a:prstGeom prst="straightConnector1">
            <a:avLst/>
          </a:prstGeom>
          <a:noFill/>
          <a:ln w="8890">
            <a:solidFill>
              <a:schemeClr val="tx1"/>
            </a:solidFill>
            <a:round/>
            <a:headEnd type="triangle" w="med" len="med"/>
            <a:tailEnd/>
          </a:ln>
        </p:spPr>
      </p:cxnSp>
      <p:cxnSp>
        <p:nvCxnSpPr>
          <p:cNvPr id="61" name="AutoShape 62"/>
          <p:cNvCxnSpPr>
            <a:cxnSpLocks noChangeShapeType="1"/>
            <a:stCxn id="57" idx="0"/>
            <a:endCxn id="43" idx="1"/>
          </p:cNvCxnSpPr>
          <p:nvPr/>
        </p:nvCxnSpPr>
        <p:spPr bwMode="auto">
          <a:xfrm flipV="1">
            <a:off x="231775" y="5882361"/>
            <a:ext cx="206375" cy="1588"/>
          </a:xfrm>
          <a:prstGeom prst="straightConnector1">
            <a:avLst/>
          </a:prstGeom>
          <a:noFill/>
          <a:ln w="8890">
            <a:solidFill>
              <a:schemeClr val="tx1"/>
            </a:solidFill>
            <a:round/>
            <a:headEnd/>
            <a:tailEnd/>
          </a:ln>
        </p:spPr>
      </p:cxnSp>
      <p:sp>
        <p:nvSpPr>
          <p:cNvPr id="62" name="Rectangle 63"/>
          <p:cNvSpPr>
            <a:spLocks noChangeArrowheads="1"/>
          </p:cNvSpPr>
          <p:nvPr/>
        </p:nvSpPr>
        <p:spPr bwMode="auto">
          <a:xfrm>
            <a:off x="4586288" y="3145511"/>
            <a:ext cx="1225550" cy="3205163"/>
          </a:xfrm>
          <a:prstGeom prst="rect">
            <a:avLst/>
          </a:prstGeom>
          <a:solidFill>
            <a:srgbClr val="DDDDDD"/>
          </a:solidFill>
          <a:ln w="12700">
            <a:solidFill>
              <a:schemeClr val="tx1"/>
            </a:solidFill>
            <a:miter lim="800000"/>
            <a:headEnd/>
            <a:tailEnd/>
          </a:ln>
        </p:spPr>
        <p:txBody>
          <a:bodyPr lIns="36000" tIns="36000" rIns="36000" bIns="36000"/>
          <a:lstStyle/>
          <a:p>
            <a:pPr>
              <a:buClrTx/>
              <a:buSzTx/>
              <a:buFontTx/>
              <a:buNone/>
            </a:pPr>
            <a:r>
              <a:rPr lang="en-US" sz="1200"/>
              <a:t>Service Provider</a:t>
            </a:r>
          </a:p>
        </p:txBody>
      </p:sp>
      <p:sp>
        <p:nvSpPr>
          <p:cNvPr id="63" name="Rectangle 64"/>
          <p:cNvSpPr>
            <a:spLocks noChangeArrowheads="1"/>
          </p:cNvSpPr>
          <p:nvPr/>
        </p:nvSpPr>
        <p:spPr bwMode="auto">
          <a:xfrm>
            <a:off x="4694238" y="34709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Credit Card Institutions</a:t>
            </a:r>
          </a:p>
        </p:txBody>
      </p:sp>
      <p:sp>
        <p:nvSpPr>
          <p:cNvPr id="64" name="Rectangle 65"/>
          <p:cNvSpPr>
            <a:spLocks noChangeArrowheads="1"/>
          </p:cNvSpPr>
          <p:nvPr/>
        </p:nvSpPr>
        <p:spPr bwMode="auto">
          <a:xfrm>
            <a:off x="4694238" y="41186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Shipping</a:t>
            </a:r>
          </a:p>
        </p:txBody>
      </p:sp>
      <p:sp>
        <p:nvSpPr>
          <p:cNvPr id="65" name="Rectangle 66"/>
          <p:cNvSpPr>
            <a:spLocks noChangeArrowheads="1"/>
          </p:cNvSpPr>
          <p:nvPr/>
        </p:nvSpPr>
        <p:spPr bwMode="auto">
          <a:xfrm>
            <a:off x="4694238" y="4802861"/>
            <a:ext cx="1008062" cy="57626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Suppliers</a:t>
            </a:r>
          </a:p>
        </p:txBody>
      </p:sp>
      <p:sp>
        <p:nvSpPr>
          <p:cNvPr id="66" name="Text Box 67"/>
          <p:cNvSpPr txBox="1">
            <a:spLocks noChangeArrowheads="1"/>
          </p:cNvSpPr>
          <p:nvPr/>
        </p:nvSpPr>
        <p:spPr bwMode="auto">
          <a:xfrm rot="5400000">
            <a:off x="5022057" y="5519617"/>
            <a:ext cx="431800" cy="366713"/>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800" b="1">
                <a:latin typeface="Times New Roman" pitchFamily="18" charset="0"/>
              </a:rPr>
              <a:t>...</a:t>
            </a:r>
          </a:p>
        </p:txBody>
      </p:sp>
      <p:sp>
        <p:nvSpPr>
          <p:cNvPr id="67" name="AutoShape 68"/>
          <p:cNvSpPr>
            <a:spLocks noChangeArrowheads="1"/>
          </p:cNvSpPr>
          <p:nvPr/>
        </p:nvSpPr>
        <p:spPr bwMode="auto">
          <a:xfrm rot="5400000">
            <a:off x="4262438" y="3686849"/>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8" name="AutoShape 69"/>
          <p:cNvCxnSpPr>
            <a:cxnSpLocks noChangeShapeType="1"/>
            <a:stCxn id="33" idx="3"/>
            <a:endCxn id="67" idx="4"/>
          </p:cNvCxnSpPr>
          <p:nvPr/>
        </p:nvCxnSpPr>
        <p:spPr bwMode="auto">
          <a:xfrm>
            <a:off x="3840163" y="3759874"/>
            <a:ext cx="417512" cy="0"/>
          </a:xfrm>
          <a:prstGeom prst="straightConnector1">
            <a:avLst/>
          </a:prstGeom>
          <a:noFill/>
          <a:ln w="8890">
            <a:solidFill>
              <a:schemeClr val="tx1"/>
            </a:solidFill>
            <a:round/>
            <a:headEnd/>
            <a:tailEnd/>
          </a:ln>
        </p:spPr>
      </p:cxnSp>
      <p:cxnSp>
        <p:nvCxnSpPr>
          <p:cNvPr id="69" name="AutoShape 70"/>
          <p:cNvCxnSpPr>
            <a:cxnSpLocks noChangeShapeType="1"/>
            <a:stCxn id="67" idx="0"/>
          </p:cNvCxnSpPr>
          <p:nvPr/>
        </p:nvCxnSpPr>
        <p:spPr bwMode="auto">
          <a:xfrm flipV="1">
            <a:off x="4418013" y="3758286"/>
            <a:ext cx="168275" cy="1588"/>
          </a:xfrm>
          <a:prstGeom prst="straightConnector1">
            <a:avLst/>
          </a:prstGeom>
          <a:noFill/>
          <a:ln w="8890">
            <a:solidFill>
              <a:schemeClr val="tx1"/>
            </a:solidFill>
            <a:round/>
            <a:headEnd/>
            <a:tailEnd/>
          </a:ln>
        </p:spPr>
      </p:cxnSp>
      <p:grpSp>
        <p:nvGrpSpPr>
          <p:cNvPr id="70" name="Group 71"/>
          <p:cNvGrpSpPr>
            <a:grpSpLocks/>
          </p:cNvGrpSpPr>
          <p:nvPr/>
        </p:nvGrpSpPr>
        <p:grpSpPr bwMode="auto">
          <a:xfrm>
            <a:off x="4262438" y="3543974"/>
            <a:ext cx="153987" cy="122237"/>
            <a:chOff x="1526" y="1540"/>
            <a:chExt cx="97" cy="77"/>
          </a:xfrm>
        </p:grpSpPr>
        <p:sp>
          <p:nvSpPr>
            <p:cNvPr id="71" name="Text Box 72"/>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sp>
          <p:nvSpPr>
            <p:cNvPr id="72" name="Line 73"/>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73" name="AutoShape 74"/>
          <p:cNvSpPr>
            <a:spLocks noChangeArrowheads="1"/>
          </p:cNvSpPr>
          <p:nvPr/>
        </p:nvSpPr>
        <p:spPr bwMode="auto">
          <a:xfrm>
            <a:off x="1093788" y="278673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4" name="AutoShape 75"/>
          <p:cNvCxnSpPr>
            <a:cxnSpLocks noChangeShapeType="1"/>
            <a:stCxn id="31" idx="0"/>
            <a:endCxn id="73" idx="4"/>
          </p:cNvCxnSpPr>
          <p:nvPr/>
        </p:nvCxnSpPr>
        <p:spPr bwMode="auto">
          <a:xfrm flipH="1" flipV="1">
            <a:off x="1166813" y="2939136"/>
            <a:ext cx="1587" cy="523875"/>
          </a:xfrm>
          <a:prstGeom prst="straightConnector1">
            <a:avLst/>
          </a:prstGeom>
          <a:noFill/>
          <a:ln w="8890">
            <a:solidFill>
              <a:schemeClr val="tx1"/>
            </a:solidFill>
            <a:round/>
            <a:headEnd/>
            <a:tailEnd/>
          </a:ln>
        </p:spPr>
      </p:cxnSp>
      <p:cxnSp>
        <p:nvCxnSpPr>
          <p:cNvPr id="75" name="AutoShape 76"/>
          <p:cNvCxnSpPr>
            <a:cxnSpLocks noChangeShapeType="1"/>
            <a:stCxn id="73" idx="0"/>
          </p:cNvCxnSpPr>
          <p:nvPr/>
        </p:nvCxnSpPr>
        <p:spPr bwMode="auto">
          <a:xfrm flipH="1" flipV="1">
            <a:off x="1165225" y="2570836"/>
            <a:ext cx="1588" cy="207963"/>
          </a:xfrm>
          <a:prstGeom prst="straightConnector1">
            <a:avLst/>
          </a:prstGeom>
          <a:noFill/>
          <a:ln w="8890">
            <a:solidFill>
              <a:schemeClr val="tx1"/>
            </a:solidFill>
            <a:round/>
            <a:headEnd/>
            <a:tailEnd/>
          </a:ln>
        </p:spPr>
      </p:cxnSp>
      <p:grpSp>
        <p:nvGrpSpPr>
          <p:cNvPr id="76" name="Group 77"/>
          <p:cNvGrpSpPr>
            <a:grpSpLocks/>
          </p:cNvGrpSpPr>
          <p:nvPr/>
        </p:nvGrpSpPr>
        <p:grpSpPr bwMode="auto">
          <a:xfrm>
            <a:off x="1273175" y="2750224"/>
            <a:ext cx="85725" cy="177800"/>
            <a:chOff x="1528" y="1363"/>
            <a:chExt cx="54" cy="112"/>
          </a:xfrm>
        </p:grpSpPr>
        <p:sp>
          <p:nvSpPr>
            <p:cNvPr id="77" name="Line 78"/>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78" name="Text Box 79"/>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79" name="AutoShape 80"/>
          <p:cNvSpPr>
            <a:spLocks noChangeArrowheads="1"/>
          </p:cNvSpPr>
          <p:nvPr/>
        </p:nvSpPr>
        <p:spPr bwMode="auto">
          <a:xfrm>
            <a:off x="2174875" y="2786736"/>
            <a:ext cx="144463"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80" name="AutoShape 81"/>
          <p:cNvCxnSpPr>
            <a:cxnSpLocks noChangeShapeType="1"/>
            <a:stCxn id="32" idx="0"/>
            <a:endCxn id="79" idx="4"/>
          </p:cNvCxnSpPr>
          <p:nvPr/>
        </p:nvCxnSpPr>
        <p:spPr bwMode="auto">
          <a:xfrm flipH="1" flipV="1">
            <a:off x="2247900" y="2939136"/>
            <a:ext cx="1588" cy="523875"/>
          </a:xfrm>
          <a:prstGeom prst="straightConnector1">
            <a:avLst/>
          </a:prstGeom>
          <a:noFill/>
          <a:ln w="8890">
            <a:solidFill>
              <a:schemeClr val="tx1"/>
            </a:solidFill>
            <a:round/>
            <a:headEnd/>
            <a:tailEnd/>
          </a:ln>
        </p:spPr>
      </p:cxnSp>
      <p:cxnSp>
        <p:nvCxnSpPr>
          <p:cNvPr id="81" name="AutoShape 82"/>
          <p:cNvCxnSpPr>
            <a:cxnSpLocks noChangeShapeType="1"/>
            <a:stCxn id="79" idx="0"/>
          </p:cNvCxnSpPr>
          <p:nvPr/>
        </p:nvCxnSpPr>
        <p:spPr bwMode="auto">
          <a:xfrm flipH="1" flipV="1">
            <a:off x="2246313" y="2570836"/>
            <a:ext cx="1587" cy="207963"/>
          </a:xfrm>
          <a:prstGeom prst="straightConnector1">
            <a:avLst/>
          </a:prstGeom>
          <a:noFill/>
          <a:ln w="8890">
            <a:solidFill>
              <a:schemeClr val="tx1"/>
            </a:solidFill>
            <a:round/>
            <a:headEnd/>
            <a:tailEnd/>
          </a:ln>
        </p:spPr>
      </p:cxnSp>
      <p:grpSp>
        <p:nvGrpSpPr>
          <p:cNvPr id="82" name="Group 83"/>
          <p:cNvGrpSpPr>
            <a:grpSpLocks/>
          </p:cNvGrpSpPr>
          <p:nvPr/>
        </p:nvGrpSpPr>
        <p:grpSpPr bwMode="auto">
          <a:xfrm>
            <a:off x="2354263" y="2750224"/>
            <a:ext cx="85725" cy="177800"/>
            <a:chOff x="1528" y="1363"/>
            <a:chExt cx="54" cy="112"/>
          </a:xfrm>
        </p:grpSpPr>
        <p:sp>
          <p:nvSpPr>
            <p:cNvPr id="83" name="Line 84"/>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84" name="Text Box 85"/>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85" name="AutoShape 86"/>
          <p:cNvSpPr>
            <a:spLocks noChangeArrowheads="1"/>
          </p:cNvSpPr>
          <p:nvPr/>
        </p:nvSpPr>
        <p:spPr bwMode="auto">
          <a:xfrm>
            <a:off x="3254375" y="2786736"/>
            <a:ext cx="144463"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86" name="AutoShape 87"/>
          <p:cNvCxnSpPr>
            <a:cxnSpLocks noChangeShapeType="1"/>
            <a:stCxn id="33" idx="0"/>
            <a:endCxn id="85" idx="4"/>
          </p:cNvCxnSpPr>
          <p:nvPr/>
        </p:nvCxnSpPr>
        <p:spPr bwMode="auto">
          <a:xfrm flipH="1" flipV="1">
            <a:off x="3327400" y="2939136"/>
            <a:ext cx="1588" cy="523875"/>
          </a:xfrm>
          <a:prstGeom prst="straightConnector1">
            <a:avLst/>
          </a:prstGeom>
          <a:noFill/>
          <a:ln w="8890">
            <a:solidFill>
              <a:schemeClr val="tx1"/>
            </a:solidFill>
            <a:round/>
            <a:headEnd/>
            <a:tailEnd/>
          </a:ln>
        </p:spPr>
      </p:cxnSp>
      <p:cxnSp>
        <p:nvCxnSpPr>
          <p:cNvPr id="87" name="AutoShape 88"/>
          <p:cNvCxnSpPr>
            <a:cxnSpLocks noChangeShapeType="1"/>
            <a:stCxn id="85" idx="0"/>
          </p:cNvCxnSpPr>
          <p:nvPr/>
        </p:nvCxnSpPr>
        <p:spPr bwMode="auto">
          <a:xfrm flipH="1" flipV="1">
            <a:off x="3325813" y="2570836"/>
            <a:ext cx="1587" cy="207963"/>
          </a:xfrm>
          <a:prstGeom prst="straightConnector1">
            <a:avLst/>
          </a:prstGeom>
          <a:noFill/>
          <a:ln w="8890">
            <a:solidFill>
              <a:schemeClr val="tx1"/>
            </a:solidFill>
            <a:round/>
            <a:headEnd/>
            <a:tailEnd/>
          </a:ln>
        </p:spPr>
      </p:cxnSp>
      <p:grpSp>
        <p:nvGrpSpPr>
          <p:cNvPr id="88" name="Group 89"/>
          <p:cNvGrpSpPr>
            <a:grpSpLocks/>
          </p:cNvGrpSpPr>
          <p:nvPr/>
        </p:nvGrpSpPr>
        <p:grpSpPr bwMode="auto">
          <a:xfrm>
            <a:off x="3433763" y="2750224"/>
            <a:ext cx="85725" cy="177800"/>
            <a:chOff x="1528" y="1363"/>
            <a:chExt cx="54" cy="112"/>
          </a:xfrm>
        </p:grpSpPr>
        <p:sp>
          <p:nvSpPr>
            <p:cNvPr id="89" name="Line 90"/>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1"/>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91" name="Text Box 92"/>
          <p:cNvSpPr txBox="1">
            <a:spLocks noChangeArrowheads="1"/>
          </p:cNvSpPr>
          <p:nvPr/>
        </p:nvSpPr>
        <p:spPr bwMode="auto">
          <a:xfrm>
            <a:off x="193675" y="2605761"/>
            <a:ext cx="865188" cy="409575"/>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900"/>
              <a:t>Register</a:t>
            </a:r>
            <a:br>
              <a:rPr lang="en-US" sz="900"/>
            </a:br>
            <a:r>
              <a:rPr lang="en-US" sz="900"/>
              <a:t>Edit Profile</a:t>
            </a:r>
            <a:br>
              <a:rPr lang="en-US" sz="900"/>
            </a:br>
            <a:r>
              <a:rPr lang="en-US" sz="900"/>
              <a:t>Browse Orders</a:t>
            </a:r>
          </a:p>
        </p:txBody>
      </p:sp>
      <p:sp>
        <p:nvSpPr>
          <p:cNvPr id="92" name="Text Box 93"/>
          <p:cNvSpPr txBox="1">
            <a:spLocks noChangeArrowheads="1"/>
          </p:cNvSpPr>
          <p:nvPr/>
        </p:nvSpPr>
        <p:spPr bwMode="auto">
          <a:xfrm>
            <a:off x="1274763" y="2605761"/>
            <a:ext cx="865187" cy="409575"/>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900"/>
              <a:t>Search</a:t>
            </a:r>
            <a:br>
              <a:rPr lang="en-US" sz="900"/>
            </a:br>
            <a:r>
              <a:rPr lang="en-US" sz="900"/>
              <a:t>Get Prod. Info</a:t>
            </a:r>
            <a:br>
              <a:rPr lang="en-US" sz="900"/>
            </a:br>
            <a:r>
              <a:rPr lang="en-US" sz="900"/>
              <a:t>Select Items</a:t>
            </a:r>
          </a:p>
        </p:txBody>
      </p:sp>
      <p:sp>
        <p:nvSpPr>
          <p:cNvPr id="93" name="Text Box 94"/>
          <p:cNvSpPr txBox="1">
            <a:spLocks noChangeArrowheads="1"/>
          </p:cNvSpPr>
          <p:nvPr/>
        </p:nvSpPr>
        <p:spPr bwMode="auto">
          <a:xfrm>
            <a:off x="2354263" y="2713711"/>
            <a:ext cx="865187" cy="273050"/>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900"/>
              <a:t>Place Order</a:t>
            </a:r>
            <a:br>
              <a:rPr lang="en-US" sz="900"/>
            </a:br>
            <a:r>
              <a:rPr lang="en-US" sz="900"/>
              <a:t>Cancel Order</a:t>
            </a:r>
          </a:p>
        </p:txBody>
      </p:sp>
      <p:graphicFrame>
        <p:nvGraphicFramePr>
          <p:cNvPr id="94" name="Table 93"/>
          <p:cNvGraphicFramePr>
            <a:graphicFrameLocks noGrp="1"/>
          </p:cNvGraphicFramePr>
          <p:nvPr/>
        </p:nvGraphicFramePr>
        <p:xfrm>
          <a:off x="6029325" y="1464349"/>
          <a:ext cx="2967463" cy="2786384"/>
        </p:xfrm>
        <a:graphic>
          <a:graphicData uri="http://schemas.openxmlformats.org/drawingml/2006/table">
            <a:tbl>
              <a:tblPr firstRow="1" bandRow="1">
                <a:tableStyleId>{F5AB1C69-6EDB-4FF4-983F-18BD219EF322}</a:tableStyleId>
              </a:tblPr>
              <a:tblGrid>
                <a:gridCol w="1288152"/>
                <a:gridCol w="1679311"/>
              </a:tblGrid>
              <a:tr h="236913">
                <a:tc gridSpan="2">
                  <a:txBody>
                    <a:bodyPr/>
                    <a:lstStyle/>
                    <a:p>
                      <a:r>
                        <a:rPr lang="en-US" sz="1000" dirty="0" smtClean="0">
                          <a:solidFill>
                            <a:schemeClr val="tx1"/>
                          </a:solidFill>
                        </a:rPr>
                        <a:t>Notation</a:t>
                      </a:r>
                      <a:r>
                        <a:rPr lang="en-US" sz="1000" baseline="0" dirty="0" smtClean="0">
                          <a:solidFill>
                            <a:schemeClr val="tx1"/>
                          </a:solidFill>
                        </a:rPr>
                        <a:t> Legend</a:t>
                      </a:r>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72729">
                <a:tc>
                  <a:txBody>
                    <a:bodyPr/>
                    <a:lstStyle/>
                    <a:p>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Agents</a:t>
                      </a:r>
                      <a:r>
                        <a:rPr lang="en-US" sz="900" dirty="0" smtClean="0">
                          <a:solidFill>
                            <a:schemeClr val="tx1"/>
                          </a:solidFill>
                        </a:rPr>
                        <a:t> process information, communicate</a:t>
                      </a:r>
                      <a:r>
                        <a:rPr lang="en-US" sz="900" baseline="0" dirty="0" smtClean="0">
                          <a:solidFill>
                            <a:schemeClr val="tx1"/>
                          </a:solidFill>
                        </a:rPr>
                        <a:t> via channels, access storages</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6">
                <a:tc>
                  <a:txBody>
                    <a:bodyPr/>
                    <a:lstStyle/>
                    <a:p>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Storages</a:t>
                      </a:r>
                      <a:r>
                        <a:rPr lang="en-US" sz="900" dirty="0" smtClean="0">
                          <a:solidFill>
                            <a:schemeClr val="tx1"/>
                          </a:solidFill>
                        </a:rPr>
                        <a:t> contain information accessed by agents.</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5209">
                <a:tc>
                  <a:txBody>
                    <a:bodyPr/>
                    <a:lstStyle/>
                    <a:p>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Channels</a:t>
                      </a:r>
                      <a:r>
                        <a:rPr lang="en-US" sz="900" baseline="0" dirty="0" smtClean="0">
                          <a:solidFill>
                            <a:schemeClr val="tx1"/>
                          </a:solidFill>
                        </a:rPr>
                        <a:t> are used to transport information between agents</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9944">
                <a:tc>
                  <a:txBody>
                    <a:bodyPr/>
                    <a:lstStyle/>
                    <a:p>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Request-response</a:t>
                      </a:r>
                      <a:r>
                        <a:rPr lang="en-US" sz="900" b="1" baseline="0" dirty="0" smtClean="0">
                          <a:solidFill>
                            <a:schemeClr val="tx1"/>
                          </a:solidFill>
                        </a:rPr>
                        <a:t> Channels</a:t>
                      </a:r>
                      <a:r>
                        <a:rPr lang="en-US" sz="900" baseline="0" dirty="0" smtClean="0">
                          <a:solidFill>
                            <a:schemeClr val="tx1"/>
                          </a:solidFill>
                        </a:rPr>
                        <a:t> show the direction of the Request, indicating the triggering agent (=the Client)</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6973">
                <a:tc>
                  <a:txBody>
                    <a:bodyPr/>
                    <a:lstStyle/>
                    <a:p>
                      <a:endParaRPr lang="en-US" sz="100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Modifying Access</a:t>
                      </a:r>
                      <a:r>
                        <a:rPr lang="en-US" sz="900" dirty="0" smtClean="0">
                          <a:solidFill>
                            <a:schemeClr val="tx1"/>
                          </a:solidFill>
                        </a:rPr>
                        <a:t>: A</a:t>
                      </a:r>
                      <a:r>
                        <a:rPr lang="en-US" sz="900" baseline="0" dirty="0" smtClean="0">
                          <a:solidFill>
                            <a:schemeClr val="tx1"/>
                          </a:solidFill>
                        </a:rPr>
                        <a:t> can read and write storage content</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1342">
                <a:tc>
                  <a:txBody>
                    <a:bodyPr/>
                    <a:lstStyle/>
                    <a:p>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Read-only</a:t>
                      </a:r>
                      <a:r>
                        <a:rPr lang="en-US" sz="900" b="1" baseline="0" dirty="0" smtClean="0">
                          <a:solidFill>
                            <a:schemeClr val="tx1"/>
                          </a:solidFill>
                        </a:rPr>
                        <a:t> Access</a:t>
                      </a:r>
                      <a:r>
                        <a:rPr lang="en-US" sz="900" baseline="0" dirty="0" smtClean="0">
                          <a:solidFill>
                            <a:schemeClr val="tx1"/>
                          </a:solidFill>
                        </a:rPr>
                        <a:t>: A can only read storage content</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5" name="Rectangle 34"/>
          <p:cNvSpPr>
            <a:spLocks noChangeArrowheads="1"/>
          </p:cNvSpPr>
          <p:nvPr/>
        </p:nvSpPr>
        <p:spPr bwMode="auto">
          <a:xfrm>
            <a:off x="6091238" y="1823124"/>
            <a:ext cx="576262" cy="25241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000" dirty="0"/>
              <a:t>Agent</a:t>
            </a:r>
          </a:p>
        </p:txBody>
      </p:sp>
      <p:grpSp>
        <p:nvGrpSpPr>
          <p:cNvPr id="96" name="Group 108"/>
          <p:cNvGrpSpPr>
            <a:grpSpLocks noChangeAspect="1"/>
          </p:cNvGrpSpPr>
          <p:nvPr/>
        </p:nvGrpSpPr>
        <p:grpSpPr bwMode="auto">
          <a:xfrm>
            <a:off x="6878638" y="1778674"/>
            <a:ext cx="223837" cy="303212"/>
            <a:chOff x="6921794" y="3663433"/>
            <a:chExt cx="318977" cy="431800"/>
          </a:xfrm>
        </p:grpSpPr>
        <p:sp>
          <p:nvSpPr>
            <p:cNvPr id="97" name="Rectangle 21"/>
            <p:cNvSpPr>
              <a:spLocks noChangeArrowheads="1"/>
            </p:cNvSpPr>
            <p:nvPr/>
          </p:nvSpPr>
          <p:spPr bwMode="auto">
            <a:xfrm>
              <a:off x="6921794" y="3663433"/>
              <a:ext cx="318977"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98" name="Group 22"/>
            <p:cNvGrpSpPr>
              <a:grpSpLocks/>
            </p:cNvGrpSpPr>
            <p:nvPr/>
          </p:nvGrpSpPr>
          <p:grpSpPr bwMode="auto">
            <a:xfrm>
              <a:off x="6995499" y="3722170"/>
              <a:ext cx="166688" cy="287338"/>
              <a:chOff x="1347" y="522"/>
              <a:chExt cx="105" cy="181"/>
            </a:xfrm>
          </p:grpSpPr>
          <p:sp>
            <p:nvSpPr>
              <p:cNvPr id="99" name="Oval 23"/>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00" name="Line 24"/>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01" name="Line 25"/>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02" name="Line 26"/>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03" name="Line 27"/>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04" name="Line 28"/>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05" name="AutoShape 50"/>
          <p:cNvSpPr>
            <a:spLocks noChangeArrowheads="1"/>
          </p:cNvSpPr>
          <p:nvPr/>
        </p:nvSpPr>
        <p:spPr bwMode="auto">
          <a:xfrm>
            <a:off x="6086475" y="2243811"/>
            <a:ext cx="720725" cy="252413"/>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a:t>Storage</a:t>
            </a:r>
          </a:p>
        </p:txBody>
      </p:sp>
      <p:grpSp>
        <p:nvGrpSpPr>
          <p:cNvPr id="106" name="Group 188"/>
          <p:cNvGrpSpPr>
            <a:grpSpLocks/>
          </p:cNvGrpSpPr>
          <p:nvPr/>
        </p:nvGrpSpPr>
        <p:grpSpPr bwMode="auto">
          <a:xfrm>
            <a:off x="6088063" y="3551911"/>
            <a:ext cx="971550" cy="300038"/>
            <a:chOff x="4412853" y="6078419"/>
            <a:chExt cx="971994" cy="299942"/>
          </a:xfrm>
        </p:grpSpPr>
        <p:sp>
          <p:nvSpPr>
            <p:cNvPr id="107" name="Rectangle 34"/>
            <p:cNvSpPr>
              <a:spLocks noChangeArrowheads="1"/>
            </p:cNvSpPr>
            <p:nvPr/>
          </p:nvSpPr>
          <p:spPr bwMode="auto">
            <a:xfrm>
              <a:off x="4412853" y="6138725"/>
              <a:ext cx="360527" cy="179331"/>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A</a:t>
              </a:r>
            </a:p>
          </p:txBody>
        </p:sp>
        <p:sp>
          <p:nvSpPr>
            <p:cNvPr id="108" name="AutoShape 50"/>
            <p:cNvSpPr>
              <a:spLocks noChangeArrowheads="1"/>
            </p:cNvSpPr>
            <p:nvPr/>
          </p:nvSpPr>
          <p:spPr bwMode="auto">
            <a:xfrm>
              <a:off x="5024319" y="6138725"/>
              <a:ext cx="360528" cy="179331"/>
            </a:xfrm>
            <a:prstGeom prst="roundRect">
              <a:avLst>
                <a:gd name="adj" fmla="val 50000"/>
              </a:avLst>
            </a:prstGeom>
            <a:solidFill>
              <a:schemeClr val="bg1"/>
            </a:solidFill>
            <a:ln w="17780">
              <a:solidFill>
                <a:schemeClr val="tx1">
                  <a:lumMod val="50000"/>
                  <a:lumOff val="50000"/>
                </a:schemeClr>
              </a:solidFill>
              <a:round/>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S</a:t>
              </a:r>
            </a:p>
          </p:txBody>
        </p:sp>
        <p:grpSp>
          <p:nvGrpSpPr>
            <p:cNvPr id="109" name="Group 129"/>
            <p:cNvGrpSpPr>
              <a:grpSpLocks/>
            </p:cNvGrpSpPr>
            <p:nvPr/>
          </p:nvGrpSpPr>
          <p:grpSpPr bwMode="auto">
            <a:xfrm rot="5400000">
              <a:off x="4759165" y="6095414"/>
              <a:ext cx="301050" cy="267068"/>
              <a:chOff x="998" y="3624"/>
              <a:chExt cx="272" cy="272"/>
            </a:xfrm>
          </p:grpSpPr>
          <p:sp>
            <p:nvSpPr>
              <p:cNvPr id="110" name="Freeform 130"/>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11" name="Freeform 131"/>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12" name="AutoShape 132"/>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grpSp>
        <p:nvGrpSpPr>
          <p:cNvPr id="113" name="Group 176"/>
          <p:cNvGrpSpPr>
            <a:grpSpLocks/>
          </p:cNvGrpSpPr>
          <p:nvPr/>
        </p:nvGrpSpPr>
        <p:grpSpPr bwMode="auto">
          <a:xfrm>
            <a:off x="6076950" y="3031211"/>
            <a:ext cx="1152525" cy="269875"/>
            <a:chOff x="3846267" y="6398755"/>
            <a:chExt cx="1152202" cy="270982"/>
          </a:xfrm>
        </p:grpSpPr>
        <p:sp>
          <p:nvSpPr>
            <p:cNvPr id="114" name="Rectangle 34"/>
            <p:cNvSpPr>
              <a:spLocks noChangeArrowheads="1"/>
            </p:cNvSpPr>
            <p:nvPr/>
          </p:nvSpPr>
          <p:spPr bwMode="auto">
            <a:xfrm>
              <a:off x="3846267" y="6489614"/>
              <a:ext cx="431679" cy="180123"/>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Client</a:t>
              </a:r>
            </a:p>
          </p:txBody>
        </p:sp>
        <p:sp>
          <p:nvSpPr>
            <p:cNvPr id="115" name="Rectangle 34"/>
            <p:cNvSpPr>
              <a:spLocks noChangeArrowheads="1"/>
            </p:cNvSpPr>
            <p:nvPr/>
          </p:nvSpPr>
          <p:spPr bwMode="auto">
            <a:xfrm>
              <a:off x="4566790" y="6489614"/>
              <a:ext cx="431679" cy="180123"/>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Server</a:t>
              </a:r>
            </a:p>
          </p:txBody>
        </p:sp>
        <p:sp>
          <p:nvSpPr>
            <p:cNvPr id="116" name="AutoShape 79"/>
            <p:cNvSpPr>
              <a:spLocks noChangeArrowheads="1"/>
            </p:cNvSpPr>
            <p:nvPr/>
          </p:nvSpPr>
          <p:spPr bwMode="auto">
            <a:xfrm rot="5400000">
              <a:off x="4369994" y="6525737"/>
              <a:ext cx="108000" cy="108000"/>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7" name="AutoShape 80"/>
            <p:cNvCxnSpPr>
              <a:cxnSpLocks noChangeShapeType="1"/>
              <a:stCxn id="114" idx="3"/>
              <a:endCxn id="116" idx="4"/>
            </p:cNvCxnSpPr>
            <p:nvPr/>
          </p:nvCxnSpPr>
          <p:spPr bwMode="auto">
            <a:xfrm>
              <a:off x="4278267" y="6579737"/>
              <a:ext cx="91727" cy="1588"/>
            </a:xfrm>
            <a:prstGeom prst="straightConnector1">
              <a:avLst/>
            </a:prstGeom>
            <a:noFill/>
            <a:ln w="8890">
              <a:solidFill>
                <a:schemeClr val="tx1"/>
              </a:solidFill>
              <a:round/>
              <a:headEnd/>
              <a:tailEnd/>
            </a:ln>
          </p:spPr>
        </p:cxnSp>
        <p:cxnSp>
          <p:nvCxnSpPr>
            <p:cNvPr id="118" name="AutoShape 81"/>
            <p:cNvCxnSpPr>
              <a:cxnSpLocks noChangeShapeType="1"/>
              <a:stCxn id="116" idx="0"/>
              <a:endCxn id="115" idx="1"/>
            </p:cNvCxnSpPr>
            <p:nvPr/>
          </p:nvCxnSpPr>
          <p:spPr bwMode="auto">
            <a:xfrm>
              <a:off x="4477994" y="6579737"/>
              <a:ext cx="88475" cy="1588"/>
            </a:xfrm>
            <a:prstGeom prst="straightConnector1">
              <a:avLst/>
            </a:prstGeom>
            <a:noFill/>
            <a:ln w="8890">
              <a:solidFill>
                <a:schemeClr val="tx1"/>
              </a:solidFill>
              <a:round/>
              <a:headEnd/>
              <a:tailEnd/>
            </a:ln>
          </p:spPr>
        </p:cxnSp>
        <p:grpSp>
          <p:nvGrpSpPr>
            <p:cNvPr id="119" name="Group 85"/>
            <p:cNvGrpSpPr>
              <a:grpSpLocks/>
            </p:cNvGrpSpPr>
            <p:nvPr/>
          </p:nvGrpSpPr>
          <p:grpSpPr bwMode="auto">
            <a:xfrm>
              <a:off x="4350379" y="6398755"/>
              <a:ext cx="153988" cy="122238"/>
              <a:chOff x="1526" y="1540"/>
              <a:chExt cx="97" cy="77"/>
            </a:xfrm>
          </p:grpSpPr>
          <p:sp>
            <p:nvSpPr>
              <p:cNvPr id="120" name="Text Box 86"/>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sp>
            <p:nvSpPr>
              <p:cNvPr id="121" name="Line 87"/>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122" name="Group 175"/>
          <p:cNvGrpSpPr>
            <a:grpSpLocks/>
          </p:cNvGrpSpPr>
          <p:nvPr/>
        </p:nvGrpSpPr>
        <p:grpSpPr bwMode="auto">
          <a:xfrm>
            <a:off x="6083300" y="2599411"/>
            <a:ext cx="1150938" cy="180975"/>
            <a:chOff x="3846267" y="6169977"/>
            <a:chExt cx="1152202" cy="180000"/>
          </a:xfrm>
        </p:grpSpPr>
        <p:sp>
          <p:nvSpPr>
            <p:cNvPr id="123" name="Rectangle 34"/>
            <p:cNvSpPr>
              <a:spLocks noChangeArrowheads="1"/>
            </p:cNvSpPr>
            <p:nvPr/>
          </p:nvSpPr>
          <p:spPr bwMode="auto">
            <a:xfrm>
              <a:off x="3846267" y="6169977"/>
              <a:ext cx="432274" cy="180000"/>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A1</a:t>
              </a:r>
            </a:p>
          </p:txBody>
        </p:sp>
        <p:sp>
          <p:nvSpPr>
            <p:cNvPr id="124" name="Rectangle 34"/>
            <p:cNvSpPr>
              <a:spLocks noChangeArrowheads="1"/>
            </p:cNvSpPr>
            <p:nvPr/>
          </p:nvSpPr>
          <p:spPr bwMode="auto">
            <a:xfrm>
              <a:off x="4566195" y="6169977"/>
              <a:ext cx="432274" cy="180000"/>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A2</a:t>
              </a:r>
            </a:p>
          </p:txBody>
        </p:sp>
        <p:sp>
          <p:nvSpPr>
            <p:cNvPr id="125" name="AutoShape 79"/>
            <p:cNvSpPr>
              <a:spLocks noChangeArrowheads="1"/>
            </p:cNvSpPr>
            <p:nvPr/>
          </p:nvSpPr>
          <p:spPr bwMode="auto">
            <a:xfrm rot="5400000">
              <a:off x="4369994" y="6205977"/>
              <a:ext cx="108000" cy="108000"/>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6" name="AutoShape 80"/>
            <p:cNvCxnSpPr>
              <a:cxnSpLocks noChangeShapeType="1"/>
              <a:stCxn id="123" idx="3"/>
              <a:endCxn id="125" idx="4"/>
            </p:cNvCxnSpPr>
            <p:nvPr/>
          </p:nvCxnSpPr>
          <p:spPr bwMode="auto">
            <a:xfrm>
              <a:off x="4278267" y="6259977"/>
              <a:ext cx="91727" cy="1588"/>
            </a:xfrm>
            <a:prstGeom prst="straightConnector1">
              <a:avLst/>
            </a:prstGeom>
            <a:noFill/>
            <a:ln w="8890">
              <a:solidFill>
                <a:schemeClr val="tx1"/>
              </a:solidFill>
              <a:round/>
              <a:headEnd/>
              <a:tailEnd/>
            </a:ln>
          </p:spPr>
        </p:cxnSp>
        <p:cxnSp>
          <p:nvCxnSpPr>
            <p:cNvPr id="127" name="AutoShape 81"/>
            <p:cNvCxnSpPr>
              <a:cxnSpLocks noChangeShapeType="1"/>
              <a:stCxn id="125" idx="0"/>
              <a:endCxn id="124" idx="1"/>
            </p:cNvCxnSpPr>
            <p:nvPr/>
          </p:nvCxnSpPr>
          <p:spPr bwMode="auto">
            <a:xfrm>
              <a:off x="4477994" y="6259977"/>
              <a:ext cx="88475" cy="1588"/>
            </a:xfrm>
            <a:prstGeom prst="straightConnector1">
              <a:avLst/>
            </a:prstGeom>
            <a:noFill/>
            <a:ln w="8890">
              <a:solidFill>
                <a:schemeClr val="tx1"/>
              </a:solidFill>
              <a:round/>
              <a:headEnd/>
              <a:tailEnd/>
            </a:ln>
          </p:spPr>
        </p:cxnSp>
      </p:grpSp>
      <p:grpSp>
        <p:nvGrpSpPr>
          <p:cNvPr id="128" name="Group 187"/>
          <p:cNvGrpSpPr>
            <a:grpSpLocks/>
          </p:cNvGrpSpPr>
          <p:nvPr/>
        </p:nvGrpSpPr>
        <p:grpSpPr bwMode="auto">
          <a:xfrm>
            <a:off x="6094413" y="3999586"/>
            <a:ext cx="971550" cy="179388"/>
            <a:chOff x="4412853" y="6486199"/>
            <a:chExt cx="971994" cy="180000"/>
          </a:xfrm>
        </p:grpSpPr>
        <p:cxnSp>
          <p:nvCxnSpPr>
            <p:cNvPr id="129" name="AutoShape 116"/>
            <p:cNvCxnSpPr>
              <a:cxnSpLocks noChangeShapeType="1"/>
              <a:stCxn id="130" idx="3"/>
              <a:endCxn id="131" idx="1"/>
            </p:cNvCxnSpPr>
            <p:nvPr/>
          </p:nvCxnSpPr>
          <p:spPr bwMode="auto">
            <a:xfrm>
              <a:off x="4772853" y="6576199"/>
              <a:ext cx="251994" cy="1588"/>
            </a:xfrm>
            <a:prstGeom prst="straightConnector1">
              <a:avLst/>
            </a:prstGeom>
            <a:noFill/>
            <a:ln w="8890">
              <a:solidFill>
                <a:schemeClr val="tx1"/>
              </a:solidFill>
              <a:round/>
              <a:headEnd type="triangle" w="med" len="med"/>
              <a:tailEnd/>
            </a:ln>
          </p:spPr>
        </p:cxnSp>
        <p:sp>
          <p:nvSpPr>
            <p:cNvPr id="130" name="Rectangle 34"/>
            <p:cNvSpPr>
              <a:spLocks noChangeArrowheads="1"/>
            </p:cNvSpPr>
            <p:nvPr/>
          </p:nvSpPr>
          <p:spPr bwMode="auto">
            <a:xfrm>
              <a:off x="4412853" y="6486199"/>
              <a:ext cx="360527" cy="180000"/>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A</a:t>
              </a:r>
            </a:p>
          </p:txBody>
        </p:sp>
        <p:sp>
          <p:nvSpPr>
            <p:cNvPr id="131" name="AutoShape 50"/>
            <p:cNvSpPr>
              <a:spLocks noChangeArrowheads="1"/>
            </p:cNvSpPr>
            <p:nvPr/>
          </p:nvSpPr>
          <p:spPr bwMode="auto">
            <a:xfrm>
              <a:off x="5024319" y="6486199"/>
              <a:ext cx="360528" cy="180000"/>
            </a:xfrm>
            <a:prstGeom prst="roundRect">
              <a:avLst>
                <a:gd name="adj" fmla="val 50000"/>
              </a:avLst>
            </a:prstGeom>
            <a:solidFill>
              <a:schemeClr val="bg1"/>
            </a:solidFill>
            <a:ln w="17780">
              <a:solidFill>
                <a:schemeClr val="tx1">
                  <a:lumMod val="50000"/>
                  <a:lumOff val="50000"/>
                </a:schemeClr>
              </a:solidFill>
              <a:round/>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Activity Diagrams</a:t>
            </a:r>
            <a:endParaRPr lang="en-US" dirty="0"/>
          </a:p>
        </p:txBody>
      </p:sp>
      <p:cxnSp>
        <p:nvCxnSpPr>
          <p:cNvPr id="3" name="Straight Connector 2"/>
          <p:cNvCxnSpPr/>
          <p:nvPr/>
        </p:nvCxnSpPr>
        <p:spPr bwMode="auto">
          <a:xfrm rot="5400000">
            <a:off x="2246782" y="3868759"/>
            <a:ext cx="5310837" cy="0"/>
          </a:xfrm>
          <a:prstGeom prst="line">
            <a:avLst/>
          </a:prstGeom>
          <a:solidFill>
            <a:schemeClr val="bg2"/>
          </a:solidFill>
          <a:ln w="17780" cap="flat" cmpd="sng" algn="ctr">
            <a:solidFill>
              <a:schemeClr val="bg2">
                <a:lumMod val="75000"/>
              </a:schemeClr>
            </a:solidFill>
            <a:prstDash val="dash"/>
            <a:round/>
            <a:headEnd type="none" w="med" len="med"/>
            <a:tailEnd type="none" w="med" len="med"/>
          </a:ln>
          <a:effectLst/>
        </p:spPr>
      </p:cxnSp>
      <p:cxnSp>
        <p:nvCxnSpPr>
          <p:cNvPr id="4" name="Straight Connector 3"/>
          <p:cNvCxnSpPr/>
          <p:nvPr/>
        </p:nvCxnSpPr>
        <p:spPr bwMode="auto">
          <a:xfrm rot="5400000">
            <a:off x="7798391" y="3437935"/>
            <a:ext cx="1618070" cy="0"/>
          </a:xfrm>
          <a:prstGeom prst="line">
            <a:avLst/>
          </a:prstGeom>
          <a:solidFill>
            <a:schemeClr val="bg2"/>
          </a:solidFill>
          <a:ln w="17780" cap="flat" cmpd="sng" algn="ctr">
            <a:solidFill>
              <a:schemeClr val="bg2">
                <a:lumMod val="75000"/>
              </a:schemeClr>
            </a:solidFill>
            <a:prstDash val="dash"/>
            <a:round/>
            <a:headEnd type="none" w="med" len="med"/>
            <a:tailEnd type="none" w="med" len="med"/>
          </a:ln>
          <a:effectLst/>
        </p:spPr>
      </p:cxnSp>
      <p:sp>
        <p:nvSpPr>
          <p:cNvPr id="5" name="TextBox 29"/>
          <p:cNvSpPr txBox="1">
            <a:spLocks noChangeArrowheads="1"/>
          </p:cNvSpPr>
          <p:nvPr/>
        </p:nvSpPr>
        <p:spPr bwMode="auto">
          <a:xfrm>
            <a:off x="7733446" y="2202271"/>
            <a:ext cx="1008062" cy="215900"/>
          </a:xfrm>
          <a:prstGeom prst="rect">
            <a:avLst/>
          </a:prstGeom>
          <a:noFill/>
          <a:ln w="9525">
            <a:noFill/>
            <a:miter lim="800000"/>
            <a:headEnd/>
            <a:tailEnd/>
          </a:ln>
        </p:spPr>
        <p:txBody>
          <a:bodyPr>
            <a:spAutoFit/>
          </a:bodyPr>
          <a:lstStyle/>
          <a:p>
            <a:r>
              <a:rPr lang="en-US" sz="900"/>
              <a:t>Condition</a:t>
            </a:r>
          </a:p>
        </p:txBody>
      </p:sp>
      <p:sp>
        <p:nvSpPr>
          <p:cNvPr id="6" name="AutoShape 5"/>
          <p:cNvSpPr>
            <a:spLocks noChangeArrowheads="1"/>
          </p:cNvSpPr>
          <p:nvPr/>
        </p:nvSpPr>
        <p:spPr bwMode="auto">
          <a:xfrm>
            <a:off x="263525" y="1304478"/>
            <a:ext cx="1008063" cy="35877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a:t>Enter Shop</a:t>
            </a:r>
          </a:p>
        </p:txBody>
      </p:sp>
      <p:sp>
        <p:nvSpPr>
          <p:cNvPr id="7" name="Diamond 31"/>
          <p:cNvSpPr>
            <a:spLocks noChangeArrowheads="1"/>
          </p:cNvSpPr>
          <p:nvPr/>
        </p:nvSpPr>
        <p:spPr bwMode="auto">
          <a:xfrm>
            <a:off x="7373083" y="2380071"/>
            <a:ext cx="144463" cy="144463"/>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8" name="Diamond 32"/>
          <p:cNvSpPr>
            <a:spLocks noChangeArrowheads="1"/>
          </p:cNvSpPr>
          <p:nvPr/>
        </p:nvSpPr>
        <p:spPr bwMode="auto">
          <a:xfrm>
            <a:off x="693738" y="1998216"/>
            <a:ext cx="144462" cy="144462"/>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9" name="Arc 37"/>
          <p:cNvSpPr>
            <a:spLocks/>
          </p:cNvSpPr>
          <p:nvPr/>
        </p:nvSpPr>
        <p:spPr bwMode="auto">
          <a:xfrm>
            <a:off x="7643813" y="5336728"/>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0" name="Arc 38"/>
          <p:cNvSpPr>
            <a:spLocks/>
          </p:cNvSpPr>
          <p:nvPr/>
        </p:nvSpPr>
        <p:spPr bwMode="auto">
          <a:xfrm rot="16200000">
            <a:off x="7465219" y="533593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1" name="Arc 39"/>
          <p:cNvSpPr>
            <a:spLocks/>
          </p:cNvSpPr>
          <p:nvPr/>
        </p:nvSpPr>
        <p:spPr bwMode="auto">
          <a:xfrm rot="10800000">
            <a:off x="7464425" y="5517703"/>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2" name="Arc 40"/>
          <p:cNvSpPr>
            <a:spLocks/>
          </p:cNvSpPr>
          <p:nvPr/>
        </p:nvSpPr>
        <p:spPr bwMode="auto">
          <a:xfrm rot="5400000">
            <a:off x="7644607" y="5516909"/>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13" name="AutoShape 113"/>
          <p:cNvCxnSpPr>
            <a:cxnSpLocks noChangeShapeType="1"/>
          </p:cNvCxnSpPr>
          <p:nvPr/>
        </p:nvCxnSpPr>
        <p:spPr bwMode="auto">
          <a:xfrm flipV="1">
            <a:off x="6946168" y="4667780"/>
            <a:ext cx="1588" cy="323850"/>
          </a:xfrm>
          <a:prstGeom prst="straightConnector1">
            <a:avLst/>
          </a:prstGeom>
          <a:noFill/>
          <a:ln w="8890">
            <a:solidFill>
              <a:schemeClr val="tx1"/>
            </a:solidFill>
            <a:round/>
            <a:headEnd/>
            <a:tailEnd type="triangle" w="med" len="med"/>
          </a:ln>
        </p:spPr>
      </p:cxnSp>
      <p:cxnSp>
        <p:nvCxnSpPr>
          <p:cNvPr id="14" name="AutoShape 114"/>
          <p:cNvCxnSpPr>
            <a:cxnSpLocks noChangeShapeType="1"/>
          </p:cNvCxnSpPr>
          <p:nvPr/>
        </p:nvCxnSpPr>
        <p:spPr bwMode="auto">
          <a:xfrm flipV="1">
            <a:off x="7233506" y="4667780"/>
            <a:ext cx="1587" cy="323850"/>
          </a:xfrm>
          <a:prstGeom prst="straightConnector1">
            <a:avLst/>
          </a:prstGeom>
          <a:noFill/>
          <a:ln w="8890">
            <a:solidFill>
              <a:schemeClr val="tx1"/>
            </a:solidFill>
            <a:round/>
            <a:headEnd type="triangle" w="med" len="med"/>
            <a:tailEnd/>
          </a:ln>
        </p:spPr>
      </p:cxnSp>
      <p:cxnSp>
        <p:nvCxnSpPr>
          <p:cNvPr id="15" name="AutoShape 115"/>
          <p:cNvCxnSpPr>
            <a:cxnSpLocks noChangeShapeType="1"/>
          </p:cNvCxnSpPr>
          <p:nvPr/>
        </p:nvCxnSpPr>
        <p:spPr bwMode="auto">
          <a:xfrm>
            <a:off x="7582756" y="4667780"/>
            <a:ext cx="288925" cy="0"/>
          </a:xfrm>
          <a:prstGeom prst="straightConnector1">
            <a:avLst/>
          </a:prstGeom>
          <a:noFill/>
          <a:ln w="8890">
            <a:solidFill>
              <a:schemeClr val="tx1"/>
            </a:solidFill>
            <a:round/>
            <a:headEnd/>
            <a:tailEnd type="triangle" w="med" len="med"/>
          </a:ln>
        </p:spPr>
      </p:cxnSp>
      <p:cxnSp>
        <p:nvCxnSpPr>
          <p:cNvPr id="16" name="AutoShape 116"/>
          <p:cNvCxnSpPr>
            <a:cxnSpLocks noChangeShapeType="1"/>
          </p:cNvCxnSpPr>
          <p:nvPr/>
        </p:nvCxnSpPr>
        <p:spPr bwMode="auto">
          <a:xfrm>
            <a:off x="7582756" y="5028143"/>
            <a:ext cx="250825" cy="0"/>
          </a:xfrm>
          <a:prstGeom prst="straightConnector1">
            <a:avLst/>
          </a:prstGeom>
          <a:noFill/>
          <a:ln w="8890">
            <a:solidFill>
              <a:schemeClr val="tx1"/>
            </a:solidFill>
            <a:round/>
            <a:headEnd type="triangle" w="med" len="med"/>
            <a:tailEnd/>
          </a:ln>
        </p:spPr>
      </p:cxnSp>
      <p:cxnSp>
        <p:nvCxnSpPr>
          <p:cNvPr id="17" name="AutoShape 34"/>
          <p:cNvCxnSpPr>
            <a:cxnSpLocks noChangeShapeType="1"/>
            <a:endCxn id="19" idx="0"/>
          </p:cNvCxnSpPr>
          <p:nvPr/>
        </p:nvCxnSpPr>
        <p:spPr bwMode="auto">
          <a:xfrm>
            <a:off x="6851650" y="5876478"/>
            <a:ext cx="612775" cy="0"/>
          </a:xfrm>
          <a:prstGeom prst="straightConnector1">
            <a:avLst/>
          </a:prstGeom>
          <a:noFill/>
          <a:ln w="8890">
            <a:solidFill>
              <a:schemeClr val="tx1"/>
            </a:solidFill>
            <a:round/>
            <a:headEnd type="triangle" w="med" len="med"/>
            <a:tailEnd/>
          </a:ln>
        </p:spPr>
      </p:cxnSp>
      <p:cxnSp>
        <p:nvCxnSpPr>
          <p:cNvPr id="18" name="AutoShape 35"/>
          <p:cNvCxnSpPr>
            <a:cxnSpLocks noChangeShapeType="1"/>
            <a:stCxn id="19" idx="1"/>
          </p:cNvCxnSpPr>
          <p:nvPr/>
        </p:nvCxnSpPr>
        <p:spPr bwMode="auto">
          <a:xfrm>
            <a:off x="7535863" y="5949503"/>
            <a:ext cx="0" cy="287338"/>
          </a:xfrm>
          <a:prstGeom prst="straightConnector1">
            <a:avLst/>
          </a:prstGeom>
          <a:noFill/>
          <a:ln w="8890">
            <a:solidFill>
              <a:schemeClr val="tx1"/>
            </a:solidFill>
            <a:round/>
            <a:headEnd/>
            <a:tailEnd/>
          </a:ln>
        </p:spPr>
      </p:cxnSp>
      <p:sp>
        <p:nvSpPr>
          <p:cNvPr id="19" name="Arc 36"/>
          <p:cNvSpPr>
            <a:spLocks/>
          </p:cNvSpPr>
          <p:nvPr/>
        </p:nvSpPr>
        <p:spPr bwMode="auto">
          <a:xfrm>
            <a:off x="7464425" y="5876478"/>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20" name="Arc 64"/>
          <p:cNvSpPr>
            <a:spLocks/>
          </p:cNvSpPr>
          <p:nvPr/>
        </p:nvSpPr>
        <p:spPr bwMode="auto">
          <a:xfrm rot="10800000" flipV="1">
            <a:off x="7642225" y="5876478"/>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21" name="AutoShape 65"/>
          <p:cNvCxnSpPr>
            <a:cxnSpLocks noChangeShapeType="1"/>
            <a:endCxn id="20" idx="1"/>
          </p:cNvCxnSpPr>
          <p:nvPr/>
        </p:nvCxnSpPr>
        <p:spPr bwMode="auto">
          <a:xfrm flipV="1">
            <a:off x="7642225" y="5949503"/>
            <a:ext cx="1588" cy="287338"/>
          </a:xfrm>
          <a:prstGeom prst="straightConnector1">
            <a:avLst/>
          </a:prstGeom>
          <a:noFill/>
          <a:ln w="8890">
            <a:solidFill>
              <a:schemeClr val="tx1"/>
            </a:solidFill>
            <a:round/>
            <a:headEnd/>
            <a:tailEnd/>
          </a:ln>
        </p:spPr>
      </p:cxnSp>
      <p:cxnSp>
        <p:nvCxnSpPr>
          <p:cNvPr id="22" name="AutoShape 66"/>
          <p:cNvCxnSpPr>
            <a:cxnSpLocks noChangeShapeType="1"/>
            <a:endCxn id="20" idx="0"/>
          </p:cNvCxnSpPr>
          <p:nvPr/>
        </p:nvCxnSpPr>
        <p:spPr bwMode="auto">
          <a:xfrm flipH="1">
            <a:off x="7715250" y="5876478"/>
            <a:ext cx="576263" cy="0"/>
          </a:xfrm>
          <a:prstGeom prst="straightConnector1">
            <a:avLst/>
          </a:prstGeom>
          <a:noFill/>
          <a:ln w="8890">
            <a:solidFill>
              <a:schemeClr val="tx1"/>
            </a:solidFill>
            <a:round/>
            <a:headEnd type="triangle" w="med" len="med"/>
            <a:tailEnd/>
          </a:ln>
        </p:spPr>
      </p:cxnSp>
      <p:grpSp>
        <p:nvGrpSpPr>
          <p:cNvPr id="23" name="Group 54"/>
          <p:cNvGrpSpPr>
            <a:grpSpLocks/>
          </p:cNvGrpSpPr>
          <p:nvPr/>
        </p:nvGrpSpPr>
        <p:grpSpPr bwMode="auto">
          <a:xfrm>
            <a:off x="7338158" y="4050487"/>
            <a:ext cx="215900" cy="360362"/>
            <a:chOff x="5445760" y="1704976"/>
            <a:chExt cx="216000" cy="360144"/>
          </a:xfrm>
        </p:grpSpPr>
        <p:grpSp>
          <p:nvGrpSpPr>
            <p:cNvPr id="24" name="Group 50"/>
            <p:cNvGrpSpPr>
              <a:grpSpLocks/>
            </p:cNvGrpSpPr>
            <p:nvPr/>
          </p:nvGrpSpPr>
          <p:grpSpPr bwMode="auto">
            <a:xfrm>
              <a:off x="5445760" y="1849120"/>
              <a:ext cx="216000" cy="216000"/>
              <a:chOff x="5445760" y="1849120"/>
              <a:chExt cx="216000" cy="216000"/>
            </a:xfrm>
          </p:grpSpPr>
          <p:sp>
            <p:nvSpPr>
              <p:cNvPr id="26" name="Oval 48"/>
              <p:cNvSpPr>
                <a:spLocks noChangeArrowheads="1"/>
              </p:cNvSpPr>
              <p:nvPr/>
            </p:nvSpPr>
            <p:spPr bwMode="auto">
              <a:xfrm>
                <a:off x="5445760" y="1849120"/>
                <a:ext cx="216000" cy="216000"/>
              </a:xfrm>
              <a:prstGeom prst="ellipse">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27" name="Oval 49"/>
              <p:cNvSpPr>
                <a:spLocks noChangeArrowheads="1"/>
              </p:cNvSpPr>
              <p:nvPr/>
            </p:nvSpPr>
            <p:spPr bwMode="auto">
              <a:xfrm>
                <a:off x="5499576" y="1903889"/>
                <a:ext cx="108000" cy="108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grpSp>
        <p:cxnSp>
          <p:nvCxnSpPr>
            <p:cNvPr id="25" name="AutoShape 114"/>
            <p:cNvCxnSpPr>
              <a:cxnSpLocks noChangeShapeType="1"/>
            </p:cNvCxnSpPr>
            <p:nvPr/>
          </p:nvCxnSpPr>
          <p:spPr bwMode="auto">
            <a:xfrm flipV="1">
              <a:off x="5555457" y="1704976"/>
              <a:ext cx="1587" cy="144000"/>
            </a:xfrm>
            <a:prstGeom prst="straightConnector1">
              <a:avLst/>
            </a:prstGeom>
            <a:noFill/>
            <a:ln w="8890">
              <a:solidFill>
                <a:schemeClr val="tx1"/>
              </a:solidFill>
              <a:round/>
              <a:headEnd type="triangle" w="med" len="med"/>
              <a:tailEnd/>
            </a:ln>
          </p:spPr>
        </p:cxnSp>
      </p:grpSp>
      <p:grpSp>
        <p:nvGrpSpPr>
          <p:cNvPr id="28" name="Group 53"/>
          <p:cNvGrpSpPr>
            <a:grpSpLocks/>
          </p:cNvGrpSpPr>
          <p:nvPr/>
        </p:nvGrpSpPr>
        <p:grpSpPr bwMode="auto">
          <a:xfrm>
            <a:off x="7373083" y="1335496"/>
            <a:ext cx="144463" cy="288925"/>
            <a:chOff x="5679440" y="1524000"/>
            <a:chExt cx="144000" cy="289257"/>
          </a:xfrm>
        </p:grpSpPr>
        <p:sp>
          <p:nvSpPr>
            <p:cNvPr id="29" name="Oval 47"/>
            <p:cNvSpPr>
              <a:spLocks noChangeArrowheads="1"/>
            </p:cNvSpPr>
            <p:nvPr/>
          </p:nvSpPr>
          <p:spPr bwMode="auto">
            <a:xfrm>
              <a:off x="5679440" y="1524000"/>
              <a:ext cx="144000" cy="144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cxnSp>
          <p:nvCxnSpPr>
            <p:cNvPr id="30" name="AutoShape 114"/>
            <p:cNvCxnSpPr>
              <a:cxnSpLocks noChangeShapeType="1"/>
            </p:cNvCxnSpPr>
            <p:nvPr/>
          </p:nvCxnSpPr>
          <p:spPr bwMode="auto">
            <a:xfrm flipV="1">
              <a:off x="5748338" y="1669257"/>
              <a:ext cx="1587" cy="144000"/>
            </a:xfrm>
            <a:prstGeom prst="straightConnector1">
              <a:avLst/>
            </a:prstGeom>
            <a:noFill/>
            <a:ln w="8890">
              <a:solidFill>
                <a:schemeClr val="tx1"/>
              </a:solidFill>
              <a:round/>
              <a:headEnd type="triangle" w="med" len="med"/>
              <a:tailEnd/>
            </a:ln>
          </p:spPr>
        </p:cxnSp>
      </p:grpSp>
      <p:grpSp>
        <p:nvGrpSpPr>
          <p:cNvPr id="31" name="Group 55"/>
          <p:cNvGrpSpPr>
            <a:grpSpLocks/>
          </p:cNvGrpSpPr>
          <p:nvPr/>
        </p:nvGrpSpPr>
        <p:grpSpPr bwMode="auto">
          <a:xfrm>
            <a:off x="698500" y="1010791"/>
            <a:ext cx="142875" cy="288925"/>
            <a:chOff x="5679440" y="1524000"/>
            <a:chExt cx="144000" cy="289257"/>
          </a:xfrm>
        </p:grpSpPr>
        <p:sp>
          <p:nvSpPr>
            <p:cNvPr id="32" name="Oval 56"/>
            <p:cNvSpPr>
              <a:spLocks noChangeArrowheads="1"/>
            </p:cNvSpPr>
            <p:nvPr/>
          </p:nvSpPr>
          <p:spPr bwMode="auto">
            <a:xfrm>
              <a:off x="5679440" y="1524000"/>
              <a:ext cx="144000" cy="144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cxnSp>
          <p:nvCxnSpPr>
            <p:cNvPr id="33" name="AutoShape 114"/>
            <p:cNvCxnSpPr>
              <a:cxnSpLocks noChangeShapeType="1"/>
            </p:cNvCxnSpPr>
            <p:nvPr/>
          </p:nvCxnSpPr>
          <p:spPr bwMode="auto">
            <a:xfrm flipV="1">
              <a:off x="5748338" y="1669257"/>
              <a:ext cx="1587" cy="144000"/>
            </a:xfrm>
            <a:prstGeom prst="straightConnector1">
              <a:avLst/>
            </a:prstGeom>
            <a:noFill/>
            <a:ln w="8890">
              <a:solidFill>
                <a:schemeClr val="tx1"/>
              </a:solidFill>
              <a:round/>
              <a:headEnd type="triangle" w="med" len="med"/>
              <a:tailEnd/>
            </a:ln>
          </p:spPr>
        </p:cxnSp>
      </p:grpSp>
      <p:cxnSp>
        <p:nvCxnSpPr>
          <p:cNvPr id="34" name="Elbow Connector 70"/>
          <p:cNvCxnSpPr>
            <a:cxnSpLocks noChangeShapeType="1"/>
            <a:endCxn id="35" idx="0"/>
          </p:cNvCxnSpPr>
          <p:nvPr/>
        </p:nvCxnSpPr>
        <p:spPr bwMode="auto">
          <a:xfrm>
            <a:off x="1338263" y="1590228"/>
            <a:ext cx="496887" cy="257175"/>
          </a:xfrm>
          <a:prstGeom prst="bentConnector2">
            <a:avLst/>
          </a:prstGeom>
          <a:noFill/>
          <a:ln w="9525" algn="ctr">
            <a:solidFill>
              <a:schemeClr val="tx1"/>
            </a:solidFill>
            <a:round/>
            <a:headEnd/>
            <a:tailEnd type="triangle" w="med" len="med"/>
          </a:ln>
        </p:spPr>
      </p:cxnSp>
      <p:sp>
        <p:nvSpPr>
          <p:cNvPr id="35" name="AutoShape 5"/>
          <p:cNvSpPr>
            <a:spLocks noChangeArrowheads="1"/>
          </p:cNvSpPr>
          <p:nvPr/>
        </p:nvSpPr>
        <p:spPr bwMode="auto">
          <a:xfrm>
            <a:off x="1331913" y="1847403"/>
            <a:ext cx="1008062" cy="360363"/>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a:t>Add to Shopping Cart</a:t>
            </a:r>
          </a:p>
        </p:txBody>
      </p:sp>
      <p:cxnSp>
        <p:nvCxnSpPr>
          <p:cNvPr id="36" name="Shape 82"/>
          <p:cNvCxnSpPr>
            <a:cxnSpLocks noChangeShapeType="1"/>
            <a:stCxn id="8" idx="3"/>
          </p:cNvCxnSpPr>
          <p:nvPr/>
        </p:nvCxnSpPr>
        <p:spPr bwMode="auto">
          <a:xfrm flipV="1">
            <a:off x="838200" y="1590228"/>
            <a:ext cx="493713" cy="481013"/>
          </a:xfrm>
          <a:prstGeom prst="straightConnector1">
            <a:avLst/>
          </a:prstGeom>
          <a:noFill/>
          <a:ln w="9525" algn="ctr">
            <a:solidFill>
              <a:schemeClr val="tx1"/>
            </a:solidFill>
            <a:round/>
            <a:headEnd/>
            <a:tailEnd/>
          </a:ln>
        </p:spPr>
      </p:cxnSp>
      <p:cxnSp>
        <p:nvCxnSpPr>
          <p:cNvPr id="37" name="Elbow Connector 70"/>
          <p:cNvCxnSpPr>
            <a:cxnSpLocks noChangeShapeType="1"/>
            <a:endCxn id="8" idx="3"/>
          </p:cNvCxnSpPr>
          <p:nvPr/>
        </p:nvCxnSpPr>
        <p:spPr bwMode="auto">
          <a:xfrm rot="10800000">
            <a:off x="838200" y="2071241"/>
            <a:ext cx="477838" cy="427037"/>
          </a:xfrm>
          <a:prstGeom prst="straightConnector1">
            <a:avLst/>
          </a:prstGeom>
          <a:noFill/>
          <a:ln w="9525" algn="ctr">
            <a:solidFill>
              <a:schemeClr val="tx1"/>
            </a:solidFill>
            <a:round/>
            <a:headEnd/>
            <a:tailEnd type="triangle" w="med" len="med"/>
          </a:ln>
        </p:spPr>
      </p:cxnSp>
      <p:cxnSp>
        <p:nvCxnSpPr>
          <p:cNvPr id="38" name="Shape 82"/>
          <p:cNvCxnSpPr>
            <a:cxnSpLocks noChangeShapeType="1"/>
            <a:endCxn id="35" idx="2"/>
          </p:cNvCxnSpPr>
          <p:nvPr/>
        </p:nvCxnSpPr>
        <p:spPr bwMode="auto">
          <a:xfrm flipV="1">
            <a:off x="1306513" y="2207766"/>
            <a:ext cx="528637" cy="284162"/>
          </a:xfrm>
          <a:prstGeom prst="bentConnector2">
            <a:avLst/>
          </a:prstGeom>
          <a:noFill/>
          <a:ln w="9525" algn="ctr">
            <a:solidFill>
              <a:schemeClr val="tx1"/>
            </a:solidFill>
            <a:round/>
            <a:headEnd/>
            <a:tailEnd/>
          </a:ln>
        </p:spPr>
      </p:cxnSp>
      <p:cxnSp>
        <p:nvCxnSpPr>
          <p:cNvPr id="39" name="AutoShape 114"/>
          <p:cNvCxnSpPr>
            <a:cxnSpLocks noChangeShapeType="1"/>
            <a:stCxn id="8" idx="0"/>
            <a:endCxn id="6" idx="2"/>
          </p:cNvCxnSpPr>
          <p:nvPr/>
        </p:nvCxnSpPr>
        <p:spPr bwMode="auto">
          <a:xfrm rot="5400000" flipH="1" flipV="1">
            <a:off x="600075" y="1829941"/>
            <a:ext cx="334963" cy="1587"/>
          </a:xfrm>
          <a:prstGeom prst="straightConnector1">
            <a:avLst/>
          </a:prstGeom>
          <a:noFill/>
          <a:ln w="8890">
            <a:solidFill>
              <a:schemeClr val="tx1"/>
            </a:solidFill>
            <a:round/>
            <a:headEnd type="triangle" w="med" len="med"/>
            <a:tailEnd/>
          </a:ln>
        </p:spPr>
      </p:cxnSp>
      <p:sp>
        <p:nvSpPr>
          <p:cNvPr id="40" name="AutoShape 5"/>
          <p:cNvSpPr>
            <a:spLocks noChangeArrowheads="1"/>
          </p:cNvSpPr>
          <p:nvPr/>
        </p:nvSpPr>
        <p:spPr bwMode="auto">
          <a:xfrm>
            <a:off x="263525" y="2512566"/>
            <a:ext cx="1008063" cy="360362"/>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Submit Order</a:t>
            </a:r>
          </a:p>
        </p:txBody>
      </p:sp>
      <p:cxnSp>
        <p:nvCxnSpPr>
          <p:cNvPr id="41" name="AutoShape 114"/>
          <p:cNvCxnSpPr>
            <a:cxnSpLocks noChangeShapeType="1"/>
            <a:stCxn id="40" idx="0"/>
            <a:endCxn id="8" idx="2"/>
          </p:cNvCxnSpPr>
          <p:nvPr/>
        </p:nvCxnSpPr>
        <p:spPr bwMode="auto">
          <a:xfrm rot="16200000" flipV="1">
            <a:off x="582613" y="2326828"/>
            <a:ext cx="369888" cy="1587"/>
          </a:xfrm>
          <a:prstGeom prst="straightConnector1">
            <a:avLst/>
          </a:prstGeom>
          <a:noFill/>
          <a:ln w="8890">
            <a:solidFill>
              <a:schemeClr val="tx1"/>
            </a:solidFill>
            <a:round/>
            <a:headEnd type="triangle" w="med" len="med"/>
            <a:tailEnd/>
          </a:ln>
        </p:spPr>
      </p:cxnSp>
      <p:sp>
        <p:nvSpPr>
          <p:cNvPr id="42" name="Rectangle 106"/>
          <p:cNvSpPr>
            <a:spLocks noChangeArrowheads="1"/>
          </p:cNvSpPr>
          <p:nvPr/>
        </p:nvSpPr>
        <p:spPr bwMode="auto">
          <a:xfrm>
            <a:off x="2517775" y="3128516"/>
            <a:ext cx="2249488" cy="69850"/>
          </a:xfrm>
          <a:prstGeom prst="rect">
            <a:avLst/>
          </a:prstGeom>
          <a:solidFill>
            <a:schemeClr val="tx1"/>
          </a:solidFill>
          <a:ln w="9525" algn="ctr">
            <a:noFill/>
            <a:round/>
            <a:headEnd/>
            <a:tailEnd/>
          </a:ln>
        </p:spPr>
        <p:txBody>
          <a:bodyPr lIns="90000" tIns="46800" rIns="90000" bIns="46800" anchor="ctr"/>
          <a:lstStyle/>
          <a:p>
            <a:endParaRPr lang="en-US"/>
          </a:p>
        </p:txBody>
      </p:sp>
      <p:cxnSp>
        <p:nvCxnSpPr>
          <p:cNvPr id="43" name="Elbow Connector 108"/>
          <p:cNvCxnSpPr>
            <a:cxnSpLocks noChangeShapeType="1"/>
            <a:stCxn id="40" idx="2"/>
            <a:endCxn id="42" idx="0"/>
          </p:cNvCxnSpPr>
          <p:nvPr/>
        </p:nvCxnSpPr>
        <p:spPr bwMode="auto">
          <a:xfrm rot="16200000" flipH="1">
            <a:off x="2078038" y="1563240"/>
            <a:ext cx="255588" cy="2874963"/>
          </a:xfrm>
          <a:prstGeom prst="bentConnector3">
            <a:avLst>
              <a:gd name="adj1" fmla="val 50000"/>
            </a:avLst>
          </a:prstGeom>
          <a:noFill/>
          <a:ln w="8890" algn="ctr">
            <a:solidFill>
              <a:schemeClr val="tx1"/>
            </a:solidFill>
            <a:round/>
            <a:headEnd/>
            <a:tailEnd type="triangle" w="med" len="med"/>
          </a:ln>
        </p:spPr>
      </p:cxnSp>
      <p:sp>
        <p:nvSpPr>
          <p:cNvPr id="44" name="AutoShape 5"/>
          <p:cNvSpPr>
            <a:spLocks noChangeArrowheads="1"/>
          </p:cNvSpPr>
          <p:nvPr/>
        </p:nvSpPr>
        <p:spPr bwMode="auto">
          <a:xfrm>
            <a:off x="2532063" y="3342828"/>
            <a:ext cx="1008062" cy="35877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Check Availability</a:t>
            </a:r>
          </a:p>
        </p:txBody>
      </p:sp>
      <p:sp>
        <p:nvSpPr>
          <p:cNvPr id="45" name="AutoShape 5"/>
          <p:cNvSpPr>
            <a:spLocks noChangeArrowheads="1"/>
          </p:cNvSpPr>
          <p:nvPr/>
        </p:nvSpPr>
        <p:spPr bwMode="auto">
          <a:xfrm>
            <a:off x="3622675" y="3347591"/>
            <a:ext cx="1152525" cy="35877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Request Payment Check</a:t>
            </a:r>
          </a:p>
        </p:txBody>
      </p:sp>
      <p:cxnSp>
        <p:nvCxnSpPr>
          <p:cNvPr id="46" name="AutoShape 114"/>
          <p:cNvCxnSpPr>
            <a:cxnSpLocks noChangeShapeType="1"/>
            <a:stCxn id="44" idx="0"/>
          </p:cNvCxnSpPr>
          <p:nvPr/>
        </p:nvCxnSpPr>
        <p:spPr bwMode="auto">
          <a:xfrm rot="5400000" flipH="1" flipV="1">
            <a:off x="2955926" y="3258690"/>
            <a:ext cx="165100" cy="3175"/>
          </a:xfrm>
          <a:prstGeom prst="straightConnector1">
            <a:avLst/>
          </a:prstGeom>
          <a:noFill/>
          <a:ln w="8890">
            <a:solidFill>
              <a:schemeClr val="tx1"/>
            </a:solidFill>
            <a:round/>
            <a:headEnd type="triangle" w="med" len="med"/>
            <a:tailEnd/>
          </a:ln>
        </p:spPr>
      </p:cxnSp>
      <p:cxnSp>
        <p:nvCxnSpPr>
          <p:cNvPr id="47" name="AutoShape 114"/>
          <p:cNvCxnSpPr>
            <a:cxnSpLocks noChangeShapeType="1"/>
            <a:stCxn id="45" idx="0"/>
          </p:cNvCxnSpPr>
          <p:nvPr/>
        </p:nvCxnSpPr>
        <p:spPr bwMode="auto">
          <a:xfrm rot="5400000" flipH="1" flipV="1">
            <a:off x="4117975" y="3265041"/>
            <a:ext cx="163513" cy="1587"/>
          </a:xfrm>
          <a:prstGeom prst="straightConnector1">
            <a:avLst/>
          </a:prstGeom>
          <a:noFill/>
          <a:ln w="8890">
            <a:solidFill>
              <a:schemeClr val="tx1"/>
            </a:solidFill>
            <a:round/>
            <a:headEnd type="triangle" w="med" len="med"/>
            <a:tailEnd/>
          </a:ln>
        </p:spPr>
      </p:cxnSp>
      <p:sp>
        <p:nvSpPr>
          <p:cNvPr id="48" name="AutoShape 5"/>
          <p:cNvSpPr>
            <a:spLocks noChangeArrowheads="1"/>
          </p:cNvSpPr>
          <p:nvPr/>
        </p:nvSpPr>
        <p:spPr bwMode="auto">
          <a:xfrm>
            <a:off x="5027613" y="3947666"/>
            <a:ext cx="1008062" cy="35877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Check Credit Limit</a:t>
            </a:r>
          </a:p>
        </p:txBody>
      </p:sp>
      <p:cxnSp>
        <p:nvCxnSpPr>
          <p:cNvPr id="49" name="Elbow Connector 125"/>
          <p:cNvCxnSpPr>
            <a:cxnSpLocks noChangeShapeType="1"/>
            <a:stCxn id="45" idx="2"/>
            <a:endCxn id="48" idx="0"/>
          </p:cNvCxnSpPr>
          <p:nvPr/>
        </p:nvCxnSpPr>
        <p:spPr bwMode="auto">
          <a:xfrm rot="16200000" flipH="1">
            <a:off x="4744244" y="3161060"/>
            <a:ext cx="241300" cy="1331912"/>
          </a:xfrm>
          <a:prstGeom prst="bentConnector3">
            <a:avLst>
              <a:gd name="adj1" fmla="val 50000"/>
            </a:avLst>
          </a:prstGeom>
          <a:noFill/>
          <a:ln w="8890" algn="ctr">
            <a:solidFill>
              <a:schemeClr val="tx1"/>
            </a:solidFill>
            <a:round/>
            <a:headEnd/>
            <a:tailEnd type="triangle" w="med" len="med"/>
          </a:ln>
        </p:spPr>
      </p:cxnSp>
      <p:sp>
        <p:nvSpPr>
          <p:cNvPr id="50" name="Rectangle 129"/>
          <p:cNvSpPr>
            <a:spLocks noChangeArrowheads="1"/>
          </p:cNvSpPr>
          <p:nvPr/>
        </p:nvSpPr>
        <p:spPr bwMode="auto">
          <a:xfrm>
            <a:off x="2517775" y="4533453"/>
            <a:ext cx="2249488" cy="69850"/>
          </a:xfrm>
          <a:prstGeom prst="rect">
            <a:avLst/>
          </a:prstGeom>
          <a:solidFill>
            <a:schemeClr val="tx1"/>
          </a:solidFill>
          <a:ln w="9525" algn="ctr">
            <a:noFill/>
            <a:round/>
            <a:headEnd/>
            <a:tailEnd/>
          </a:ln>
        </p:spPr>
        <p:txBody>
          <a:bodyPr lIns="90000" tIns="46800" rIns="90000" bIns="46800" anchor="ctr"/>
          <a:lstStyle/>
          <a:p>
            <a:endParaRPr lang="en-US"/>
          </a:p>
        </p:txBody>
      </p:sp>
      <p:cxnSp>
        <p:nvCxnSpPr>
          <p:cNvPr id="51" name="Elbow Connector 130"/>
          <p:cNvCxnSpPr>
            <a:cxnSpLocks noChangeShapeType="1"/>
            <a:stCxn id="48" idx="2"/>
            <a:endCxn id="50" idx="0"/>
          </p:cNvCxnSpPr>
          <p:nvPr/>
        </p:nvCxnSpPr>
        <p:spPr bwMode="auto">
          <a:xfrm rot="5400000">
            <a:off x="4473576" y="3476178"/>
            <a:ext cx="227012" cy="1887537"/>
          </a:xfrm>
          <a:prstGeom prst="bentConnector3">
            <a:avLst>
              <a:gd name="adj1" fmla="val 50000"/>
            </a:avLst>
          </a:prstGeom>
          <a:noFill/>
          <a:ln w="8890" algn="ctr">
            <a:solidFill>
              <a:schemeClr val="tx1"/>
            </a:solidFill>
            <a:round/>
            <a:headEnd/>
            <a:tailEnd type="triangle" w="med" len="med"/>
          </a:ln>
        </p:spPr>
      </p:cxnSp>
      <p:cxnSp>
        <p:nvCxnSpPr>
          <p:cNvPr id="52" name="AutoShape 114"/>
          <p:cNvCxnSpPr>
            <a:cxnSpLocks noChangeShapeType="1"/>
            <a:endCxn id="44" idx="2"/>
          </p:cNvCxnSpPr>
          <p:nvPr/>
        </p:nvCxnSpPr>
        <p:spPr bwMode="auto">
          <a:xfrm rot="16200000" flipV="1">
            <a:off x="2614613" y="4123878"/>
            <a:ext cx="846138" cy="1587"/>
          </a:xfrm>
          <a:prstGeom prst="straightConnector1">
            <a:avLst/>
          </a:prstGeom>
          <a:noFill/>
          <a:ln w="8890">
            <a:solidFill>
              <a:schemeClr val="tx1"/>
            </a:solidFill>
            <a:round/>
            <a:headEnd type="triangle" w="med" len="med"/>
            <a:tailEnd/>
          </a:ln>
        </p:spPr>
      </p:cxnSp>
      <p:sp>
        <p:nvSpPr>
          <p:cNvPr id="53" name="Diamond 143"/>
          <p:cNvSpPr>
            <a:spLocks noChangeArrowheads="1"/>
          </p:cNvSpPr>
          <p:nvPr/>
        </p:nvSpPr>
        <p:spPr bwMode="auto">
          <a:xfrm>
            <a:off x="3571875" y="4762053"/>
            <a:ext cx="144463" cy="144463"/>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cxnSp>
        <p:nvCxnSpPr>
          <p:cNvPr id="54" name="AutoShape 114"/>
          <p:cNvCxnSpPr>
            <a:cxnSpLocks noChangeShapeType="1"/>
            <a:stCxn id="53" idx="0"/>
            <a:endCxn id="50" idx="2"/>
          </p:cNvCxnSpPr>
          <p:nvPr/>
        </p:nvCxnSpPr>
        <p:spPr bwMode="auto">
          <a:xfrm rot="16200000" flipV="1">
            <a:off x="3563938" y="4682678"/>
            <a:ext cx="158750" cy="0"/>
          </a:xfrm>
          <a:prstGeom prst="straightConnector1">
            <a:avLst/>
          </a:prstGeom>
          <a:noFill/>
          <a:ln w="8890">
            <a:solidFill>
              <a:schemeClr val="tx1"/>
            </a:solidFill>
            <a:round/>
            <a:headEnd type="triangle" w="med" len="med"/>
            <a:tailEnd/>
          </a:ln>
        </p:spPr>
      </p:cxnSp>
      <p:sp>
        <p:nvSpPr>
          <p:cNvPr id="55" name="TextBox 21"/>
          <p:cNvSpPr txBox="1">
            <a:spLocks noChangeArrowheads="1"/>
          </p:cNvSpPr>
          <p:nvPr/>
        </p:nvSpPr>
        <p:spPr bwMode="auto">
          <a:xfrm>
            <a:off x="3725863" y="4608066"/>
            <a:ext cx="1122362" cy="231775"/>
          </a:xfrm>
          <a:prstGeom prst="rect">
            <a:avLst/>
          </a:prstGeom>
          <a:noFill/>
          <a:ln w="9525">
            <a:noFill/>
            <a:miter lim="800000"/>
            <a:headEnd/>
            <a:tailEnd/>
          </a:ln>
        </p:spPr>
        <p:txBody>
          <a:bodyPr>
            <a:spAutoFit/>
          </a:bodyPr>
          <a:lstStyle/>
          <a:p>
            <a:pPr algn="l"/>
            <a:r>
              <a:rPr lang="en-US" sz="900" dirty="0"/>
              <a:t>Problem occurred</a:t>
            </a:r>
          </a:p>
        </p:txBody>
      </p:sp>
      <p:sp>
        <p:nvSpPr>
          <p:cNvPr id="56" name="TextBox 21"/>
          <p:cNvSpPr txBox="1">
            <a:spLocks noChangeArrowheads="1"/>
          </p:cNvSpPr>
          <p:nvPr/>
        </p:nvSpPr>
        <p:spPr bwMode="auto">
          <a:xfrm>
            <a:off x="2462213" y="4616003"/>
            <a:ext cx="1120775" cy="230188"/>
          </a:xfrm>
          <a:prstGeom prst="rect">
            <a:avLst/>
          </a:prstGeom>
          <a:noFill/>
          <a:ln w="9525">
            <a:noFill/>
            <a:miter lim="800000"/>
            <a:headEnd/>
            <a:tailEnd/>
          </a:ln>
        </p:spPr>
        <p:txBody>
          <a:bodyPr>
            <a:spAutoFit/>
          </a:bodyPr>
          <a:lstStyle/>
          <a:p>
            <a:pPr algn="r"/>
            <a:r>
              <a:rPr lang="en-US" sz="900" dirty="0"/>
              <a:t>OK</a:t>
            </a:r>
          </a:p>
        </p:txBody>
      </p:sp>
      <p:sp>
        <p:nvSpPr>
          <p:cNvPr id="57" name="AutoShape 5"/>
          <p:cNvSpPr>
            <a:spLocks noChangeArrowheads="1"/>
          </p:cNvSpPr>
          <p:nvPr/>
        </p:nvSpPr>
        <p:spPr bwMode="auto">
          <a:xfrm>
            <a:off x="2505075" y="5043041"/>
            <a:ext cx="1008063" cy="360362"/>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Send Order Confirmation</a:t>
            </a:r>
          </a:p>
        </p:txBody>
      </p:sp>
      <p:sp>
        <p:nvSpPr>
          <p:cNvPr id="58" name="AutoShape 5"/>
          <p:cNvSpPr>
            <a:spLocks noChangeArrowheads="1"/>
          </p:cNvSpPr>
          <p:nvPr/>
        </p:nvSpPr>
        <p:spPr bwMode="auto">
          <a:xfrm>
            <a:off x="2505075" y="5520878"/>
            <a:ext cx="1008063" cy="360363"/>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Trigger Delivery</a:t>
            </a:r>
          </a:p>
        </p:txBody>
      </p:sp>
      <p:sp>
        <p:nvSpPr>
          <p:cNvPr id="59" name="AutoShape 5"/>
          <p:cNvSpPr>
            <a:spLocks noChangeArrowheads="1"/>
          </p:cNvSpPr>
          <p:nvPr/>
        </p:nvSpPr>
        <p:spPr bwMode="auto">
          <a:xfrm>
            <a:off x="3756025" y="5043041"/>
            <a:ext cx="1008063" cy="360362"/>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Send Problem Description</a:t>
            </a:r>
          </a:p>
        </p:txBody>
      </p:sp>
      <p:cxnSp>
        <p:nvCxnSpPr>
          <p:cNvPr id="60" name="Elbow Connector 154"/>
          <p:cNvCxnSpPr>
            <a:cxnSpLocks noChangeShapeType="1"/>
            <a:stCxn id="53" idx="1"/>
            <a:endCxn id="57" idx="0"/>
          </p:cNvCxnSpPr>
          <p:nvPr/>
        </p:nvCxnSpPr>
        <p:spPr bwMode="auto">
          <a:xfrm rot="10800000" flipV="1">
            <a:off x="3009900" y="4835078"/>
            <a:ext cx="561975" cy="207963"/>
          </a:xfrm>
          <a:prstGeom prst="bentConnector2">
            <a:avLst/>
          </a:prstGeom>
          <a:noFill/>
          <a:ln w="8890" algn="ctr">
            <a:solidFill>
              <a:schemeClr val="tx1"/>
            </a:solidFill>
            <a:round/>
            <a:headEnd/>
            <a:tailEnd type="triangle" w="med" len="med"/>
          </a:ln>
        </p:spPr>
      </p:cxnSp>
      <p:cxnSp>
        <p:nvCxnSpPr>
          <p:cNvPr id="61" name="Elbow Connector 154"/>
          <p:cNvCxnSpPr>
            <a:cxnSpLocks noChangeShapeType="1"/>
            <a:stCxn id="53" idx="3"/>
            <a:endCxn id="59" idx="0"/>
          </p:cNvCxnSpPr>
          <p:nvPr/>
        </p:nvCxnSpPr>
        <p:spPr bwMode="auto">
          <a:xfrm>
            <a:off x="3716338" y="4835078"/>
            <a:ext cx="544512" cy="207963"/>
          </a:xfrm>
          <a:prstGeom prst="bentConnector2">
            <a:avLst/>
          </a:prstGeom>
          <a:noFill/>
          <a:ln w="8890" algn="ctr">
            <a:solidFill>
              <a:schemeClr val="tx1"/>
            </a:solidFill>
            <a:round/>
            <a:headEnd/>
            <a:tailEnd type="triangle" w="med" len="med"/>
          </a:ln>
        </p:spPr>
      </p:cxnSp>
      <p:cxnSp>
        <p:nvCxnSpPr>
          <p:cNvPr id="62" name="AutoShape 114"/>
          <p:cNvCxnSpPr>
            <a:cxnSpLocks noChangeShapeType="1"/>
            <a:stCxn id="58" idx="0"/>
            <a:endCxn id="57" idx="2"/>
          </p:cNvCxnSpPr>
          <p:nvPr/>
        </p:nvCxnSpPr>
        <p:spPr bwMode="auto">
          <a:xfrm rot="5400000" flipH="1" flipV="1">
            <a:off x="2950369" y="5461347"/>
            <a:ext cx="117475" cy="1587"/>
          </a:xfrm>
          <a:prstGeom prst="straightConnector1">
            <a:avLst/>
          </a:prstGeom>
          <a:noFill/>
          <a:ln w="8890">
            <a:solidFill>
              <a:schemeClr val="tx1"/>
            </a:solidFill>
            <a:round/>
            <a:headEnd type="triangle" w="med" len="med"/>
            <a:tailEnd/>
          </a:ln>
        </p:spPr>
      </p:cxnSp>
      <p:sp>
        <p:nvSpPr>
          <p:cNvPr id="63" name="Diamond 166"/>
          <p:cNvSpPr>
            <a:spLocks noChangeArrowheads="1"/>
          </p:cNvSpPr>
          <p:nvPr/>
        </p:nvSpPr>
        <p:spPr bwMode="auto">
          <a:xfrm>
            <a:off x="3571875" y="5965378"/>
            <a:ext cx="144463" cy="144463"/>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cxnSp>
        <p:nvCxnSpPr>
          <p:cNvPr id="64" name="Elbow Connector 154"/>
          <p:cNvCxnSpPr>
            <a:cxnSpLocks noChangeShapeType="1"/>
          </p:cNvCxnSpPr>
          <p:nvPr/>
        </p:nvCxnSpPr>
        <p:spPr bwMode="auto">
          <a:xfrm rot="5400000">
            <a:off x="3650457" y="5448646"/>
            <a:ext cx="635000" cy="544513"/>
          </a:xfrm>
          <a:prstGeom prst="bentConnector2">
            <a:avLst/>
          </a:prstGeom>
          <a:noFill/>
          <a:ln w="8890" algn="ctr">
            <a:solidFill>
              <a:schemeClr val="tx1"/>
            </a:solidFill>
            <a:round/>
            <a:headEnd/>
            <a:tailEnd type="triangle" w="med" len="med"/>
          </a:ln>
        </p:spPr>
      </p:cxnSp>
      <p:cxnSp>
        <p:nvCxnSpPr>
          <p:cNvPr id="65" name="Elbow Connector 154"/>
          <p:cNvCxnSpPr>
            <a:cxnSpLocks noChangeShapeType="1"/>
            <a:stCxn id="58" idx="2"/>
            <a:endCxn id="63" idx="1"/>
          </p:cNvCxnSpPr>
          <p:nvPr/>
        </p:nvCxnSpPr>
        <p:spPr bwMode="auto">
          <a:xfrm rot="16200000" flipH="1">
            <a:off x="3212307" y="5678834"/>
            <a:ext cx="157162" cy="561975"/>
          </a:xfrm>
          <a:prstGeom prst="bentConnector2">
            <a:avLst/>
          </a:prstGeom>
          <a:noFill/>
          <a:ln w="8890" algn="ctr">
            <a:solidFill>
              <a:schemeClr val="tx1"/>
            </a:solidFill>
            <a:round/>
            <a:headEnd/>
            <a:tailEnd type="triangle" w="med" len="med"/>
          </a:ln>
        </p:spPr>
      </p:cxnSp>
      <p:grpSp>
        <p:nvGrpSpPr>
          <p:cNvPr id="66" name="Group 173"/>
          <p:cNvGrpSpPr>
            <a:grpSpLocks/>
          </p:cNvGrpSpPr>
          <p:nvPr/>
        </p:nvGrpSpPr>
        <p:grpSpPr bwMode="auto">
          <a:xfrm>
            <a:off x="3532188" y="6109841"/>
            <a:ext cx="215900" cy="360362"/>
            <a:chOff x="5445760" y="1704976"/>
            <a:chExt cx="216000" cy="360144"/>
          </a:xfrm>
        </p:grpSpPr>
        <p:grpSp>
          <p:nvGrpSpPr>
            <p:cNvPr id="67" name="Group 174"/>
            <p:cNvGrpSpPr>
              <a:grpSpLocks/>
            </p:cNvGrpSpPr>
            <p:nvPr/>
          </p:nvGrpSpPr>
          <p:grpSpPr bwMode="auto">
            <a:xfrm>
              <a:off x="5445760" y="1849120"/>
              <a:ext cx="216000" cy="216000"/>
              <a:chOff x="5445760" y="1849120"/>
              <a:chExt cx="216000" cy="216000"/>
            </a:xfrm>
          </p:grpSpPr>
          <p:sp>
            <p:nvSpPr>
              <p:cNvPr id="69" name="Oval 176"/>
              <p:cNvSpPr>
                <a:spLocks noChangeArrowheads="1"/>
              </p:cNvSpPr>
              <p:nvPr/>
            </p:nvSpPr>
            <p:spPr bwMode="auto">
              <a:xfrm>
                <a:off x="5445760" y="1849120"/>
                <a:ext cx="216000" cy="216000"/>
              </a:xfrm>
              <a:prstGeom prst="ellipse">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70" name="Oval 177"/>
              <p:cNvSpPr>
                <a:spLocks noChangeArrowheads="1"/>
              </p:cNvSpPr>
              <p:nvPr/>
            </p:nvSpPr>
            <p:spPr bwMode="auto">
              <a:xfrm>
                <a:off x="5499576" y="1903889"/>
                <a:ext cx="108000" cy="108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grpSp>
        <p:cxnSp>
          <p:nvCxnSpPr>
            <p:cNvPr id="68" name="AutoShape 114"/>
            <p:cNvCxnSpPr>
              <a:cxnSpLocks noChangeShapeType="1"/>
            </p:cNvCxnSpPr>
            <p:nvPr/>
          </p:nvCxnSpPr>
          <p:spPr bwMode="auto">
            <a:xfrm flipV="1">
              <a:off x="5555457" y="1704976"/>
              <a:ext cx="1587" cy="144000"/>
            </a:xfrm>
            <a:prstGeom prst="straightConnector1">
              <a:avLst/>
            </a:prstGeom>
            <a:noFill/>
            <a:ln w="8890">
              <a:solidFill>
                <a:schemeClr val="tx1"/>
              </a:solidFill>
              <a:round/>
              <a:headEnd type="triangle" w="med" len="med"/>
              <a:tailEnd/>
            </a:ln>
          </p:spPr>
        </p:cxnSp>
      </p:grpSp>
      <p:sp>
        <p:nvSpPr>
          <p:cNvPr id="71" name="AutoShape 5"/>
          <p:cNvSpPr>
            <a:spLocks noChangeArrowheads="1"/>
          </p:cNvSpPr>
          <p:nvPr/>
        </p:nvSpPr>
        <p:spPr bwMode="auto">
          <a:xfrm>
            <a:off x="6941283" y="1724434"/>
            <a:ext cx="1008063" cy="35877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Action</a:t>
            </a:r>
          </a:p>
        </p:txBody>
      </p:sp>
      <p:cxnSp>
        <p:nvCxnSpPr>
          <p:cNvPr id="72" name="Elbow Connector 183"/>
          <p:cNvCxnSpPr>
            <a:cxnSpLocks noChangeShapeType="1"/>
          </p:cNvCxnSpPr>
          <p:nvPr/>
        </p:nvCxnSpPr>
        <p:spPr bwMode="auto">
          <a:xfrm rot="16200000" flipH="1">
            <a:off x="7565170" y="2268947"/>
            <a:ext cx="239713" cy="1331912"/>
          </a:xfrm>
          <a:prstGeom prst="bentConnector3">
            <a:avLst>
              <a:gd name="adj1" fmla="val 50000"/>
            </a:avLst>
          </a:prstGeom>
          <a:noFill/>
          <a:ln w="8890" algn="ctr">
            <a:solidFill>
              <a:schemeClr val="tx1"/>
            </a:solidFill>
            <a:round/>
            <a:headEnd/>
            <a:tailEnd type="triangle" w="med" len="med"/>
          </a:ln>
        </p:spPr>
      </p:cxnSp>
      <p:cxnSp>
        <p:nvCxnSpPr>
          <p:cNvPr id="73" name="AutoShape 114"/>
          <p:cNvCxnSpPr>
            <a:cxnSpLocks noChangeShapeType="1"/>
          </p:cNvCxnSpPr>
          <p:nvPr/>
        </p:nvCxnSpPr>
        <p:spPr bwMode="auto">
          <a:xfrm flipV="1">
            <a:off x="7444521" y="3205571"/>
            <a:ext cx="1587" cy="323850"/>
          </a:xfrm>
          <a:prstGeom prst="straightConnector1">
            <a:avLst/>
          </a:prstGeom>
          <a:noFill/>
          <a:ln w="8890">
            <a:solidFill>
              <a:schemeClr val="tx1"/>
            </a:solidFill>
            <a:round/>
            <a:headEnd type="triangle" w="med" len="med"/>
            <a:tailEnd/>
          </a:ln>
        </p:spPr>
      </p:cxnSp>
      <p:sp>
        <p:nvSpPr>
          <p:cNvPr id="74" name="Rectangle 186"/>
          <p:cNvSpPr>
            <a:spLocks noChangeArrowheads="1"/>
          </p:cNvSpPr>
          <p:nvPr/>
        </p:nvSpPr>
        <p:spPr bwMode="auto">
          <a:xfrm>
            <a:off x="6958867" y="3739093"/>
            <a:ext cx="1008063" cy="71437"/>
          </a:xfrm>
          <a:prstGeom prst="rect">
            <a:avLst/>
          </a:prstGeom>
          <a:solidFill>
            <a:schemeClr val="tx1"/>
          </a:solidFill>
          <a:ln w="9525" algn="ctr">
            <a:noFill/>
            <a:round/>
            <a:headEnd/>
            <a:tailEnd/>
          </a:ln>
        </p:spPr>
        <p:txBody>
          <a:bodyPr lIns="90000" tIns="46800" rIns="90000" bIns="46800" anchor="ctr"/>
          <a:lstStyle/>
          <a:p>
            <a:endParaRPr lang="en-US"/>
          </a:p>
        </p:txBody>
      </p:sp>
      <p:sp>
        <p:nvSpPr>
          <p:cNvPr id="75" name="TextBox 75"/>
          <p:cNvSpPr txBox="1">
            <a:spLocks noChangeArrowheads="1"/>
          </p:cNvSpPr>
          <p:nvPr/>
        </p:nvSpPr>
        <p:spPr bwMode="auto">
          <a:xfrm>
            <a:off x="167542" y="1253922"/>
            <a:ext cx="2254250" cy="276225"/>
          </a:xfrm>
          <a:prstGeom prst="rect">
            <a:avLst/>
          </a:prstGeom>
          <a:noFill/>
          <a:ln w="9525">
            <a:noFill/>
            <a:miter lim="800000"/>
            <a:headEnd/>
            <a:tailEnd/>
          </a:ln>
        </p:spPr>
        <p:txBody>
          <a:bodyPr>
            <a:spAutoFit/>
          </a:bodyPr>
          <a:lstStyle/>
          <a:p>
            <a:pPr algn="r"/>
            <a:r>
              <a:rPr lang="en-US" sz="1200" b="1" dirty="0">
                <a:solidFill>
                  <a:srgbClr val="000000"/>
                </a:solidFill>
              </a:rPr>
              <a:t>Customer</a:t>
            </a:r>
            <a:endParaRPr lang="en-US" dirty="0"/>
          </a:p>
        </p:txBody>
      </p:sp>
      <p:sp>
        <p:nvSpPr>
          <p:cNvPr id="76" name="TextBox 76"/>
          <p:cNvSpPr txBox="1">
            <a:spLocks noChangeArrowheads="1"/>
          </p:cNvSpPr>
          <p:nvPr/>
        </p:nvSpPr>
        <p:spPr bwMode="auto">
          <a:xfrm>
            <a:off x="2441698" y="1262715"/>
            <a:ext cx="2466975" cy="276225"/>
          </a:xfrm>
          <a:prstGeom prst="rect">
            <a:avLst/>
          </a:prstGeom>
          <a:noFill/>
          <a:ln w="9525">
            <a:noFill/>
            <a:miter lim="800000"/>
            <a:headEnd/>
            <a:tailEnd/>
          </a:ln>
        </p:spPr>
        <p:txBody>
          <a:bodyPr>
            <a:spAutoFit/>
          </a:bodyPr>
          <a:lstStyle/>
          <a:p>
            <a:pPr algn="ctr"/>
            <a:r>
              <a:rPr lang="en-US" sz="1200" b="1" dirty="0">
                <a:solidFill>
                  <a:srgbClr val="000000"/>
                </a:solidFill>
              </a:rPr>
              <a:t>Order Processing</a:t>
            </a:r>
            <a:endParaRPr lang="en-US" dirty="0"/>
          </a:p>
        </p:txBody>
      </p:sp>
      <p:sp>
        <p:nvSpPr>
          <p:cNvPr id="77" name="TextBox 77"/>
          <p:cNvSpPr txBox="1">
            <a:spLocks noChangeArrowheads="1"/>
          </p:cNvSpPr>
          <p:nvPr/>
        </p:nvSpPr>
        <p:spPr bwMode="auto">
          <a:xfrm>
            <a:off x="4919785" y="1227545"/>
            <a:ext cx="1233488" cy="646113"/>
          </a:xfrm>
          <a:prstGeom prst="rect">
            <a:avLst/>
          </a:prstGeom>
          <a:noFill/>
          <a:ln w="9525">
            <a:noFill/>
            <a:miter lim="800000"/>
            <a:headEnd/>
            <a:tailEnd/>
          </a:ln>
        </p:spPr>
        <p:txBody>
          <a:bodyPr>
            <a:spAutoFit/>
          </a:bodyPr>
          <a:lstStyle/>
          <a:p>
            <a:pPr algn="ctr"/>
            <a:r>
              <a:rPr lang="en-US" sz="1200" b="1" dirty="0"/>
              <a:t>Payment Service Provider</a:t>
            </a:r>
          </a:p>
        </p:txBody>
      </p:sp>
      <p:cxnSp>
        <p:nvCxnSpPr>
          <p:cNvPr id="81" name="Straight Connector 80"/>
          <p:cNvCxnSpPr/>
          <p:nvPr/>
        </p:nvCxnSpPr>
        <p:spPr bwMode="auto">
          <a:xfrm rot="5400000">
            <a:off x="-223856" y="3868760"/>
            <a:ext cx="5310837" cy="0"/>
          </a:xfrm>
          <a:prstGeom prst="line">
            <a:avLst/>
          </a:prstGeom>
          <a:solidFill>
            <a:schemeClr val="bg2"/>
          </a:solidFill>
          <a:ln w="17780" cap="flat" cmpd="sng" algn="ctr">
            <a:solidFill>
              <a:schemeClr val="bg2">
                <a:lumMod val="75000"/>
              </a:schemeClr>
            </a:solidFill>
            <a:prstDash val="dash"/>
            <a:round/>
            <a:headEnd type="none" w="med" len="med"/>
            <a:tailEnd type="none" w="med" len="med"/>
          </a:ln>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State Diagrams</a:t>
            </a:r>
            <a:endParaRPr lang="en-US" dirty="0"/>
          </a:p>
        </p:txBody>
      </p:sp>
      <p:sp>
        <p:nvSpPr>
          <p:cNvPr id="3" name="TextBox 29"/>
          <p:cNvSpPr txBox="1">
            <a:spLocks noChangeArrowheads="1"/>
          </p:cNvSpPr>
          <p:nvPr/>
        </p:nvSpPr>
        <p:spPr bwMode="auto">
          <a:xfrm>
            <a:off x="7408131" y="5789528"/>
            <a:ext cx="1008062" cy="215900"/>
          </a:xfrm>
          <a:prstGeom prst="rect">
            <a:avLst/>
          </a:prstGeom>
          <a:noFill/>
          <a:ln w="9525">
            <a:noFill/>
            <a:miter lim="800000"/>
            <a:headEnd/>
            <a:tailEnd/>
          </a:ln>
        </p:spPr>
        <p:txBody>
          <a:bodyPr>
            <a:spAutoFit/>
          </a:bodyPr>
          <a:lstStyle/>
          <a:p>
            <a:r>
              <a:rPr lang="en-US" sz="900" dirty="0"/>
              <a:t>Condition</a:t>
            </a:r>
          </a:p>
        </p:txBody>
      </p:sp>
      <p:sp>
        <p:nvSpPr>
          <p:cNvPr id="4" name="Diamond 31"/>
          <p:cNvSpPr>
            <a:spLocks noChangeArrowheads="1"/>
          </p:cNvSpPr>
          <p:nvPr/>
        </p:nvSpPr>
        <p:spPr bwMode="auto">
          <a:xfrm>
            <a:off x="7047768" y="5967328"/>
            <a:ext cx="144463" cy="144463"/>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5" name="Arc 37"/>
          <p:cNvSpPr>
            <a:spLocks/>
          </p:cNvSpPr>
          <p:nvPr/>
        </p:nvSpPr>
        <p:spPr bwMode="auto">
          <a:xfrm>
            <a:off x="7661397" y="4536624"/>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6" name="Arc 38"/>
          <p:cNvSpPr>
            <a:spLocks/>
          </p:cNvSpPr>
          <p:nvPr/>
        </p:nvSpPr>
        <p:spPr bwMode="auto">
          <a:xfrm rot="16200000">
            <a:off x="7482803" y="4535830"/>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7" name="Arc 39"/>
          <p:cNvSpPr>
            <a:spLocks/>
          </p:cNvSpPr>
          <p:nvPr/>
        </p:nvSpPr>
        <p:spPr bwMode="auto">
          <a:xfrm rot="10800000">
            <a:off x="7482009" y="4717599"/>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8" name="Arc 40"/>
          <p:cNvSpPr>
            <a:spLocks/>
          </p:cNvSpPr>
          <p:nvPr/>
        </p:nvSpPr>
        <p:spPr bwMode="auto">
          <a:xfrm rot="5400000">
            <a:off x="7662191" y="4716805"/>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9" name="AutoShape 113"/>
          <p:cNvCxnSpPr>
            <a:cxnSpLocks noChangeShapeType="1"/>
          </p:cNvCxnSpPr>
          <p:nvPr/>
        </p:nvCxnSpPr>
        <p:spPr bwMode="auto">
          <a:xfrm flipV="1">
            <a:off x="6954959" y="3726999"/>
            <a:ext cx="1588" cy="323850"/>
          </a:xfrm>
          <a:prstGeom prst="straightConnector1">
            <a:avLst/>
          </a:prstGeom>
          <a:noFill/>
          <a:ln w="8890">
            <a:solidFill>
              <a:schemeClr val="tx1"/>
            </a:solidFill>
            <a:round/>
            <a:headEnd/>
            <a:tailEnd type="triangle" w="med" len="med"/>
          </a:ln>
        </p:spPr>
      </p:cxnSp>
      <p:cxnSp>
        <p:nvCxnSpPr>
          <p:cNvPr id="10" name="AutoShape 114"/>
          <p:cNvCxnSpPr>
            <a:cxnSpLocks noChangeShapeType="1"/>
          </p:cNvCxnSpPr>
          <p:nvPr/>
        </p:nvCxnSpPr>
        <p:spPr bwMode="auto">
          <a:xfrm flipV="1">
            <a:off x="7242297" y="3726999"/>
            <a:ext cx="1587" cy="323850"/>
          </a:xfrm>
          <a:prstGeom prst="straightConnector1">
            <a:avLst/>
          </a:prstGeom>
          <a:noFill/>
          <a:ln w="8890">
            <a:solidFill>
              <a:schemeClr val="tx1"/>
            </a:solidFill>
            <a:round/>
            <a:headEnd type="triangle" w="med" len="med"/>
            <a:tailEnd/>
          </a:ln>
        </p:spPr>
      </p:cxnSp>
      <p:cxnSp>
        <p:nvCxnSpPr>
          <p:cNvPr id="11" name="AutoShape 115"/>
          <p:cNvCxnSpPr>
            <a:cxnSpLocks noChangeShapeType="1"/>
          </p:cNvCxnSpPr>
          <p:nvPr/>
        </p:nvCxnSpPr>
        <p:spPr bwMode="auto">
          <a:xfrm>
            <a:off x="7591547" y="3726999"/>
            <a:ext cx="288925" cy="0"/>
          </a:xfrm>
          <a:prstGeom prst="straightConnector1">
            <a:avLst/>
          </a:prstGeom>
          <a:noFill/>
          <a:ln w="8890">
            <a:solidFill>
              <a:schemeClr val="tx1"/>
            </a:solidFill>
            <a:round/>
            <a:headEnd/>
            <a:tailEnd type="triangle" w="med" len="med"/>
          </a:ln>
        </p:spPr>
      </p:cxnSp>
      <p:cxnSp>
        <p:nvCxnSpPr>
          <p:cNvPr id="12" name="AutoShape 116"/>
          <p:cNvCxnSpPr>
            <a:cxnSpLocks noChangeShapeType="1"/>
          </p:cNvCxnSpPr>
          <p:nvPr/>
        </p:nvCxnSpPr>
        <p:spPr bwMode="auto">
          <a:xfrm>
            <a:off x="7591547" y="4087362"/>
            <a:ext cx="250825" cy="0"/>
          </a:xfrm>
          <a:prstGeom prst="straightConnector1">
            <a:avLst/>
          </a:prstGeom>
          <a:noFill/>
          <a:ln w="8890">
            <a:solidFill>
              <a:schemeClr val="tx1"/>
            </a:solidFill>
            <a:round/>
            <a:headEnd type="triangle" w="med" len="med"/>
            <a:tailEnd/>
          </a:ln>
        </p:spPr>
      </p:cxnSp>
      <p:cxnSp>
        <p:nvCxnSpPr>
          <p:cNvPr id="13" name="AutoShape 34"/>
          <p:cNvCxnSpPr>
            <a:cxnSpLocks noChangeShapeType="1"/>
            <a:endCxn id="15" idx="0"/>
          </p:cNvCxnSpPr>
          <p:nvPr/>
        </p:nvCxnSpPr>
        <p:spPr bwMode="auto">
          <a:xfrm>
            <a:off x="6869234" y="5076374"/>
            <a:ext cx="612775" cy="0"/>
          </a:xfrm>
          <a:prstGeom prst="straightConnector1">
            <a:avLst/>
          </a:prstGeom>
          <a:noFill/>
          <a:ln w="8890">
            <a:solidFill>
              <a:schemeClr val="tx1"/>
            </a:solidFill>
            <a:round/>
            <a:headEnd type="triangle" w="med" len="med"/>
            <a:tailEnd/>
          </a:ln>
        </p:spPr>
      </p:cxnSp>
      <p:cxnSp>
        <p:nvCxnSpPr>
          <p:cNvPr id="14" name="AutoShape 35"/>
          <p:cNvCxnSpPr>
            <a:cxnSpLocks noChangeShapeType="1"/>
            <a:stCxn id="15" idx="1"/>
          </p:cNvCxnSpPr>
          <p:nvPr/>
        </p:nvCxnSpPr>
        <p:spPr bwMode="auto">
          <a:xfrm>
            <a:off x="7553447" y="5149399"/>
            <a:ext cx="0" cy="287338"/>
          </a:xfrm>
          <a:prstGeom prst="straightConnector1">
            <a:avLst/>
          </a:prstGeom>
          <a:noFill/>
          <a:ln w="8890">
            <a:solidFill>
              <a:schemeClr val="tx1"/>
            </a:solidFill>
            <a:round/>
            <a:headEnd/>
            <a:tailEnd/>
          </a:ln>
        </p:spPr>
      </p:cxnSp>
      <p:sp>
        <p:nvSpPr>
          <p:cNvPr id="15" name="Arc 36"/>
          <p:cNvSpPr>
            <a:spLocks/>
          </p:cNvSpPr>
          <p:nvPr/>
        </p:nvSpPr>
        <p:spPr bwMode="auto">
          <a:xfrm>
            <a:off x="7482009" y="507637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6" name="Arc 64"/>
          <p:cNvSpPr>
            <a:spLocks/>
          </p:cNvSpPr>
          <p:nvPr/>
        </p:nvSpPr>
        <p:spPr bwMode="auto">
          <a:xfrm rot="10800000" flipV="1">
            <a:off x="7659809" y="507637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17" name="AutoShape 65"/>
          <p:cNvCxnSpPr>
            <a:cxnSpLocks noChangeShapeType="1"/>
            <a:endCxn id="16" idx="1"/>
          </p:cNvCxnSpPr>
          <p:nvPr/>
        </p:nvCxnSpPr>
        <p:spPr bwMode="auto">
          <a:xfrm flipV="1">
            <a:off x="7659809" y="5149399"/>
            <a:ext cx="1588" cy="287338"/>
          </a:xfrm>
          <a:prstGeom prst="straightConnector1">
            <a:avLst/>
          </a:prstGeom>
          <a:noFill/>
          <a:ln w="8890">
            <a:solidFill>
              <a:schemeClr val="tx1"/>
            </a:solidFill>
            <a:round/>
            <a:headEnd/>
            <a:tailEnd/>
          </a:ln>
        </p:spPr>
      </p:cxnSp>
      <p:cxnSp>
        <p:nvCxnSpPr>
          <p:cNvPr id="18" name="AutoShape 66"/>
          <p:cNvCxnSpPr>
            <a:cxnSpLocks noChangeShapeType="1"/>
            <a:endCxn id="16" idx="0"/>
          </p:cNvCxnSpPr>
          <p:nvPr/>
        </p:nvCxnSpPr>
        <p:spPr bwMode="auto">
          <a:xfrm flipH="1">
            <a:off x="7732834" y="5076374"/>
            <a:ext cx="576263" cy="0"/>
          </a:xfrm>
          <a:prstGeom prst="straightConnector1">
            <a:avLst/>
          </a:prstGeom>
          <a:noFill/>
          <a:ln w="8890">
            <a:solidFill>
              <a:schemeClr val="tx1"/>
            </a:solidFill>
            <a:round/>
            <a:headEnd type="triangle" w="med" len="med"/>
            <a:tailEnd/>
          </a:ln>
        </p:spPr>
      </p:cxnSp>
      <p:grpSp>
        <p:nvGrpSpPr>
          <p:cNvPr id="19" name="Group 54"/>
          <p:cNvGrpSpPr>
            <a:grpSpLocks/>
          </p:cNvGrpSpPr>
          <p:nvPr/>
        </p:nvGrpSpPr>
        <p:grpSpPr bwMode="auto">
          <a:xfrm>
            <a:off x="7795356" y="2116176"/>
            <a:ext cx="215900" cy="360362"/>
            <a:chOff x="5445760" y="1704976"/>
            <a:chExt cx="216000" cy="360144"/>
          </a:xfrm>
        </p:grpSpPr>
        <p:grpSp>
          <p:nvGrpSpPr>
            <p:cNvPr id="20" name="Group 50"/>
            <p:cNvGrpSpPr>
              <a:grpSpLocks/>
            </p:cNvGrpSpPr>
            <p:nvPr/>
          </p:nvGrpSpPr>
          <p:grpSpPr bwMode="auto">
            <a:xfrm>
              <a:off x="5445760" y="1849120"/>
              <a:ext cx="216000" cy="216000"/>
              <a:chOff x="5445760" y="1849120"/>
              <a:chExt cx="216000" cy="216000"/>
            </a:xfrm>
          </p:grpSpPr>
          <p:sp>
            <p:nvSpPr>
              <p:cNvPr id="22" name="Oval 48"/>
              <p:cNvSpPr>
                <a:spLocks noChangeArrowheads="1"/>
              </p:cNvSpPr>
              <p:nvPr/>
            </p:nvSpPr>
            <p:spPr bwMode="auto">
              <a:xfrm>
                <a:off x="5445760" y="1849120"/>
                <a:ext cx="216000" cy="216000"/>
              </a:xfrm>
              <a:prstGeom prst="ellipse">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23" name="Oval 49"/>
              <p:cNvSpPr>
                <a:spLocks noChangeArrowheads="1"/>
              </p:cNvSpPr>
              <p:nvPr/>
            </p:nvSpPr>
            <p:spPr bwMode="auto">
              <a:xfrm>
                <a:off x="5499576" y="1903889"/>
                <a:ext cx="108000" cy="108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grpSp>
        <p:cxnSp>
          <p:nvCxnSpPr>
            <p:cNvPr id="21" name="AutoShape 114"/>
            <p:cNvCxnSpPr>
              <a:cxnSpLocks noChangeShapeType="1"/>
            </p:cNvCxnSpPr>
            <p:nvPr/>
          </p:nvCxnSpPr>
          <p:spPr bwMode="auto">
            <a:xfrm flipV="1">
              <a:off x="5555457" y="1704976"/>
              <a:ext cx="1587" cy="144000"/>
            </a:xfrm>
            <a:prstGeom prst="straightConnector1">
              <a:avLst/>
            </a:prstGeom>
            <a:noFill/>
            <a:ln w="8890">
              <a:solidFill>
                <a:schemeClr val="tx1"/>
              </a:solidFill>
              <a:round/>
              <a:headEnd type="triangle" w="med" len="med"/>
              <a:tailEnd/>
            </a:ln>
          </p:spPr>
        </p:cxnSp>
      </p:grpSp>
      <p:grpSp>
        <p:nvGrpSpPr>
          <p:cNvPr id="24" name="Group 53"/>
          <p:cNvGrpSpPr>
            <a:grpSpLocks/>
          </p:cNvGrpSpPr>
          <p:nvPr/>
        </p:nvGrpSpPr>
        <p:grpSpPr bwMode="auto">
          <a:xfrm>
            <a:off x="7082936" y="2109215"/>
            <a:ext cx="144463" cy="288925"/>
            <a:chOff x="5679440" y="1524000"/>
            <a:chExt cx="144000" cy="289257"/>
          </a:xfrm>
        </p:grpSpPr>
        <p:sp>
          <p:nvSpPr>
            <p:cNvPr id="25" name="Oval 47"/>
            <p:cNvSpPr>
              <a:spLocks noChangeArrowheads="1"/>
            </p:cNvSpPr>
            <p:nvPr/>
          </p:nvSpPr>
          <p:spPr bwMode="auto">
            <a:xfrm>
              <a:off x="5679440" y="1524000"/>
              <a:ext cx="144000" cy="144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cxnSp>
          <p:nvCxnSpPr>
            <p:cNvPr id="26" name="AutoShape 114"/>
            <p:cNvCxnSpPr>
              <a:cxnSpLocks noChangeShapeType="1"/>
            </p:cNvCxnSpPr>
            <p:nvPr/>
          </p:nvCxnSpPr>
          <p:spPr bwMode="auto">
            <a:xfrm flipV="1">
              <a:off x="5748338" y="1669257"/>
              <a:ext cx="1587" cy="144000"/>
            </a:xfrm>
            <a:prstGeom prst="straightConnector1">
              <a:avLst/>
            </a:prstGeom>
            <a:noFill/>
            <a:ln w="8890">
              <a:solidFill>
                <a:schemeClr val="tx1"/>
              </a:solidFill>
              <a:round/>
              <a:headEnd type="triangle" w="med" len="med"/>
              <a:tailEnd/>
            </a:ln>
          </p:spPr>
        </p:cxnSp>
      </p:grpSp>
      <p:sp>
        <p:nvSpPr>
          <p:cNvPr id="27" name="AutoShape 5"/>
          <p:cNvSpPr>
            <a:spLocks noChangeArrowheads="1"/>
          </p:cNvSpPr>
          <p:nvPr/>
        </p:nvSpPr>
        <p:spPr bwMode="auto">
          <a:xfrm>
            <a:off x="6967660" y="1425491"/>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State</a:t>
            </a:r>
            <a:endParaRPr lang="en-US" sz="1000" dirty="0"/>
          </a:p>
        </p:txBody>
      </p:sp>
      <p:cxnSp>
        <p:nvCxnSpPr>
          <p:cNvPr id="28" name="Elbow Connector 183"/>
          <p:cNvCxnSpPr>
            <a:cxnSpLocks noChangeShapeType="1"/>
          </p:cNvCxnSpPr>
          <p:nvPr/>
        </p:nvCxnSpPr>
        <p:spPr bwMode="auto">
          <a:xfrm rot="16200000" flipH="1">
            <a:off x="7398119" y="2418413"/>
            <a:ext cx="239713" cy="1331912"/>
          </a:xfrm>
          <a:prstGeom prst="bentConnector3">
            <a:avLst>
              <a:gd name="adj1" fmla="val 50000"/>
            </a:avLst>
          </a:prstGeom>
          <a:noFill/>
          <a:ln w="8890" algn="ctr">
            <a:solidFill>
              <a:schemeClr val="tx1"/>
            </a:solidFill>
            <a:round/>
            <a:headEnd/>
            <a:tailEnd type="triangle" w="med" len="med"/>
          </a:ln>
        </p:spPr>
      </p:cxnSp>
      <p:cxnSp>
        <p:nvCxnSpPr>
          <p:cNvPr id="32" name="Elbow Connector 183"/>
          <p:cNvCxnSpPr>
            <a:cxnSpLocks noChangeShapeType="1"/>
          </p:cNvCxnSpPr>
          <p:nvPr/>
        </p:nvCxnSpPr>
        <p:spPr bwMode="auto">
          <a:xfrm rot="10800000" flipH="1">
            <a:off x="8330103" y="2427203"/>
            <a:ext cx="239713" cy="1331912"/>
          </a:xfrm>
          <a:prstGeom prst="bentConnector3">
            <a:avLst>
              <a:gd name="adj1" fmla="val 50000"/>
            </a:avLst>
          </a:prstGeom>
          <a:noFill/>
          <a:ln w="8890" algn="ctr">
            <a:solidFill>
              <a:schemeClr val="tx1"/>
            </a:solidFill>
            <a:round/>
            <a:headEnd/>
            <a:tailEnd type="triangle" w="med" len="med"/>
          </a:ln>
        </p:spPr>
      </p:cxnSp>
      <p:sp>
        <p:nvSpPr>
          <p:cNvPr id="33" name="TextBox 29"/>
          <p:cNvSpPr txBox="1">
            <a:spLocks noChangeArrowheads="1"/>
          </p:cNvSpPr>
          <p:nvPr/>
        </p:nvSpPr>
        <p:spPr bwMode="auto">
          <a:xfrm>
            <a:off x="6814039" y="2668259"/>
            <a:ext cx="1399932" cy="230832"/>
          </a:xfrm>
          <a:prstGeom prst="rect">
            <a:avLst/>
          </a:prstGeom>
          <a:noFill/>
          <a:ln w="9525">
            <a:noFill/>
            <a:miter lim="800000"/>
            <a:headEnd/>
            <a:tailEnd/>
          </a:ln>
        </p:spPr>
        <p:txBody>
          <a:bodyPr wrap="square">
            <a:spAutoFit/>
          </a:bodyPr>
          <a:lstStyle/>
          <a:p>
            <a:r>
              <a:rPr lang="en-US" sz="900" dirty="0" smtClean="0"/>
              <a:t>Event [Guard] / Action</a:t>
            </a:r>
            <a:endParaRPr lang="en-US" sz="900" dirty="0"/>
          </a:p>
        </p:txBody>
      </p:sp>
      <p:grpSp>
        <p:nvGrpSpPr>
          <p:cNvPr id="34" name="Group 53"/>
          <p:cNvGrpSpPr>
            <a:grpSpLocks/>
          </p:cNvGrpSpPr>
          <p:nvPr/>
        </p:nvGrpSpPr>
        <p:grpSpPr bwMode="auto">
          <a:xfrm>
            <a:off x="1508614" y="1801485"/>
            <a:ext cx="144463" cy="288925"/>
            <a:chOff x="5679440" y="1524000"/>
            <a:chExt cx="144000" cy="289257"/>
          </a:xfrm>
        </p:grpSpPr>
        <p:sp>
          <p:nvSpPr>
            <p:cNvPr id="35" name="Oval 47"/>
            <p:cNvSpPr>
              <a:spLocks noChangeArrowheads="1"/>
            </p:cNvSpPr>
            <p:nvPr/>
          </p:nvSpPr>
          <p:spPr bwMode="auto">
            <a:xfrm>
              <a:off x="5679440" y="1524000"/>
              <a:ext cx="144000" cy="144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cxnSp>
          <p:nvCxnSpPr>
            <p:cNvPr id="36" name="AutoShape 114"/>
            <p:cNvCxnSpPr>
              <a:cxnSpLocks noChangeShapeType="1"/>
            </p:cNvCxnSpPr>
            <p:nvPr/>
          </p:nvCxnSpPr>
          <p:spPr bwMode="auto">
            <a:xfrm flipV="1">
              <a:off x="5748338" y="1669257"/>
              <a:ext cx="1587" cy="144000"/>
            </a:xfrm>
            <a:prstGeom prst="straightConnector1">
              <a:avLst/>
            </a:prstGeom>
            <a:noFill/>
            <a:ln w="8890">
              <a:solidFill>
                <a:schemeClr val="tx1"/>
              </a:solidFill>
              <a:round/>
              <a:headEnd type="triangle" w="med" len="med"/>
              <a:tailEnd/>
            </a:ln>
          </p:spPr>
        </p:cxnSp>
      </p:grpSp>
      <p:sp>
        <p:nvSpPr>
          <p:cNvPr id="37" name="AutoShape 5"/>
          <p:cNvSpPr>
            <a:spLocks noChangeArrowheads="1"/>
          </p:cNvSpPr>
          <p:nvPr/>
        </p:nvSpPr>
        <p:spPr bwMode="auto">
          <a:xfrm>
            <a:off x="1072419" y="2102500"/>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New</a:t>
            </a:r>
            <a:endParaRPr lang="en-US" sz="1000" dirty="0"/>
          </a:p>
        </p:txBody>
      </p:sp>
      <p:sp>
        <p:nvSpPr>
          <p:cNvPr id="38" name="AutoShape 5"/>
          <p:cNvSpPr>
            <a:spLocks noChangeArrowheads="1"/>
          </p:cNvSpPr>
          <p:nvPr/>
        </p:nvSpPr>
        <p:spPr bwMode="auto">
          <a:xfrm>
            <a:off x="1072419" y="2858638"/>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Confirmed</a:t>
            </a:r>
            <a:endParaRPr lang="en-US" sz="1000" dirty="0"/>
          </a:p>
        </p:txBody>
      </p:sp>
      <p:sp>
        <p:nvSpPr>
          <p:cNvPr id="39" name="AutoShape 5"/>
          <p:cNvSpPr>
            <a:spLocks noChangeArrowheads="1"/>
          </p:cNvSpPr>
          <p:nvPr/>
        </p:nvSpPr>
        <p:spPr bwMode="auto">
          <a:xfrm>
            <a:off x="250337" y="3904922"/>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Canceled</a:t>
            </a:r>
            <a:endParaRPr lang="en-US" sz="1000" dirty="0"/>
          </a:p>
        </p:txBody>
      </p:sp>
      <p:cxnSp>
        <p:nvCxnSpPr>
          <p:cNvPr id="46" name="AutoShape 114"/>
          <p:cNvCxnSpPr>
            <a:cxnSpLocks noChangeShapeType="1"/>
            <a:stCxn id="38" idx="0"/>
            <a:endCxn id="37" idx="2"/>
          </p:cNvCxnSpPr>
          <p:nvPr/>
        </p:nvCxnSpPr>
        <p:spPr bwMode="auto">
          <a:xfrm rot="5400000" flipH="1" flipV="1">
            <a:off x="1377770" y="2659957"/>
            <a:ext cx="397363" cy="1588"/>
          </a:xfrm>
          <a:prstGeom prst="straightConnector1">
            <a:avLst/>
          </a:prstGeom>
          <a:noFill/>
          <a:ln w="8890">
            <a:solidFill>
              <a:schemeClr val="tx1"/>
            </a:solidFill>
            <a:round/>
            <a:headEnd type="triangle" w="med" len="med"/>
            <a:tailEnd/>
          </a:ln>
        </p:spPr>
      </p:cxnSp>
      <p:sp>
        <p:nvSpPr>
          <p:cNvPr id="49" name="TextBox 29"/>
          <p:cNvSpPr txBox="1">
            <a:spLocks noChangeArrowheads="1"/>
          </p:cNvSpPr>
          <p:nvPr/>
        </p:nvSpPr>
        <p:spPr bwMode="auto">
          <a:xfrm>
            <a:off x="703385" y="2509998"/>
            <a:ext cx="881186" cy="369332"/>
          </a:xfrm>
          <a:prstGeom prst="rect">
            <a:avLst/>
          </a:prstGeom>
          <a:noFill/>
          <a:ln w="9525">
            <a:noFill/>
            <a:miter lim="800000"/>
            <a:headEnd/>
            <a:tailEnd/>
          </a:ln>
        </p:spPr>
        <p:txBody>
          <a:bodyPr wrap="square">
            <a:spAutoFit/>
          </a:bodyPr>
          <a:lstStyle/>
          <a:p>
            <a:pPr algn="r"/>
            <a:r>
              <a:rPr lang="en-US" sz="900" dirty="0" smtClean="0"/>
              <a:t>Confirmation sent</a:t>
            </a:r>
            <a:endParaRPr lang="en-US" sz="900" dirty="0"/>
          </a:p>
        </p:txBody>
      </p:sp>
      <p:sp>
        <p:nvSpPr>
          <p:cNvPr id="50" name="TextBox 29"/>
          <p:cNvSpPr txBox="1">
            <a:spLocks noChangeArrowheads="1"/>
          </p:cNvSpPr>
          <p:nvPr/>
        </p:nvSpPr>
        <p:spPr bwMode="auto">
          <a:xfrm>
            <a:off x="747346" y="3318890"/>
            <a:ext cx="844061" cy="369332"/>
          </a:xfrm>
          <a:prstGeom prst="rect">
            <a:avLst/>
          </a:prstGeom>
          <a:noFill/>
          <a:ln w="9525">
            <a:noFill/>
            <a:miter lim="800000"/>
            <a:headEnd/>
            <a:tailEnd/>
          </a:ln>
        </p:spPr>
        <p:txBody>
          <a:bodyPr wrap="square">
            <a:spAutoFit/>
          </a:bodyPr>
          <a:lstStyle/>
          <a:p>
            <a:r>
              <a:rPr lang="en-US" sz="900" dirty="0" smtClean="0"/>
              <a:t>Cancellation received</a:t>
            </a:r>
            <a:endParaRPr lang="en-US" sz="900" dirty="0"/>
          </a:p>
        </p:txBody>
      </p:sp>
      <p:sp>
        <p:nvSpPr>
          <p:cNvPr id="51" name="AutoShape 5"/>
          <p:cNvSpPr>
            <a:spLocks noChangeArrowheads="1"/>
          </p:cNvSpPr>
          <p:nvPr/>
        </p:nvSpPr>
        <p:spPr bwMode="auto">
          <a:xfrm>
            <a:off x="3617765" y="2858638"/>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Partially Delivered</a:t>
            </a:r>
            <a:endParaRPr lang="en-US" sz="1000" dirty="0"/>
          </a:p>
        </p:txBody>
      </p:sp>
      <p:sp>
        <p:nvSpPr>
          <p:cNvPr id="52" name="AutoShape 5"/>
          <p:cNvSpPr>
            <a:spLocks noChangeArrowheads="1"/>
          </p:cNvSpPr>
          <p:nvPr/>
        </p:nvSpPr>
        <p:spPr bwMode="auto">
          <a:xfrm>
            <a:off x="3617765" y="3887331"/>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Fully Delivered</a:t>
            </a:r>
            <a:endParaRPr lang="en-US" sz="1000" dirty="0"/>
          </a:p>
        </p:txBody>
      </p:sp>
      <p:cxnSp>
        <p:nvCxnSpPr>
          <p:cNvPr id="53" name="AutoShape 115"/>
          <p:cNvCxnSpPr>
            <a:cxnSpLocks noChangeShapeType="1"/>
            <a:stCxn id="38" idx="3"/>
            <a:endCxn id="51" idx="1"/>
          </p:cNvCxnSpPr>
          <p:nvPr/>
        </p:nvCxnSpPr>
        <p:spPr bwMode="auto">
          <a:xfrm>
            <a:off x="2080482" y="3038026"/>
            <a:ext cx="1537283" cy="1588"/>
          </a:xfrm>
          <a:prstGeom prst="straightConnector1">
            <a:avLst/>
          </a:prstGeom>
          <a:noFill/>
          <a:ln w="8890">
            <a:solidFill>
              <a:schemeClr val="tx1"/>
            </a:solidFill>
            <a:round/>
            <a:headEnd/>
            <a:tailEnd type="triangle" w="med" len="med"/>
          </a:ln>
        </p:spPr>
      </p:cxnSp>
      <p:cxnSp>
        <p:nvCxnSpPr>
          <p:cNvPr id="57" name="AutoShape 114"/>
          <p:cNvCxnSpPr>
            <a:cxnSpLocks noChangeShapeType="1"/>
            <a:stCxn id="66" idx="0"/>
            <a:endCxn id="51" idx="2"/>
          </p:cNvCxnSpPr>
          <p:nvPr/>
        </p:nvCxnSpPr>
        <p:spPr bwMode="auto">
          <a:xfrm rot="5400000" flipH="1" flipV="1">
            <a:off x="3999744" y="3339466"/>
            <a:ext cx="244106" cy="1588"/>
          </a:xfrm>
          <a:prstGeom prst="straightConnector1">
            <a:avLst/>
          </a:prstGeom>
          <a:noFill/>
          <a:ln w="8890">
            <a:solidFill>
              <a:schemeClr val="tx1"/>
            </a:solidFill>
            <a:round/>
            <a:headEnd type="triangle" w="med" len="med"/>
            <a:tailEnd/>
          </a:ln>
        </p:spPr>
      </p:cxnSp>
      <p:cxnSp>
        <p:nvCxnSpPr>
          <p:cNvPr id="60" name="Elbow Connector 183"/>
          <p:cNvCxnSpPr>
            <a:cxnSpLocks noChangeShapeType="1"/>
            <a:stCxn id="38" idx="2"/>
            <a:endCxn id="52" idx="1"/>
          </p:cNvCxnSpPr>
          <p:nvPr/>
        </p:nvCxnSpPr>
        <p:spPr bwMode="auto">
          <a:xfrm rot="16200000" flipH="1">
            <a:off x="2172455" y="2621409"/>
            <a:ext cx="849306" cy="2041314"/>
          </a:xfrm>
          <a:prstGeom prst="bentConnector2">
            <a:avLst/>
          </a:prstGeom>
          <a:noFill/>
          <a:ln w="8890" algn="ctr">
            <a:solidFill>
              <a:schemeClr val="tx1"/>
            </a:solidFill>
            <a:round/>
            <a:headEnd/>
            <a:tailEnd type="triangle" w="med" len="med"/>
          </a:ln>
        </p:spPr>
      </p:cxnSp>
      <p:cxnSp>
        <p:nvCxnSpPr>
          <p:cNvPr id="63" name="Elbow Connector 183"/>
          <p:cNvCxnSpPr>
            <a:cxnSpLocks noChangeShapeType="1"/>
            <a:stCxn id="66" idx="3"/>
            <a:endCxn id="51" idx="0"/>
          </p:cNvCxnSpPr>
          <p:nvPr/>
        </p:nvCxnSpPr>
        <p:spPr bwMode="auto">
          <a:xfrm flipH="1" flipV="1">
            <a:off x="4121797" y="2858638"/>
            <a:ext cx="72231" cy="675113"/>
          </a:xfrm>
          <a:prstGeom prst="bentConnector4">
            <a:avLst>
              <a:gd name="adj1" fmla="val -914289"/>
              <a:gd name="adj2" fmla="val 133861"/>
            </a:avLst>
          </a:prstGeom>
          <a:noFill/>
          <a:ln w="8890" algn="ctr">
            <a:solidFill>
              <a:schemeClr val="tx1"/>
            </a:solidFill>
            <a:round/>
            <a:headEnd/>
            <a:tailEnd type="triangle" w="med" len="med"/>
          </a:ln>
        </p:spPr>
      </p:cxnSp>
      <p:sp>
        <p:nvSpPr>
          <p:cNvPr id="66" name="Diamond 31"/>
          <p:cNvSpPr>
            <a:spLocks noChangeArrowheads="1"/>
          </p:cNvSpPr>
          <p:nvPr/>
        </p:nvSpPr>
        <p:spPr bwMode="auto">
          <a:xfrm>
            <a:off x="4049565" y="3461519"/>
            <a:ext cx="144463" cy="144463"/>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cxnSp>
        <p:nvCxnSpPr>
          <p:cNvPr id="68" name="AutoShape 114"/>
          <p:cNvCxnSpPr>
            <a:cxnSpLocks noChangeShapeType="1"/>
            <a:stCxn id="52" idx="0"/>
            <a:endCxn id="66" idx="2"/>
          </p:cNvCxnSpPr>
          <p:nvPr/>
        </p:nvCxnSpPr>
        <p:spPr bwMode="auto">
          <a:xfrm rot="5400000" flipH="1" flipV="1">
            <a:off x="3981123" y="3746657"/>
            <a:ext cx="281349" cy="1588"/>
          </a:xfrm>
          <a:prstGeom prst="straightConnector1">
            <a:avLst/>
          </a:prstGeom>
          <a:noFill/>
          <a:ln w="8890">
            <a:solidFill>
              <a:schemeClr val="tx1"/>
            </a:solidFill>
            <a:round/>
            <a:headEnd type="triangle" w="med" len="med"/>
            <a:tailEnd/>
          </a:ln>
        </p:spPr>
      </p:cxnSp>
      <p:sp>
        <p:nvSpPr>
          <p:cNvPr id="72" name="TextBox 29"/>
          <p:cNvSpPr txBox="1">
            <a:spLocks noChangeArrowheads="1"/>
          </p:cNvSpPr>
          <p:nvPr/>
        </p:nvSpPr>
        <p:spPr bwMode="auto">
          <a:xfrm>
            <a:off x="2092570" y="2536377"/>
            <a:ext cx="1283676" cy="507831"/>
          </a:xfrm>
          <a:prstGeom prst="rect">
            <a:avLst/>
          </a:prstGeom>
          <a:noFill/>
          <a:ln w="9525">
            <a:noFill/>
            <a:miter lim="800000"/>
            <a:headEnd/>
            <a:tailEnd/>
          </a:ln>
        </p:spPr>
        <p:txBody>
          <a:bodyPr wrap="square">
            <a:spAutoFit/>
          </a:bodyPr>
          <a:lstStyle/>
          <a:p>
            <a:r>
              <a:rPr lang="en-US" sz="900" dirty="0" smtClean="0"/>
              <a:t>Shipped to Customer [open positions] / Send Invoice</a:t>
            </a:r>
            <a:endParaRPr lang="en-US" sz="900" dirty="0"/>
          </a:p>
        </p:txBody>
      </p:sp>
      <p:sp>
        <p:nvSpPr>
          <p:cNvPr id="73" name="TextBox 29"/>
          <p:cNvSpPr txBox="1">
            <a:spLocks noChangeArrowheads="1"/>
          </p:cNvSpPr>
          <p:nvPr/>
        </p:nvSpPr>
        <p:spPr bwMode="auto">
          <a:xfrm>
            <a:off x="1573824" y="3565077"/>
            <a:ext cx="1283676" cy="507831"/>
          </a:xfrm>
          <a:prstGeom prst="rect">
            <a:avLst/>
          </a:prstGeom>
          <a:noFill/>
          <a:ln w="9525">
            <a:noFill/>
            <a:miter lim="800000"/>
            <a:headEnd/>
            <a:tailEnd/>
          </a:ln>
        </p:spPr>
        <p:txBody>
          <a:bodyPr wrap="square">
            <a:spAutoFit/>
          </a:bodyPr>
          <a:lstStyle/>
          <a:p>
            <a:r>
              <a:rPr lang="en-US" sz="900" dirty="0" smtClean="0"/>
              <a:t>Shipped to Customer [no open positions] / Send Invoice</a:t>
            </a:r>
            <a:endParaRPr lang="en-US" sz="900" dirty="0"/>
          </a:p>
        </p:txBody>
      </p:sp>
      <p:sp>
        <p:nvSpPr>
          <p:cNvPr id="74" name="TextBox 29"/>
          <p:cNvSpPr txBox="1">
            <a:spLocks noChangeArrowheads="1"/>
          </p:cNvSpPr>
          <p:nvPr/>
        </p:nvSpPr>
        <p:spPr bwMode="auto">
          <a:xfrm>
            <a:off x="2839916" y="3222177"/>
            <a:ext cx="1283676" cy="230832"/>
          </a:xfrm>
          <a:prstGeom prst="rect">
            <a:avLst/>
          </a:prstGeom>
          <a:noFill/>
          <a:ln w="9525">
            <a:noFill/>
            <a:miter lim="800000"/>
            <a:headEnd/>
            <a:tailEnd/>
          </a:ln>
        </p:spPr>
        <p:txBody>
          <a:bodyPr wrap="square">
            <a:spAutoFit/>
          </a:bodyPr>
          <a:lstStyle/>
          <a:p>
            <a:pPr algn="r"/>
            <a:r>
              <a:rPr lang="en-US" sz="900" dirty="0" smtClean="0"/>
              <a:t>Shipped to Customer</a:t>
            </a:r>
            <a:endParaRPr lang="en-US" sz="900" dirty="0"/>
          </a:p>
        </p:txBody>
      </p:sp>
      <p:sp>
        <p:nvSpPr>
          <p:cNvPr id="75" name="TextBox 29"/>
          <p:cNvSpPr txBox="1">
            <a:spLocks noChangeArrowheads="1"/>
          </p:cNvSpPr>
          <p:nvPr/>
        </p:nvSpPr>
        <p:spPr bwMode="auto">
          <a:xfrm>
            <a:off x="4132385" y="3644208"/>
            <a:ext cx="2074983" cy="230832"/>
          </a:xfrm>
          <a:prstGeom prst="rect">
            <a:avLst/>
          </a:prstGeom>
          <a:noFill/>
          <a:ln w="9525">
            <a:noFill/>
            <a:miter lim="800000"/>
            <a:headEnd/>
            <a:tailEnd/>
          </a:ln>
        </p:spPr>
        <p:txBody>
          <a:bodyPr wrap="square">
            <a:spAutoFit/>
          </a:bodyPr>
          <a:lstStyle/>
          <a:p>
            <a:r>
              <a:rPr lang="en-US" sz="900" dirty="0" smtClean="0"/>
              <a:t>[no open positions] / Send Invoice</a:t>
            </a:r>
            <a:endParaRPr lang="en-US" sz="900" dirty="0"/>
          </a:p>
        </p:txBody>
      </p:sp>
      <p:sp>
        <p:nvSpPr>
          <p:cNvPr id="76" name="TextBox 29"/>
          <p:cNvSpPr txBox="1">
            <a:spLocks noChangeArrowheads="1"/>
          </p:cNvSpPr>
          <p:nvPr/>
        </p:nvSpPr>
        <p:spPr bwMode="auto">
          <a:xfrm>
            <a:off x="4870939" y="3178215"/>
            <a:ext cx="1239715" cy="369332"/>
          </a:xfrm>
          <a:prstGeom prst="rect">
            <a:avLst/>
          </a:prstGeom>
          <a:noFill/>
          <a:ln w="9525">
            <a:noFill/>
            <a:miter lim="800000"/>
            <a:headEnd/>
            <a:tailEnd/>
          </a:ln>
        </p:spPr>
        <p:txBody>
          <a:bodyPr wrap="square">
            <a:spAutoFit/>
          </a:bodyPr>
          <a:lstStyle/>
          <a:p>
            <a:r>
              <a:rPr lang="en-US" sz="900" dirty="0" smtClean="0"/>
              <a:t>[open positions] / Send Invoice</a:t>
            </a:r>
            <a:endParaRPr lang="en-US" sz="900" dirty="0"/>
          </a:p>
        </p:txBody>
      </p:sp>
      <p:sp>
        <p:nvSpPr>
          <p:cNvPr id="79" name="AutoShape 5"/>
          <p:cNvSpPr>
            <a:spLocks noChangeArrowheads="1"/>
          </p:cNvSpPr>
          <p:nvPr/>
        </p:nvSpPr>
        <p:spPr bwMode="auto">
          <a:xfrm>
            <a:off x="3617765" y="4529170"/>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Paid</a:t>
            </a:r>
            <a:endParaRPr lang="en-US" sz="1000" dirty="0"/>
          </a:p>
        </p:txBody>
      </p:sp>
      <p:sp>
        <p:nvSpPr>
          <p:cNvPr id="80" name="AutoShape 5"/>
          <p:cNvSpPr>
            <a:spLocks noChangeArrowheads="1"/>
          </p:cNvSpPr>
          <p:nvPr/>
        </p:nvSpPr>
        <p:spPr bwMode="auto">
          <a:xfrm>
            <a:off x="3617765" y="5197385"/>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Closed</a:t>
            </a:r>
            <a:endParaRPr lang="en-US" sz="1000" dirty="0"/>
          </a:p>
        </p:txBody>
      </p:sp>
      <p:cxnSp>
        <p:nvCxnSpPr>
          <p:cNvPr id="81" name="AutoShape 114"/>
          <p:cNvCxnSpPr>
            <a:cxnSpLocks noChangeShapeType="1"/>
            <a:stCxn id="79" idx="0"/>
            <a:endCxn id="52" idx="2"/>
          </p:cNvCxnSpPr>
          <p:nvPr/>
        </p:nvCxnSpPr>
        <p:spPr bwMode="auto">
          <a:xfrm rot="5400000" flipH="1" flipV="1">
            <a:off x="3980265" y="4387638"/>
            <a:ext cx="283064" cy="1588"/>
          </a:xfrm>
          <a:prstGeom prst="straightConnector1">
            <a:avLst/>
          </a:prstGeom>
          <a:noFill/>
          <a:ln w="8890">
            <a:solidFill>
              <a:schemeClr val="tx1"/>
            </a:solidFill>
            <a:round/>
            <a:headEnd type="triangle" w="med" len="med"/>
            <a:tailEnd/>
          </a:ln>
        </p:spPr>
      </p:cxnSp>
      <p:cxnSp>
        <p:nvCxnSpPr>
          <p:cNvPr id="84" name="AutoShape 114"/>
          <p:cNvCxnSpPr>
            <a:cxnSpLocks noChangeShapeType="1"/>
            <a:stCxn id="80" idx="0"/>
            <a:endCxn id="79" idx="2"/>
          </p:cNvCxnSpPr>
          <p:nvPr/>
        </p:nvCxnSpPr>
        <p:spPr bwMode="auto">
          <a:xfrm rot="5400000" flipH="1" flipV="1">
            <a:off x="3967077" y="5042665"/>
            <a:ext cx="309440" cy="1588"/>
          </a:xfrm>
          <a:prstGeom prst="straightConnector1">
            <a:avLst/>
          </a:prstGeom>
          <a:noFill/>
          <a:ln w="8890">
            <a:solidFill>
              <a:schemeClr val="tx1"/>
            </a:solidFill>
            <a:round/>
            <a:headEnd type="triangle" w="med" len="med"/>
            <a:tailEnd/>
          </a:ln>
        </p:spPr>
      </p:cxnSp>
      <p:grpSp>
        <p:nvGrpSpPr>
          <p:cNvPr id="87" name="Group 54"/>
          <p:cNvGrpSpPr>
            <a:grpSpLocks/>
          </p:cNvGrpSpPr>
          <p:nvPr/>
        </p:nvGrpSpPr>
        <p:grpSpPr bwMode="auto">
          <a:xfrm>
            <a:off x="638417" y="4270291"/>
            <a:ext cx="215900" cy="360362"/>
            <a:chOff x="5445760" y="1704976"/>
            <a:chExt cx="216000" cy="360144"/>
          </a:xfrm>
        </p:grpSpPr>
        <p:grpSp>
          <p:nvGrpSpPr>
            <p:cNvPr id="88" name="Group 50"/>
            <p:cNvGrpSpPr>
              <a:grpSpLocks/>
            </p:cNvGrpSpPr>
            <p:nvPr/>
          </p:nvGrpSpPr>
          <p:grpSpPr bwMode="auto">
            <a:xfrm>
              <a:off x="5445760" y="1849120"/>
              <a:ext cx="216000" cy="216000"/>
              <a:chOff x="5445760" y="1849120"/>
              <a:chExt cx="216000" cy="216000"/>
            </a:xfrm>
          </p:grpSpPr>
          <p:sp>
            <p:nvSpPr>
              <p:cNvPr id="90" name="Oval 48"/>
              <p:cNvSpPr>
                <a:spLocks noChangeArrowheads="1"/>
              </p:cNvSpPr>
              <p:nvPr/>
            </p:nvSpPr>
            <p:spPr bwMode="auto">
              <a:xfrm>
                <a:off x="5445760" y="1849120"/>
                <a:ext cx="216000" cy="216000"/>
              </a:xfrm>
              <a:prstGeom prst="ellipse">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91" name="Oval 49"/>
              <p:cNvSpPr>
                <a:spLocks noChangeArrowheads="1"/>
              </p:cNvSpPr>
              <p:nvPr/>
            </p:nvSpPr>
            <p:spPr bwMode="auto">
              <a:xfrm>
                <a:off x="5499576" y="1903889"/>
                <a:ext cx="108000" cy="108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grpSp>
        <p:cxnSp>
          <p:nvCxnSpPr>
            <p:cNvPr id="89" name="AutoShape 114"/>
            <p:cNvCxnSpPr>
              <a:cxnSpLocks noChangeShapeType="1"/>
            </p:cNvCxnSpPr>
            <p:nvPr/>
          </p:nvCxnSpPr>
          <p:spPr bwMode="auto">
            <a:xfrm flipV="1">
              <a:off x="5555457" y="1704976"/>
              <a:ext cx="1587" cy="144000"/>
            </a:xfrm>
            <a:prstGeom prst="straightConnector1">
              <a:avLst/>
            </a:prstGeom>
            <a:noFill/>
            <a:ln w="8890">
              <a:solidFill>
                <a:schemeClr val="tx1"/>
              </a:solidFill>
              <a:round/>
              <a:headEnd type="triangle" w="med" len="med"/>
              <a:tailEnd/>
            </a:ln>
          </p:spPr>
        </p:cxnSp>
      </p:grpSp>
      <p:grpSp>
        <p:nvGrpSpPr>
          <p:cNvPr id="92" name="Group 54"/>
          <p:cNvGrpSpPr>
            <a:grpSpLocks/>
          </p:cNvGrpSpPr>
          <p:nvPr/>
        </p:nvGrpSpPr>
        <p:grpSpPr bwMode="auto">
          <a:xfrm>
            <a:off x="4014663" y="5553968"/>
            <a:ext cx="215900" cy="360362"/>
            <a:chOff x="5445760" y="1704976"/>
            <a:chExt cx="216000" cy="360144"/>
          </a:xfrm>
        </p:grpSpPr>
        <p:grpSp>
          <p:nvGrpSpPr>
            <p:cNvPr id="93" name="Group 50"/>
            <p:cNvGrpSpPr>
              <a:grpSpLocks/>
            </p:cNvGrpSpPr>
            <p:nvPr/>
          </p:nvGrpSpPr>
          <p:grpSpPr bwMode="auto">
            <a:xfrm>
              <a:off x="5445760" y="1849120"/>
              <a:ext cx="216000" cy="216000"/>
              <a:chOff x="5445760" y="1849120"/>
              <a:chExt cx="216000" cy="216000"/>
            </a:xfrm>
          </p:grpSpPr>
          <p:sp>
            <p:nvSpPr>
              <p:cNvPr id="95" name="Oval 48"/>
              <p:cNvSpPr>
                <a:spLocks noChangeArrowheads="1"/>
              </p:cNvSpPr>
              <p:nvPr/>
            </p:nvSpPr>
            <p:spPr bwMode="auto">
              <a:xfrm>
                <a:off x="5445760" y="1849120"/>
                <a:ext cx="216000" cy="216000"/>
              </a:xfrm>
              <a:prstGeom prst="ellipse">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96" name="Oval 49"/>
              <p:cNvSpPr>
                <a:spLocks noChangeArrowheads="1"/>
              </p:cNvSpPr>
              <p:nvPr/>
            </p:nvSpPr>
            <p:spPr bwMode="auto">
              <a:xfrm>
                <a:off x="5499576" y="1903889"/>
                <a:ext cx="108000" cy="108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grpSp>
        <p:cxnSp>
          <p:nvCxnSpPr>
            <p:cNvPr id="94" name="AutoShape 114"/>
            <p:cNvCxnSpPr>
              <a:cxnSpLocks noChangeShapeType="1"/>
            </p:cNvCxnSpPr>
            <p:nvPr/>
          </p:nvCxnSpPr>
          <p:spPr bwMode="auto">
            <a:xfrm flipV="1">
              <a:off x="5555457" y="1704976"/>
              <a:ext cx="1587" cy="144000"/>
            </a:xfrm>
            <a:prstGeom prst="straightConnector1">
              <a:avLst/>
            </a:prstGeom>
            <a:noFill/>
            <a:ln w="8890">
              <a:solidFill>
                <a:schemeClr val="tx1"/>
              </a:solidFill>
              <a:round/>
              <a:headEnd type="triangle" w="med" len="med"/>
              <a:tailEnd/>
            </a:ln>
          </p:spPr>
        </p:cxnSp>
      </p:grpSp>
      <p:sp>
        <p:nvSpPr>
          <p:cNvPr id="97" name="TextBox 29"/>
          <p:cNvSpPr txBox="1">
            <a:spLocks noChangeArrowheads="1"/>
          </p:cNvSpPr>
          <p:nvPr/>
        </p:nvSpPr>
        <p:spPr bwMode="auto">
          <a:xfrm>
            <a:off x="4132385" y="4250875"/>
            <a:ext cx="1292469" cy="230832"/>
          </a:xfrm>
          <a:prstGeom prst="rect">
            <a:avLst/>
          </a:prstGeom>
          <a:noFill/>
          <a:ln w="9525">
            <a:noFill/>
            <a:miter lim="800000"/>
            <a:headEnd/>
            <a:tailEnd/>
          </a:ln>
        </p:spPr>
        <p:txBody>
          <a:bodyPr wrap="square">
            <a:spAutoFit/>
          </a:bodyPr>
          <a:lstStyle/>
          <a:p>
            <a:r>
              <a:rPr lang="en-US" sz="900" dirty="0" smtClean="0"/>
              <a:t>Payment received</a:t>
            </a:r>
            <a:endParaRPr lang="en-US" sz="900" dirty="0"/>
          </a:p>
        </p:txBody>
      </p:sp>
      <p:sp>
        <p:nvSpPr>
          <p:cNvPr id="98" name="TextBox 29"/>
          <p:cNvSpPr txBox="1">
            <a:spLocks noChangeArrowheads="1"/>
          </p:cNvSpPr>
          <p:nvPr/>
        </p:nvSpPr>
        <p:spPr bwMode="auto">
          <a:xfrm>
            <a:off x="4132385" y="4901506"/>
            <a:ext cx="1635369" cy="230832"/>
          </a:xfrm>
          <a:prstGeom prst="rect">
            <a:avLst/>
          </a:prstGeom>
          <a:noFill/>
          <a:ln w="9525">
            <a:noFill/>
            <a:miter lim="800000"/>
            <a:headEnd/>
            <a:tailEnd/>
          </a:ln>
        </p:spPr>
        <p:txBody>
          <a:bodyPr wrap="square">
            <a:spAutoFit/>
          </a:bodyPr>
          <a:lstStyle/>
          <a:p>
            <a:r>
              <a:rPr lang="en-US" sz="900" dirty="0" smtClean="0"/>
              <a:t>Revocation period exceeded</a:t>
            </a:r>
            <a:endParaRPr lang="en-US" sz="900" dirty="0"/>
          </a:p>
        </p:txBody>
      </p:sp>
      <p:sp>
        <p:nvSpPr>
          <p:cNvPr id="99" name="Arc 38"/>
          <p:cNvSpPr>
            <a:spLocks/>
          </p:cNvSpPr>
          <p:nvPr/>
        </p:nvSpPr>
        <p:spPr bwMode="auto">
          <a:xfrm rot="16200000">
            <a:off x="758158" y="3035398"/>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100" name="AutoShape 116"/>
          <p:cNvCxnSpPr>
            <a:cxnSpLocks noChangeShapeType="1"/>
            <a:endCxn id="38" idx="1"/>
          </p:cNvCxnSpPr>
          <p:nvPr/>
        </p:nvCxnSpPr>
        <p:spPr bwMode="auto">
          <a:xfrm>
            <a:off x="829134" y="3037219"/>
            <a:ext cx="243285" cy="807"/>
          </a:xfrm>
          <a:prstGeom prst="straightConnector1">
            <a:avLst/>
          </a:prstGeom>
          <a:noFill/>
          <a:ln w="8890">
            <a:solidFill>
              <a:schemeClr val="tx1"/>
            </a:solidFill>
            <a:round/>
            <a:headEnd type="none" w="med" len="med"/>
            <a:tailEnd/>
          </a:ln>
        </p:spPr>
      </p:cxnSp>
      <p:cxnSp>
        <p:nvCxnSpPr>
          <p:cNvPr id="107" name="AutoShape 116"/>
          <p:cNvCxnSpPr>
            <a:cxnSpLocks noChangeShapeType="1"/>
          </p:cNvCxnSpPr>
          <p:nvPr/>
        </p:nvCxnSpPr>
        <p:spPr bwMode="auto">
          <a:xfrm>
            <a:off x="826193" y="2272769"/>
            <a:ext cx="243285" cy="807"/>
          </a:xfrm>
          <a:prstGeom prst="straightConnector1">
            <a:avLst/>
          </a:prstGeom>
          <a:noFill/>
          <a:ln w="8890">
            <a:solidFill>
              <a:schemeClr val="tx1"/>
            </a:solidFill>
            <a:round/>
            <a:headEnd type="none" w="med" len="med"/>
            <a:tailEnd/>
          </a:ln>
        </p:spPr>
      </p:cxnSp>
      <p:sp>
        <p:nvSpPr>
          <p:cNvPr id="108" name="Arc 38"/>
          <p:cNvSpPr>
            <a:spLocks/>
          </p:cNvSpPr>
          <p:nvPr/>
        </p:nvSpPr>
        <p:spPr bwMode="auto">
          <a:xfrm rot="16200000">
            <a:off x="758159" y="2270947"/>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109" name="AutoShape 114"/>
          <p:cNvCxnSpPr>
            <a:cxnSpLocks noChangeShapeType="1"/>
            <a:stCxn id="39" idx="0"/>
            <a:endCxn id="108" idx="0"/>
          </p:cNvCxnSpPr>
          <p:nvPr/>
        </p:nvCxnSpPr>
        <p:spPr bwMode="auto">
          <a:xfrm rot="5400000" flipH="1" flipV="1">
            <a:off x="-25004" y="3122553"/>
            <a:ext cx="1561743" cy="2997"/>
          </a:xfrm>
          <a:prstGeom prst="straightConnector1">
            <a:avLst/>
          </a:prstGeom>
          <a:noFill/>
          <a:ln w="8890">
            <a:solidFill>
              <a:schemeClr val="tx1"/>
            </a:solidFill>
            <a:round/>
            <a:headEnd type="triangle" w="med" len="med"/>
            <a:tailEn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Sequence Diagrams</a:t>
            </a:r>
            <a:endParaRPr lang="en-US" dirty="0"/>
          </a:p>
        </p:txBody>
      </p:sp>
      <p:sp>
        <p:nvSpPr>
          <p:cNvPr id="3" name="Rectangle 6"/>
          <p:cNvSpPr>
            <a:spLocks noChangeArrowheads="1"/>
          </p:cNvSpPr>
          <p:nvPr/>
        </p:nvSpPr>
        <p:spPr bwMode="auto">
          <a:xfrm>
            <a:off x="946150" y="172312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u="sng"/>
              <a:t>Agent’s Name</a:t>
            </a:r>
          </a:p>
        </p:txBody>
      </p:sp>
      <p:cxnSp>
        <p:nvCxnSpPr>
          <p:cNvPr id="4" name="AutoShape 116"/>
          <p:cNvCxnSpPr>
            <a:cxnSpLocks noChangeShapeType="1"/>
          </p:cNvCxnSpPr>
          <p:nvPr/>
        </p:nvCxnSpPr>
        <p:spPr bwMode="auto">
          <a:xfrm>
            <a:off x="1517650" y="3032811"/>
            <a:ext cx="1079500" cy="0"/>
          </a:xfrm>
          <a:prstGeom prst="straightConnector1">
            <a:avLst/>
          </a:prstGeom>
          <a:noFill/>
          <a:ln w="8890">
            <a:solidFill>
              <a:schemeClr val="tx1"/>
            </a:solidFill>
            <a:prstDash val="dash"/>
            <a:round/>
            <a:headEnd type="arrow" w="med" len="lg"/>
            <a:tailEnd/>
          </a:ln>
        </p:spPr>
      </p:cxnSp>
      <p:cxnSp>
        <p:nvCxnSpPr>
          <p:cNvPr id="5" name="Straight Connector 4"/>
          <p:cNvCxnSpPr>
            <a:stCxn id="3" idx="2"/>
          </p:cNvCxnSpPr>
          <p:nvPr/>
        </p:nvCxnSpPr>
        <p:spPr bwMode="auto">
          <a:xfrm rot="16200000" flipH="1">
            <a:off x="-561975" y="4167873"/>
            <a:ext cx="4025900" cy="0"/>
          </a:xfrm>
          <a:prstGeom prst="line">
            <a:avLst/>
          </a:prstGeom>
          <a:solidFill>
            <a:schemeClr val="bg2"/>
          </a:solidFill>
          <a:ln w="9525" cap="flat" cmpd="sng" algn="ctr">
            <a:solidFill>
              <a:srgbClr val="999999"/>
            </a:solidFill>
            <a:prstDash val="lgDash"/>
            <a:round/>
            <a:headEnd type="none" w="med" len="med"/>
            <a:tailEnd type="none" w="med" len="med"/>
          </a:ln>
          <a:effectLst/>
        </p:spPr>
      </p:cxnSp>
      <p:sp>
        <p:nvSpPr>
          <p:cNvPr id="6" name="Rectangle 23"/>
          <p:cNvSpPr>
            <a:spLocks noChangeArrowheads="1"/>
          </p:cNvSpPr>
          <p:nvPr/>
        </p:nvSpPr>
        <p:spPr bwMode="auto">
          <a:xfrm>
            <a:off x="1379538" y="2166036"/>
            <a:ext cx="142875" cy="431800"/>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sp>
        <p:nvSpPr>
          <p:cNvPr id="7" name="Rectangle 6"/>
          <p:cNvSpPr>
            <a:spLocks noChangeArrowheads="1"/>
          </p:cNvSpPr>
          <p:nvPr/>
        </p:nvSpPr>
        <p:spPr bwMode="auto">
          <a:xfrm>
            <a:off x="2179638" y="1723123"/>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u="sng"/>
              <a:t>Agent’s Name</a:t>
            </a:r>
          </a:p>
        </p:txBody>
      </p:sp>
      <p:cxnSp>
        <p:nvCxnSpPr>
          <p:cNvPr id="8" name="Straight Connector 7"/>
          <p:cNvCxnSpPr>
            <a:stCxn id="7" idx="2"/>
          </p:cNvCxnSpPr>
          <p:nvPr/>
        </p:nvCxnSpPr>
        <p:spPr bwMode="auto">
          <a:xfrm rot="16200000" flipH="1">
            <a:off x="665162" y="4172636"/>
            <a:ext cx="4035425" cy="0"/>
          </a:xfrm>
          <a:prstGeom prst="line">
            <a:avLst/>
          </a:prstGeom>
          <a:solidFill>
            <a:schemeClr val="bg2"/>
          </a:solidFill>
          <a:ln w="9525" cap="flat" cmpd="sng" algn="ctr">
            <a:solidFill>
              <a:srgbClr val="999999"/>
            </a:solidFill>
            <a:prstDash val="lgDash"/>
            <a:round/>
            <a:headEnd type="none" w="med" len="med"/>
            <a:tailEnd type="none" w="med" len="med"/>
          </a:ln>
          <a:effectLst/>
        </p:spPr>
      </p:cxnSp>
      <p:sp>
        <p:nvSpPr>
          <p:cNvPr id="9" name="Rectangle 23"/>
          <p:cNvSpPr>
            <a:spLocks noChangeArrowheads="1"/>
          </p:cNvSpPr>
          <p:nvPr/>
        </p:nvSpPr>
        <p:spPr bwMode="auto">
          <a:xfrm>
            <a:off x="2611438" y="2599423"/>
            <a:ext cx="144462" cy="431800"/>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cxnSp>
        <p:nvCxnSpPr>
          <p:cNvPr id="10" name="AutoShape 115"/>
          <p:cNvCxnSpPr>
            <a:cxnSpLocks noChangeShapeType="1"/>
          </p:cNvCxnSpPr>
          <p:nvPr/>
        </p:nvCxnSpPr>
        <p:spPr bwMode="auto">
          <a:xfrm>
            <a:off x="1522413" y="2601011"/>
            <a:ext cx="1079500" cy="0"/>
          </a:xfrm>
          <a:prstGeom prst="straightConnector1">
            <a:avLst/>
          </a:prstGeom>
          <a:noFill/>
          <a:ln w="8890">
            <a:solidFill>
              <a:schemeClr val="tx1"/>
            </a:solidFill>
            <a:round/>
            <a:headEnd/>
            <a:tailEnd type="triangle" w="med" len="lg"/>
          </a:ln>
        </p:spPr>
      </p:cxnSp>
      <p:sp>
        <p:nvSpPr>
          <p:cNvPr id="11" name="Rectangle 23"/>
          <p:cNvSpPr>
            <a:spLocks noChangeArrowheads="1"/>
          </p:cNvSpPr>
          <p:nvPr/>
        </p:nvSpPr>
        <p:spPr bwMode="auto">
          <a:xfrm>
            <a:off x="1379538" y="3037573"/>
            <a:ext cx="142875" cy="855663"/>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sp>
        <p:nvSpPr>
          <p:cNvPr id="12" name="Rectangle 23"/>
          <p:cNvSpPr>
            <a:spLocks noChangeArrowheads="1"/>
          </p:cNvSpPr>
          <p:nvPr/>
        </p:nvSpPr>
        <p:spPr bwMode="auto">
          <a:xfrm>
            <a:off x="1379538" y="2599423"/>
            <a:ext cx="142875" cy="431800"/>
          </a:xfrm>
          <a:prstGeom prst="rect">
            <a:avLst/>
          </a:prstGeom>
          <a:solidFill>
            <a:schemeClr val="bg1"/>
          </a:solidFill>
          <a:ln w="8890">
            <a:solidFill>
              <a:schemeClr val="tx1"/>
            </a:solidFill>
            <a:miter lim="800000"/>
            <a:headEnd/>
            <a:tailEnd/>
          </a:ln>
        </p:spPr>
        <p:txBody>
          <a:bodyPr lIns="36000" tIns="36000" rIns="36000" bIns="36000" anchor="ctr"/>
          <a:lstStyle/>
          <a:p>
            <a:pPr>
              <a:buClrTx/>
              <a:buSzTx/>
              <a:buFontTx/>
              <a:buNone/>
            </a:pPr>
            <a:endParaRPr lang="en-US" sz="1200"/>
          </a:p>
        </p:txBody>
      </p:sp>
      <p:sp>
        <p:nvSpPr>
          <p:cNvPr id="13" name="Rectangle 23"/>
          <p:cNvSpPr>
            <a:spLocks noChangeArrowheads="1"/>
          </p:cNvSpPr>
          <p:nvPr/>
        </p:nvSpPr>
        <p:spPr bwMode="auto">
          <a:xfrm>
            <a:off x="2611438" y="3266173"/>
            <a:ext cx="144462" cy="431800"/>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cxnSp>
        <p:nvCxnSpPr>
          <p:cNvPr id="14" name="AutoShape 115"/>
          <p:cNvCxnSpPr>
            <a:cxnSpLocks noChangeShapeType="1"/>
          </p:cNvCxnSpPr>
          <p:nvPr/>
        </p:nvCxnSpPr>
        <p:spPr bwMode="auto">
          <a:xfrm>
            <a:off x="1522413" y="3270936"/>
            <a:ext cx="1079500" cy="0"/>
          </a:xfrm>
          <a:prstGeom prst="straightConnector1">
            <a:avLst/>
          </a:prstGeom>
          <a:noFill/>
          <a:ln w="8890">
            <a:solidFill>
              <a:schemeClr val="tx1"/>
            </a:solidFill>
            <a:round/>
            <a:headEnd/>
            <a:tailEnd type="arrow" w="med" len="lg"/>
          </a:ln>
        </p:spPr>
      </p:cxnSp>
      <p:sp>
        <p:nvSpPr>
          <p:cNvPr id="15" name="TextBox 21"/>
          <p:cNvSpPr txBox="1">
            <a:spLocks noChangeArrowheads="1"/>
          </p:cNvSpPr>
          <p:nvPr/>
        </p:nvSpPr>
        <p:spPr bwMode="auto">
          <a:xfrm>
            <a:off x="1581150" y="2354948"/>
            <a:ext cx="971550" cy="231775"/>
          </a:xfrm>
          <a:prstGeom prst="rect">
            <a:avLst/>
          </a:prstGeom>
          <a:noFill/>
          <a:ln w="9525">
            <a:noFill/>
            <a:miter lim="800000"/>
            <a:headEnd/>
            <a:tailEnd/>
          </a:ln>
        </p:spPr>
        <p:txBody>
          <a:bodyPr>
            <a:spAutoFit/>
          </a:bodyPr>
          <a:lstStyle/>
          <a:p>
            <a:r>
              <a:rPr lang="en-US" sz="900"/>
              <a:t>Sync. call</a:t>
            </a:r>
          </a:p>
        </p:txBody>
      </p:sp>
      <p:sp>
        <p:nvSpPr>
          <p:cNvPr id="16" name="TextBox 22"/>
          <p:cNvSpPr txBox="1">
            <a:spLocks noChangeArrowheads="1"/>
          </p:cNvSpPr>
          <p:nvPr/>
        </p:nvSpPr>
        <p:spPr bwMode="auto">
          <a:xfrm>
            <a:off x="1581150" y="2783573"/>
            <a:ext cx="981075" cy="230188"/>
          </a:xfrm>
          <a:prstGeom prst="rect">
            <a:avLst/>
          </a:prstGeom>
          <a:noFill/>
          <a:ln w="9525">
            <a:noFill/>
            <a:miter lim="800000"/>
            <a:headEnd/>
            <a:tailEnd/>
          </a:ln>
        </p:spPr>
        <p:txBody>
          <a:bodyPr>
            <a:spAutoFit/>
          </a:bodyPr>
          <a:lstStyle/>
          <a:p>
            <a:r>
              <a:rPr lang="en-US" sz="900"/>
              <a:t>Response</a:t>
            </a:r>
          </a:p>
        </p:txBody>
      </p:sp>
      <p:sp>
        <p:nvSpPr>
          <p:cNvPr id="17" name="TextBox 23"/>
          <p:cNvSpPr txBox="1">
            <a:spLocks noChangeArrowheads="1"/>
          </p:cNvSpPr>
          <p:nvPr/>
        </p:nvSpPr>
        <p:spPr bwMode="auto">
          <a:xfrm>
            <a:off x="1581150" y="3035986"/>
            <a:ext cx="1000125" cy="231775"/>
          </a:xfrm>
          <a:prstGeom prst="rect">
            <a:avLst/>
          </a:prstGeom>
          <a:noFill/>
          <a:ln w="9525">
            <a:noFill/>
            <a:miter lim="800000"/>
            <a:headEnd/>
            <a:tailEnd/>
          </a:ln>
        </p:spPr>
        <p:txBody>
          <a:bodyPr>
            <a:spAutoFit/>
          </a:bodyPr>
          <a:lstStyle/>
          <a:p>
            <a:r>
              <a:rPr lang="en-US" sz="900"/>
              <a:t>Async. call</a:t>
            </a:r>
          </a:p>
        </p:txBody>
      </p:sp>
      <p:sp>
        <p:nvSpPr>
          <p:cNvPr id="18" name="Rectangle 6"/>
          <p:cNvSpPr>
            <a:spLocks noChangeArrowheads="1"/>
          </p:cNvSpPr>
          <p:nvPr/>
        </p:nvSpPr>
        <p:spPr bwMode="auto">
          <a:xfrm>
            <a:off x="5189538" y="1427848"/>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u="sng"/>
              <a:t>Agent’s Name</a:t>
            </a:r>
          </a:p>
        </p:txBody>
      </p:sp>
      <p:cxnSp>
        <p:nvCxnSpPr>
          <p:cNvPr id="19" name="Straight Connector 18"/>
          <p:cNvCxnSpPr>
            <a:stCxn id="18" idx="2"/>
          </p:cNvCxnSpPr>
          <p:nvPr/>
        </p:nvCxnSpPr>
        <p:spPr bwMode="auto">
          <a:xfrm rot="5400000">
            <a:off x="3675062" y="3877361"/>
            <a:ext cx="4035425" cy="0"/>
          </a:xfrm>
          <a:prstGeom prst="line">
            <a:avLst/>
          </a:prstGeom>
          <a:solidFill>
            <a:schemeClr val="bg2"/>
          </a:solidFill>
          <a:ln w="9525" cap="flat" cmpd="sng" algn="ctr">
            <a:solidFill>
              <a:srgbClr val="999999"/>
            </a:solidFill>
            <a:prstDash val="lgDash"/>
            <a:round/>
            <a:headEnd type="none" w="med" len="med"/>
            <a:tailEnd type="none" w="med" len="med"/>
          </a:ln>
          <a:effectLst/>
        </p:spPr>
      </p:cxnSp>
      <p:sp>
        <p:nvSpPr>
          <p:cNvPr id="20" name="Rectangle 23"/>
          <p:cNvSpPr>
            <a:spLocks noChangeArrowheads="1"/>
          </p:cNvSpPr>
          <p:nvPr/>
        </p:nvSpPr>
        <p:spPr bwMode="auto">
          <a:xfrm>
            <a:off x="5622925" y="2189848"/>
            <a:ext cx="144463" cy="431800"/>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sp>
        <p:nvSpPr>
          <p:cNvPr id="21" name="Rectangle 23"/>
          <p:cNvSpPr>
            <a:spLocks noChangeArrowheads="1"/>
          </p:cNvSpPr>
          <p:nvPr/>
        </p:nvSpPr>
        <p:spPr bwMode="auto">
          <a:xfrm>
            <a:off x="5622925" y="3307448"/>
            <a:ext cx="144463" cy="431800"/>
          </a:xfrm>
          <a:prstGeom prst="rect">
            <a:avLst/>
          </a:prstGeom>
          <a:solidFill>
            <a:schemeClr val="bg1"/>
          </a:solidFill>
          <a:ln w="8890">
            <a:solidFill>
              <a:schemeClr val="tx1"/>
            </a:solidFill>
            <a:miter lim="800000"/>
            <a:headEnd/>
            <a:tailEnd/>
          </a:ln>
        </p:spPr>
        <p:txBody>
          <a:bodyPr lIns="36000" tIns="36000" rIns="36000" bIns="36000" anchor="ctr"/>
          <a:lstStyle/>
          <a:p>
            <a:pPr>
              <a:buClrTx/>
              <a:buSzTx/>
              <a:buFontTx/>
              <a:buNone/>
            </a:pPr>
            <a:endParaRPr lang="en-US" sz="1200"/>
          </a:p>
        </p:txBody>
      </p:sp>
      <p:cxnSp>
        <p:nvCxnSpPr>
          <p:cNvPr id="22" name="AutoShape 115"/>
          <p:cNvCxnSpPr>
            <a:cxnSpLocks noChangeShapeType="1"/>
          </p:cNvCxnSpPr>
          <p:nvPr/>
        </p:nvCxnSpPr>
        <p:spPr bwMode="auto">
          <a:xfrm>
            <a:off x="6342063" y="2372411"/>
            <a:ext cx="1079500" cy="0"/>
          </a:xfrm>
          <a:prstGeom prst="straightConnector1">
            <a:avLst/>
          </a:prstGeom>
          <a:noFill/>
          <a:ln w="8890">
            <a:solidFill>
              <a:schemeClr val="tx1"/>
            </a:solidFill>
            <a:round/>
            <a:headEnd/>
            <a:tailEnd type="triangle" w="med" len="lg"/>
          </a:ln>
        </p:spPr>
      </p:cxnSp>
      <p:sp>
        <p:nvSpPr>
          <p:cNvPr id="23" name="TextBox 29"/>
          <p:cNvSpPr txBox="1">
            <a:spLocks noChangeArrowheads="1"/>
          </p:cNvSpPr>
          <p:nvPr/>
        </p:nvSpPr>
        <p:spPr bwMode="auto">
          <a:xfrm>
            <a:off x="6400800" y="2110473"/>
            <a:ext cx="942975" cy="230188"/>
          </a:xfrm>
          <a:prstGeom prst="rect">
            <a:avLst/>
          </a:prstGeom>
          <a:noFill/>
          <a:ln w="9525">
            <a:noFill/>
            <a:miter lim="800000"/>
            <a:headEnd/>
            <a:tailEnd/>
          </a:ln>
        </p:spPr>
        <p:txBody>
          <a:bodyPr>
            <a:spAutoFit/>
          </a:bodyPr>
          <a:lstStyle/>
          <a:p>
            <a:r>
              <a:rPr lang="en-US" sz="900"/>
              <a:t>Sync. call</a:t>
            </a:r>
          </a:p>
        </p:txBody>
      </p:sp>
      <p:cxnSp>
        <p:nvCxnSpPr>
          <p:cNvPr id="24" name="AutoShape 116"/>
          <p:cNvCxnSpPr>
            <a:cxnSpLocks noChangeShapeType="1"/>
          </p:cNvCxnSpPr>
          <p:nvPr/>
        </p:nvCxnSpPr>
        <p:spPr bwMode="auto">
          <a:xfrm>
            <a:off x="6337300" y="2937561"/>
            <a:ext cx="1079500" cy="0"/>
          </a:xfrm>
          <a:prstGeom prst="straightConnector1">
            <a:avLst/>
          </a:prstGeom>
          <a:noFill/>
          <a:ln w="8890">
            <a:solidFill>
              <a:schemeClr val="tx1"/>
            </a:solidFill>
            <a:prstDash val="dash"/>
            <a:round/>
            <a:headEnd type="arrow" w="med" len="lg"/>
            <a:tailEnd/>
          </a:ln>
        </p:spPr>
      </p:cxnSp>
      <p:sp>
        <p:nvSpPr>
          <p:cNvPr id="25" name="TextBox 31"/>
          <p:cNvSpPr txBox="1">
            <a:spLocks noChangeArrowheads="1"/>
          </p:cNvSpPr>
          <p:nvPr/>
        </p:nvSpPr>
        <p:spPr bwMode="auto">
          <a:xfrm>
            <a:off x="6400800" y="2701023"/>
            <a:ext cx="971550" cy="230188"/>
          </a:xfrm>
          <a:prstGeom prst="rect">
            <a:avLst/>
          </a:prstGeom>
          <a:noFill/>
          <a:ln w="9525">
            <a:noFill/>
            <a:miter lim="800000"/>
            <a:headEnd/>
            <a:tailEnd/>
          </a:ln>
        </p:spPr>
        <p:txBody>
          <a:bodyPr>
            <a:spAutoFit/>
          </a:bodyPr>
          <a:lstStyle/>
          <a:p>
            <a:r>
              <a:rPr lang="en-US" sz="900"/>
              <a:t>Response</a:t>
            </a:r>
          </a:p>
        </p:txBody>
      </p:sp>
      <p:cxnSp>
        <p:nvCxnSpPr>
          <p:cNvPr id="26" name="AutoShape 115"/>
          <p:cNvCxnSpPr>
            <a:cxnSpLocks noChangeShapeType="1"/>
          </p:cNvCxnSpPr>
          <p:nvPr/>
        </p:nvCxnSpPr>
        <p:spPr bwMode="auto">
          <a:xfrm>
            <a:off x="6389688" y="3528111"/>
            <a:ext cx="1079500" cy="0"/>
          </a:xfrm>
          <a:prstGeom prst="straightConnector1">
            <a:avLst/>
          </a:prstGeom>
          <a:noFill/>
          <a:ln w="8890">
            <a:solidFill>
              <a:schemeClr val="tx1"/>
            </a:solidFill>
            <a:round/>
            <a:headEnd/>
            <a:tailEnd type="arrow" w="med" len="lg"/>
          </a:ln>
        </p:spPr>
      </p:cxnSp>
      <p:sp>
        <p:nvSpPr>
          <p:cNvPr id="27" name="TextBox 33"/>
          <p:cNvSpPr txBox="1">
            <a:spLocks noChangeArrowheads="1"/>
          </p:cNvSpPr>
          <p:nvPr/>
        </p:nvSpPr>
        <p:spPr bwMode="auto">
          <a:xfrm>
            <a:off x="6429375" y="3272523"/>
            <a:ext cx="981075" cy="230188"/>
          </a:xfrm>
          <a:prstGeom prst="rect">
            <a:avLst/>
          </a:prstGeom>
          <a:noFill/>
          <a:ln w="9525">
            <a:noFill/>
            <a:miter lim="800000"/>
            <a:headEnd/>
            <a:tailEnd/>
          </a:ln>
        </p:spPr>
        <p:txBody>
          <a:bodyPr>
            <a:spAutoFit/>
          </a:bodyPr>
          <a:lstStyle/>
          <a:p>
            <a:r>
              <a:rPr lang="en-US" sz="900"/>
              <a:t>Async. call</a:t>
            </a:r>
          </a:p>
        </p:txBody>
      </p:sp>
      <p:sp>
        <p:nvSpPr>
          <p:cNvPr id="28" name="Rectangle 23"/>
          <p:cNvSpPr>
            <a:spLocks noChangeArrowheads="1"/>
          </p:cNvSpPr>
          <p:nvPr/>
        </p:nvSpPr>
        <p:spPr bwMode="auto">
          <a:xfrm>
            <a:off x="4857750" y="2189848"/>
            <a:ext cx="144463" cy="431800"/>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sp>
        <p:nvSpPr>
          <p:cNvPr id="29" name="Rectangle 23"/>
          <p:cNvSpPr>
            <a:spLocks noChangeArrowheads="1"/>
          </p:cNvSpPr>
          <p:nvPr/>
        </p:nvSpPr>
        <p:spPr bwMode="auto">
          <a:xfrm>
            <a:off x="4867275" y="3307448"/>
            <a:ext cx="144463" cy="431800"/>
          </a:xfrm>
          <a:prstGeom prst="rect">
            <a:avLst/>
          </a:prstGeom>
          <a:solidFill>
            <a:schemeClr val="bg1"/>
          </a:solidFill>
          <a:ln w="8890">
            <a:solidFill>
              <a:schemeClr val="tx1"/>
            </a:solidFill>
            <a:miter lim="800000"/>
            <a:headEnd/>
            <a:tailEnd/>
          </a:ln>
        </p:spPr>
        <p:txBody>
          <a:bodyPr lIns="36000" tIns="36000" rIns="36000" bIns="36000" anchor="ctr"/>
          <a:lstStyle/>
          <a:p>
            <a:pPr>
              <a:buClrTx/>
              <a:buSzTx/>
              <a:buFontTx/>
              <a:buNone/>
            </a:pPr>
            <a:endParaRPr 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Class Diagrams</a:t>
            </a:r>
            <a:endParaRPr lang="en-US" dirty="0"/>
          </a:p>
        </p:txBody>
      </p:sp>
      <p:sp>
        <p:nvSpPr>
          <p:cNvPr id="3" name="Rectangle 6"/>
          <p:cNvSpPr>
            <a:spLocks noChangeArrowheads="1"/>
          </p:cNvSpPr>
          <p:nvPr/>
        </p:nvSpPr>
        <p:spPr bwMode="auto">
          <a:xfrm>
            <a:off x="7100766" y="1439252"/>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Class Name</a:t>
            </a:r>
          </a:p>
        </p:txBody>
      </p:sp>
      <p:grpSp>
        <p:nvGrpSpPr>
          <p:cNvPr id="4" name="Group 10"/>
          <p:cNvGrpSpPr>
            <a:grpSpLocks/>
          </p:cNvGrpSpPr>
          <p:nvPr/>
        </p:nvGrpSpPr>
        <p:grpSpPr bwMode="auto">
          <a:xfrm>
            <a:off x="6952151" y="2107102"/>
            <a:ext cx="1447800" cy="1150937"/>
            <a:chOff x="938254" y="3065029"/>
            <a:chExt cx="1447951" cy="1152000"/>
          </a:xfrm>
        </p:grpSpPr>
        <p:sp>
          <p:nvSpPr>
            <p:cNvPr id="5" name="Rectangle 6"/>
            <p:cNvSpPr>
              <a:spLocks noChangeArrowheads="1"/>
            </p:cNvSpPr>
            <p:nvPr/>
          </p:nvSpPr>
          <p:spPr bwMode="auto">
            <a:xfrm>
              <a:off x="946149" y="3065029"/>
              <a:ext cx="1440000" cy="1152000"/>
            </a:xfrm>
            <a:prstGeom prst="rect">
              <a:avLst/>
            </a:prstGeom>
            <a:solidFill>
              <a:schemeClr val="bg1"/>
            </a:solidFill>
            <a:ln w="17780">
              <a:solidFill>
                <a:schemeClr val="tx1"/>
              </a:solidFill>
              <a:miter lim="800000"/>
              <a:headEnd/>
              <a:tailEnd/>
            </a:ln>
          </p:spPr>
          <p:txBody>
            <a:bodyPr lIns="36000" tIns="36000" rIns="36000" bIns="36000"/>
            <a:lstStyle/>
            <a:p>
              <a:pPr algn="ctr">
                <a:buClrTx/>
                <a:buSzTx/>
                <a:buFontTx/>
                <a:buNone/>
              </a:pPr>
              <a:r>
                <a:rPr lang="en-US" sz="1200"/>
                <a:t>Class Name</a:t>
              </a:r>
            </a:p>
          </p:txBody>
        </p:sp>
        <p:cxnSp>
          <p:nvCxnSpPr>
            <p:cNvPr id="6" name="Straight Connector 6"/>
            <p:cNvCxnSpPr>
              <a:cxnSpLocks noChangeShapeType="1"/>
            </p:cNvCxnSpPr>
            <p:nvPr/>
          </p:nvCxnSpPr>
          <p:spPr bwMode="auto">
            <a:xfrm flipV="1">
              <a:off x="938254" y="3355450"/>
              <a:ext cx="1440000" cy="0"/>
            </a:xfrm>
            <a:prstGeom prst="line">
              <a:avLst/>
            </a:prstGeom>
            <a:noFill/>
            <a:ln w="12700" algn="ctr">
              <a:solidFill>
                <a:schemeClr val="tx1"/>
              </a:solidFill>
              <a:round/>
              <a:headEnd/>
              <a:tailEnd/>
            </a:ln>
          </p:spPr>
        </p:cxnSp>
        <p:cxnSp>
          <p:nvCxnSpPr>
            <p:cNvPr id="7" name="Straight Connector 7"/>
            <p:cNvCxnSpPr>
              <a:cxnSpLocks noChangeShapeType="1"/>
            </p:cNvCxnSpPr>
            <p:nvPr/>
          </p:nvCxnSpPr>
          <p:spPr bwMode="auto">
            <a:xfrm flipV="1">
              <a:off x="938254" y="3745064"/>
              <a:ext cx="1440000" cy="0"/>
            </a:xfrm>
            <a:prstGeom prst="line">
              <a:avLst/>
            </a:prstGeom>
            <a:noFill/>
            <a:ln w="12700" algn="ctr">
              <a:solidFill>
                <a:schemeClr val="tx1"/>
              </a:solidFill>
              <a:round/>
              <a:headEnd/>
              <a:tailEnd/>
            </a:ln>
          </p:spPr>
        </p:cxnSp>
        <p:sp>
          <p:nvSpPr>
            <p:cNvPr id="8" name="TextBox 8"/>
            <p:cNvSpPr txBox="1">
              <a:spLocks noChangeArrowheads="1"/>
            </p:cNvSpPr>
            <p:nvPr/>
          </p:nvSpPr>
          <p:spPr bwMode="auto">
            <a:xfrm>
              <a:off x="946204" y="3355448"/>
              <a:ext cx="1440000" cy="389616"/>
            </a:xfrm>
            <a:prstGeom prst="rect">
              <a:avLst/>
            </a:prstGeom>
            <a:noFill/>
            <a:ln w="9525">
              <a:noFill/>
              <a:miter lim="800000"/>
              <a:headEnd/>
              <a:tailEnd/>
            </a:ln>
          </p:spPr>
          <p:txBody>
            <a:bodyPr lIns="54000" tIns="18000" rIns="36000" bIns="18000"/>
            <a:lstStyle/>
            <a:p>
              <a:pPr algn="l"/>
              <a:r>
                <a:rPr lang="en-US" sz="900"/>
                <a:t>attribute1</a:t>
              </a:r>
            </a:p>
          </p:txBody>
        </p:sp>
        <p:sp>
          <p:nvSpPr>
            <p:cNvPr id="9" name="TextBox 9"/>
            <p:cNvSpPr txBox="1">
              <a:spLocks noChangeArrowheads="1"/>
            </p:cNvSpPr>
            <p:nvPr/>
          </p:nvSpPr>
          <p:spPr bwMode="auto">
            <a:xfrm>
              <a:off x="946205" y="3745065"/>
              <a:ext cx="1440000" cy="469126"/>
            </a:xfrm>
            <a:prstGeom prst="rect">
              <a:avLst/>
            </a:prstGeom>
            <a:noFill/>
            <a:ln w="9525">
              <a:noFill/>
              <a:miter lim="800000"/>
              <a:headEnd/>
              <a:tailEnd/>
            </a:ln>
          </p:spPr>
          <p:txBody>
            <a:bodyPr lIns="54000" tIns="18000" rIns="36000" bIns="18000"/>
            <a:lstStyle/>
            <a:p>
              <a:pPr algn="l"/>
              <a:r>
                <a:rPr lang="en-US" sz="900"/>
                <a:t>Method 1</a:t>
              </a:r>
            </a:p>
          </p:txBody>
        </p:sp>
      </p:grpSp>
      <p:cxnSp>
        <p:nvCxnSpPr>
          <p:cNvPr id="10" name="AutoShape 34"/>
          <p:cNvCxnSpPr>
            <a:cxnSpLocks noChangeShapeType="1"/>
            <a:endCxn id="12" idx="0"/>
          </p:cNvCxnSpPr>
          <p:nvPr/>
        </p:nvCxnSpPr>
        <p:spPr bwMode="auto">
          <a:xfrm>
            <a:off x="7017238" y="6023219"/>
            <a:ext cx="612775" cy="0"/>
          </a:xfrm>
          <a:prstGeom prst="straightConnector1">
            <a:avLst/>
          </a:prstGeom>
          <a:noFill/>
          <a:ln w="8890">
            <a:solidFill>
              <a:schemeClr val="tx1"/>
            </a:solidFill>
            <a:round/>
            <a:headEnd/>
            <a:tailEnd/>
          </a:ln>
        </p:spPr>
      </p:cxnSp>
      <p:cxnSp>
        <p:nvCxnSpPr>
          <p:cNvPr id="11" name="AutoShape 35"/>
          <p:cNvCxnSpPr>
            <a:cxnSpLocks noChangeShapeType="1"/>
            <a:stCxn id="12" idx="1"/>
          </p:cNvCxnSpPr>
          <p:nvPr/>
        </p:nvCxnSpPr>
        <p:spPr bwMode="auto">
          <a:xfrm>
            <a:off x="7701451" y="6096244"/>
            <a:ext cx="0" cy="287338"/>
          </a:xfrm>
          <a:prstGeom prst="straightConnector1">
            <a:avLst/>
          </a:prstGeom>
          <a:noFill/>
          <a:ln w="8890">
            <a:solidFill>
              <a:schemeClr val="tx1"/>
            </a:solidFill>
            <a:round/>
            <a:headEnd/>
            <a:tailEnd/>
          </a:ln>
        </p:spPr>
      </p:cxnSp>
      <p:sp>
        <p:nvSpPr>
          <p:cNvPr id="12" name="Arc 36"/>
          <p:cNvSpPr>
            <a:spLocks/>
          </p:cNvSpPr>
          <p:nvPr/>
        </p:nvSpPr>
        <p:spPr bwMode="auto">
          <a:xfrm>
            <a:off x="7630013" y="6023219"/>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type="none" w="med" len="med"/>
            <a:tailEnd/>
          </a:ln>
        </p:spPr>
        <p:txBody>
          <a:bodyPr wrap="none" lIns="90000" tIns="46800" rIns="90000" bIns="46800" anchor="ctr"/>
          <a:lstStyle/>
          <a:p>
            <a:endParaRPr lang="en-US"/>
          </a:p>
        </p:txBody>
      </p:sp>
      <p:sp>
        <p:nvSpPr>
          <p:cNvPr id="13" name="Arc 37"/>
          <p:cNvSpPr>
            <a:spLocks/>
          </p:cNvSpPr>
          <p:nvPr/>
        </p:nvSpPr>
        <p:spPr bwMode="auto">
          <a:xfrm>
            <a:off x="7809401" y="5483469"/>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4" name="Arc 38"/>
          <p:cNvSpPr>
            <a:spLocks/>
          </p:cNvSpPr>
          <p:nvPr/>
        </p:nvSpPr>
        <p:spPr bwMode="auto">
          <a:xfrm rot="16200000">
            <a:off x="7630807" y="5482675"/>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5" name="Arc 39"/>
          <p:cNvSpPr>
            <a:spLocks/>
          </p:cNvSpPr>
          <p:nvPr/>
        </p:nvSpPr>
        <p:spPr bwMode="auto">
          <a:xfrm rot="10800000">
            <a:off x="7630013" y="566444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6" name="Arc 40"/>
          <p:cNvSpPr>
            <a:spLocks/>
          </p:cNvSpPr>
          <p:nvPr/>
        </p:nvSpPr>
        <p:spPr bwMode="auto">
          <a:xfrm rot="5400000">
            <a:off x="7810195" y="5663650"/>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7" name="Arc 64"/>
          <p:cNvSpPr>
            <a:spLocks/>
          </p:cNvSpPr>
          <p:nvPr/>
        </p:nvSpPr>
        <p:spPr bwMode="auto">
          <a:xfrm rot="10800000" flipV="1">
            <a:off x="7807813" y="6023219"/>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type="none" w="med" len="med"/>
            <a:tailEnd/>
          </a:ln>
        </p:spPr>
        <p:txBody>
          <a:bodyPr wrap="none" lIns="90000" tIns="46800" rIns="90000" bIns="46800" anchor="ctr"/>
          <a:lstStyle/>
          <a:p>
            <a:endParaRPr lang="en-US"/>
          </a:p>
        </p:txBody>
      </p:sp>
      <p:cxnSp>
        <p:nvCxnSpPr>
          <p:cNvPr id="18" name="AutoShape 65"/>
          <p:cNvCxnSpPr>
            <a:cxnSpLocks noChangeShapeType="1"/>
            <a:endCxn id="17" idx="1"/>
          </p:cNvCxnSpPr>
          <p:nvPr/>
        </p:nvCxnSpPr>
        <p:spPr bwMode="auto">
          <a:xfrm flipV="1">
            <a:off x="7807813" y="6096244"/>
            <a:ext cx="1588" cy="287338"/>
          </a:xfrm>
          <a:prstGeom prst="straightConnector1">
            <a:avLst/>
          </a:prstGeom>
          <a:noFill/>
          <a:ln w="8890">
            <a:solidFill>
              <a:schemeClr val="tx1"/>
            </a:solidFill>
            <a:round/>
            <a:headEnd/>
            <a:tailEnd/>
          </a:ln>
        </p:spPr>
      </p:cxnSp>
      <p:cxnSp>
        <p:nvCxnSpPr>
          <p:cNvPr id="19" name="AutoShape 66"/>
          <p:cNvCxnSpPr>
            <a:cxnSpLocks noChangeShapeType="1"/>
            <a:endCxn id="17" idx="0"/>
          </p:cNvCxnSpPr>
          <p:nvPr/>
        </p:nvCxnSpPr>
        <p:spPr bwMode="auto">
          <a:xfrm flipH="1">
            <a:off x="7880838" y="6023219"/>
            <a:ext cx="576263" cy="0"/>
          </a:xfrm>
          <a:prstGeom prst="straightConnector1">
            <a:avLst/>
          </a:prstGeom>
          <a:noFill/>
          <a:ln w="8890">
            <a:solidFill>
              <a:schemeClr val="tx1"/>
            </a:solidFill>
            <a:round/>
            <a:headEnd/>
            <a:tailEnd/>
          </a:ln>
        </p:spPr>
      </p:cxnSp>
      <p:cxnSp>
        <p:nvCxnSpPr>
          <p:cNvPr id="20" name="AutoShape 115"/>
          <p:cNvCxnSpPr>
            <a:cxnSpLocks noChangeShapeType="1"/>
          </p:cNvCxnSpPr>
          <p:nvPr/>
        </p:nvCxnSpPr>
        <p:spPr bwMode="auto">
          <a:xfrm>
            <a:off x="3482853" y="2010995"/>
            <a:ext cx="816585" cy="1588"/>
          </a:xfrm>
          <a:prstGeom prst="straightConnector1">
            <a:avLst/>
          </a:prstGeom>
          <a:noFill/>
          <a:ln w="8890">
            <a:solidFill>
              <a:schemeClr val="tx1"/>
            </a:solidFill>
            <a:round/>
            <a:headEnd/>
            <a:tailEnd/>
          </a:ln>
        </p:spPr>
      </p:cxnSp>
      <p:cxnSp>
        <p:nvCxnSpPr>
          <p:cNvPr id="21" name="AutoShape 116"/>
          <p:cNvCxnSpPr>
            <a:cxnSpLocks noChangeShapeType="1"/>
          </p:cNvCxnSpPr>
          <p:nvPr/>
        </p:nvCxnSpPr>
        <p:spPr bwMode="auto">
          <a:xfrm>
            <a:off x="7940553" y="4727690"/>
            <a:ext cx="250825" cy="0"/>
          </a:xfrm>
          <a:prstGeom prst="straightConnector1">
            <a:avLst/>
          </a:prstGeom>
          <a:noFill/>
          <a:ln w="8890">
            <a:solidFill>
              <a:schemeClr val="tx1"/>
            </a:solidFill>
            <a:round/>
            <a:headEnd/>
            <a:tailEnd/>
          </a:ln>
        </p:spPr>
      </p:cxnSp>
      <p:cxnSp>
        <p:nvCxnSpPr>
          <p:cNvPr id="22" name="AutoShape 114"/>
          <p:cNvCxnSpPr>
            <a:cxnSpLocks noChangeShapeType="1"/>
          </p:cNvCxnSpPr>
          <p:nvPr/>
        </p:nvCxnSpPr>
        <p:spPr bwMode="auto">
          <a:xfrm flipV="1">
            <a:off x="8527561" y="4546471"/>
            <a:ext cx="1588" cy="323850"/>
          </a:xfrm>
          <a:prstGeom prst="straightConnector1">
            <a:avLst/>
          </a:prstGeom>
          <a:noFill/>
          <a:ln w="8890">
            <a:solidFill>
              <a:schemeClr val="tx1"/>
            </a:solidFill>
            <a:round/>
            <a:headEnd/>
            <a:tailEnd type="none" w="med" len="lg"/>
          </a:ln>
        </p:spPr>
      </p:cxnSp>
      <p:sp>
        <p:nvSpPr>
          <p:cNvPr id="23" name="Diamond 26"/>
          <p:cNvSpPr>
            <a:spLocks noChangeArrowheads="1"/>
          </p:cNvSpPr>
          <p:nvPr/>
        </p:nvSpPr>
        <p:spPr bwMode="auto">
          <a:xfrm>
            <a:off x="7435361" y="4809996"/>
            <a:ext cx="71438" cy="179387"/>
          </a:xfrm>
          <a:prstGeom prst="diamond">
            <a:avLst/>
          </a:prstGeom>
          <a:solidFill>
            <a:schemeClr val="bg1"/>
          </a:solidFill>
          <a:ln w="9525" algn="ctr">
            <a:solidFill>
              <a:schemeClr val="tx1"/>
            </a:solidFill>
            <a:round/>
            <a:headEnd/>
            <a:tailEnd/>
          </a:ln>
        </p:spPr>
        <p:txBody>
          <a:bodyPr lIns="90000" tIns="46800" rIns="90000" bIns="46800" anchor="ctr"/>
          <a:lstStyle/>
          <a:p>
            <a:endParaRPr lang="en-US"/>
          </a:p>
        </p:txBody>
      </p:sp>
      <p:sp>
        <p:nvSpPr>
          <p:cNvPr id="24" name="Diamond 27"/>
          <p:cNvSpPr>
            <a:spLocks noChangeArrowheads="1"/>
          </p:cNvSpPr>
          <p:nvPr/>
        </p:nvSpPr>
        <p:spPr bwMode="auto">
          <a:xfrm>
            <a:off x="7092461" y="4805233"/>
            <a:ext cx="71438" cy="180975"/>
          </a:xfrm>
          <a:prstGeom prst="diamond">
            <a:avLst/>
          </a:prstGeom>
          <a:solidFill>
            <a:schemeClr val="tx1"/>
          </a:solidFill>
          <a:ln w="9525" algn="ctr">
            <a:solidFill>
              <a:schemeClr val="tx1"/>
            </a:solidFill>
            <a:round/>
            <a:headEnd/>
            <a:tailEnd/>
          </a:ln>
        </p:spPr>
        <p:txBody>
          <a:bodyPr lIns="90000" tIns="46800" rIns="90000" bIns="46800" anchor="ctr"/>
          <a:lstStyle/>
          <a:p>
            <a:endParaRPr lang="en-US"/>
          </a:p>
        </p:txBody>
      </p:sp>
      <p:sp>
        <p:nvSpPr>
          <p:cNvPr id="25" name="Isosceles Triangle 28"/>
          <p:cNvSpPr>
            <a:spLocks noChangeArrowheads="1"/>
          </p:cNvSpPr>
          <p:nvPr/>
        </p:nvSpPr>
        <p:spPr bwMode="auto">
          <a:xfrm>
            <a:off x="7081349" y="4360733"/>
            <a:ext cx="144462" cy="107950"/>
          </a:xfrm>
          <a:prstGeom prst="triangle">
            <a:avLst>
              <a:gd name="adj" fmla="val 50000"/>
            </a:avLst>
          </a:prstGeom>
          <a:solidFill>
            <a:schemeClr val="bg1"/>
          </a:solidFill>
          <a:ln w="9525" algn="ctr">
            <a:solidFill>
              <a:schemeClr val="tx1"/>
            </a:solidFill>
            <a:round/>
            <a:headEnd/>
            <a:tailEnd/>
          </a:ln>
        </p:spPr>
        <p:txBody>
          <a:bodyPr lIns="90000" tIns="46800" rIns="90000" bIns="46800" anchor="ctr"/>
          <a:lstStyle/>
          <a:p>
            <a:endParaRPr lang="en-US"/>
          </a:p>
        </p:txBody>
      </p:sp>
      <p:sp>
        <p:nvSpPr>
          <p:cNvPr id="26" name="Diamond 29"/>
          <p:cNvSpPr>
            <a:spLocks noChangeArrowheads="1"/>
          </p:cNvSpPr>
          <p:nvPr/>
        </p:nvSpPr>
        <p:spPr bwMode="auto">
          <a:xfrm rot="5400000">
            <a:off x="7447268" y="4999702"/>
            <a:ext cx="71437" cy="180975"/>
          </a:xfrm>
          <a:prstGeom prst="diamond">
            <a:avLst/>
          </a:prstGeom>
          <a:solidFill>
            <a:schemeClr val="bg1"/>
          </a:solidFill>
          <a:ln w="9525" algn="ctr">
            <a:solidFill>
              <a:schemeClr val="tx1"/>
            </a:solidFill>
            <a:round/>
            <a:headEnd/>
            <a:tailEnd/>
          </a:ln>
        </p:spPr>
        <p:txBody>
          <a:bodyPr lIns="90000" tIns="46800" rIns="90000" bIns="46800" anchor="ctr"/>
          <a:lstStyle/>
          <a:p>
            <a:endParaRPr lang="en-US"/>
          </a:p>
        </p:txBody>
      </p:sp>
      <p:sp>
        <p:nvSpPr>
          <p:cNvPr id="27" name="Diamond 30"/>
          <p:cNvSpPr>
            <a:spLocks noChangeArrowheads="1"/>
          </p:cNvSpPr>
          <p:nvPr/>
        </p:nvSpPr>
        <p:spPr bwMode="auto">
          <a:xfrm rot="5400000">
            <a:off x="7096430" y="4988589"/>
            <a:ext cx="71438" cy="180975"/>
          </a:xfrm>
          <a:prstGeom prst="diamond">
            <a:avLst/>
          </a:prstGeom>
          <a:solidFill>
            <a:schemeClr val="tx1"/>
          </a:solidFill>
          <a:ln w="9525" algn="ctr">
            <a:solidFill>
              <a:schemeClr val="tx1"/>
            </a:solidFill>
            <a:round/>
            <a:headEnd/>
            <a:tailEnd/>
          </a:ln>
        </p:spPr>
        <p:txBody>
          <a:bodyPr lIns="90000" tIns="46800" rIns="90000" bIns="46800" anchor="ctr"/>
          <a:lstStyle/>
          <a:p>
            <a:endParaRPr lang="en-US"/>
          </a:p>
        </p:txBody>
      </p:sp>
      <p:sp>
        <p:nvSpPr>
          <p:cNvPr id="28" name="TextBox 31"/>
          <p:cNvSpPr txBox="1">
            <a:spLocks noChangeArrowheads="1"/>
          </p:cNvSpPr>
          <p:nvPr/>
        </p:nvSpPr>
        <p:spPr bwMode="auto">
          <a:xfrm>
            <a:off x="6912701" y="3837956"/>
            <a:ext cx="971550" cy="230187"/>
          </a:xfrm>
          <a:prstGeom prst="rect">
            <a:avLst/>
          </a:prstGeom>
          <a:noFill/>
          <a:ln w="9525">
            <a:noFill/>
            <a:miter lim="800000"/>
            <a:headEnd/>
            <a:tailEnd/>
          </a:ln>
        </p:spPr>
        <p:txBody>
          <a:bodyPr>
            <a:spAutoFit/>
          </a:bodyPr>
          <a:lstStyle/>
          <a:p>
            <a:r>
              <a:rPr lang="en-US" sz="900"/>
              <a:t> </a:t>
            </a:r>
            <a:r>
              <a:rPr lang="en-US" sz="900">
                <a:sym typeface="Wingdings 3" pitchFamily="18" charset="2"/>
              </a:rPr>
              <a:t> </a:t>
            </a:r>
            <a:r>
              <a:rPr lang="en-US" sz="900"/>
              <a:t>association</a:t>
            </a:r>
          </a:p>
        </p:txBody>
      </p:sp>
      <p:sp>
        <p:nvSpPr>
          <p:cNvPr id="29" name="TextBox 32"/>
          <p:cNvSpPr txBox="1">
            <a:spLocks noChangeArrowheads="1"/>
          </p:cNvSpPr>
          <p:nvPr/>
        </p:nvSpPr>
        <p:spPr bwMode="auto">
          <a:xfrm>
            <a:off x="6819039" y="3497372"/>
            <a:ext cx="971550" cy="230188"/>
          </a:xfrm>
          <a:prstGeom prst="rect">
            <a:avLst/>
          </a:prstGeom>
          <a:noFill/>
          <a:ln w="9525">
            <a:noFill/>
            <a:miter lim="800000"/>
            <a:headEnd/>
            <a:tailEnd/>
          </a:ln>
        </p:spPr>
        <p:txBody>
          <a:bodyPr>
            <a:spAutoFit/>
          </a:bodyPr>
          <a:lstStyle/>
          <a:p>
            <a:r>
              <a:rPr lang="en-US" sz="900" dirty="0"/>
              <a:t>Association </a:t>
            </a:r>
            <a:r>
              <a:rPr lang="en-US" sz="900" dirty="0">
                <a:sym typeface="Wingdings 3" pitchFamily="18" charset="2"/>
              </a:rPr>
              <a:t></a:t>
            </a:r>
            <a:endParaRPr lang="en-US" sz="900" dirty="0"/>
          </a:p>
        </p:txBody>
      </p:sp>
      <p:sp>
        <p:nvSpPr>
          <p:cNvPr id="30" name="TextBox 33"/>
          <p:cNvSpPr txBox="1">
            <a:spLocks noChangeArrowheads="1"/>
          </p:cNvSpPr>
          <p:nvPr/>
        </p:nvSpPr>
        <p:spPr bwMode="auto">
          <a:xfrm>
            <a:off x="8234607" y="3608623"/>
            <a:ext cx="404812" cy="230187"/>
          </a:xfrm>
          <a:prstGeom prst="rect">
            <a:avLst/>
          </a:prstGeom>
          <a:noFill/>
          <a:ln w="9525">
            <a:noFill/>
            <a:miter lim="800000"/>
            <a:headEnd/>
            <a:tailEnd/>
          </a:ln>
        </p:spPr>
        <p:txBody>
          <a:bodyPr>
            <a:spAutoFit/>
          </a:bodyPr>
          <a:lstStyle/>
          <a:p>
            <a:r>
              <a:rPr lang="en-US" sz="900" dirty="0"/>
              <a:t>0..1</a:t>
            </a:r>
          </a:p>
        </p:txBody>
      </p:sp>
      <p:sp>
        <p:nvSpPr>
          <p:cNvPr id="31" name="Rectangle 6"/>
          <p:cNvSpPr>
            <a:spLocks noChangeArrowheads="1"/>
          </p:cNvSpPr>
          <p:nvPr/>
        </p:nvSpPr>
        <p:spPr bwMode="auto">
          <a:xfrm>
            <a:off x="524119" y="1896452"/>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Customer</a:t>
            </a:r>
            <a:endParaRPr lang="en-US" sz="1200" dirty="0"/>
          </a:p>
        </p:txBody>
      </p:sp>
      <p:sp>
        <p:nvSpPr>
          <p:cNvPr id="32" name="Rectangle 6"/>
          <p:cNvSpPr>
            <a:spLocks noChangeArrowheads="1"/>
          </p:cNvSpPr>
          <p:nvPr/>
        </p:nvSpPr>
        <p:spPr bwMode="auto">
          <a:xfrm>
            <a:off x="2472043" y="1896451"/>
            <a:ext cx="1008063" cy="71486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Order</a:t>
            </a:r>
            <a:endParaRPr lang="en-US" sz="1200" dirty="0"/>
          </a:p>
        </p:txBody>
      </p:sp>
      <p:sp>
        <p:nvSpPr>
          <p:cNvPr id="33" name="Rectangle 6"/>
          <p:cNvSpPr>
            <a:spLocks noChangeArrowheads="1"/>
          </p:cNvSpPr>
          <p:nvPr/>
        </p:nvSpPr>
        <p:spPr bwMode="auto">
          <a:xfrm>
            <a:off x="524119" y="411211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Catalog</a:t>
            </a:r>
            <a:endParaRPr lang="en-US" sz="1200" dirty="0"/>
          </a:p>
        </p:txBody>
      </p:sp>
      <p:sp>
        <p:nvSpPr>
          <p:cNvPr id="34" name="Rectangle 6"/>
          <p:cNvSpPr>
            <a:spLocks noChangeArrowheads="1"/>
          </p:cNvSpPr>
          <p:nvPr/>
        </p:nvSpPr>
        <p:spPr bwMode="auto">
          <a:xfrm>
            <a:off x="2472043" y="411211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Product</a:t>
            </a:r>
            <a:endParaRPr lang="en-US" sz="1200" dirty="0"/>
          </a:p>
        </p:txBody>
      </p:sp>
      <p:grpSp>
        <p:nvGrpSpPr>
          <p:cNvPr id="35" name="Group 10"/>
          <p:cNvGrpSpPr>
            <a:grpSpLocks/>
          </p:cNvGrpSpPr>
          <p:nvPr/>
        </p:nvGrpSpPr>
        <p:grpSpPr bwMode="auto">
          <a:xfrm>
            <a:off x="2473631" y="2995113"/>
            <a:ext cx="1004887" cy="715228"/>
            <a:chOff x="938254" y="3065029"/>
            <a:chExt cx="1447951" cy="1152000"/>
          </a:xfrm>
        </p:grpSpPr>
        <p:sp>
          <p:nvSpPr>
            <p:cNvPr id="36" name="Rectangle 6"/>
            <p:cNvSpPr>
              <a:spLocks noChangeArrowheads="1"/>
            </p:cNvSpPr>
            <p:nvPr/>
          </p:nvSpPr>
          <p:spPr bwMode="auto">
            <a:xfrm>
              <a:off x="946149" y="3065029"/>
              <a:ext cx="1440000" cy="1152000"/>
            </a:xfrm>
            <a:prstGeom prst="rect">
              <a:avLst/>
            </a:prstGeom>
            <a:solidFill>
              <a:schemeClr val="bg1"/>
            </a:solidFill>
            <a:ln w="17780">
              <a:solidFill>
                <a:schemeClr val="tx1"/>
              </a:solidFill>
              <a:miter lim="800000"/>
              <a:headEnd/>
              <a:tailEnd/>
            </a:ln>
          </p:spPr>
          <p:txBody>
            <a:bodyPr lIns="36000" tIns="36000" rIns="36000" bIns="36000"/>
            <a:lstStyle/>
            <a:p>
              <a:pPr algn="ctr">
                <a:buClrTx/>
                <a:buSzTx/>
                <a:buFontTx/>
                <a:buNone/>
              </a:pPr>
              <a:r>
                <a:rPr lang="en-US" sz="1200" dirty="0" smtClean="0"/>
                <a:t>Order Item</a:t>
              </a:r>
              <a:endParaRPr lang="en-US" sz="1200" dirty="0"/>
            </a:p>
          </p:txBody>
        </p:sp>
        <p:cxnSp>
          <p:nvCxnSpPr>
            <p:cNvPr id="37" name="Straight Connector 6"/>
            <p:cNvCxnSpPr>
              <a:cxnSpLocks noChangeShapeType="1"/>
            </p:cNvCxnSpPr>
            <p:nvPr/>
          </p:nvCxnSpPr>
          <p:spPr bwMode="auto">
            <a:xfrm flipV="1">
              <a:off x="938254" y="3525383"/>
              <a:ext cx="1440000" cy="0"/>
            </a:xfrm>
            <a:prstGeom prst="line">
              <a:avLst/>
            </a:prstGeom>
            <a:noFill/>
            <a:ln w="12700" algn="ctr">
              <a:solidFill>
                <a:schemeClr val="tx1"/>
              </a:solidFill>
              <a:round/>
              <a:headEnd/>
              <a:tailEnd/>
            </a:ln>
          </p:spPr>
        </p:cxnSp>
        <p:cxnSp>
          <p:nvCxnSpPr>
            <p:cNvPr id="38" name="Straight Connector 7"/>
            <p:cNvCxnSpPr>
              <a:cxnSpLocks noChangeShapeType="1"/>
            </p:cNvCxnSpPr>
            <p:nvPr/>
          </p:nvCxnSpPr>
          <p:spPr bwMode="auto">
            <a:xfrm flipV="1">
              <a:off x="938254" y="3957480"/>
              <a:ext cx="1440000" cy="0"/>
            </a:xfrm>
            <a:prstGeom prst="line">
              <a:avLst/>
            </a:prstGeom>
            <a:noFill/>
            <a:ln w="12700" algn="ctr">
              <a:solidFill>
                <a:schemeClr val="tx1"/>
              </a:solidFill>
              <a:round/>
              <a:headEnd/>
              <a:tailEnd/>
            </a:ln>
          </p:spPr>
        </p:cxnSp>
        <p:sp>
          <p:nvSpPr>
            <p:cNvPr id="39" name="TextBox 8"/>
            <p:cNvSpPr txBox="1">
              <a:spLocks noChangeArrowheads="1"/>
            </p:cNvSpPr>
            <p:nvPr/>
          </p:nvSpPr>
          <p:spPr bwMode="auto">
            <a:xfrm>
              <a:off x="946204" y="3593918"/>
              <a:ext cx="1440000" cy="297392"/>
            </a:xfrm>
            <a:prstGeom prst="rect">
              <a:avLst/>
            </a:prstGeom>
            <a:noFill/>
            <a:ln w="9525">
              <a:noFill/>
              <a:miter lim="800000"/>
              <a:headEnd/>
              <a:tailEnd/>
            </a:ln>
          </p:spPr>
          <p:txBody>
            <a:bodyPr lIns="54000" tIns="18000" rIns="36000" bIns="18000"/>
            <a:lstStyle/>
            <a:p>
              <a:pPr algn="l"/>
              <a:r>
                <a:rPr lang="en-US" sz="900" dirty="0" smtClean="0"/>
                <a:t>quantity</a:t>
              </a:r>
              <a:endParaRPr lang="en-US" sz="900" dirty="0"/>
            </a:p>
          </p:txBody>
        </p:sp>
        <p:sp>
          <p:nvSpPr>
            <p:cNvPr id="40" name="TextBox 9"/>
            <p:cNvSpPr txBox="1">
              <a:spLocks noChangeArrowheads="1"/>
            </p:cNvSpPr>
            <p:nvPr/>
          </p:nvSpPr>
          <p:spPr bwMode="auto">
            <a:xfrm>
              <a:off x="946205" y="3947956"/>
              <a:ext cx="1440000" cy="266233"/>
            </a:xfrm>
            <a:prstGeom prst="rect">
              <a:avLst/>
            </a:prstGeom>
            <a:noFill/>
            <a:ln w="9525">
              <a:noFill/>
              <a:miter lim="800000"/>
              <a:headEnd/>
              <a:tailEnd/>
            </a:ln>
          </p:spPr>
          <p:txBody>
            <a:bodyPr lIns="54000" tIns="18000" rIns="36000" bIns="18000"/>
            <a:lstStyle/>
            <a:p>
              <a:pPr algn="l"/>
              <a:endParaRPr lang="en-US" sz="900" dirty="0"/>
            </a:p>
          </p:txBody>
        </p:sp>
      </p:grpSp>
      <p:sp>
        <p:nvSpPr>
          <p:cNvPr id="41" name="Diamond 27"/>
          <p:cNvSpPr>
            <a:spLocks noChangeArrowheads="1"/>
          </p:cNvSpPr>
          <p:nvPr/>
        </p:nvSpPr>
        <p:spPr bwMode="auto">
          <a:xfrm>
            <a:off x="2942492" y="2607153"/>
            <a:ext cx="71438" cy="180975"/>
          </a:xfrm>
          <a:prstGeom prst="diamond">
            <a:avLst/>
          </a:prstGeom>
          <a:solidFill>
            <a:schemeClr val="tx1"/>
          </a:solidFill>
          <a:ln w="9525" algn="ctr">
            <a:solidFill>
              <a:schemeClr val="tx1"/>
            </a:solidFill>
            <a:round/>
            <a:headEnd/>
            <a:tailEnd/>
          </a:ln>
        </p:spPr>
        <p:txBody>
          <a:bodyPr lIns="90000" tIns="46800" rIns="90000" bIns="46800" anchor="ctr"/>
          <a:lstStyle/>
          <a:p>
            <a:endParaRPr lang="en-US"/>
          </a:p>
        </p:txBody>
      </p:sp>
      <p:cxnSp>
        <p:nvCxnSpPr>
          <p:cNvPr id="42" name="AutoShape 114"/>
          <p:cNvCxnSpPr>
            <a:cxnSpLocks noChangeShapeType="1"/>
            <a:stCxn id="36" idx="0"/>
            <a:endCxn id="41" idx="2"/>
          </p:cNvCxnSpPr>
          <p:nvPr/>
        </p:nvCxnSpPr>
        <p:spPr bwMode="auto">
          <a:xfrm rot="16200000" flipV="1">
            <a:off x="2875011" y="2891329"/>
            <a:ext cx="206985" cy="584"/>
          </a:xfrm>
          <a:prstGeom prst="straightConnector1">
            <a:avLst/>
          </a:prstGeom>
          <a:noFill/>
          <a:ln w="8890">
            <a:solidFill>
              <a:schemeClr val="tx1"/>
            </a:solidFill>
            <a:round/>
            <a:headEnd/>
            <a:tailEnd type="none" w="med" len="lg"/>
          </a:ln>
        </p:spPr>
      </p:cxnSp>
      <p:cxnSp>
        <p:nvCxnSpPr>
          <p:cNvPr id="45" name="AutoShape 114"/>
          <p:cNvCxnSpPr>
            <a:cxnSpLocks noChangeShapeType="1"/>
            <a:stCxn id="34" idx="0"/>
            <a:endCxn id="40" idx="2"/>
          </p:cNvCxnSpPr>
          <p:nvPr/>
        </p:nvCxnSpPr>
        <p:spPr bwMode="auto">
          <a:xfrm rot="5400000" flipH="1" flipV="1">
            <a:off x="2775687" y="3908967"/>
            <a:ext cx="403535" cy="2759"/>
          </a:xfrm>
          <a:prstGeom prst="straightConnector1">
            <a:avLst/>
          </a:prstGeom>
          <a:noFill/>
          <a:ln w="8890">
            <a:solidFill>
              <a:schemeClr val="tx1"/>
            </a:solidFill>
            <a:round/>
            <a:headEnd/>
            <a:tailEnd type="none" w="med" len="lg"/>
          </a:ln>
        </p:spPr>
      </p:cxnSp>
      <p:cxnSp>
        <p:nvCxnSpPr>
          <p:cNvPr id="48" name="AutoShape 114"/>
          <p:cNvCxnSpPr>
            <a:cxnSpLocks noChangeShapeType="1"/>
            <a:stCxn id="33" idx="0"/>
            <a:endCxn id="31" idx="2"/>
          </p:cNvCxnSpPr>
          <p:nvPr/>
        </p:nvCxnSpPr>
        <p:spPr bwMode="auto">
          <a:xfrm rot="5400000" flipH="1" flipV="1">
            <a:off x="136221" y="3220183"/>
            <a:ext cx="1783861" cy="1588"/>
          </a:xfrm>
          <a:prstGeom prst="straightConnector1">
            <a:avLst/>
          </a:prstGeom>
          <a:noFill/>
          <a:ln w="8890">
            <a:solidFill>
              <a:schemeClr val="tx1"/>
            </a:solidFill>
            <a:round/>
            <a:headEnd/>
            <a:tailEnd type="none" w="med" len="lg"/>
          </a:ln>
        </p:spPr>
      </p:cxnSp>
      <p:sp>
        <p:nvSpPr>
          <p:cNvPr id="51" name="Diamond 29"/>
          <p:cNvSpPr>
            <a:spLocks noChangeArrowheads="1"/>
          </p:cNvSpPr>
          <p:nvPr/>
        </p:nvSpPr>
        <p:spPr bwMode="auto">
          <a:xfrm rot="5400000">
            <a:off x="1591589" y="4234778"/>
            <a:ext cx="71437" cy="180975"/>
          </a:xfrm>
          <a:prstGeom prst="diamond">
            <a:avLst/>
          </a:prstGeom>
          <a:solidFill>
            <a:schemeClr val="bg1"/>
          </a:solidFill>
          <a:ln w="9525" algn="ctr">
            <a:solidFill>
              <a:schemeClr val="tx1"/>
            </a:solidFill>
            <a:round/>
            <a:headEnd/>
            <a:tailEnd/>
          </a:ln>
        </p:spPr>
        <p:txBody>
          <a:bodyPr lIns="90000" tIns="46800" rIns="90000" bIns="46800" anchor="ctr"/>
          <a:lstStyle/>
          <a:p>
            <a:endParaRPr lang="en-US"/>
          </a:p>
        </p:txBody>
      </p:sp>
      <p:cxnSp>
        <p:nvCxnSpPr>
          <p:cNvPr id="52" name="AutoShape 115"/>
          <p:cNvCxnSpPr>
            <a:cxnSpLocks noChangeShapeType="1"/>
            <a:stCxn id="51" idx="0"/>
            <a:endCxn id="34" idx="1"/>
          </p:cNvCxnSpPr>
          <p:nvPr/>
        </p:nvCxnSpPr>
        <p:spPr bwMode="auto">
          <a:xfrm>
            <a:off x="1717795" y="4325266"/>
            <a:ext cx="754248" cy="2747"/>
          </a:xfrm>
          <a:prstGeom prst="straightConnector1">
            <a:avLst/>
          </a:prstGeom>
          <a:noFill/>
          <a:ln w="8890">
            <a:solidFill>
              <a:schemeClr val="tx1"/>
            </a:solidFill>
            <a:round/>
            <a:headEnd/>
            <a:tailEnd/>
          </a:ln>
        </p:spPr>
      </p:cxnSp>
      <p:cxnSp>
        <p:nvCxnSpPr>
          <p:cNvPr id="55" name="AutoShape 115"/>
          <p:cNvCxnSpPr>
            <a:cxnSpLocks noChangeShapeType="1"/>
            <a:stCxn id="31" idx="3"/>
          </p:cNvCxnSpPr>
          <p:nvPr/>
        </p:nvCxnSpPr>
        <p:spPr bwMode="auto">
          <a:xfrm flipV="1">
            <a:off x="1532182" y="2110154"/>
            <a:ext cx="947249" cy="2198"/>
          </a:xfrm>
          <a:prstGeom prst="straightConnector1">
            <a:avLst/>
          </a:prstGeom>
          <a:noFill/>
          <a:ln w="8890">
            <a:solidFill>
              <a:schemeClr val="tx1"/>
            </a:solidFill>
            <a:round/>
            <a:headEnd/>
            <a:tailEnd/>
          </a:ln>
        </p:spPr>
      </p:cxnSp>
      <p:sp>
        <p:nvSpPr>
          <p:cNvPr id="62" name="TextBox 31"/>
          <p:cNvSpPr txBox="1">
            <a:spLocks noChangeArrowheads="1"/>
          </p:cNvSpPr>
          <p:nvPr/>
        </p:nvSpPr>
        <p:spPr bwMode="auto">
          <a:xfrm>
            <a:off x="1540607" y="1868488"/>
            <a:ext cx="971550" cy="230187"/>
          </a:xfrm>
          <a:prstGeom prst="rect">
            <a:avLst/>
          </a:prstGeom>
          <a:noFill/>
          <a:ln w="9525">
            <a:noFill/>
            <a:miter lim="800000"/>
            <a:headEnd/>
            <a:tailEnd/>
          </a:ln>
        </p:spPr>
        <p:txBody>
          <a:bodyPr>
            <a:spAutoFit/>
          </a:bodyPr>
          <a:lstStyle/>
          <a:p>
            <a:r>
              <a:rPr lang="en-US" sz="900" dirty="0"/>
              <a:t> </a:t>
            </a:r>
            <a:r>
              <a:rPr lang="en-US" sz="900" dirty="0">
                <a:sym typeface="Wingdings 3" pitchFamily="18" charset="2"/>
              </a:rPr>
              <a:t> </a:t>
            </a:r>
            <a:r>
              <a:rPr lang="en-US" sz="900" dirty="0" smtClean="0">
                <a:sym typeface="Wingdings 3" pitchFamily="18" charset="2"/>
              </a:rPr>
              <a:t>placed by</a:t>
            </a:r>
            <a:endParaRPr lang="en-US" sz="900" dirty="0"/>
          </a:p>
        </p:txBody>
      </p:sp>
      <p:sp>
        <p:nvSpPr>
          <p:cNvPr id="63" name="TextBox 32"/>
          <p:cNvSpPr txBox="1">
            <a:spLocks noChangeArrowheads="1"/>
          </p:cNvSpPr>
          <p:nvPr/>
        </p:nvSpPr>
        <p:spPr bwMode="auto">
          <a:xfrm>
            <a:off x="365491" y="2917092"/>
            <a:ext cx="680793" cy="507831"/>
          </a:xfrm>
          <a:prstGeom prst="rect">
            <a:avLst/>
          </a:prstGeom>
          <a:noFill/>
          <a:ln w="9525">
            <a:noFill/>
            <a:miter lim="800000"/>
            <a:headEnd/>
            <a:tailEnd/>
          </a:ln>
        </p:spPr>
        <p:txBody>
          <a:bodyPr wrap="square">
            <a:spAutoFit/>
          </a:bodyPr>
          <a:lstStyle/>
          <a:p>
            <a:pPr algn="ctr"/>
            <a:r>
              <a:rPr lang="en-US" sz="900" dirty="0" smtClean="0"/>
              <a:t>▲</a:t>
            </a:r>
          </a:p>
          <a:p>
            <a:pPr algn="ctr"/>
            <a:r>
              <a:rPr lang="en-US" sz="900" dirty="0" smtClean="0"/>
              <a:t>Can be shown to</a:t>
            </a:r>
            <a:endParaRPr lang="en-US" sz="900" dirty="0"/>
          </a:p>
        </p:txBody>
      </p:sp>
      <p:sp>
        <p:nvSpPr>
          <p:cNvPr id="64" name="TextBox 32"/>
          <p:cNvSpPr txBox="1">
            <a:spLocks noChangeArrowheads="1"/>
          </p:cNvSpPr>
          <p:nvPr/>
        </p:nvSpPr>
        <p:spPr bwMode="auto">
          <a:xfrm>
            <a:off x="1517284" y="4095261"/>
            <a:ext cx="971550" cy="230832"/>
          </a:xfrm>
          <a:prstGeom prst="rect">
            <a:avLst/>
          </a:prstGeom>
          <a:noFill/>
          <a:ln w="9525">
            <a:noFill/>
            <a:miter lim="800000"/>
            <a:headEnd/>
            <a:tailEnd/>
          </a:ln>
        </p:spPr>
        <p:txBody>
          <a:bodyPr>
            <a:spAutoFit/>
          </a:bodyPr>
          <a:lstStyle/>
          <a:p>
            <a:pPr algn="ctr"/>
            <a:r>
              <a:rPr lang="en-US" sz="900" dirty="0" smtClean="0"/>
              <a:t>presents</a:t>
            </a:r>
            <a:endParaRPr lang="en-US" sz="900" dirty="0"/>
          </a:p>
        </p:txBody>
      </p:sp>
      <p:sp>
        <p:nvSpPr>
          <p:cNvPr id="66" name="Rectangle 6"/>
          <p:cNvSpPr>
            <a:spLocks noChangeArrowheads="1"/>
          </p:cNvSpPr>
          <p:nvPr/>
        </p:nvSpPr>
        <p:spPr bwMode="auto">
          <a:xfrm>
            <a:off x="4287226" y="1738196"/>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Logistics Company</a:t>
            </a:r>
            <a:endParaRPr lang="en-US" sz="1200" dirty="0"/>
          </a:p>
        </p:txBody>
      </p:sp>
      <p:sp>
        <p:nvSpPr>
          <p:cNvPr id="67" name="Rectangle 6"/>
          <p:cNvSpPr>
            <a:spLocks noChangeArrowheads="1"/>
          </p:cNvSpPr>
          <p:nvPr/>
        </p:nvSpPr>
        <p:spPr bwMode="auto">
          <a:xfrm>
            <a:off x="4287226" y="2265734"/>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Payment Service Prov.</a:t>
            </a:r>
            <a:endParaRPr lang="en-US" sz="1200" dirty="0"/>
          </a:p>
        </p:txBody>
      </p:sp>
      <p:cxnSp>
        <p:nvCxnSpPr>
          <p:cNvPr id="74" name="AutoShape 115"/>
          <p:cNvCxnSpPr>
            <a:cxnSpLocks noChangeShapeType="1"/>
          </p:cNvCxnSpPr>
          <p:nvPr/>
        </p:nvCxnSpPr>
        <p:spPr bwMode="auto">
          <a:xfrm>
            <a:off x="3474061" y="2424233"/>
            <a:ext cx="816585" cy="1588"/>
          </a:xfrm>
          <a:prstGeom prst="straightConnector1">
            <a:avLst/>
          </a:prstGeom>
          <a:noFill/>
          <a:ln w="8890">
            <a:solidFill>
              <a:schemeClr val="tx1"/>
            </a:solidFill>
            <a:round/>
            <a:headEnd/>
            <a:tailEnd/>
          </a:ln>
        </p:spPr>
      </p:cxnSp>
      <p:sp>
        <p:nvSpPr>
          <p:cNvPr id="75" name="TextBox 32"/>
          <p:cNvSpPr txBox="1">
            <a:spLocks noChangeArrowheads="1"/>
          </p:cNvSpPr>
          <p:nvPr/>
        </p:nvSpPr>
        <p:spPr bwMode="auto">
          <a:xfrm>
            <a:off x="3434004" y="1782885"/>
            <a:ext cx="971550" cy="230188"/>
          </a:xfrm>
          <a:prstGeom prst="rect">
            <a:avLst/>
          </a:prstGeom>
          <a:noFill/>
          <a:ln w="9525">
            <a:noFill/>
            <a:miter lim="800000"/>
            <a:headEnd/>
            <a:tailEnd/>
          </a:ln>
        </p:spPr>
        <p:txBody>
          <a:bodyPr>
            <a:spAutoFit/>
          </a:bodyPr>
          <a:lstStyle/>
          <a:p>
            <a:r>
              <a:rPr lang="en-US" sz="900" dirty="0" smtClean="0"/>
              <a:t>Shipping by </a:t>
            </a:r>
            <a:r>
              <a:rPr lang="en-US" sz="900" dirty="0" smtClean="0">
                <a:sym typeface="Wingdings 3" pitchFamily="18" charset="2"/>
              </a:rPr>
              <a:t></a:t>
            </a:r>
            <a:endParaRPr lang="en-US" sz="900" dirty="0"/>
          </a:p>
        </p:txBody>
      </p:sp>
      <p:sp>
        <p:nvSpPr>
          <p:cNvPr id="76" name="TextBox 32"/>
          <p:cNvSpPr txBox="1">
            <a:spLocks noChangeArrowheads="1"/>
          </p:cNvSpPr>
          <p:nvPr/>
        </p:nvSpPr>
        <p:spPr bwMode="auto">
          <a:xfrm>
            <a:off x="3434004" y="2187331"/>
            <a:ext cx="971550" cy="230188"/>
          </a:xfrm>
          <a:prstGeom prst="rect">
            <a:avLst/>
          </a:prstGeom>
          <a:noFill/>
          <a:ln w="9525">
            <a:noFill/>
            <a:miter lim="800000"/>
            <a:headEnd/>
            <a:tailEnd/>
          </a:ln>
        </p:spPr>
        <p:txBody>
          <a:bodyPr>
            <a:spAutoFit/>
          </a:bodyPr>
          <a:lstStyle/>
          <a:p>
            <a:r>
              <a:rPr lang="en-US" sz="900" dirty="0" smtClean="0"/>
              <a:t>Payment via </a:t>
            </a:r>
            <a:r>
              <a:rPr lang="en-US" sz="900" dirty="0" smtClean="0">
                <a:sym typeface="Wingdings 3" pitchFamily="18" charset="2"/>
              </a:rPr>
              <a:t></a:t>
            </a:r>
            <a:endParaRPr lang="en-US" sz="900" dirty="0"/>
          </a:p>
        </p:txBody>
      </p:sp>
      <p:sp>
        <p:nvSpPr>
          <p:cNvPr id="77" name="TextBox 33"/>
          <p:cNvSpPr txBox="1">
            <a:spLocks noChangeArrowheads="1"/>
          </p:cNvSpPr>
          <p:nvPr/>
        </p:nvSpPr>
        <p:spPr bwMode="auto">
          <a:xfrm>
            <a:off x="3891207" y="1990847"/>
            <a:ext cx="404812" cy="230832"/>
          </a:xfrm>
          <a:prstGeom prst="rect">
            <a:avLst/>
          </a:prstGeom>
          <a:noFill/>
          <a:ln w="9525">
            <a:noFill/>
            <a:miter lim="800000"/>
            <a:headEnd/>
            <a:tailEnd/>
          </a:ln>
        </p:spPr>
        <p:txBody>
          <a:bodyPr>
            <a:spAutoFit/>
          </a:bodyPr>
          <a:lstStyle/>
          <a:p>
            <a:pPr algn="r"/>
            <a:r>
              <a:rPr lang="en-US" sz="900" dirty="0" smtClean="0"/>
              <a:t>1</a:t>
            </a:r>
            <a:endParaRPr lang="en-US" sz="900" dirty="0"/>
          </a:p>
        </p:txBody>
      </p:sp>
      <p:sp>
        <p:nvSpPr>
          <p:cNvPr id="78" name="TextBox 33"/>
          <p:cNvSpPr txBox="1">
            <a:spLocks noChangeArrowheads="1"/>
          </p:cNvSpPr>
          <p:nvPr/>
        </p:nvSpPr>
        <p:spPr bwMode="auto">
          <a:xfrm>
            <a:off x="3891207" y="2412878"/>
            <a:ext cx="404812" cy="230832"/>
          </a:xfrm>
          <a:prstGeom prst="rect">
            <a:avLst/>
          </a:prstGeom>
          <a:noFill/>
          <a:ln w="9525">
            <a:noFill/>
            <a:miter lim="800000"/>
            <a:headEnd/>
            <a:tailEnd/>
          </a:ln>
        </p:spPr>
        <p:txBody>
          <a:bodyPr>
            <a:spAutoFit/>
          </a:bodyPr>
          <a:lstStyle/>
          <a:p>
            <a:pPr algn="r"/>
            <a:r>
              <a:rPr lang="en-US" sz="900" dirty="0" smtClean="0"/>
              <a:t>1</a:t>
            </a:r>
            <a:endParaRPr lang="en-US" sz="900" dirty="0"/>
          </a:p>
        </p:txBody>
      </p:sp>
      <p:sp>
        <p:nvSpPr>
          <p:cNvPr id="79" name="TextBox 33"/>
          <p:cNvSpPr txBox="1">
            <a:spLocks noChangeArrowheads="1"/>
          </p:cNvSpPr>
          <p:nvPr/>
        </p:nvSpPr>
        <p:spPr bwMode="auto">
          <a:xfrm>
            <a:off x="1526076" y="2113939"/>
            <a:ext cx="404812" cy="230832"/>
          </a:xfrm>
          <a:prstGeom prst="rect">
            <a:avLst/>
          </a:prstGeom>
          <a:noFill/>
          <a:ln w="9525">
            <a:noFill/>
            <a:miter lim="800000"/>
            <a:headEnd/>
            <a:tailEnd/>
          </a:ln>
        </p:spPr>
        <p:txBody>
          <a:bodyPr>
            <a:spAutoFit/>
          </a:bodyPr>
          <a:lstStyle/>
          <a:p>
            <a:r>
              <a:rPr lang="en-US" sz="900" dirty="0" smtClean="0"/>
              <a:t>1</a:t>
            </a:r>
            <a:endParaRPr lang="en-US" sz="900" dirty="0"/>
          </a:p>
        </p:txBody>
      </p:sp>
      <p:sp>
        <p:nvSpPr>
          <p:cNvPr id="80" name="TextBox 33"/>
          <p:cNvSpPr txBox="1">
            <a:spLocks noChangeArrowheads="1"/>
          </p:cNvSpPr>
          <p:nvPr/>
        </p:nvSpPr>
        <p:spPr bwMode="auto">
          <a:xfrm>
            <a:off x="2563569" y="3889986"/>
            <a:ext cx="404812" cy="230832"/>
          </a:xfrm>
          <a:prstGeom prst="rect">
            <a:avLst/>
          </a:prstGeom>
          <a:noFill/>
          <a:ln w="9525">
            <a:noFill/>
            <a:miter lim="800000"/>
            <a:headEnd/>
            <a:tailEnd/>
          </a:ln>
        </p:spPr>
        <p:txBody>
          <a:bodyPr>
            <a:spAutoFit/>
          </a:bodyPr>
          <a:lstStyle/>
          <a:p>
            <a:pPr algn="r"/>
            <a:r>
              <a:rPr lang="en-US" sz="900" dirty="0" smtClean="0"/>
              <a:t>1</a:t>
            </a:r>
            <a:endParaRPr lang="en-US" sz="900" dirty="0"/>
          </a:p>
        </p:txBody>
      </p:sp>
      <p:sp>
        <p:nvSpPr>
          <p:cNvPr id="83" name="Rectangle 6"/>
          <p:cNvSpPr>
            <a:spLocks noChangeArrowheads="1"/>
          </p:cNvSpPr>
          <p:nvPr/>
        </p:nvSpPr>
        <p:spPr bwMode="auto">
          <a:xfrm>
            <a:off x="4300843" y="411211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Supplier</a:t>
            </a:r>
            <a:endParaRPr lang="en-US" sz="1200" dirty="0"/>
          </a:p>
        </p:txBody>
      </p:sp>
      <p:sp>
        <p:nvSpPr>
          <p:cNvPr id="84" name="TextBox 32"/>
          <p:cNvSpPr txBox="1">
            <a:spLocks noChangeArrowheads="1"/>
          </p:cNvSpPr>
          <p:nvPr/>
        </p:nvSpPr>
        <p:spPr bwMode="auto">
          <a:xfrm>
            <a:off x="3434006" y="4086467"/>
            <a:ext cx="971550" cy="230188"/>
          </a:xfrm>
          <a:prstGeom prst="rect">
            <a:avLst/>
          </a:prstGeom>
          <a:noFill/>
          <a:ln w="9525">
            <a:noFill/>
            <a:miter lim="800000"/>
            <a:headEnd/>
            <a:tailEnd/>
          </a:ln>
        </p:spPr>
        <p:txBody>
          <a:bodyPr>
            <a:spAutoFit/>
          </a:bodyPr>
          <a:lstStyle/>
          <a:p>
            <a:r>
              <a:rPr lang="en-US" sz="900" dirty="0" smtClean="0"/>
              <a:t>Supplied by </a:t>
            </a:r>
            <a:r>
              <a:rPr lang="en-US" sz="900" dirty="0" smtClean="0">
                <a:sym typeface="Wingdings 3" pitchFamily="18" charset="2"/>
              </a:rPr>
              <a:t></a:t>
            </a:r>
            <a:endParaRPr lang="en-US" sz="900" dirty="0"/>
          </a:p>
        </p:txBody>
      </p:sp>
      <p:cxnSp>
        <p:nvCxnSpPr>
          <p:cNvPr id="85" name="AutoShape 116"/>
          <p:cNvCxnSpPr>
            <a:cxnSpLocks noChangeShapeType="1"/>
            <a:stCxn id="34" idx="3"/>
            <a:endCxn id="83" idx="1"/>
          </p:cNvCxnSpPr>
          <p:nvPr/>
        </p:nvCxnSpPr>
        <p:spPr bwMode="auto">
          <a:xfrm>
            <a:off x="3480106" y="4328013"/>
            <a:ext cx="820737" cy="1588"/>
          </a:xfrm>
          <a:prstGeom prst="straightConnector1">
            <a:avLst/>
          </a:prstGeom>
          <a:noFill/>
          <a:ln w="8890">
            <a:solidFill>
              <a:schemeClr val="tx1"/>
            </a:solidFill>
            <a:round/>
            <a:headEnd/>
            <a:tailE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373</Words>
  <Application>Microsoft Office PowerPoint</Application>
  <PresentationFormat>On-screen Show (4:3)</PresentationFormat>
  <Paragraphs>160</Paragraphs>
  <Slides>10</Slides>
  <Notes>5</Notes>
  <HiddenSlides>2</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SAP_2011_v1.2</vt:lpstr>
      <vt:lpstr>TAM Copytemplate </vt:lpstr>
      <vt:lpstr>TAM Block diagrams Copy the elements to your drawing</vt:lpstr>
      <vt:lpstr>Block diagram example</vt:lpstr>
      <vt:lpstr>TAM Activity Diagrams</vt:lpstr>
      <vt:lpstr>TAM State Diagrams</vt:lpstr>
      <vt:lpstr>TAM Sequence Diagrams</vt:lpstr>
      <vt:lpstr>TAM Class Diagrams</vt:lpstr>
      <vt:lpstr>Thank You!</vt:lpstr>
      <vt:lpstr>Slide 9</vt:lpstr>
      <vt:lpstr>Slide 10</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Bernhard Gröne</cp:lastModifiedBy>
  <cp:revision>44</cp:revision>
  <dcterms:created xsi:type="dcterms:W3CDTF">2011-02-17T10:36:00Z</dcterms:created>
  <dcterms:modified xsi:type="dcterms:W3CDTF">2011-07-07T12:03:18Z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