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8" r:id="rId9"/>
    <p:sldId id="269" r:id="rId10"/>
    <p:sldId id="270" r:id="rId11"/>
    <p:sldId id="266" r:id="rId12"/>
    <p:sldId id="26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83762B81-9E4E-4250-BAE8-1E1B04BE18C5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8F7C98E-03AF-4C5A-8C8B-EC679C4C0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2B81-9E4E-4250-BAE8-1E1B04BE18C5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C98E-03AF-4C5A-8C8B-EC679C4C0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2B81-9E4E-4250-BAE8-1E1B04BE18C5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C98E-03AF-4C5A-8C8B-EC679C4C0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2B81-9E4E-4250-BAE8-1E1B04BE18C5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C98E-03AF-4C5A-8C8B-EC679C4C0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2B81-9E4E-4250-BAE8-1E1B04BE18C5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C98E-03AF-4C5A-8C8B-EC679C4C0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2B81-9E4E-4250-BAE8-1E1B04BE18C5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C98E-03AF-4C5A-8C8B-EC679C4C0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2B81-9E4E-4250-BAE8-1E1B04BE18C5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C98E-03AF-4C5A-8C8B-EC679C4C0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2B81-9E4E-4250-BAE8-1E1B04BE18C5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C98E-03AF-4C5A-8C8B-EC679C4C0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2B81-9E4E-4250-BAE8-1E1B04BE18C5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C98E-03AF-4C5A-8C8B-EC679C4C0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2B81-9E4E-4250-BAE8-1E1B04BE18C5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C98E-03AF-4C5A-8C8B-EC679C4C0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2B81-9E4E-4250-BAE8-1E1B04BE18C5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C98E-03AF-4C5A-8C8B-EC679C4C0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83762B81-9E4E-4250-BAE8-1E1B04BE18C5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28F7C98E-03AF-4C5A-8C8B-EC679C4C08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ENROLLMENT FORECASTING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080" y="2117725"/>
            <a:ext cx="10591165" cy="4261485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A Case Study of[</a:t>
            </a:r>
            <a:r>
              <a:rPr lang="en-US" b="1" dirty="0">
                <a:effectLst/>
              </a:rPr>
              <a:t> </a:t>
            </a:r>
            <a:r>
              <a:rPr lang="en-US" altLang="en-US" dirty="0">
                <a:effectLst/>
              </a:rPr>
              <a:t>8-sa-government-enrolments-by-school]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NANES: BUKENYA Mustafa</a:t>
            </a:r>
          </a:p>
          <a:p>
            <a:r>
              <a:rPr lang="en-US" dirty="0">
                <a:effectLst/>
              </a:rPr>
              <a:t>ID:  26840</a:t>
            </a:r>
          </a:p>
          <a:p>
            <a:r>
              <a:rPr lang="en-US" dirty="0">
                <a:effectLst/>
              </a:rPr>
              <a:t>Date: 01/08/2025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4C0CA7-3FE8-44B9-D88F-7CD5E92C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operations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C7E63C-7D41-366A-DB5F-910525A3B5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Percentage Growth rate 2009 – 2023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8" name="Content Placeholder 7" descr="A screenshot of a computer">
            <a:extLst>
              <a:ext uri="{FF2B5EF4-FFF2-40B4-BE49-F238E27FC236}">
                <a16:creationId xmlns:a16="http://schemas.microsoft.com/office/drawing/2014/main" id="{99891652-5D2D-1FB7-6475-46C839DD10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96" y="2240556"/>
            <a:ext cx="5815213" cy="4115640"/>
          </a:xfr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D26EDC1-6723-A02B-E4AB-D4B888D31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68" y="2170385"/>
            <a:ext cx="6159066" cy="38415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29EF8A-DF2B-AD6C-2C5D-F22462402812}"/>
              </a:ext>
            </a:extLst>
          </p:cNvPr>
          <p:cNvSpPr txBox="1"/>
          <p:nvPr/>
        </p:nvSpPr>
        <p:spPr>
          <a:xfrm>
            <a:off x="6999887" y="1245224"/>
            <a:ext cx="50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Average for 2023 enrollment</a:t>
            </a:r>
          </a:p>
        </p:txBody>
      </p:sp>
    </p:spTree>
    <p:extLst>
      <p:ext uri="{BB962C8B-B14F-4D97-AF65-F5344CB8AC3E}">
        <p14:creationId xmlns:p14="http://schemas.microsoft.com/office/powerpoint/2010/main" val="3895372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Recommandment</a:t>
            </a:r>
            <a:r>
              <a:rPr lang="en-US" dirty="0"/>
              <a:t> /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567495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b="1" dirty="0"/>
              <a:t>Clean data regularly</a:t>
            </a:r>
            <a:r>
              <a:rPr lang="en-US" dirty="0"/>
              <a:t>: Continue removing duplicates and handling missing values before analysis or modeling.</a:t>
            </a:r>
          </a:p>
          <a:p>
            <a:r>
              <a:rPr lang="en-US" b="1" dirty="0"/>
              <a:t>Monitor and handle outliers:</a:t>
            </a:r>
            <a:r>
              <a:rPr lang="en-US" dirty="0"/>
              <a:t> Investigate unusually high year values; decide whether to exclude, cap, or adjust them.</a:t>
            </a:r>
          </a:p>
          <a:p>
            <a:r>
              <a:rPr lang="en-US" b="1" dirty="0"/>
              <a:t>Enhance analysis:</a:t>
            </a:r>
            <a:r>
              <a:rPr lang="en-US" dirty="0"/>
              <a:t> Add features like which have transactional data.</a:t>
            </a:r>
          </a:p>
          <a:p>
            <a:r>
              <a:rPr lang="en-US" b="1" dirty="0"/>
              <a:t>Operational efficiency:</a:t>
            </a:r>
            <a:r>
              <a:rPr lang="en-US" dirty="0"/>
              <a:t> Use spatial heatmaps to guide driver deployment to high-demand zones.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Road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29" y="2096064"/>
            <a:ext cx="10353762" cy="36951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📌 Key Takeaway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&gt;The data cleaning and analysis improved dataset quality by removing duplicates and addressing missing values, ensuring more accurate insights.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Identified </a:t>
            </a:r>
            <a:r>
              <a:rPr lang="en-US" b="1" dirty="0"/>
              <a:t>outliers</a:t>
            </a:r>
            <a:r>
              <a:rPr lang="en-US" dirty="0"/>
              <a:t> and </a:t>
            </a:r>
            <a:r>
              <a:rPr lang="en-US" b="1" dirty="0"/>
              <a:t>patterns</a:t>
            </a:r>
            <a:r>
              <a:rPr lang="en-US" dirty="0"/>
              <a:t> in fare amounts that could otherwise skew * These insights help build a </a:t>
            </a:r>
            <a:r>
              <a:rPr lang="en-US" b="1" dirty="0"/>
              <a:t>strong foundation for predictive analytics</a:t>
            </a:r>
            <a:r>
              <a:rPr lang="en-US" dirty="0"/>
              <a:t>, demand forecasting, and pricing optimization.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Overall, the analysis transforms raw data into actionable insights that support smarter operational and pricing decisions.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INSIGHTS ARE VALUABLE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2444" y="764431"/>
            <a:ext cx="10543656" cy="710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 now open the floor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questions, feedback, and discussion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Your thoughts and suggestions are crucial 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Validate these findings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Prioritize next steps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Align recommendations with business needs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effectLst/>
              </a:rPr>
              <a:t>Let’s collaborate to turn data into actionable improvements!</a:t>
            </a:r>
            <a:endParaRPr lang="en-US" altLang="en-US" dirty="0"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Introduction to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 </a:t>
            </a:r>
            <a:r>
              <a:rPr lang="en-US" b="1" dirty="0" err="1"/>
              <a:t>statement:</a:t>
            </a:r>
            <a:r>
              <a:rPr lang="en-US" dirty="0" err="1"/>
              <a:t>We</a:t>
            </a:r>
            <a:r>
              <a:rPr lang="en-US" dirty="0"/>
              <a:t> want to develop an effective enrollment forecasting system that considers multiple internal and external factors to provide reliable projections for student enrollment, minimizing budget deficits or overstaffing. This focuses on a specific goal - financial planning and resource allocation.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Data: Insights into Transportation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Nature:</a:t>
            </a:r>
            <a:r>
              <a:rPr lang="en-US" dirty="0">
                <a:latin typeface="+mj-lt"/>
              </a:rPr>
              <a:t> A</a:t>
            </a:r>
            <a:r>
              <a:rPr lang="en-US" dirty="0"/>
              <a:t>nalytical / reporting data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Collection:</a:t>
            </a:r>
            <a:r>
              <a:rPr lang="en-US" dirty="0">
                <a:latin typeface="+mj-lt"/>
              </a:rPr>
              <a:t> Data.gov dataset, likely collected from US government data across sectors or other data sources provided by the platform. </a:t>
            </a:r>
          </a:p>
          <a:p>
            <a:r>
              <a:rPr lang="en-US" b="1" dirty="0">
                <a:latin typeface="+mj-lt"/>
              </a:rPr>
              <a:t>Source:</a:t>
            </a:r>
            <a:r>
              <a:rPr lang="en-US" dirty="0">
                <a:latin typeface="+mj-lt"/>
              </a:rPr>
              <a:t> You can find this dataset directly on data.gov: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sz="2400" dirty="0">
                <a:latin typeface="+mj-lt"/>
              </a:rPr>
              <a:t> [https://data.sa.gov.au/data/dataset/school-enrolments/resource/7223f681-d340-4fc9-b92b-403d158f521f]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Cleaning for Reliability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b="1" dirty="0"/>
              <a:t>STEPS OF DATA CLEANING </a:t>
            </a:r>
          </a:p>
          <a:p>
            <a:pPr marL="0" indent="0">
              <a:buNone/>
            </a:pPr>
            <a:r>
              <a:rPr lang="en-US" sz="1600" dirty="0"/>
              <a:t> . Handling missing values:- Filled missing numerical values with column mean (imputation)</a:t>
            </a:r>
          </a:p>
          <a:p>
            <a:pPr marL="0" indent="0">
              <a:buNone/>
            </a:pPr>
            <a:r>
              <a:rPr lang="en-US" sz="1600" dirty="0"/>
              <a:t>		            -Filled missing categorical values with mode (most frequent value)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600" b="1" dirty="0"/>
              <a:t>Data transformations</a:t>
            </a:r>
            <a:endParaRPr lang="en-US" sz="1600" b="1" dirty="0"/>
          </a:p>
          <a:p>
            <a:pPr algn="l"/>
            <a:r>
              <a:rPr lang="en-US" altLang="en-US" sz="1600" dirty="0"/>
              <a:t>Encoding Techniques</a:t>
            </a:r>
          </a:p>
          <a:p>
            <a:pPr marL="0" indent="0" algn="l">
              <a:buNone/>
            </a:pPr>
            <a:endParaRPr lang="en-US" altLang="en-US" sz="1600" dirty="0"/>
          </a:p>
          <a:p>
            <a:pPr marL="0" indent="0" algn="l">
              <a:buNone/>
            </a:pPr>
            <a:r>
              <a:rPr lang="en-US" altLang="en-US" sz="1600" b="1" dirty="0"/>
              <a:t>Purpose:</a:t>
            </a:r>
            <a:r>
              <a:rPr lang="en-US" altLang="en-US" sz="1600" dirty="0"/>
              <a:t> Encoding techniques are essential for representing text, numbers, and other types of data in a way that computers understand. </a:t>
            </a:r>
          </a:p>
          <a:p>
            <a:pPr marL="0" indent="0" algn="l">
              <a:buNone/>
            </a:pPr>
            <a:r>
              <a:rPr lang="en-US" altLang="en-US" sz="1600" dirty="0"/>
              <a:t>   </a:t>
            </a:r>
            <a:endParaRPr lang="en-US" sz="1600" dirty="0"/>
          </a:p>
        </p:txBody>
      </p:sp>
      <p:pic>
        <p:nvPicPr>
          <p:cNvPr id="4" name="Picture 3" descr="handling missing valu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" y="3498215"/>
            <a:ext cx="4688840" cy="3375025"/>
          </a:xfrm>
          <a:prstGeom prst="rect">
            <a:avLst/>
          </a:prstGeom>
        </p:spPr>
      </p:pic>
      <p:pic>
        <p:nvPicPr>
          <p:cNvPr id="5" name="Picture 4" descr="quick encod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85" y="3498215"/>
            <a:ext cx="5397500" cy="3375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Visualizing the Patterns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3730625" cy="4365625"/>
          </a:xfrm>
        </p:spPr>
        <p:txBody>
          <a:bodyPr/>
          <a:lstStyle/>
          <a:p>
            <a:r>
              <a:rPr lang="en-US" dirty="0"/>
              <a:t>Boxplot of all classes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7BEADAE-AA07-01E5-D95F-4D938A9A6F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99" y="2039008"/>
            <a:ext cx="8571721" cy="481768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07891" y="337484"/>
            <a:ext cx="463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Boxplot   of   each year</a:t>
            </a: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80D8487A-4A17-E38A-6A54-F011411CA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0" y="1072055"/>
            <a:ext cx="10042018" cy="56440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1229"/>
            <a:ext cx="10972800" cy="790328"/>
          </a:xfrm>
        </p:spPr>
        <p:txBody>
          <a:bodyPr/>
          <a:lstStyle/>
          <a:p>
            <a:r>
              <a:rPr lang="en-US" b="1" dirty="0"/>
              <a:t>Example actionable insight: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1.We found that Growth rate enrollment from 2009 to 2023 are up to 3.16% higher during weekday mornings, suggesting consistent peak demand.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We found that Enrollment average in 2023 are up to 337.69</a:t>
            </a:r>
          </a:p>
          <a:p>
            <a:pPr marL="0" indent="0">
              <a:buNone/>
            </a:pPr>
            <a:r>
              <a:rPr lang="en-US" dirty="0"/>
              <a:t>3. We plotted school location using provided latitude and longitude from the dataset.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6ABF-CB59-9823-4D5E-9F8568F7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Some of generated descriptive statistics:</a:t>
            </a:r>
          </a:p>
        </p:txBody>
      </p:sp>
      <p:pic>
        <p:nvPicPr>
          <p:cNvPr id="5" name="Content Placeholder 4" descr="A screenshot of a computer program">
            <a:extLst>
              <a:ext uri="{FF2B5EF4-FFF2-40B4-BE49-F238E27FC236}">
                <a16:creationId xmlns:a16="http://schemas.microsoft.com/office/drawing/2014/main" id="{E15C82AC-C450-A0E9-88AE-6F176BBE9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66" y="1714499"/>
            <a:ext cx="9135895" cy="51347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06A9B3-3D15-83BC-4310-B5FD5AAA0476}"/>
              </a:ext>
            </a:extLst>
          </p:cNvPr>
          <p:cNvSpPr txBox="1"/>
          <p:nvPr/>
        </p:nvSpPr>
        <p:spPr>
          <a:xfrm>
            <a:off x="1418897" y="1061545"/>
            <a:ext cx="4445875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Mean for all numeric values</a:t>
            </a:r>
          </a:p>
        </p:txBody>
      </p:sp>
    </p:spTree>
    <p:extLst>
      <p:ext uri="{BB962C8B-B14F-4D97-AF65-F5344CB8AC3E}">
        <p14:creationId xmlns:p14="http://schemas.microsoft.com/office/powerpoint/2010/main" val="165863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8055-8BD1-3621-B34D-15771A30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 for each year 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E54D75D-18CF-02F5-DDAF-1EA25E784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02" y="859037"/>
            <a:ext cx="10623395" cy="5998963"/>
          </a:xfrm>
        </p:spPr>
      </p:pic>
    </p:spTree>
    <p:extLst>
      <p:ext uri="{BB962C8B-B14F-4D97-AF65-F5344CB8AC3E}">
        <p14:creationId xmlns:p14="http://schemas.microsoft.com/office/powerpoint/2010/main" val="2571364474"/>
      </p:ext>
    </p:extLst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70</TotalTime>
  <Words>505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Orange Waves</vt:lpstr>
      <vt:lpstr>ENROLLMENT FORECASTING SYSTEM</vt:lpstr>
      <vt:lpstr>Introduction to the Project</vt:lpstr>
      <vt:lpstr>The Data: Insights into Transportation Flows</vt:lpstr>
      <vt:lpstr>Cleaning for Reliability and Meaning</vt:lpstr>
      <vt:lpstr>Visualizing the Patterns</vt:lpstr>
      <vt:lpstr>PowerPoint Presentation</vt:lpstr>
      <vt:lpstr>Example actionable insight: </vt:lpstr>
      <vt:lpstr> Some of generated descriptive statistics:</vt:lpstr>
      <vt:lpstr>Mode for each year </vt:lpstr>
      <vt:lpstr>DAX operations </vt:lpstr>
      <vt:lpstr>Recommandment / Actions</vt:lpstr>
      <vt:lpstr>The Road Ahead</vt:lpstr>
      <vt:lpstr>YOUR INSIGHTS ARE VALUABLE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hadji mustafa</dc:creator>
  <cp:lastModifiedBy>hadji mustafa</cp:lastModifiedBy>
  <cp:revision>24</cp:revision>
  <dcterms:created xsi:type="dcterms:W3CDTF">2025-07-24T07:02:00Z</dcterms:created>
  <dcterms:modified xsi:type="dcterms:W3CDTF">2025-08-03T09:27:59Z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57AC5D993E124411B329A66FF9630973_13</vt:lpwstr>
  </property>
  <property fmtid="{D5CDD505-2E9C-101B-9397-08002B2CF9AE}" pid="3" name="KSOProductBuildVer">
    <vt:lpwstr>1033-12.2.0.21931</vt:lpwstr>
  </property>
</Properties>
</file>