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4" r:id="rId8"/>
    <p:sldId id="261" r:id="rId9"/>
    <p:sldId id="265" r:id="rId10"/>
    <p:sldId id="266" r:id="rId11"/>
    <p:sldId id="262"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620"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762B81-9E4E-4250-BAE8-1E1B04BE18C5}"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7C98E-03AF-4C5A-8C8B-EC679C4C0881}" type="slidenum">
              <a:rPr lang="en-US" smtClean="0"/>
              <a:t>‹#›</a:t>
            </a:fld>
            <a:endParaRPr lang="en-US"/>
          </a:p>
        </p:txBody>
      </p:sp>
    </p:spTree>
    <p:extLst>
      <p:ext uri="{BB962C8B-B14F-4D97-AF65-F5344CB8AC3E}">
        <p14:creationId xmlns:p14="http://schemas.microsoft.com/office/powerpoint/2010/main" val="365621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762B81-9E4E-4250-BAE8-1E1B04BE18C5}"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F7C98E-03AF-4C5A-8C8B-EC679C4C0881}" type="slidenum">
              <a:rPr lang="en-US" smtClean="0"/>
              <a:t>‹#›</a:t>
            </a:fld>
            <a:endParaRPr lang="en-US"/>
          </a:p>
        </p:txBody>
      </p:sp>
    </p:spTree>
    <p:extLst>
      <p:ext uri="{BB962C8B-B14F-4D97-AF65-F5344CB8AC3E}">
        <p14:creationId xmlns:p14="http://schemas.microsoft.com/office/powerpoint/2010/main" val="2100979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762B81-9E4E-4250-BAE8-1E1B04BE18C5}"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F7C98E-03AF-4C5A-8C8B-EC679C4C0881}" type="slidenum">
              <a:rPr lang="en-US" smtClean="0"/>
              <a:t>‹#›</a:t>
            </a:fld>
            <a:endParaRPr lang="en-US"/>
          </a:p>
        </p:txBody>
      </p:sp>
    </p:spTree>
    <p:extLst>
      <p:ext uri="{BB962C8B-B14F-4D97-AF65-F5344CB8AC3E}">
        <p14:creationId xmlns:p14="http://schemas.microsoft.com/office/powerpoint/2010/main" val="395717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762B81-9E4E-4250-BAE8-1E1B04BE18C5}"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F7C98E-03AF-4C5A-8C8B-EC679C4C088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73704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762B81-9E4E-4250-BAE8-1E1B04BE18C5}"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F7C98E-03AF-4C5A-8C8B-EC679C4C0881}" type="slidenum">
              <a:rPr lang="en-US" smtClean="0"/>
              <a:t>‹#›</a:t>
            </a:fld>
            <a:endParaRPr lang="en-US"/>
          </a:p>
        </p:txBody>
      </p:sp>
    </p:spTree>
    <p:extLst>
      <p:ext uri="{BB962C8B-B14F-4D97-AF65-F5344CB8AC3E}">
        <p14:creationId xmlns:p14="http://schemas.microsoft.com/office/powerpoint/2010/main" val="3011128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762B81-9E4E-4250-BAE8-1E1B04BE18C5}" type="datetimeFigureOut">
              <a:rPr lang="en-US" smtClean="0"/>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F7C98E-03AF-4C5A-8C8B-EC679C4C0881}" type="slidenum">
              <a:rPr lang="en-US" smtClean="0"/>
              <a:t>‹#›</a:t>
            </a:fld>
            <a:endParaRPr lang="en-US"/>
          </a:p>
        </p:txBody>
      </p:sp>
    </p:spTree>
    <p:extLst>
      <p:ext uri="{BB962C8B-B14F-4D97-AF65-F5344CB8AC3E}">
        <p14:creationId xmlns:p14="http://schemas.microsoft.com/office/powerpoint/2010/main" val="2845389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762B81-9E4E-4250-BAE8-1E1B04BE18C5}" type="datetimeFigureOut">
              <a:rPr lang="en-US" smtClean="0"/>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F7C98E-03AF-4C5A-8C8B-EC679C4C0881}" type="slidenum">
              <a:rPr lang="en-US" smtClean="0"/>
              <a:t>‹#›</a:t>
            </a:fld>
            <a:endParaRPr lang="en-US"/>
          </a:p>
        </p:txBody>
      </p:sp>
    </p:spTree>
    <p:extLst>
      <p:ext uri="{BB962C8B-B14F-4D97-AF65-F5344CB8AC3E}">
        <p14:creationId xmlns:p14="http://schemas.microsoft.com/office/powerpoint/2010/main" val="2768536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62B81-9E4E-4250-BAE8-1E1B04BE18C5}"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7C98E-03AF-4C5A-8C8B-EC679C4C0881}" type="slidenum">
              <a:rPr lang="en-US" smtClean="0"/>
              <a:t>‹#›</a:t>
            </a:fld>
            <a:endParaRPr lang="en-US"/>
          </a:p>
        </p:txBody>
      </p:sp>
    </p:spTree>
    <p:extLst>
      <p:ext uri="{BB962C8B-B14F-4D97-AF65-F5344CB8AC3E}">
        <p14:creationId xmlns:p14="http://schemas.microsoft.com/office/powerpoint/2010/main" val="3239209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62B81-9E4E-4250-BAE8-1E1B04BE18C5}"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7C98E-03AF-4C5A-8C8B-EC679C4C0881}" type="slidenum">
              <a:rPr lang="en-US" smtClean="0"/>
              <a:t>‹#›</a:t>
            </a:fld>
            <a:endParaRPr lang="en-US"/>
          </a:p>
        </p:txBody>
      </p:sp>
    </p:spTree>
    <p:extLst>
      <p:ext uri="{BB962C8B-B14F-4D97-AF65-F5344CB8AC3E}">
        <p14:creationId xmlns:p14="http://schemas.microsoft.com/office/powerpoint/2010/main" val="3637261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62B81-9E4E-4250-BAE8-1E1B04BE18C5}"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7C98E-03AF-4C5A-8C8B-EC679C4C0881}" type="slidenum">
              <a:rPr lang="en-US" smtClean="0"/>
              <a:t>‹#›</a:t>
            </a:fld>
            <a:endParaRPr lang="en-US"/>
          </a:p>
        </p:txBody>
      </p:sp>
    </p:spTree>
    <p:extLst>
      <p:ext uri="{BB962C8B-B14F-4D97-AF65-F5344CB8AC3E}">
        <p14:creationId xmlns:p14="http://schemas.microsoft.com/office/powerpoint/2010/main" val="115487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762B81-9E4E-4250-BAE8-1E1B04BE18C5}"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F7C98E-03AF-4C5A-8C8B-EC679C4C0881}" type="slidenum">
              <a:rPr lang="en-US" smtClean="0"/>
              <a:t>‹#›</a:t>
            </a:fld>
            <a:endParaRPr lang="en-US"/>
          </a:p>
        </p:txBody>
      </p:sp>
    </p:spTree>
    <p:extLst>
      <p:ext uri="{BB962C8B-B14F-4D97-AF65-F5344CB8AC3E}">
        <p14:creationId xmlns:p14="http://schemas.microsoft.com/office/powerpoint/2010/main" val="873656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762B81-9E4E-4250-BAE8-1E1B04BE18C5}"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F7C98E-03AF-4C5A-8C8B-EC679C4C0881}" type="slidenum">
              <a:rPr lang="en-US" smtClean="0"/>
              <a:t>‹#›</a:t>
            </a:fld>
            <a:endParaRPr lang="en-US"/>
          </a:p>
        </p:txBody>
      </p:sp>
    </p:spTree>
    <p:extLst>
      <p:ext uri="{BB962C8B-B14F-4D97-AF65-F5344CB8AC3E}">
        <p14:creationId xmlns:p14="http://schemas.microsoft.com/office/powerpoint/2010/main" val="259368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762B81-9E4E-4250-BAE8-1E1B04BE18C5}" type="datetimeFigureOut">
              <a:rPr lang="en-US" smtClean="0"/>
              <a:t>7/25/2025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F7C98E-03AF-4C5A-8C8B-EC679C4C0881}" type="slidenum">
              <a:rPr lang="en-US" smtClean="0"/>
              <a:t>‹#›</a:t>
            </a:fld>
            <a:endParaRPr lang="en-US"/>
          </a:p>
        </p:txBody>
      </p:sp>
    </p:spTree>
    <p:extLst>
      <p:ext uri="{BB962C8B-B14F-4D97-AF65-F5344CB8AC3E}">
        <p14:creationId xmlns:p14="http://schemas.microsoft.com/office/powerpoint/2010/main" val="237997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762B81-9E4E-4250-BAE8-1E1B04BE18C5}" type="datetimeFigureOut">
              <a:rPr lang="en-US" smtClean="0"/>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F7C98E-03AF-4C5A-8C8B-EC679C4C0881}" type="slidenum">
              <a:rPr lang="en-US" smtClean="0"/>
              <a:t>‹#›</a:t>
            </a:fld>
            <a:endParaRPr lang="en-US"/>
          </a:p>
        </p:txBody>
      </p:sp>
    </p:spTree>
    <p:extLst>
      <p:ext uri="{BB962C8B-B14F-4D97-AF65-F5344CB8AC3E}">
        <p14:creationId xmlns:p14="http://schemas.microsoft.com/office/powerpoint/2010/main" val="4088708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62B81-9E4E-4250-BAE8-1E1B04BE18C5}" type="datetimeFigureOut">
              <a:rPr lang="en-US" smtClean="0"/>
              <a:t>7/25/2025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F7C98E-03AF-4C5A-8C8B-EC679C4C0881}" type="slidenum">
              <a:rPr lang="en-US" smtClean="0"/>
              <a:t>‹#›</a:t>
            </a:fld>
            <a:endParaRPr lang="en-US"/>
          </a:p>
        </p:txBody>
      </p:sp>
    </p:spTree>
    <p:extLst>
      <p:ext uri="{BB962C8B-B14F-4D97-AF65-F5344CB8AC3E}">
        <p14:creationId xmlns:p14="http://schemas.microsoft.com/office/powerpoint/2010/main" val="18582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762B81-9E4E-4250-BAE8-1E1B04BE18C5}"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F7C98E-03AF-4C5A-8C8B-EC679C4C0881}" type="slidenum">
              <a:rPr lang="en-US" smtClean="0"/>
              <a:t>‹#›</a:t>
            </a:fld>
            <a:endParaRPr lang="en-US"/>
          </a:p>
        </p:txBody>
      </p:sp>
    </p:spTree>
    <p:extLst>
      <p:ext uri="{BB962C8B-B14F-4D97-AF65-F5344CB8AC3E}">
        <p14:creationId xmlns:p14="http://schemas.microsoft.com/office/powerpoint/2010/main" val="175330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762B81-9E4E-4250-BAE8-1E1B04BE18C5}"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F7C98E-03AF-4C5A-8C8B-EC679C4C0881}" type="slidenum">
              <a:rPr lang="en-US" smtClean="0"/>
              <a:t>‹#›</a:t>
            </a:fld>
            <a:endParaRPr lang="en-US"/>
          </a:p>
        </p:txBody>
      </p:sp>
    </p:spTree>
    <p:extLst>
      <p:ext uri="{BB962C8B-B14F-4D97-AF65-F5344CB8AC3E}">
        <p14:creationId xmlns:p14="http://schemas.microsoft.com/office/powerpoint/2010/main" val="54100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3762B81-9E4E-4250-BAE8-1E1B04BE18C5}" type="datetimeFigureOut">
              <a:rPr lang="en-US" smtClean="0"/>
              <a:t>7/25/2025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8F7C98E-03AF-4C5A-8C8B-EC679C4C0881}" type="slidenum">
              <a:rPr lang="en-US" smtClean="0"/>
              <a:t>‹#›</a:t>
            </a:fld>
            <a:endParaRPr lang="en-US"/>
          </a:p>
        </p:txBody>
      </p:sp>
    </p:spTree>
    <p:extLst>
      <p:ext uri="{BB962C8B-B14F-4D97-AF65-F5344CB8AC3E}">
        <p14:creationId xmlns:p14="http://schemas.microsoft.com/office/powerpoint/2010/main" val="15866116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1350-A4AE-BD30-EB82-27D1E6F2C8A8}"/>
              </a:ext>
            </a:extLst>
          </p:cNvPr>
          <p:cNvSpPr>
            <a:spLocks noGrp="1"/>
          </p:cNvSpPr>
          <p:nvPr>
            <p:ph type="ctrTitle"/>
          </p:nvPr>
        </p:nvSpPr>
        <p:spPr/>
        <p:txBody>
          <a:bodyPr>
            <a:normAutofit fontScale="90000"/>
          </a:bodyPr>
          <a:lstStyle/>
          <a:p>
            <a:r>
              <a:rPr lang="en-US" b="0" dirty="0">
                <a:effectLst/>
              </a:rPr>
              <a:t>Analyzing Transportation Data for Improved Efficiency</a:t>
            </a:r>
            <a:endParaRPr lang="en-US" dirty="0"/>
          </a:p>
        </p:txBody>
      </p:sp>
      <p:sp>
        <p:nvSpPr>
          <p:cNvPr id="3" name="Subtitle 2">
            <a:extLst>
              <a:ext uri="{FF2B5EF4-FFF2-40B4-BE49-F238E27FC236}">
                <a16:creationId xmlns:a16="http://schemas.microsoft.com/office/drawing/2014/main" id="{D26E1BDD-68FB-76D4-C1FE-3F6E6BC8F1CC}"/>
              </a:ext>
            </a:extLst>
          </p:cNvPr>
          <p:cNvSpPr>
            <a:spLocks noGrp="1"/>
          </p:cNvSpPr>
          <p:nvPr>
            <p:ph type="subTitle" idx="1"/>
          </p:nvPr>
        </p:nvSpPr>
        <p:spPr>
          <a:xfrm>
            <a:off x="1595269" y="3602037"/>
            <a:ext cx="9001462" cy="2777741"/>
          </a:xfrm>
        </p:spPr>
        <p:txBody>
          <a:bodyPr>
            <a:normAutofit/>
          </a:bodyPr>
          <a:lstStyle/>
          <a:p>
            <a:r>
              <a:rPr lang="en-US" dirty="0">
                <a:effectLst/>
              </a:rPr>
              <a:t>A Case Study of [</a:t>
            </a:r>
            <a:r>
              <a:rPr lang="en-US" b="1" dirty="0">
                <a:effectLst/>
              </a:rPr>
              <a:t> </a:t>
            </a:r>
            <a:r>
              <a:rPr lang="en-US" dirty="0">
                <a:effectLst/>
              </a:rPr>
              <a:t>Uber Fares Dataset (Kaggle)]</a:t>
            </a:r>
          </a:p>
          <a:p>
            <a:r>
              <a:rPr lang="en-US" dirty="0">
                <a:effectLst/>
              </a:rPr>
              <a:t>NANES: BUKENYA Mustafa</a:t>
            </a:r>
          </a:p>
          <a:p>
            <a:r>
              <a:rPr lang="en-US" dirty="0">
                <a:effectLst/>
              </a:rPr>
              <a:t>ID:  26840</a:t>
            </a:r>
          </a:p>
          <a:p>
            <a:r>
              <a:rPr lang="en-US" dirty="0">
                <a:effectLst/>
              </a:rPr>
              <a:t>Date: 24/07/2025</a:t>
            </a:r>
          </a:p>
          <a:p>
            <a:endParaRPr lang="en-US" dirty="0"/>
          </a:p>
        </p:txBody>
      </p:sp>
    </p:spTree>
    <p:extLst>
      <p:ext uri="{BB962C8B-B14F-4D97-AF65-F5344CB8AC3E}">
        <p14:creationId xmlns:p14="http://schemas.microsoft.com/office/powerpoint/2010/main" val="2536874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A19FB-F72A-ECF2-44E6-8CFB9E62CAFC}"/>
              </a:ext>
            </a:extLst>
          </p:cNvPr>
          <p:cNvSpPr>
            <a:spLocks noGrp="1"/>
          </p:cNvSpPr>
          <p:nvPr>
            <p:ph type="title"/>
          </p:nvPr>
        </p:nvSpPr>
        <p:spPr/>
        <p:txBody>
          <a:bodyPr/>
          <a:lstStyle/>
          <a:p>
            <a:r>
              <a:rPr lang="en-US" dirty="0" err="1"/>
              <a:t>Recommandment</a:t>
            </a:r>
            <a:r>
              <a:rPr lang="en-US" dirty="0"/>
              <a:t>/ACTIONS</a:t>
            </a:r>
          </a:p>
        </p:txBody>
      </p:sp>
      <p:sp>
        <p:nvSpPr>
          <p:cNvPr id="3" name="Content Placeholder 2">
            <a:extLst>
              <a:ext uri="{FF2B5EF4-FFF2-40B4-BE49-F238E27FC236}">
                <a16:creationId xmlns:a16="http://schemas.microsoft.com/office/drawing/2014/main" id="{64C00470-CD41-12F2-4D50-8C2382D9838C}"/>
              </a:ext>
            </a:extLst>
          </p:cNvPr>
          <p:cNvSpPr>
            <a:spLocks noGrp="1"/>
          </p:cNvSpPr>
          <p:nvPr>
            <p:ph idx="1"/>
          </p:nvPr>
        </p:nvSpPr>
        <p:spPr>
          <a:xfrm>
            <a:off x="913795" y="2096063"/>
            <a:ext cx="10353762" cy="4567495"/>
          </a:xfrm>
        </p:spPr>
        <p:txBody>
          <a:bodyPr>
            <a:normAutofit lnSpcReduction="10000"/>
          </a:bodyPr>
          <a:lstStyle/>
          <a:p>
            <a:endParaRPr lang="en-US" dirty="0"/>
          </a:p>
          <a:p>
            <a:r>
              <a:rPr lang="en-US" b="1" dirty="0"/>
              <a:t>Clean data regularly</a:t>
            </a:r>
            <a:r>
              <a:rPr lang="en-US" dirty="0"/>
              <a:t>: Continue removing duplicates and handling missing values before analysis or modeling.</a:t>
            </a:r>
          </a:p>
          <a:p>
            <a:r>
              <a:rPr lang="en-US" b="1" dirty="0"/>
              <a:t>Monitor and handle outliers:</a:t>
            </a:r>
            <a:r>
              <a:rPr lang="en-US" dirty="0"/>
              <a:t> Investigate unusually high fare values; decide whether to exclude, cap, or adjust them.</a:t>
            </a:r>
          </a:p>
          <a:p>
            <a:r>
              <a:rPr lang="en-US" b="1" dirty="0"/>
              <a:t>Enhance analysis:</a:t>
            </a:r>
            <a:r>
              <a:rPr lang="en-US" dirty="0"/>
              <a:t> Add features like trip distance, pickup/drop-off time slots, and weather data to build richer predictive models.</a:t>
            </a:r>
          </a:p>
          <a:p>
            <a:r>
              <a:rPr lang="en-US" b="1" dirty="0"/>
              <a:t>Dynamic pricing strategy</a:t>
            </a:r>
            <a:r>
              <a:rPr lang="en-US" dirty="0"/>
              <a:t>: Based on peak-hour fare increases, explore **off-peak fare discounts** or **peak-hour surcharges** to balance demand.</a:t>
            </a:r>
          </a:p>
          <a:p>
            <a:r>
              <a:rPr lang="en-US" b="1" dirty="0"/>
              <a:t>Operational efficiency:</a:t>
            </a:r>
            <a:r>
              <a:rPr lang="en-US" dirty="0"/>
              <a:t> Use spatial heatmaps to guide **driver deployment** to high-demand zones.</a:t>
            </a:r>
          </a:p>
          <a:p>
            <a:endParaRPr lang="en-US" dirty="0"/>
          </a:p>
        </p:txBody>
      </p:sp>
    </p:spTree>
    <p:extLst>
      <p:ext uri="{BB962C8B-B14F-4D97-AF65-F5344CB8AC3E}">
        <p14:creationId xmlns:p14="http://schemas.microsoft.com/office/powerpoint/2010/main" val="2802190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4E6F-98EB-B992-326A-982C31458D62}"/>
              </a:ext>
            </a:extLst>
          </p:cNvPr>
          <p:cNvSpPr>
            <a:spLocks noGrp="1"/>
          </p:cNvSpPr>
          <p:nvPr>
            <p:ph type="title"/>
          </p:nvPr>
        </p:nvSpPr>
        <p:spPr/>
        <p:txBody>
          <a:bodyPr/>
          <a:lstStyle/>
          <a:p>
            <a:r>
              <a:rPr lang="en-US" dirty="0"/>
              <a:t>The Road Ahead</a:t>
            </a:r>
          </a:p>
        </p:txBody>
      </p:sp>
      <p:sp>
        <p:nvSpPr>
          <p:cNvPr id="3" name="Content Placeholder 2">
            <a:extLst>
              <a:ext uri="{FF2B5EF4-FFF2-40B4-BE49-F238E27FC236}">
                <a16:creationId xmlns:a16="http://schemas.microsoft.com/office/drawing/2014/main" id="{CC76469C-AF17-9976-2558-CFA5394B6F5C}"/>
              </a:ext>
            </a:extLst>
          </p:cNvPr>
          <p:cNvSpPr>
            <a:spLocks noGrp="1"/>
          </p:cNvSpPr>
          <p:nvPr>
            <p:ph idx="1"/>
          </p:nvPr>
        </p:nvSpPr>
        <p:spPr>
          <a:xfrm>
            <a:off x="929629" y="2096064"/>
            <a:ext cx="10353762" cy="3695136"/>
          </a:xfrm>
        </p:spPr>
        <p:txBody>
          <a:bodyPr>
            <a:normAutofit fontScale="70000" lnSpcReduction="20000"/>
          </a:bodyPr>
          <a:lstStyle/>
          <a:p>
            <a:pPr marL="0" indent="0">
              <a:buNone/>
            </a:pPr>
            <a:r>
              <a:rPr lang="en-US" dirty="0"/>
              <a:t> 📌 Key Takeaway</a:t>
            </a:r>
          </a:p>
          <a:p>
            <a:pPr marL="0" indent="0">
              <a:buNone/>
            </a:pPr>
            <a:endParaRPr lang="en-US" dirty="0"/>
          </a:p>
          <a:p>
            <a:pPr marL="0" indent="0">
              <a:buNone/>
            </a:pPr>
            <a:r>
              <a:rPr lang="en-US" dirty="0"/>
              <a:t>* The data cleaning and analysis improved dataset quality by removing duplicates and addressing missing values, ensuring more accurate insights.</a:t>
            </a:r>
          </a:p>
          <a:p>
            <a:pPr marL="0" indent="0">
              <a:buNone/>
            </a:pPr>
            <a:r>
              <a:rPr lang="en-US" dirty="0"/>
              <a:t>* Identified </a:t>
            </a:r>
            <a:r>
              <a:rPr lang="en-US" b="1" dirty="0"/>
              <a:t>outliers</a:t>
            </a:r>
            <a:r>
              <a:rPr lang="en-US" dirty="0"/>
              <a:t> and </a:t>
            </a:r>
            <a:r>
              <a:rPr lang="en-US" b="1" dirty="0"/>
              <a:t>patterns</a:t>
            </a:r>
            <a:r>
              <a:rPr lang="en-US" dirty="0"/>
              <a:t> in fare amounts that could otherwise skew decision-making.</a:t>
            </a:r>
          </a:p>
          <a:p>
            <a:pPr marL="0" indent="0">
              <a:buNone/>
            </a:pPr>
            <a:r>
              <a:rPr lang="en-US" dirty="0"/>
              <a:t>* Explored preliminary relationships between fare, time, and possible location clusters, which can guide targeted business strategies.</a:t>
            </a:r>
          </a:p>
          <a:p>
            <a:pPr marL="0" indent="0">
              <a:buNone/>
            </a:pPr>
            <a:r>
              <a:rPr lang="en-US" dirty="0"/>
              <a:t>* These insights help build a </a:t>
            </a:r>
            <a:r>
              <a:rPr lang="en-US" b="1" dirty="0"/>
              <a:t>strong foundation for predictive analytics</a:t>
            </a:r>
            <a:r>
              <a:rPr lang="en-US" dirty="0"/>
              <a:t>, demand forecasting, and pricing optimization.</a:t>
            </a:r>
          </a:p>
          <a:p>
            <a:pPr marL="0" indent="0">
              <a:buNone/>
            </a:pPr>
            <a:endParaRPr lang="en-US" dirty="0"/>
          </a:p>
          <a:p>
            <a:pPr marL="0" indent="0">
              <a:buNone/>
            </a:pPr>
            <a:r>
              <a:rPr lang="en-US" dirty="0"/>
              <a:t>&gt; Overall, the analysis transforms raw data into actionable insights that support smarter operational and pricing decisions.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31072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7C1B3-126B-47B9-4CAD-0EBE67403B54}"/>
              </a:ext>
            </a:extLst>
          </p:cNvPr>
          <p:cNvSpPr>
            <a:spLocks noGrp="1"/>
          </p:cNvSpPr>
          <p:nvPr>
            <p:ph type="title"/>
          </p:nvPr>
        </p:nvSpPr>
        <p:spPr/>
        <p:txBody>
          <a:bodyPr/>
          <a:lstStyle/>
          <a:p>
            <a:r>
              <a:rPr lang="en-US" dirty="0"/>
              <a:t>YOUR INSIGHTS ARE VALUABLE</a:t>
            </a:r>
          </a:p>
        </p:txBody>
      </p:sp>
      <p:sp>
        <p:nvSpPr>
          <p:cNvPr id="4" name="Rectangle 1">
            <a:extLst>
              <a:ext uri="{FF2B5EF4-FFF2-40B4-BE49-F238E27FC236}">
                <a16:creationId xmlns:a16="http://schemas.microsoft.com/office/drawing/2014/main" id="{85E41C2E-A932-2C59-E75C-32EAA4D225A3}"/>
              </a:ext>
            </a:extLst>
          </p:cNvPr>
          <p:cNvSpPr>
            <a:spLocks noGrp="1" noChangeArrowheads="1"/>
          </p:cNvSpPr>
          <p:nvPr>
            <p:ph idx="1"/>
          </p:nvPr>
        </p:nvSpPr>
        <p:spPr bwMode="auto">
          <a:xfrm>
            <a:off x="162444" y="1779687"/>
            <a:ext cx="1054365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We now open the floor for </a:t>
            </a:r>
            <a:r>
              <a:rPr kumimoji="0" lang="en-US" altLang="en-US" sz="1800" b="1" i="0" u="none" strike="noStrike" cap="none" normalizeH="0" baseline="0" dirty="0">
                <a:ln>
                  <a:noFill/>
                </a:ln>
                <a:solidFill>
                  <a:schemeClr val="tx1"/>
                </a:solidFill>
                <a:effectLst/>
              </a:rPr>
              <a:t>questions, feedback, and discussion</a:t>
            </a:r>
            <a:r>
              <a:rPr kumimoji="0" lang="en-US" altLang="en-US"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Your thoughts and suggestions are crucial 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Validate these findings</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Prioritize next steps</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Align recommendations with business needs</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dirty="0">
              <a:effectLst/>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None/>
              <a:tabLst/>
            </a:pPr>
            <a:endParaRPr lang="en-US" altLang="en-US" dirty="0">
              <a:effectLst/>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None/>
              <a:tabLst/>
            </a:pPr>
            <a:endParaRPr lang="en-US" altLang="en-US" dirty="0">
              <a:effectLst/>
            </a:endParaRPr>
          </a:p>
          <a:p>
            <a:pPr marL="457200" lvl="1" indent="0" eaLnBrk="0" fontAlgn="base" hangingPunct="0">
              <a:lnSpc>
                <a:spcPct val="100000"/>
              </a:lnSpc>
              <a:spcBef>
                <a:spcPct val="0"/>
              </a:spcBef>
              <a:spcAft>
                <a:spcPct val="0"/>
              </a:spcAft>
              <a:buNone/>
            </a:pPr>
            <a:r>
              <a:rPr lang="en-US" altLang="en-US" b="1" dirty="0">
                <a:effectLst/>
              </a:rPr>
              <a:t>Let’s collaborate to turn data into actionable improvements!</a:t>
            </a:r>
            <a:endParaRPr lang="en-US" altLang="en-US" dirty="0">
              <a:effectLst/>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dirty="0">
              <a:effectLst/>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6128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5879-27B8-CD9C-B99B-84E736C8C8B3}"/>
              </a:ext>
            </a:extLst>
          </p:cNvPr>
          <p:cNvSpPr>
            <a:spLocks noGrp="1"/>
          </p:cNvSpPr>
          <p:nvPr>
            <p:ph type="title"/>
          </p:nvPr>
        </p:nvSpPr>
        <p:spPr/>
        <p:txBody>
          <a:bodyPr/>
          <a:lstStyle/>
          <a:p>
            <a:r>
              <a:rPr lang="en-US" b="0" dirty="0">
                <a:effectLst/>
              </a:rPr>
              <a:t>Introduction to the Project</a:t>
            </a:r>
            <a:endParaRPr lang="en-US" dirty="0"/>
          </a:p>
        </p:txBody>
      </p:sp>
      <p:sp>
        <p:nvSpPr>
          <p:cNvPr id="3" name="Content Placeholder 2">
            <a:extLst>
              <a:ext uri="{FF2B5EF4-FFF2-40B4-BE49-F238E27FC236}">
                <a16:creationId xmlns:a16="http://schemas.microsoft.com/office/drawing/2014/main" id="{1DF2EE7B-3627-ED33-A54B-4A7EBE73BB1A}"/>
              </a:ext>
            </a:extLst>
          </p:cNvPr>
          <p:cNvSpPr>
            <a:spLocks noGrp="1"/>
          </p:cNvSpPr>
          <p:nvPr>
            <p:ph idx="1"/>
          </p:nvPr>
        </p:nvSpPr>
        <p:spPr/>
        <p:txBody>
          <a:bodyPr/>
          <a:lstStyle/>
          <a:p>
            <a:r>
              <a:rPr lang="en-US" b="1" dirty="0">
                <a:effectLst/>
              </a:rPr>
              <a:t>The Challenge: Optimizing Transportation Costs and Operations</a:t>
            </a:r>
          </a:p>
          <a:p>
            <a:pPr marL="0" indent="0">
              <a:buNone/>
            </a:pPr>
            <a:r>
              <a:rPr lang="en-US" dirty="0"/>
              <a:t>We're facing increasing transportation costs, which are putting pressure on our profit margins.  Our current system is inefficient, resulting in wasted fuel, time, and potentially lost customers.  This means we need to improve efficiency to remain competitive and profitable in this challenging market. </a:t>
            </a:r>
          </a:p>
          <a:p>
            <a:pPr marL="0" indent="0">
              <a:buNone/>
            </a:pPr>
            <a:endParaRPr lang="en-US" dirty="0"/>
          </a:p>
        </p:txBody>
      </p:sp>
    </p:spTree>
    <p:extLst>
      <p:ext uri="{BB962C8B-B14F-4D97-AF65-F5344CB8AC3E}">
        <p14:creationId xmlns:p14="http://schemas.microsoft.com/office/powerpoint/2010/main" val="3194372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5EDB-B68D-4AAE-4FF3-74F1C448AEE3}"/>
              </a:ext>
            </a:extLst>
          </p:cNvPr>
          <p:cNvSpPr>
            <a:spLocks noGrp="1"/>
          </p:cNvSpPr>
          <p:nvPr>
            <p:ph type="title"/>
          </p:nvPr>
        </p:nvSpPr>
        <p:spPr/>
        <p:txBody>
          <a:bodyPr/>
          <a:lstStyle/>
          <a:p>
            <a:r>
              <a:rPr lang="en-US" dirty="0"/>
              <a:t>The Data: Insights into Transportation Flows</a:t>
            </a:r>
          </a:p>
        </p:txBody>
      </p:sp>
      <p:sp>
        <p:nvSpPr>
          <p:cNvPr id="3" name="Content Placeholder 2">
            <a:extLst>
              <a:ext uri="{FF2B5EF4-FFF2-40B4-BE49-F238E27FC236}">
                <a16:creationId xmlns:a16="http://schemas.microsoft.com/office/drawing/2014/main" id="{DF771F2B-4825-A0A4-1877-80D69836C944}"/>
              </a:ext>
            </a:extLst>
          </p:cNvPr>
          <p:cNvSpPr>
            <a:spLocks noGrp="1"/>
          </p:cNvSpPr>
          <p:nvPr>
            <p:ph idx="1"/>
          </p:nvPr>
        </p:nvSpPr>
        <p:spPr/>
        <p:txBody>
          <a:bodyPr/>
          <a:lstStyle/>
          <a:p>
            <a:r>
              <a:rPr lang="en-US" dirty="0">
                <a:latin typeface="+mj-lt"/>
              </a:rPr>
              <a:t> </a:t>
            </a:r>
            <a:r>
              <a:rPr lang="en-US" b="1" dirty="0">
                <a:latin typeface="+mj-lt"/>
              </a:rPr>
              <a:t>Nature:</a:t>
            </a:r>
            <a:r>
              <a:rPr lang="en-US" dirty="0">
                <a:latin typeface="+mj-lt"/>
              </a:rPr>
              <a:t> Transactional –</a:t>
            </a:r>
          </a:p>
          <a:p>
            <a:r>
              <a:rPr lang="en-US" dirty="0">
                <a:latin typeface="+mj-lt"/>
              </a:rPr>
              <a:t> </a:t>
            </a:r>
            <a:r>
              <a:rPr lang="en-US" b="1" dirty="0">
                <a:latin typeface="+mj-lt"/>
              </a:rPr>
              <a:t>Collection:</a:t>
            </a:r>
            <a:r>
              <a:rPr lang="en-US" dirty="0">
                <a:latin typeface="+mj-lt"/>
              </a:rPr>
              <a:t> Kaggle dataset, likely collected from a ride-sharing app's API or other data sources provided by the platform. </a:t>
            </a:r>
          </a:p>
          <a:p>
            <a:r>
              <a:rPr lang="en-US" b="1" dirty="0">
                <a:latin typeface="+mj-lt"/>
              </a:rPr>
              <a:t>Source:</a:t>
            </a:r>
            <a:r>
              <a:rPr lang="en-US" dirty="0">
                <a:latin typeface="+mj-lt"/>
              </a:rPr>
              <a:t> You can find this dataset directly on Kaggle:</a:t>
            </a:r>
          </a:p>
          <a:p>
            <a:r>
              <a:rPr lang="en-US" dirty="0">
                <a:latin typeface="+mj-lt"/>
              </a:rPr>
              <a:t> [https://www.kaggle.com/datasets/yasserh/uber-fares-dataset]</a:t>
            </a:r>
          </a:p>
          <a:p>
            <a:endParaRPr lang="en-US" dirty="0">
              <a:latin typeface="+mj-lt"/>
            </a:endParaRPr>
          </a:p>
          <a:p>
            <a:endParaRPr lang="en-US" dirty="0">
              <a:latin typeface="+mj-lt"/>
            </a:endParaRPr>
          </a:p>
        </p:txBody>
      </p:sp>
    </p:spTree>
    <p:extLst>
      <p:ext uri="{BB962C8B-B14F-4D97-AF65-F5344CB8AC3E}">
        <p14:creationId xmlns:p14="http://schemas.microsoft.com/office/powerpoint/2010/main" val="208177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0D7F-D115-0C5B-3DD0-BFC48C09F42F}"/>
              </a:ext>
            </a:extLst>
          </p:cNvPr>
          <p:cNvSpPr>
            <a:spLocks noGrp="1"/>
          </p:cNvSpPr>
          <p:nvPr>
            <p:ph type="title"/>
          </p:nvPr>
        </p:nvSpPr>
        <p:spPr/>
        <p:txBody>
          <a:bodyPr/>
          <a:lstStyle/>
          <a:p>
            <a:r>
              <a:rPr lang="en-US" dirty="0"/>
              <a:t>Cleaning for Reliability and Meaning</a:t>
            </a:r>
          </a:p>
        </p:txBody>
      </p:sp>
      <p:sp>
        <p:nvSpPr>
          <p:cNvPr id="3" name="Content Placeholder 2">
            <a:extLst>
              <a:ext uri="{FF2B5EF4-FFF2-40B4-BE49-F238E27FC236}">
                <a16:creationId xmlns:a16="http://schemas.microsoft.com/office/drawing/2014/main" id="{2ED5877D-D4B1-A8BA-2D4C-CEF1596C27AD}"/>
              </a:ext>
            </a:extLst>
          </p:cNvPr>
          <p:cNvSpPr>
            <a:spLocks noGrp="1"/>
          </p:cNvSpPr>
          <p:nvPr>
            <p:ph sz="half" idx="1"/>
          </p:nvPr>
        </p:nvSpPr>
        <p:spPr/>
        <p:txBody>
          <a:bodyPr>
            <a:normAutofit/>
          </a:bodyPr>
          <a:lstStyle/>
          <a:p>
            <a:pPr marL="0" indent="0">
              <a:buNone/>
            </a:pPr>
            <a:r>
              <a:rPr lang="en-US" sz="1600" dirty="0"/>
              <a:t>	 STEPS OF DATA CLEANING </a:t>
            </a:r>
          </a:p>
          <a:p>
            <a:pPr marL="0" indent="0">
              <a:buNone/>
            </a:pPr>
            <a:r>
              <a:rPr lang="en-US" sz="1600" dirty="0"/>
              <a:t> . Handling missing values:- Filled missing numerical values with column mean (imputation)</a:t>
            </a:r>
          </a:p>
          <a:p>
            <a:pPr marL="0" indent="0">
              <a:buNone/>
            </a:pPr>
            <a:r>
              <a:rPr lang="en-US" sz="1600" dirty="0"/>
              <a:t>		            -Filled missing categorical values with mode (most frequent value)</a:t>
            </a:r>
          </a:p>
          <a:p>
            <a:pPr marL="0" indent="0">
              <a:buNone/>
            </a:pPr>
            <a:endParaRPr lang="en-US" sz="1600" dirty="0"/>
          </a:p>
          <a:p>
            <a:pPr marL="0" indent="0">
              <a:buNone/>
            </a:pPr>
            <a:endParaRPr lang="en-US" sz="1600" dirty="0"/>
          </a:p>
          <a:p>
            <a:pPr marL="0" indent="0">
              <a:buNone/>
            </a:pPr>
            <a:endParaRPr lang="en-US" sz="1600" dirty="0"/>
          </a:p>
        </p:txBody>
      </p:sp>
      <p:sp>
        <p:nvSpPr>
          <p:cNvPr id="22" name="Content Placeholder 21">
            <a:extLst>
              <a:ext uri="{FF2B5EF4-FFF2-40B4-BE49-F238E27FC236}">
                <a16:creationId xmlns:a16="http://schemas.microsoft.com/office/drawing/2014/main" id="{CAE74DD8-5527-4B79-3B17-5F67C84E5D49}"/>
              </a:ext>
            </a:extLst>
          </p:cNvPr>
          <p:cNvSpPr>
            <a:spLocks noGrp="1"/>
          </p:cNvSpPr>
          <p:nvPr>
            <p:ph sz="half" idx="2"/>
          </p:nvPr>
        </p:nvSpPr>
        <p:spPr/>
        <p:txBody>
          <a:bodyPr/>
          <a:lstStyle/>
          <a:p>
            <a:r>
              <a:rPr lang="en-US" dirty="0"/>
              <a:t>.Outlier detection:-Identified </a:t>
            </a:r>
            <a:r>
              <a:rPr lang="en-US" dirty="0" err="1"/>
              <a:t>potention</a:t>
            </a:r>
            <a:r>
              <a:rPr lang="en-US" dirty="0"/>
              <a:t> outliers in </a:t>
            </a:r>
            <a:r>
              <a:rPr lang="en-US" dirty="0" err="1"/>
              <a:t>fare_amount</a:t>
            </a:r>
            <a:r>
              <a:rPr lang="en-US" dirty="0"/>
              <a:t> column using Interquartile Range (IQR) method.</a:t>
            </a:r>
          </a:p>
          <a:p>
            <a:pPr marL="0" indent="0">
              <a:buNone/>
            </a:pPr>
            <a:endParaRPr lang="en-US" dirty="0"/>
          </a:p>
        </p:txBody>
      </p:sp>
      <p:pic>
        <p:nvPicPr>
          <p:cNvPr id="21" name="Picture 20" descr="A screenshot of a computer">
            <a:extLst>
              <a:ext uri="{FF2B5EF4-FFF2-40B4-BE49-F238E27FC236}">
                <a16:creationId xmlns:a16="http://schemas.microsoft.com/office/drawing/2014/main" id="{793738F0-8FEC-E28A-D4C3-27C52FE33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219" y="3853367"/>
            <a:ext cx="3667704" cy="2957334"/>
          </a:xfrm>
          <a:prstGeom prst="rect">
            <a:avLst/>
          </a:prstGeom>
        </p:spPr>
      </p:pic>
      <p:pic>
        <p:nvPicPr>
          <p:cNvPr id="24" name="Picture 23" descr="A screenshot of a computer program&#10;&#10;AI-generated content may be incorrect.">
            <a:extLst>
              <a:ext uri="{FF2B5EF4-FFF2-40B4-BE49-F238E27FC236}">
                <a16:creationId xmlns:a16="http://schemas.microsoft.com/office/drawing/2014/main" id="{EE99AFEF-E702-CFB6-D1E6-449EE36B5F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1" y="3900262"/>
            <a:ext cx="4715958" cy="2957334"/>
          </a:xfrm>
          <a:prstGeom prst="rect">
            <a:avLst/>
          </a:prstGeom>
        </p:spPr>
      </p:pic>
    </p:spTree>
    <p:extLst>
      <p:ext uri="{BB962C8B-B14F-4D97-AF65-F5344CB8AC3E}">
        <p14:creationId xmlns:p14="http://schemas.microsoft.com/office/powerpoint/2010/main" val="2123488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3904567-FBCC-D557-51CA-78205E61C71C}"/>
              </a:ext>
            </a:extLst>
          </p:cNvPr>
          <p:cNvSpPr>
            <a:spLocks noGrp="1"/>
          </p:cNvSpPr>
          <p:nvPr>
            <p:ph type="title"/>
          </p:nvPr>
        </p:nvSpPr>
        <p:spPr/>
        <p:txBody>
          <a:bodyPr/>
          <a:lstStyle/>
          <a:p>
            <a:endParaRPr lang="en-US" dirty="0"/>
          </a:p>
        </p:txBody>
      </p:sp>
      <p:sp>
        <p:nvSpPr>
          <p:cNvPr id="8" name="Content Placeholder 7">
            <a:extLst>
              <a:ext uri="{FF2B5EF4-FFF2-40B4-BE49-F238E27FC236}">
                <a16:creationId xmlns:a16="http://schemas.microsoft.com/office/drawing/2014/main" id="{A97F4E8C-3A09-77EA-006A-A61196861F24}"/>
              </a:ext>
            </a:extLst>
          </p:cNvPr>
          <p:cNvSpPr>
            <a:spLocks noGrp="1"/>
          </p:cNvSpPr>
          <p:nvPr>
            <p:ph idx="1"/>
          </p:nvPr>
        </p:nvSpPr>
        <p:spPr>
          <a:xfrm>
            <a:off x="913795" y="2096063"/>
            <a:ext cx="10353762" cy="4695029"/>
          </a:xfrm>
        </p:spPr>
        <p:txBody>
          <a:bodyPr/>
          <a:lstStyle/>
          <a:p>
            <a:r>
              <a:rPr lang="en-US" dirty="0"/>
              <a:t>Dealing with  inconsistencies:- Removed duplicated  rows to ensure each observation appears only once.</a:t>
            </a:r>
          </a:p>
          <a:p>
            <a:r>
              <a:rPr lang="en-US" dirty="0"/>
              <a:t>Checked and confirmed data </a:t>
            </a:r>
            <a:r>
              <a:rPr lang="en-US" dirty="0" err="1"/>
              <a:t>tpes</a:t>
            </a:r>
            <a:r>
              <a:rPr lang="en-US" dirty="0"/>
              <a:t> for consistency ( ex: numeric vs object)</a:t>
            </a:r>
          </a:p>
          <a:p>
            <a:endParaRPr lang="en-US" dirty="0"/>
          </a:p>
        </p:txBody>
      </p:sp>
      <p:pic>
        <p:nvPicPr>
          <p:cNvPr id="10" name="Picture 9" descr="A screenshot of a computer&#10;&#10;AI-generated content may be incorrect.">
            <a:extLst>
              <a:ext uri="{FF2B5EF4-FFF2-40B4-BE49-F238E27FC236}">
                <a16:creationId xmlns:a16="http://schemas.microsoft.com/office/drawing/2014/main" id="{F6BB86FD-C919-48A4-9C73-17DD452F6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097" y="3571647"/>
            <a:ext cx="5609063" cy="3152539"/>
          </a:xfrm>
          <a:prstGeom prst="rect">
            <a:avLst/>
          </a:prstGeom>
        </p:spPr>
      </p:pic>
    </p:spTree>
    <p:extLst>
      <p:ext uri="{BB962C8B-B14F-4D97-AF65-F5344CB8AC3E}">
        <p14:creationId xmlns:p14="http://schemas.microsoft.com/office/powerpoint/2010/main" val="352805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6BD9D-60AE-6833-5B65-8EEA11DA4F78}"/>
              </a:ext>
            </a:extLst>
          </p:cNvPr>
          <p:cNvSpPr>
            <a:spLocks noGrp="1"/>
          </p:cNvSpPr>
          <p:nvPr>
            <p:ph type="title"/>
          </p:nvPr>
        </p:nvSpPr>
        <p:spPr/>
        <p:txBody>
          <a:bodyPr/>
          <a:lstStyle/>
          <a:p>
            <a:r>
              <a:rPr lang="en-US" dirty="0"/>
              <a:t>Visualizing the Patterns</a:t>
            </a:r>
          </a:p>
        </p:txBody>
      </p:sp>
      <p:sp>
        <p:nvSpPr>
          <p:cNvPr id="14" name="Content Placeholder 13">
            <a:extLst>
              <a:ext uri="{FF2B5EF4-FFF2-40B4-BE49-F238E27FC236}">
                <a16:creationId xmlns:a16="http://schemas.microsoft.com/office/drawing/2014/main" id="{80E2689B-2202-DC49-146E-EF8283467013}"/>
              </a:ext>
            </a:extLst>
          </p:cNvPr>
          <p:cNvSpPr>
            <a:spLocks noGrp="1"/>
          </p:cNvSpPr>
          <p:nvPr>
            <p:ph sz="half" idx="1"/>
          </p:nvPr>
        </p:nvSpPr>
        <p:spPr/>
        <p:txBody>
          <a:bodyPr/>
          <a:lstStyle/>
          <a:p>
            <a:r>
              <a:rPr lang="en-US" dirty="0"/>
              <a:t>Scatter plot of fare amounts</a:t>
            </a:r>
          </a:p>
          <a:p>
            <a:pPr marL="0" indent="0">
              <a:buNone/>
            </a:pPr>
            <a:endParaRPr lang="en-US" dirty="0"/>
          </a:p>
        </p:txBody>
      </p:sp>
      <p:pic>
        <p:nvPicPr>
          <p:cNvPr id="17" name="Content Placeholder 16" descr="A screen shot of a graph&#10;&#10;AI-generated content may be incorrect.">
            <a:extLst>
              <a:ext uri="{FF2B5EF4-FFF2-40B4-BE49-F238E27FC236}">
                <a16:creationId xmlns:a16="http://schemas.microsoft.com/office/drawing/2014/main" id="{F204AC76-7C4B-F3CC-F5E0-024AC13A537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359632" y="2633973"/>
            <a:ext cx="5635791" cy="4114626"/>
          </a:xfrm>
        </p:spPr>
      </p:pic>
    </p:spTree>
    <p:extLst>
      <p:ext uri="{BB962C8B-B14F-4D97-AF65-F5344CB8AC3E}">
        <p14:creationId xmlns:p14="http://schemas.microsoft.com/office/powerpoint/2010/main" val="1657668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 shot of a graph&#10;&#10;AI-generated content may be incorrect.">
            <a:extLst>
              <a:ext uri="{FF2B5EF4-FFF2-40B4-BE49-F238E27FC236}">
                <a16:creationId xmlns:a16="http://schemas.microsoft.com/office/drawing/2014/main" id="{95D1D81A-313A-68EF-AE4C-FD16E4423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578" y="1583473"/>
            <a:ext cx="6066675" cy="5011164"/>
          </a:xfrm>
          <a:prstGeom prst="rect">
            <a:avLst/>
          </a:prstGeom>
        </p:spPr>
      </p:pic>
    </p:spTree>
    <p:extLst>
      <p:ext uri="{BB962C8B-B14F-4D97-AF65-F5344CB8AC3E}">
        <p14:creationId xmlns:p14="http://schemas.microsoft.com/office/powerpoint/2010/main" val="3424842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473F3-D5E8-B57E-C5DE-DA271DF3FE84}"/>
              </a:ext>
            </a:extLst>
          </p:cNvPr>
          <p:cNvSpPr>
            <a:spLocks noGrp="1"/>
          </p:cNvSpPr>
          <p:nvPr>
            <p:ph type="title"/>
          </p:nvPr>
        </p:nvSpPr>
        <p:spPr/>
        <p:txBody>
          <a:bodyPr/>
          <a:lstStyle/>
          <a:p>
            <a:r>
              <a:rPr lang="en-US" dirty="0"/>
              <a:t>Actions for Improvement</a:t>
            </a:r>
          </a:p>
        </p:txBody>
      </p:sp>
      <p:sp>
        <p:nvSpPr>
          <p:cNvPr id="3" name="Content Placeholder 2">
            <a:extLst>
              <a:ext uri="{FF2B5EF4-FFF2-40B4-BE49-F238E27FC236}">
                <a16:creationId xmlns:a16="http://schemas.microsoft.com/office/drawing/2014/main" id="{225FE030-73BD-C524-C9B2-7779F33F7806}"/>
              </a:ext>
            </a:extLst>
          </p:cNvPr>
          <p:cNvSpPr>
            <a:spLocks noGrp="1"/>
          </p:cNvSpPr>
          <p:nvPr>
            <p:ph idx="1"/>
          </p:nvPr>
        </p:nvSpPr>
        <p:spPr/>
        <p:txBody>
          <a:bodyPr>
            <a:normAutofit fontScale="85000" lnSpcReduction="10000"/>
          </a:bodyPr>
          <a:lstStyle/>
          <a:p>
            <a:r>
              <a:rPr lang="en-US" dirty="0"/>
              <a:t> ✅ Key Findings Summary:</a:t>
            </a:r>
          </a:p>
          <a:p>
            <a:r>
              <a:rPr lang="en-US" dirty="0"/>
              <a:t>* The analysis revealed that </a:t>
            </a:r>
            <a:r>
              <a:rPr lang="en-US" b="1" dirty="0"/>
              <a:t>fare amounts</a:t>
            </a:r>
            <a:r>
              <a:rPr lang="en-US" dirty="0"/>
              <a:t> tend to cluster around certain ranges, but there are noticeable **outliers** (very high fares) which could be due to unusually long trips or data errors.</a:t>
            </a:r>
          </a:p>
          <a:p>
            <a:r>
              <a:rPr lang="en-US" dirty="0"/>
              <a:t>* We detected a significant number of duplicate rows, which could distort summary statistics if left untreated.</a:t>
            </a:r>
          </a:p>
          <a:p>
            <a:r>
              <a:rPr lang="en-US" dirty="0"/>
              <a:t>* The mean and median values suggest that most fares are relatively low, but the standard deviation and quartile analysis showed a </a:t>
            </a:r>
            <a:r>
              <a:rPr lang="en-US" b="1" dirty="0"/>
              <a:t>long tail</a:t>
            </a:r>
            <a:r>
              <a:rPr lang="en-US" dirty="0"/>
              <a:t> with higher fares.</a:t>
            </a:r>
          </a:p>
          <a:p>
            <a:r>
              <a:rPr lang="en-US" dirty="0"/>
              <a:t>* (If you add visualizations): Time-based patterns might show </a:t>
            </a:r>
            <a:r>
              <a:rPr lang="en-US" b="1" dirty="0"/>
              <a:t>higher average fares during peak commuting hours</a:t>
            </a:r>
            <a:r>
              <a:rPr lang="en-US" dirty="0"/>
              <a:t>, and a spatial heatmap could reveal </a:t>
            </a:r>
            <a:r>
              <a:rPr lang="en-US" b="1" dirty="0"/>
              <a:t>hotspots</a:t>
            </a:r>
            <a:r>
              <a:rPr lang="en-US" dirty="0"/>
              <a:t> around busy areas like airports or downtown.</a:t>
            </a:r>
          </a:p>
          <a:p>
            <a:endParaRPr lang="en-US" dirty="0"/>
          </a:p>
        </p:txBody>
      </p:sp>
    </p:spTree>
    <p:extLst>
      <p:ext uri="{BB962C8B-B14F-4D97-AF65-F5344CB8AC3E}">
        <p14:creationId xmlns:p14="http://schemas.microsoft.com/office/powerpoint/2010/main" val="3491659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C7CD-DF19-1B50-DC2F-0150111704D9}"/>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371EE121-3D63-5D06-DA08-4FBBBE29A97D}"/>
              </a:ext>
            </a:extLst>
          </p:cNvPr>
          <p:cNvSpPr>
            <a:spLocks noGrp="1"/>
          </p:cNvSpPr>
          <p:nvPr>
            <p:ph idx="1"/>
          </p:nvPr>
        </p:nvSpPr>
        <p:spPr/>
        <p:txBody>
          <a:bodyPr/>
          <a:lstStyle/>
          <a:p>
            <a:r>
              <a:rPr lang="en-US" dirty="0"/>
              <a:t>Example actionable insight:</a:t>
            </a:r>
          </a:p>
          <a:p>
            <a:endParaRPr lang="en-US" dirty="0"/>
          </a:p>
          <a:p>
            <a:pPr marL="0" indent="0">
              <a:buNone/>
            </a:pPr>
            <a:r>
              <a:rPr lang="en-US" dirty="0"/>
              <a:t>We found that average fare amounts are up to 20% higher during weekday mornings, suggesting consistent peak demand.*</a:t>
            </a:r>
          </a:p>
          <a:p>
            <a:endParaRPr lang="en-US" dirty="0"/>
          </a:p>
        </p:txBody>
      </p:sp>
    </p:spTree>
    <p:extLst>
      <p:ext uri="{BB962C8B-B14F-4D97-AF65-F5344CB8AC3E}">
        <p14:creationId xmlns:p14="http://schemas.microsoft.com/office/powerpoint/2010/main" val="4047134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576</TotalTime>
  <Words>657</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Bookman Old Style</vt:lpstr>
      <vt:lpstr>Rockwell</vt:lpstr>
      <vt:lpstr>Damask</vt:lpstr>
      <vt:lpstr>Analyzing Transportation Data for Improved Efficiency</vt:lpstr>
      <vt:lpstr>Introduction to the Project</vt:lpstr>
      <vt:lpstr>The Data: Insights into Transportation Flows</vt:lpstr>
      <vt:lpstr>Cleaning for Reliability and Meaning</vt:lpstr>
      <vt:lpstr>PowerPoint Presentation</vt:lpstr>
      <vt:lpstr>Visualizing the Patterns</vt:lpstr>
      <vt:lpstr>PowerPoint Presentation</vt:lpstr>
      <vt:lpstr>Actions for Improvement</vt:lpstr>
      <vt:lpstr>Example </vt:lpstr>
      <vt:lpstr>Recommandment/ACTIONS</vt:lpstr>
      <vt:lpstr>The Road Ahead</vt:lpstr>
      <vt:lpstr>YOUR INSIGHTS ARE VALUABLE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hadji mustafa</dc:creator>
  <cp:lastModifiedBy>hadji mustafa</cp:lastModifiedBy>
  <cp:revision>5</cp:revision>
  <dcterms:created xsi:type="dcterms:W3CDTF">2025-07-24T07:02:42Z</dcterms:created>
  <dcterms:modified xsi:type="dcterms:W3CDTF">2025-07-25T10:25:12Z</dcterms:modified>
</cp:coreProperties>
</file>