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  <p:embeddedFont>
      <p:font typeface="Lato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BB7683-70C6-459F-90A8-F9D03E6E2F64}">
  <a:tblStyle styleId="{28BB7683-70C6-459F-90A8-F9D03E6E2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LatoBlack-bold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23858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23858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tests: white-box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tests: black-box testing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64d8c2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64d8c2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64d8c2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64d8c2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6cb0ae45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6cb0ae45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36cb0ae4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36cb0ae4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6cb0ae45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6cb0ae45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6cb0ae45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6cb0ae45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6cb0ae45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36cb0ae4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6cb0ae45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36cb0ae45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6cb0ae45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36cb0ae45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36cb0ae45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36cb0ae45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6cb0ae45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36cb0ae45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6cb0ae45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36cb0ae45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6cb0ae45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6cb0ae45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6cb0ae45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6cb0ae4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64d8c2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364d8c2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25f995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25f995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6cb0ae45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6cb0ae4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6cb0ae4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6cb0ae4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6cb0ae4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6cb0ae4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6cb0ae45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6cb0ae45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25f995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25f995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cf196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cf196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-JtZ3q06wRUg3W-rkX8N7eBRHD7N6O_m/view?usp=sharing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_KS-hQMVO72NLtRVAcQiXpooTmorW0Jt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3100" y="63725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-225122">
            <a:off x="2474466" y="1396789"/>
            <a:ext cx="3740918" cy="12792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225167">
            <a:off x="2648254" y="288305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CS673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October, 2021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97682">
            <a:off x="5917750" y="1019435"/>
            <a:ext cx="666149" cy="5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A8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Testing -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Types of testing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1311525"/>
            <a:ext cx="4220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Unit Tests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10 + tests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Features : recipe detail; pantry; favorites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Selenium Tests (a separate demo video, click </a:t>
            </a: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here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watch)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 + tests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Features: visit the site; search; display a recipe detail; login…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Manual Tests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15 + tests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Covers all features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025" y="1810558"/>
            <a:ext cx="3906901" cy="161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877713" y="3378575"/>
            <a:ext cx="173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An example of a selenium test</a:t>
            </a:r>
            <a:endParaRPr i="1" sz="800">
              <a:solidFill>
                <a:srgbClr val="434343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625" y="3769952"/>
            <a:ext cx="3261676" cy="11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877713" y="4835700"/>
            <a:ext cx="173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Examples of manual tests</a:t>
            </a:r>
            <a:endParaRPr i="1" sz="800">
              <a:solidFill>
                <a:srgbClr val="434343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9901" y="121551"/>
            <a:ext cx="2148249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5877713" y="1502750"/>
            <a:ext cx="173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An example of a unit test</a:t>
            </a:r>
            <a:endParaRPr i="1" sz="800">
              <a:solidFill>
                <a:srgbClr val="434343"/>
              </a:solidFill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6176750" y="1306775"/>
            <a:ext cx="592500" cy="0"/>
          </a:xfrm>
          <a:prstGeom prst="straightConnector1">
            <a:avLst/>
          </a:prstGeom>
          <a:noFill/>
          <a:ln cap="flat" cmpd="sng" w="9525">
            <a:solidFill>
              <a:srgbClr val="FADA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5652975" y="2484825"/>
            <a:ext cx="592500" cy="0"/>
          </a:xfrm>
          <a:prstGeom prst="straightConnector1">
            <a:avLst/>
          </a:prstGeom>
          <a:noFill/>
          <a:ln cap="flat" cmpd="sng" w="9525">
            <a:solidFill>
              <a:srgbClr val="FADA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5652975" y="2618975"/>
            <a:ext cx="592500" cy="0"/>
          </a:xfrm>
          <a:prstGeom prst="straightConnector1">
            <a:avLst/>
          </a:prstGeom>
          <a:noFill/>
          <a:ln cap="flat" cmpd="sng" w="9525">
            <a:solidFill>
              <a:srgbClr val="FADA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>
            <a:endCxn id="160" idx="0"/>
          </p:cNvCxnSpPr>
          <p:nvPr/>
        </p:nvCxnSpPr>
        <p:spPr>
          <a:xfrm>
            <a:off x="5357663" y="3378575"/>
            <a:ext cx="1387800" cy="0"/>
          </a:xfrm>
          <a:prstGeom prst="straightConnector1">
            <a:avLst/>
          </a:prstGeom>
          <a:noFill/>
          <a:ln cap="flat" cmpd="sng" w="9525">
            <a:solidFill>
              <a:srgbClr val="FADA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A8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Testing - Quality Assurance metrics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32300" y="943775"/>
            <a:ext cx="16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Product Metrics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535800" y="13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{28BB7683-70C6-459F-90A8-F9D03E6E2F64}</a:tableStyleId>
              </a:tblPr>
              <a:tblGrid>
                <a:gridCol w="1628325"/>
                <a:gridCol w="1628325"/>
                <a:gridCol w="1628325"/>
                <a:gridCol w="1628325"/>
                <a:gridCol w="162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Metric Name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0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1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2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3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5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Unit Tests Passing Rate (Unit Tests Passed/Unit Tests Written)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8</a:t>
                      </a: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/8 = 100%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11</a:t>
                      </a: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/11 = 100%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System Tests Passing Rate (System Tests Passed/System Tests Written)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3/3 = 100%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3/3 = 100%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Manual Tests Passing Rate (Manual Tests Passed/Manual Tests Written)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10/12 = 83%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12/15 = 80%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(Fixed and currently 100%)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User story counts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8 (finished 1)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8 (finished 7)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8 (finished 8)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A8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432300" y="943775"/>
            <a:ext cx="16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Process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Metrics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952500" y="16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{28BB7683-70C6-459F-90A8-F9D03E6E2F64}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Metric Name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0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1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2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Iteration 3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Defects fix rate (defects fixed/total defect counts)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None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1/1 = 100%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100%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/4 = 100%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Project effort (total hours spent)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</a:t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Testing - Quality Assurance metrics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 rot="766">
            <a:off x="338677" y="473075"/>
            <a:ext cx="808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 Design - General Overview and Auth0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0" y="1216275"/>
            <a:ext cx="86862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run most of queries through the Spoonacular API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Helps sanitize user input from the beginning to avoid any vulnerabilities such as a SQL injection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Outsourced sensitive user data (username/password) storage to a third party, reputable API called Auth0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Auth0 handles our authentication and user verification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 rot="766">
            <a:off x="338677" y="473075"/>
            <a:ext cx="808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 Design - Integrating Auth0 w/ Flask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0" y="1216275"/>
            <a:ext cx="8686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Flask package has a sub-module called Flask-login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Flask-login stores session information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Auth0 supplies the session with a unique userID with which to interact with user data in the backend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375" y="2428275"/>
            <a:ext cx="3399456" cy="24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 rot="766">
            <a:off x="338677" y="473075"/>
            <a:ext cx="808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 Design - Token Verification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150" y="880150"/>
            <a:ext cx="3412751" cy="40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 rot="810">
            <a:off x="338675" y="472775"/>
            <a:ext cx="5091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Team Roles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0" y="1216275"/>
            <a:ext cx="868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Aidan Duffy - Security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Jean Shalenkova - Design and Implementation Leader, Configuration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Justin Fanning - Team Leader, Requirement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Kyle Mabry - Backup Team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Yanru (Grace) Zhu - QA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Lost team members: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Andrew Fish - Requirement Leader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 rot="757">
            <a:off x="338675" y="472925"/>
            <a:ext cx="6816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Risk Management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0" y="1216275"/>
            <a:ext cx="8686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Risk Management Review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initial risk analysis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proved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be useful for the duration of our project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Well defined MVP(minimum viable product) proved very useful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By focusing on a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realistic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achievable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requirements we were able to hit our target features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Time permitted an additional feature to be added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Our estimate closely matched what we were able to accomplish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project risk overcome was an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unfamiliarity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with the flask framework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Skeleton code, team discussions, and individual learning helped to overcome that risk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Lack of communication was identified as a potential risk and did present some difficulty during this project, complicated by different time zones and real life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Using  slack and mini meetings in addition to our standard weekly meeting were useful in realigning the team when needed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 rot="739">
            <a:off x="338675" y="472925"/>
            <a:ext cx="6974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Code Iteration Evolution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0" y="1216275"/>
            <a:ext cx="868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Iteration 0: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Environment setup, Flask “hello world” example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Iteration 1: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Initial Skeleton code - rough UI, initial app windows, initial search function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Iteration 2: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UI cleaned up + Stylesheet for overall app look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Favorites Feature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Pantry Feature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Detailed Recipe View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Find Similar Feature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Login/out Feature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Iteration 3: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Favorites and Pantry Consolidated into User Profile Page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Further UI cleanup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App Security - Page Permissions implemented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Minor Feature Tweaking for usability or cosmetic improvements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 rot="772">
            <a:off x="485850" y="473075"/>
            <a:ext cx="8012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Implementation Achievements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0" y="1216275"/>
            <a:ext cx="86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Ended up close to our envisioned wireframe from iteration 1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300" y="1727450"/>
            <a:ext cx="4377125" cy="33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A8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 Team: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15275" y="943775"/>
            <a:ext cx="422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Aidan Duffy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Jean Shalenkova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Justin Fanning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Kyle Mabry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Yanru (Grace) Zhu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 rot="731">
            <a:off x="338675" y="473075"/>
            <a:ext cx="8470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Implementation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Achievements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0" y="1216275"/>
            <a:ext cx="86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App core search function to search for recipes given target ingredients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75" y="1854950"/>
            <a:ext cx="4662650" cy="20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801" y="1749375"/>
            <a:ext cx="3672350" cy="25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 rot="728">
            <a:off x="338675" y="473075"/>
            <a:ext cx="8497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Implementation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Achievements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0" y="1216275"/>
            <a:ext cx="86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Detailed recipe view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Login/out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75" y="1914425"/>
            <a:ext cx="3057432" cy="309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7050" y="2066823"/>
            <a:ext cx="5246074" cy="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7050" y="3276487"/>
            <a:ext cx="5246075" cy="8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 txBox="1"/>
          <p:nvPr/>
        </p:nvSpPr>
        <p:spPr>
          <a:xfrm rot="747">
            <a:off x="338675" y="473075"/>
            <a:ext cx="8288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Project Management - 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Achievements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0" y="1216275"/>
            <a:ext cx="868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Logged-in User Features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Pantry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Favorites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500" y="1216275"/>
            <a:ext cx="4600024" cy="31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 rot="815">
            <a:off x="338673" y="472625"/>
            <a:ext cx="3794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Icebox &amp; Future Goals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0" y="1216275"/>
            <a:ext cx="86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Frontend: Allow users to search for recipes by their name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Frontend: Allow users to rate/review recipes beyond simply favoriting/saving them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Security: Integrate specific page permission scopes (ex: read:pantry)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ML Work: Given a user’s history of liked recipes, recommend to users possible recipes they may enjoy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ADA8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Black"/>
                <a:ea typeface="Lato Black"/>
                <a:cs typeface="Lato Black"/>
                <a:sym typeface="Lato Black"/>
                <a:hlinkClick r:id="rId5"/>
              </a:rPr>
              <a:t>Click</a:t>
            </a:r>
            <a:r>
              <a:rPr lang="en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to watch demo!</a:t>
            </a:r>
            <a:endParaRPr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 rot="910">
            <a:off x="338677" y="472475"/>
            <a:ext cx="2267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0" y="1216275"/>
            <a:ext cx="4220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App Overview/Requirement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Design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Implementation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Testing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Security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Project management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Future Steps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highlight>
                  <a:srgbClr val="F4F4F4"/>
                </a:highlight>
                <a:latin typeface="Lato"/>
                <a:ea typeface="Lato"/>
                <a:cs typeface="Lato"/>
                <a:sym typeface="Lato"/>
              </a:rPr>
              <a:t>Demo (separate video)</a:t>
            </a:r>
            <a:endParaRPr sz="1500">
              <a:solidFill>
                <a:srgbClr val="434343"/>
              </a:solidFill>
              <a:highlight>
                <a:srgbClr val="F4F4F4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 rot="815">
            <a:off x="338673" y="472625"/>
            <a:ext cx="3794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 Overview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630375" y="16632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0" y="1216275"/>
            <a:ext cx="8686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 is an application designed to allow users to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search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recipes that use leftover ingredients from their fridge and pantry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 allows user to select from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dietary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restrictions to influence their search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Users* can also maintain a pantry to keep a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inventory of the ingredients they have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Additionally users* can save recipes they have liked into a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favorites list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Finally users can use the application to find recipes similar to ones they currently viewing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idea behind this app is to allow users to find uses for ingredients they have laying around that might otherwise go to waste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*logged-in users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 rot="799">
            <a:off x="338675" y="473075"/>
            <a:ext cx="7741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 Overview - Functional Requirements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655125" y="15856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0" y="944075"/>
            <a:ext cx="42204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Login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logout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Password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Search Recipes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Filter by allergies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Save Recipe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 Pantry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Suggest Recipe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Translated into our core user stories →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All core stories were completed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One reach feature, suggest recipe, was also completed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PivotalTracker was used to track and monitor requirement progress along with github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25" y="1012225"/>
            <a:ext cx="3299776" cy="40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 rot="799">
            <a:off x="338675" y="473075"/>
            <a:ext cx="7741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Cheffy Overview - Use Case Diagram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655125" y="15856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0" y="1216275"/>
            <a:ext cx="2883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Divided by our two user groups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General users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Logged-in Users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Features available to them are determined by their logged in status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General users have access to basic search functions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Logged-in users gain access to user specific features (favorites and pantry)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475" y="944075"/>
            <a:ext cx="3691423" cy="40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Design - Database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6000"/>
            <a:ext cx="3560249" cy="2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390600" y="2945575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509050" y="3704675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Mapper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390600" y="2268750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 flipH="1">
            <a:off x="2190475" y="2601650"/>
            <a:ext cx="2766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1" idx="1"/>
          </p:cNvCxnSpPr>
          <p:nvPr/>
        </p:nvCxnSpPr>
        <p:spPr>
          <a:xfrm flipH="1">
            <a:off x="1704500" y="3145675"/>
            <a:ext cx="686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2" idx="1"/>
          </p:cNvCxnSpPr>
          <p:nvPr/>
        </p:nvCxnSpPr>
        <p:spPr>
          <a:xfrm rot="10800000">
            <a:off x="2242650" y="3648275"/>
            <a:ext cx="2664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12" idx="1"/>
          </p:cNvCxnSpPr>
          <p:nvPr/>
        </p:nvCxnSpPr>
        <p:spPr>
          <a:xfrm flipH="1">
            <a:off x="1659750" y="3904775"/>
            <a:ext cx="8493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4271800" y="2059400"/>
            <a:ext cx="25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Mapper design pattern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600" y="2516525"/>
            <a:ext cx="3436799" cy="11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895000" y="3648275"/>
            <a:ext cx="340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specialist class handles the interaction between a user and the relational </a:t>
            </a:r>
            <a:r>
              <a:rPr lang="en"/>
              <a:t>database</a:t>
            </a:r>
            <a:r>
              <a:rPr lang="en"/>
              <a:t>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630" y="2459600"/>
            <a:ext cx="1514745" cy="3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 rot="845">
            <a:off x="338671" y="472925"/>
            <a:ext cx="6101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Design - Software Architecture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25" y="1059400"/>
            <a:ext cx="4236700" cy="268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2" y="2510892"/>
            <a:ext cx="2803229" cy="2632614"/>
            <a:chOff x="5887302" y="335667"/>
            <a:chExt cx="2803229" cy="2632614"/>
          </a:xfrm>
        </p:grpSpPr>
        <p:pic>
          <p:nvPicPr>
            <p:cNvPr id="130" name="Google Shape;13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7302" y="335667"/>
              <a:ext cx="1219481" cy="2632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0"/>
            <p:cNvSpPr txBox="1"/>
            <p:nvPr/>
          </p:nvSpPr>
          <p:spPr>
            <a:xfrm>
              <a:off x="7377847" y="1061275"/>
              <a:ext cx="9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View</a:t>
              </a:r>
              <a:endParaRPr b="1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7380286" y="1842925"/>
              <a:ext cx="118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Model</a:t>
              </a:r>
              <a:endParaRPr b="1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7376531" y="2547700"/>
              <a:ext cx="131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Controller</a:t>
              </a:r>
              <a:endParaRPr b="1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4" name="Google Shape;134;p20"/>
            <p:cNvCxnSpPr/>
            <p:nvPr/>
          </p:nvCxnSpPr>
          <p:spPr>
            <a:xfrm>
              <a:off x="7355216" y="662653"/>
              <a:ext cx="0" cy="952985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0"/>
            <p:cNvCxnSpPr/>
            <p:nvPr/>
          </p:nvCxnSpPr>
          <p:spPr>
            <a:xfrm>
              <a:off x="7352804" y="1853958"/>
              <a:ext cx="0" cy="252051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0"/>
            <p:cNvCxnSpPr/>
            <p:nvPr/>
          </p:nvCxnSpPr>
          <p:spPr>
            <a:xfrm>
              <a:off x="7359335" y="2558733"/>
              <a:ext cx="0" cy="252051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0"/>
            <p:cNvCxnSpPr/>
            <p:nvPr/>
          </p:nvCxnSpPr>
          <p:spPr>
            <a:xfrm rot="10800000">
              <a:off x="7149107" y="1175791"/>
              <a:ext cx="19171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0"/>
            <p:cNvCxnSpPr/>
            <p:nvPr/>
          </p:nvCxnSpPr>
          <p:spPr>
            <a:xfrm rot="10800000">
              <a:off x="7134235" y="1991005"/>
              <a:ext cx="197277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0"/>
            <p:cNvCxnSpPr/>
            <p:nvPr/>
          </p:nvCxnSpPr>
          <p:spPr>
            <a:xfrm rot="10800000">
              <a:off x="7144876" y="2684758"/>
              <a:ext cx="197277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5097" y="3184075"/>
            <a:ext cx="2378901" cy="191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/>
          <p:nvPr/>
        </p:nvCxnSpPr>
        <p:spPr>
          <a:xfrm>
            <a:off x="4490350" y="2830275"/>
            <a:ext cx="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4499425" y="4599225"/>
            <a:ext cx="22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A8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 rot="831">
            <a:off x="338675" y="473225"/>
            <a:ext cx="8685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Implementation - Reached MVP goal + some features</a:t>
            </a:r>
            <a:endParaRPr b="1"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325" y="979350"/>
            <a:ext cx="80217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MVP goals: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 can create an account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 can search for a recipe containing specific ingredients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User's search can filter by dietary restrictions and intolerances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Recipe will display in its own page with instructions and ingredients list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 can save ingredients they have in their pantry***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Registered user with a nonempty pantry can search recipes by pantry  contents***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Additional features added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 can like a recipe***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User's favorite recipes will be saved in their profile page***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·   	Searches can include some, but not all ingredients listed in a search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875" y="4672500"/>
            <a:ext cx="4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r>
              <a:rPr lang="en" sz="1100">
                <a:solidFill>
                  <a:schemeClr val="dk1"/>
                </a:solidFill>
              </a:rPr>
              <a:t>contingent on account creation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00" y="4479185"/>
            <a:ext cx="666148" cy="5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