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Lst>
  <p:sldSz cy="5143500" cx="9144000"/>
  <p:notesSz cx="6858000" cy="9144000"/>
  <p:embeddedFontLst>
    <p:embeddedFont>
      <p:font typeface="Roboto"/>
      <p:regular r:id="rId74"/>
      <p:bold r:id="rId75"/>
      <p:italic r:id="rId76"/>
      <p:boldItalic r:id="rId7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AFBDD39-370D-4D6C-8E81-DEA39CC98D18}">
  <a:tblStyle styleId="{5AFBDD39-370D-4D6C-8E81-DEA39CC98D18}"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font" Target="fonts/Roboto-bold.fntdata"/><Relationship Id="rId30" Type="http://schemas.openxmlformats.org/officeDocument/2006/relationships/slide" Target="slides/slide24.xml"/><Relationship Id="rId74" Type="http://schemas.openxmlformats.org/officeDocument/2006/relationships/font" Target="fonts/Roboto-regular.fntdata"/><Relationship Id="rId33" Type="http://schemas.openxmlformats.org/officeDocument/2006/relationships/slide" Target="slides/slide27.xml"/><Relationship Id="rId77" Type="http://schemas.openxmlformats.org/officeDocument/2006/relationships/font" Target="fonts/Roboto-boldItalic.fntdata"/><Relationship Id="rId32" Type="http://schemas.openxmlformats.org/officeDocument/2006/relationships/slide" Target="slides/slide26.xml"/><Relationship Id="rId76" Type="http://schemas.openxmlformats.org/officeDocument/2006/relationships/font" Target="fonts/Roboto-italic.fntdata"/><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1058f7ca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1058f7ca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109660c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109660c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109660c8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109660c8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1bbff7ee1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1bbff7ee1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b10bc304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b10bc304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0dd50c26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0dd50c26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0dd50c26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e0dd50c26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0dd50c26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0dd50c26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0dd50c26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e0dd50c26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0dd50c26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e0dd50c26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dbbd793d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dbbd793d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0dd50c26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e0dd50c26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1bbff7ee1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e1bbff7ee1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063f5ef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e063f5ef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97a58ae1e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d97a58ae1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ff718619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ff718619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dff718619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dff718619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d97a58ae1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d97a58ae1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dff718619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dff718619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dff718619f_1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dff718619f_1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dff718619f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dff718619f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dbbd793d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dbbd793d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dff718619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dff718619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d97a58ae1e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d97a58ae1e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e1bbff7ee1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e1bbff7ee1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e1c126842c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e1c126842c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e1c126842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e1c126842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ddbbd793d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ddbbd793d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ddbbd793d5_4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ddbbd793d5_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000d2c2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e000d2c2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000d2c26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e000d2c26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e000d2c26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e000d2c26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1bbff7ee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1bbff7ee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e1bbff7ee1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e1bbff7ee1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ddbbd793d5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ddbbd793d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e0dd50c26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e0dd50c26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e0dd50c26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e0dd50c26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e0dd50c26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e0dd50c26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e0dd50c26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e0dd50c26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e0dd50c26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e0dd50c26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e0dd50c26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e0dd50c26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e0dd50c26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e0dd50c26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ddbbd793d5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ddbbd793d5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97a58ae1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97a58ae1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can see, being overweight is a common problem for many Americans right now. The problem of being overweight can be linked to diet.</a:t>
            </a:r>
            <a:r>
              <a:rPr lang="en" sz="800"/>
              <a:t> </a:t>
            </a:r>
            <a:endParaRPr sz="800"/>
          </a:p>
          <a:p>
            <a:pPr indent="0" lvl="0" marL="0" rtl="0" algn="l">
              <a:spcBef>
                <a:spcPts val="0"/>
              </a:spcBef>
              <a:spcAft>
                <a:spcPts val="0"/>
              </a:spcAft>
              <a:buNone/>
            </a:pPr>
            <a:r>
              <a:rPr lang="en">
                <a:solidFill>
                  <a:schemeClr val="dk1"/>
                </a:solidFill>
              </a:rPr>
              <a:t>So t</a:t>
            </a:r>
            <a:r>
              <a:rPr lang="en">
                <a:solidFill>
                  <a:schemeClr val="dk1"/>
                </a:solidFill>
              </a:rPr>
              <a:t>he purpose of our application which named MyDietHub is to allow a user to track their caloric intake and thereby regulate their diet.</a:t>
            </a:r>
            <a:endParaRPr>
              <a:solidFill>
                <a:schemeClr val="dk1"/>
              </a:solidFill>
            </a:endParaRPr>
          </a:p>
          <a:p>
            <a:pPr indent="0" lvl="0" marL="0" rtl="0" algn="l">
              <a:spcBef>
                <a:spcPts val="0"/>
              </a:spcBef>
              <a:spcAft>
                <a:spcPts val="0"/>
              </a:spcAft>
              <a:buNone/>
            </a:pPr>
            <a:r>
              <a:rPr lang="en">
                <a:solidFill>
                  <a:schemeClr val="dk1"/>
                </a:solidFill>
              </a:rPr>
              <a:t>MyDietHub is a full stack application built on modern frameworks that allows a user to compute the calories of a given food type and for an entire meal. </a:t>
            </a:r>
            <a:endParaRPr>
              <a:solidFill>
                <a:schemeClr val="dk1"/>
              </a:solidFill>
            </a:endParaRPr>
          </a:p>
          <a:p>
            <a:pPr indent="0" lvl="0" marL="0" rtl="0" algn="l">
              <a:spcBef>
                <a:spcPts val="0"/>
              </a:spcBef>
              <a:spcAft>
                <a:spcPts val="0"/>
              </a:spcAft>
              <a:buNone/>
            </a:pPr>
            <a:r>
              <a:rPr lang="en">
                <a:solidFill>
                  <a:schemeClr val="dk1"/>
                </a:solidFill>
              </a:rPr>
              <a:t>And Any person hoping to regulate their caloric intake and track their diet.</a:t>
            </a:r>
            <a:endParaRPr>
              <a:solidFill>
                <a:schemeClr val="dk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e0dd50c26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e0dd50c26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e00c93b0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e00c93b0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e0dd50c26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e0dd50c26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e1bbff7ee1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e1bbff7ee1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e063f5eff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e063f5eff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e10b35fa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e10b35fa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e1bbff7ee1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e1bbff7ee1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e063f5eff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e063f5eff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e1bbff7ee1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e1bbff7ee1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dd561416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dd561416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e507e62b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e507e62b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e1bbff7ee1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e1bbff7ee1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e10b35fa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e10b35fa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e1bbff7ee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e1bbff7ee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e1bbff7ee1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e1bbff7ee1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e0dd50c26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e0dd50c26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e1bbff7ee1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e1bbff7ee1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e1bbff7ee1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e1bbff7ee1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d97a58ae1e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d97a58ae1e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1bbff7ee1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1bbff7ee1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ff71861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ff71861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1058f7c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e1058f7c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0"/>
              </a:spcBef>
              <a:spcAft>
                <a:spcPts val="0"/>
              </a:spcAft>
              <a:buClr>
                <a:schemeClr val="lt1"/>
              </a:buClr>
              <a:buSzPts val="1400"/>
              <a:buChar char="○"/>
              <a:defRPr>
                <a:solidFill>
                  <a:schemeClr val="lt1"/>
                </a:solidFill>
              </a:defRPr>
            </a:lvl2pPr>
            <a:lvl3pPr indent="-317500" lvl="2" marL="1371600" rtl="0" algn="ctr">
              <a:spcBef>
                <a:spcPts val="0"/>
              </a:spcBef>
              <a:spcAft>
                <a:spcPts val="0"/>
              </a:spcAft>
              <a:buClr>
                <a:schemeClr val="lt1"/>
              </a:buClr>
              <a:buSzPts val="1400"/>
              <a:buChar char="■"/>
              <a:defRPr>
                <a:solidFill>
                  <a:schemeClr val="lt1"/>
                </a:solidFill>
              </a:defRPr>
            </a:lvl3pPr>
            <a:lvl4pPr indent="-317500" lvl="3" marL="1828800" rtl="0" algn="ctr">
              <a:spcBef>
                <a:spcPts val="0"/>
              </a:spcBef>
              <a:spcAft>
                <a:spcPts val="0"/>
              </a:spcAft>
              <a:buClr>
                <a:schemeClr val="lt1"/>
              </a:buClr>
              <a:buSzPts val="1400"/>
              <a:buChar char="●"/>
              <a:defRPr>
                <a:solidFill>
                  <a:schemeClr val="lt1"/>
                </a:solidFill>
              </a:defRPr>
            </a:lvl4pPr>
            <a:lvl5pPr indent="-317500" lvl="4" marL="2286000" rtl="0" algn="ctr">
              <a:spcBef>
                <a:spcPts val="0"/>
              </a:spcBef>
              <a:spcAft>
                <a:spcPts val="0"/>
              </a:spcAft>
              <a:buClr>
                <a:schemeClr val="lt1"/>
              </a:buClr>
              <a:buSzPts val="1400"/>
              <a:buChar char="○"/>
              <a:defRPr>
                <a:solidFill>
                  <a:schemeClr val="lt1"/>
                </a:solidFill>
              </a:defRPr>
            </a:lvl5pPr>
            <a:lvl6pPr indent="-317500" lvl="5" marL="2743200" rtl="0" algn="ctr">
              <a:spcBef>
                <a:spcPts val="0"/>
              </a:spcBef>
              <a:spcAft>
                <a:spcPts val="0"/>
              </a:spcAft>
              <a:buClr>
                <a:schemeClr val="lt1"/>
              </a:buClr>
              <a:buSzPts val="1400"/>
              <a:buChar char="■"/>
              <a:defRPr>
                <a:solidFill>
                  <a:schemeClr val="lt1"/>
                </a:solidFill>
              </a:defRPr>
            </a:lvl6pPr>
            <a:lvl7pPr indent="-317500" lvl="6" marL="3200400" rtl="0" algn="ctr">
              <a:spcBef>
                <a:spcPts val="0"/>
              </a:spcBef>
              <a:spcAft>
                <a:spcPts val="0"/>
              </a:spcAft>
              <a:buClr>
                <a:schemeClr val="lt1"/>
              </a:buClr>
              <a:buSzPts val="1400"/>
              <a:buChar char="●"/>
              <a:defRPr>
                <a:solidFill>
                  <a:schemeClr val="lt1"/>
                </a:solidFill>
              </a:defRPr>
            </a:lvl7pPr>
            <a:lvl8pPr indent="-317500" lvl="7" marL="3657600" rtl="0" algn="ctr">
              <a:spcBef>
                <a:spcPts val="0"/>
              </a:spcBef>
              <a:spcAft>
                <a:spcPts val="0"/>
              </a:spcAft>
              <a:buClr>
                <a:schemeClr val="lt1"/>
              </a:buClr>
              <a:buSzPts val="1400"/>
              <a:buChar char="○"/>
              <a:defRPr>
                <a:solidFill>
                  <a:schemeClr val="lt1"/>
                </a:solidFill>
              </a:defRPr>
            </a:lvl8pPr>
            <a:lvl9pPr indent="-317500" lvl="8" marL="4114800" rtl="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3.png"/><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1.png"/><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hyperlink" Target="https://mydiethub.herokuapp.com"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hyperlink" Target="https://drive.google.com/drive/folders/1jY57BpME7dkvXSOadgT6iVAWaUG92qd6?usp=sharing" TargetMode="External"/><Relationship Id="rId4" Type="http://schemas.openxmlformats.org/officeDocument/2006/relationships/hyperlink" Target="https://github.com/BUMETCS673/BUMETCS673OLSum21P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3"/>
          <p:cNvPicPr preferRelativeResize="0"/>
          <p:nvPr/>
        </p:nvPicPr>
        <p:blipFill>
          <a:blip r:embed="rId3">
            <a:alphaModFix/>
          </a:blip>
          <a:stretch>
            <a:fillRect/>
          </a:stretch>
        </p:blipFill>
        <p:spPr>
          <a:xfrm>
            <a:off x="2819400" y="441050"/>
            <a:ext cx="3505200" cy="1009650"/>
          </a:xfrm>
          <a:prstGeom prst="rect">
            <a:avLst/>
          </a:prstGeom>
          <a:noFill/>
          <a:ln>
            <a:noFill/>
          </a:ln>
        </p:spPr>
      </p:pic>
      <p:sp>
        <p:nvSpPr>
          <p:cNvPr id="86" name="Google Shape;86;p13"/>
          <p:cNvSpPr txBox="1"/>
          <p:nvPr>
            <p:ph type="ctrTitle"/>
          </p:nvPr>
        </p:nvSpPr>
        <p:spPr>
          <a:xfrm>
            <a:off x="460950" y="1788650"/>
            <a:ext cx="8222100" cy="2735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400"/>
              <a:t>M</a:t>
            </a:r>
            <a:r>
              <a:rPr lang="en" sz="3400"/>
              <a:t>ET CS 673 - Software Engineering</a:t>
            </a:r>
            <a:endParaRPr sz="3400"/>
          </a:p>
          <a:p>
            <a:pPr indent="0" lvl="0" marL="0" rtl="0" algn="ctr">
              <a:spcBef>
                <a:spcPts val="0"/>
              </a:spcBef>
              <a:spcAft>
                <a:spcPts val="0"/>
              </a:spcAft>
              <a:buNone/>
            </a:pPr>
            <a:r>
              <a:rPr lang="en" sz="3400"/>
              <a:t>Team 4</a:t>
            </a:r>
            <a:endParaRPr sz="3400"/>
          </a:p>
          <a:p>
            <a:pPr indent="0" lvl="0" marL="0" rtl="0" algn="ctr">
              <a:spcBef>
                <a:spcPts val="0"/>
              </a:spcBef>
              <a:spcAft>
                <a:spcPts val="0"/>
              </a:spcAft>
              <a:buNone/>
            </a:pPr>
            <a:r>
              <a:rPr lang="en" sz="3400"/>
              <a:t>Iteration 3</a:t>
            </a:r>
            <a:endParaRPr sz="3400"/>
          </a:p>
          <a:p>
            <a:pPr indent="0" lvl="0" marL="0" rtl="0" algn="ctr">
              <a:spcBef>
                <a:spcPts val="0"/>
              </a:spcBef>
              <a:spcAft>
                <a:spcPts val="0"/>
              </a:spcAft>
              <a:buNone/>
            </a:pPr>
            <a:r>
              <a:t/>
            </a:r>
            <a:endParaRPr sz="2400"/>
          </a:p>
          <a:p>
            <a:pPr indent="0" lvl="0" marL="0" rtl="0" algn="ctr">
              <a:spcBef>
                <a:spcPts val="0"/>
              </a:spcBef>
              <a:spcAft>
                <a:spcPts val="0"/>
              </a:spcAft>
              <a:buNone/>
            </a:pPr>
            <a:r>
              <a:rPr lang="en" sz="3400"/>
              <a:t>Final Presentation</a:t>
            </a:r>
            <a:endParaRPr sz="3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Meetings</a:t>
            </a:r>
            <a:endParaRPr b="1" sz="2800"/>
          </a:p>
        </p:txBody>
      </p:sp>
      <p:sp>
        <p:nvSpPr>
          <p:cNvPr id="140" name="Google Shape;140;p22"/>
          <p:cNvSpPr txBox="1"/>
          <p:nvPr>
            <p:ph idx="1" type="body"/>
          </p:nvPr>
        </p:nvSpPr>
        <p:spPr>
          <a:xfrm>
            <a:off x="311700" y="1017800"/>
            <a:ext cx="3985200" cy="3772500"/>
          </a:xfrm>
          <a:prstGeom prst="rect">
            <a:avLst/>
          </a:prstGeom>
        </p:spPr>
        <p:txBody>
          <a:bodyPr anchorCtr="0" anchor="t" bIns="91425" lIns="91425" spcFirstLastPara="1" rIns="91425" wrap="square" tIns="91425">
            <a:normAutofit fontScale="85000" lnSpcReduction="20000"/>
          </a:bodyPr>
          <a:lstStyle/>
          <a:p>
            <a:pPr indent="-304165" lvl="0" marL="457200" rtl="0" algn="l">
              <a:spcBef>
                <a:spcPts val="0"/>
              </a:spcBef>
              <a:spcAft>
                <a:spcPts val="0"/>
              </a:spcAft>
              <a:buSzPct val="100000"/>
              <a:buFont typeface="Arial"/>
              <a:buChar char="❖"/>
            </a:pPr>
            <a:r>
              <a:rPr b="1" lang="en">
                <a:solidFill>
                  <a:srgbClr val="0000FF"/>
                </a:solidFill>
              </a:rPr>
              <a:t>Overview</a:t>
            </a:r>
            <a:endParaRPr b="1" sz="1400">
              <a:solidFill>
                <a:srgbClr val="000000"/>
              </a:solidFill>
              <a:latin typeface="Arial"/>
              <a:ea typeface="Arial"/>
              <a:cs typeface="Arial"/>
              <a:sym typeface="Arial"/>
            </a:endParaRPr>
          </a:p>
          <a:p>
            <a:pPr indent="-304165" lvl="1" marL="914400" rtl="0" algn="l">
              <a:spcBef>
                <a:spcPts val="1200"/>
              </a:spcBef>
              <a:spcAft>
                <a:spcPts val="0"/>
              </a:spcAft>
              <a:buClr>
                <a:srgbClr val="000000"/>
              </a:buClr>
              <a:buSzPct val="100000"/>
              <a:buFont typeface="Arial"/>
              <a:buChar char="➢"/>
            </a:pPr>
            <a:r>
              <a:rPr lang="en">
                <a:solidFill>
                  <a:srgbClr val="000000"/>
                </a:solidFill>
                <a:latin typeface="Arial"/>
                <a:ea typeface="Arial"/>
                <a:cs typeface="Arial"/>
                <a:sym typeface="Arial"/>
              </a:rPr>
              <a:t>Created a meeting agenda for each stand-up meeting</a:t>
            </a:r>
            <a:endParaRPr>
              <a:solidFill>
                <a:srgbClr val="000000"/>
              </a:solidFill>
              <a:latin typeface="Arial"/>
              <a:ea typeface="Arial"/>
              <a:cs typeface="Arial"/>
              <a:sym typeface="Arial"/>
            </a:endParaRPr>
          </a:p>
          <a:p>
            <a:pPr indent="-304165" lvl="1" marL="914400" rtl="0" algn="l">
              <a:spcBef>
                <a:spcPts val="1200"/>
              </a:spcBef>
              <a:spcAft>
                <a:spcPts val="0"/>
              </a:spcAft>
              <a:buClr>
                <a:srgbClr val="000000"/>
              </a:buClr>
              <a:buSzPct val="100000"/>
              <a:buFont typeface="Arial"/>
              <a:buChar char="➢"/>
            </a:pPr>
            <a:r>
              <a:rPr lang="en">
                <a:solidFill>
                  <a:srgbClr val="000000"/>
                </a:solidFill>
                <a:latin typeface="Arial"/>
                <a:ea typeface="Arial"/>
                <a:cs typeface="Arial"/>
                <a:sym typeface="Arial"/>
              </a:rPr>
              <a:t>Given schedules and time zones, conducted 2 meetings per week - Wednesday &amp; Monday @ 5;45 PM PT</a:t>
            </a:r>
            <a:endParaRPr>
              <a:solidFill>
                <a:srgbClr val="000000"/>
              </a:solidFill>
              <a:latin typeface="Arial"/>
              <a:ea typeface="Arial"/>
              <a:cs typeface="Arial"/>
              <a:sym typeface="Arial"/>
            </a:endParaRPr>
          </a:p>
          <a:p>
            <a:pPr indent="-304165" lvl="1" marL="914400" rtl="0" algn="l">
              <a:spcBef>
                <a:spcPts val="1200"/>
              </a:spcBef>
              <a:spcAft>
                <a:spcPts val="0"/>
              </a:spcAft>
              <a:buClr>
                <a:srgbClr val="000000"/>
              </a:buClr>
              <a:buSzPct val="100000"/>
              <a:buFont typeface="Arial"/>
              <a:buChar char="➢"/>
            </a:pPr>
            <a:r>
              <a:rPr lang="en">
                <a:solidFill>
                  <a:srgbClr val="000000"/>
                </a:solidFill>
                <a:latin typeface="Arial"/>
                <a:ea typeface="Arial"/>
                <a:cs typeface="Arial"/>
                <a:sym typeface="Arial"/>
              </a:rPr>
              <a:t>Meeting agenda served as basis to update meeting minutes - minute taker assigned at each meeting</a:t>
            </a:r>
            <a:endParaRPr>
              <a:solidFill>
                <a:srgbClr val="000000"/>
              </a:solidFill>
              <a:latin typeface="Arial"/>
              <a:ea typeface="Arial"/>
              <a:cs typeface="Arial"/>
              <a:sym typeface="Arial"/>
            </a:endParaRPr>
          </a:p>
          <a:p>
            <a:pPr indent="-304165" lvl="1" marL="914400" rtl="0" algn="l">
              <a:spcBef>
                <a:spcPts val="1200"/>
              </a:spcBef>
              <a:spcAft>
                <a:spcPts val="0"/>
              </a:spcAft>
              <a:buClr>
                <a:srgbClr val="000000"/>
              </a:buClr>
              <a:buSzPct val="100000"/>
              <a:buFont typeface="Arial"/>
              <a:buChar char="➢"/>
            </a:pPr>
            <a:r>
              <a:rPr lang="en">
                <a:solidFill>
                  <a:srgbClr val="000000"/>
                </a:solidFill>
                <a:latin typeface="Arial"/>
                <a:ea typeface="Arial"/>
                <a:cs typeface="Arial"/>
                <a:sym typeface="Arial"/>
              </a:rPr>
              <a:t>At meeting, co</a:t>
            </a:r>
            <a:r>
              <a:rPr lang="en">
                <a:solidFill>
                  <a:srgbClr val="000000"/>
                </a:solidFill>
                <a:latin typeface="Arial"/>
                <a:ea typeface="Arial"/>
                <a:cs typeface="Arial"/>
                <a:sym typeface="Arial"/>
              </a:rPr>
              <a:t>mbined upcoming sprint planning with retrospective</a:t>
            </a:r>
            <a:endParaRPr>
              <a:solidFill>
                <a:srgbClr val="000000"/>
              </a:solidFill>
              <a:latin typeface="Arial"/>
              <a:ea typeface="Arial"/>
              <a:cs typeface="Arial"/>
              <a:sym typeface="Arial"/>
            </a:endParaRPr>
          </a:p>
          <a:p>
            <a:pPr indent="-304165" lvl="1" marL="914400" rtl="0" algn="l">
              <a:spcBef>
                <a:spcPts val="1200"/>
              </a:spcBef>
              <a:spcAft>
                <a:spcPts val="0"/>
              </a:spcAft>
              <a:buClr>
                <a:srgbClr val="000000"/>
              </a:buClr>
              <a:buSzPct val="100000"/>
              <a:buFont typeface="Arial"/>
              <a:buChar char="➢"/>
            </a:pPr>
            <a:r>
              <a:rPr lang="en">
                <a:solidFill>
                  <a:srgbClr val="000000"/>
                </a:solidFill>
                <a:latin typeface="Arial"/>
                <a:ea typeface="Arial"/>
                <a:cs typeface="Arial"/>
                <a:sym typeface="Arial"/>
              </a:rPr>
              <a:t>Supplement meetings on week of iteration delivery</a:t>
            </a:r>
            <a:endParaRPr>
              <a:solidFill>
                <a:srgbClr val="000000"/>
              </a:solidFill>
              <a:latin typeface="Arial"/>
              <a:ea typeface="Arial"/>
              <a:cs typeface="Arial"/>
              <a:sym typeface="Arial"/>
            </a:endParaRPr>
          </a:p>
          <a:p>
            <a:pPr indent="-304165" lvl="1" marL="914400" rtl="0" algn="l">
              <a:spcBef>
                <a:spcPts val="1200"/>
              </a:spcBef>
              <a:spcAft>
                <a:spcPts val="0"/>
              </a:spcAft>
              <a:buClr>
                <a:srgbClr val="000000"/>
              </a:buClr>
              <a:buSzPct val="100000"/>
              <a:buFont typeface="Arial"/>
              <a:buChar char="➢"/>
            </a:pPr>
            <a:r>
              <a:rPr lang="en">
                <a:solidFill>
                  <a:srgbClr val="000000"/>
                </a:solidFill>
                <a:latin typeface="Arial"/>
                <a:ea typeface="Arial"/>
                <a:cs typeface="Arial"/>
                <a:sym typeface="Arial"/>
              </a:rPr>
              <a:t>Extensive use of Slack for task completion/group communication</a:t>
            </a:r>
            <a:endParaRPr>
              <a:solidFill>
                <a:srgbClr val="000000"/>
              </a:solidFill>
              <a:latin typeface="Arial"/>
              <a:ea typeface="Arial"/>
              <a:cs typeface="Arial"/>
              <a:sym typeface="Arial"/>
            </a:endParaRPr>
          </a:p>
        </p:txBody>
      </p:sp>
      <p:pic>
        <p:nvPicPr>
          <p:cNvPr id="141" name="Google Shape;141;p22"/>
          <p:cNvPicPr preferRelativeResize="0"/>
          <p:nvPr/>
        </p:nvPicPr>
        <p:blipFill>
          <a:blip r:embed="rId3">
            <a:alphaModFix/>
          </a:blip>
          <a:stretch>
            <a:fillRect/>
          </a:stretch>
        </p:blipFill>
        <p:spPr>
          <a:xfrm>
            <a:off x="4296900" y="806525"/>
            <a:ext cx="4542300" cy="308024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Training/Pair Programming</a:t>
            </a:r>
            <a:endParaRPr b="1" sz="2800"/>
          </a:p>
        </p:txBody>
      </p:sp>
      <p:sp>
        <p:nvSpPr>
          <p:cNvPr id="147" name="Google Shape;147;p23"/>
          <p:cNvSpPr txBox="1"/>
          <p:nvPr>
            <p:ph idx="1" type="body"/>
          </p:nvPr>
        </p:nvSpPr>
        <p:spPr>
          <a:xfrm>
            <a:off x="311700" y="1017800"/>
            <a:ext cx="8520600" cy="3772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Arial"/>
              <a:buChar char="❖"/>
            </a:pPr>
            <a:r>
              <a:rPr b="1" lang="en">
                <a:solidFill>
                  <a:srgbClr val="0000FF"/>
                </a:solidFill>
              </a:rPr>
              <a:t>Overview</a:t>
            </a:r>
            <a:endParaRPr b="1" sz="1400">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Given time zones, encouraged individual education &amp; training for technical competency</a:t>
            </a:r>
            <a:endParaRPr>
              <a:solidFill>
                <a:srgbClr val="000000"/>
              </a:solidFill>
              <a:latin typeface="Arial"/>
              <a:ea typeface="Arial"/>
              <a:cs typeface="Arial"/>
              <a:sym typeface="Arial"/>
            </a:endParaRPr>
          </a:p>
          <a:p>
            <a:pPr indent="-317500" lvl="2" marL="13716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E.g., Flask tutorial, then CRUD module </a:t>
            </a:r>
            <a:endParaRPr>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Encouraged self-organizing, pair programming teams:</a:t>
            </a:r>
            <a:endParaRPr>
              <a:solidFill>
                <a:srgbClr val="000000"/>
              </a:solidFill>
              <a:latin typeface="Arial"/>
              <a:ea typeface="Arial"/>
              <a:cs typeface="Arial"/>
              <a:sym typeface="Arial"/>
            </a:endParaRPr>
          </a:p>
          <a:p>
            <a:pPr indent="-317500" lvl="2" marL="13716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Both programmers actively engaging with the task throughout a paired session, otherwise no benefit can be expected</a:t>
            </a:r>
            <a:endParaRPr>
              <a:solidFill>
                <a:srgbClr val="000000"/>
              </a:solidFill>
              <a:latin typeface="Arial"/>
              <a:ea typeface="Arial"/>
              <a:cs typeface="Arial"/>
              <a:sym typeface="Arial"/>
            </a:endParaRPr>
          </a:p>
          <a:p>
            <a:pPr indent="-317500" lvl="2" marL="13716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Both programmers expected to keep up a running commentary - “programming out loud” </a:t>
            </a:r>
            <a:endParaRPr>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Experience:  In this case, time zones and schedules precluded effective pair programming</a:t>
            </a:r>
            <a:endParaRPr>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Individuals worked in isolation - Instead, Slack communication as code sections completed</a:t>
            </a:r>
            <a:endParaRPr>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Use of Pivotal Tracker</a:t>
            </a:r>
            <a:endParaRPr b="1" sz="2800"/>
          </a:p>
        </p:txBody>
      </p:sp>
      <p:sp>
        <p:nvSpPr>
          <p:cNvPr id="153" name="Google Shape;153;p24"/>
          <p:cNvSpPr txBox="1"/>
          <p:nvPr>
            <p:ph idx="1" type="body"/>
          </p:nvPr>
        </p:nvSpPr>
        <p:spPr>
          <a:xfrm>
            <a:off x="311700" y="1017800"/>
            <a:ext cx="8520600" cy="3772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Arial"/>
              <a:buChar char="❖"/>
            </a:pPr>
            <a:r>
              <a:rPr b="1" lang="en">
                <a:solidFill>
                  <a:srgbClr val="0000FF"/>
                </a:solidFill>
              </a:rPr>
              <a:t>Overview</a:t>
            </a:r>
            <a:endParaRPr b="1" sz="1400">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Meeting Agenda included new or revised requirements &amp; tasks for new iteration</a:t>
            </a:r>
            <a:endParaRPr>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Pivotal Tracker updated following meeting:</a:t>
            </a:r>
            <a:endParaRPr>
              <a:solidFill>
                <a:srgbClr val="000000"/>
              </a:solidFill>
              <a:latin typeface="Arial"/>
              <a:ea typeface="Arial"/>
              <a:cs typeface="Arial"/>
              <a:sym typeface="Arial"/>
            </a:endParaRPr>
          </a:p>
          <a:p>
            <a:pPr indent="-317500" lvl="2" marL="13716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Requirements Update</a:t>
            </a:r>
            <a:endParaRPr>
              <a:solidFill>
                <a:srgbClr val="000000"/>
              </a:solidFill>
              <a:latin typeface="Arial"/>
              <a:ea typeface="Arial"/>
              <a:cs typeface="Arial"/>
              <a:sym typeface="Arial"/>
            </a:endParaRPr>
          </a:p>
          <a:p>
            <a:pPr indent="-317500" lvl="2" marL="13716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Task Update</a:t>
            </a:r>
            <a:endParaRPr>
              <a:solidFill>
                <a:srgbClr val="000000"/>
              </a:solidFill>
              <a:latin typeface="Arial"/>
              <a:ea typeface="Arial"/>
              <a:cs typeface="Arial"/>
              <a:sym typeface="Arial"/>
            </a:endParaRPr>
          </a:p>
          <a:p>
            <a:pPr indent="-317500" lvl="2" marL="13716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Metric update</a:t>
            </a:r>
            <a:endParaRPr>
              <a:solidFill>
                <a:srgbClr val="000000"/>
              </a:solidFill>
              <a:latin typeface="Arial"/>
              <a:ea typeface="Arial"/>
              <a:cs typeface="Arial"/>
              <a:sym typeface="Arial"/>
            </a:endParaRPr>
          </a:p>
          <a:p>
            <a:pPr indent="-317500" lvl="2" marL="13716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Story clean-up</a:t>
            </a:r>
            <a:endParaRPr>
              <a:solidFill>
                <a:srgbClr val="000000"/>
              </a:solidFill>
              <a:latin typeface="Arial"/>
              <a:ea typeface="Arial"/>
              <a:cs typeface="Arial"/>
              <a:sym typeface="Arial"/>
            </a:endParaRPr>
          </a:p>
          <a:p>
            <a:pPr indent="-317500" lvl="2" marL="13716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Bug Review</a:t>
            </a:r>
            <a:endParaRPr>
              <a:solidFill>
                <a:srgbClr val="000000"/>
              </a:solidFill>
              <a:latin typeface="Arial"/>
              <a:ea typeface="Arial"/>
              <a:cs typeface="Arial"/>
              <a:sym typeface="Arial"/>
            </a:endParaRPr>
          </a:p>
          <a:p>
            <a:pPr indent="-317500" lvl="2" marL="13716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Work assignment</a:t>
            </a:r>
            <a:endParaRPr>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5"/>
          <p:cNvPicPr preferRelativeResize="0"/>
          <p:nvPr/>
        </p:nvPicPr>
        <p:blipFill>
          <a:blip r:embed="rId3">
            <a:alphaModFix/>
          </a:blip>
          <a:stretch>
            <a:fillRect/>
          </a:stretch>
        </p:blipFill>
        <p:spPr>
          <a:xfrm>
            <a:off x="2819400" y="441050"/>
            <a:ext cx="3505200" cy="1009650"/>
          </a:xfrm>
          <a:prstGeom prst="rect">
            <a:avLst/>
          </a:prstGeom>
          <a:noFill/>
          <a:ln>
            <a:noFill/>
          </a:ln>
        </p:spPr>
      </p:pic>
      <p:sp>
        <p:nvSpPr>
          <p:cNvPr id="159" name="Google Shape;159;p25"/>
          <p:cNvSpPr txBox="1"/>
          <p:nvPr>
            <p:ph type="ctrTitle"/>
          </p:nvPr>
        </p:nvSpPr>
        <p:spPr>
          <a:xfrm>
            <a:off x="460950" y="1787100"/>
            <a:ext cx="8222100" cy="3280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400"/>
              <a:t>Section III</a:t>
            </a:r>
            <a:endParaRPr sz="3400"/>
          </a:p>
          <a:p>
            <a:pPr indent="0" lvl="0" marL="0" rtl="0" algn="ctr">
              <a:spcBef>
                <a:spcPts val="0"/>
              </a:spcBef>
              <a:spcAft>
                <a:spcPts val="0"/>
              </a:spcAft>
              <a:buNone/>
            </a:pPr>
            <a:r>
              <a:t/>
            </a:r>
            <a:endParaRPr sz="3000"/>
          </a:p>
          <a:p>
            <a:pPr indent="0" lvl="0" marL="0" rtl="0" algn="ctr">
              <a:spcBef>
                <a:spcPts val="0"/>
              </a:spcBef>
              <a:spcAft>
                <a:spcPts val="0"/>
              </a:spcAft>
              <a:buNone/>
            </a:pPr>
            <a:r>
              <a:rPr b="1" lang="en" sz="3400">
                <a:solidFill>
                  <a:srgbClr val="F6B26B"/>
                </a:solidFill>
              </a:rPr>
              <a:t>Requirements Analysis</a:t>
            </a:r>
            <a:endParaRPr b="1" sz="3400">
              <a:solidFill>
                <a:srgbClr val="F6B26B"/>
              </a:solidFill>
            </a:endParaRPr>
          </a:p>
          <a:p>
            <a:pPr indent="0" lvl="0" marL="0" rtl="0" algn="ctr">
              <a:spcBef>
                <a:spcPts val="0"/>
              </a:spcBef>
              <a:spcAft>
                <a:spcPts val="0"/>
              </a:spcAft>
              <a:buNone/>
            </a:pPr>
            <a:r>
              <a:t/>
            </a:r>
            <a:endParaRPr sz="3000"/>
          </a:p>
          <a:p>
            <a:pPr indent="0" lvl="0" marL="0" rtl="0" algn="ctr">
              <a:spcBef>
                <a:spcPts val="0"/>
              </a:spcBef>
              <a:spcAft>
                <a:spcPts val="0"/>
              </a:spcAft>
              <a:buNone/>
            </a:pPr>
            <a:r>
              <a:rPr lang="en" sz="2400"/>
              <a:t>Presenter:  Chen Zhao &amp; Josephine But</a:t>
            </a:r>
            <a:endParaRPr sz="2400"/>
          </a:p>
          <a:p>
            <a:pPr indent="0" lvl="0" marL="0" rtl="0" algn="ctr">
              <a:spcBef>
                <a:spcPts val="0"/>
              </a:spcBef>
              <a:spcAft>
                <a:spcPts val="0"/>
              </a:spcAft>
              <a:buNone/>
            </a:pPr>
            <a:r>
              <a:t/>
            </a:r>
            <a:endParaRPr sz="3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Requirements Analysis</a:t>
            </a:r>
            <a:endParaRPr b="1" sz="2800"/>
          </a:p>
          <a:p>
            <a:pPr indent="0" lvl="0" marL="0" rtl="0" algn="l">
              <a:spcBef>
                <a:spcPts val="0"/>
              </a:spcBef>
              <a:spcAft>
                <a:spcPts val="0"/>
              </a:spcAft>
              <a:buSzPts val="990"/>
              <a:buNone/>
            </a:pPr>
            <a:r>
              <a:t/>
            </a:r>
            <a:endParaRPr sz="2700"/>
          </a:p>
        </p:txBody>
      </p:sp>
      <p:sp>
        <p:nvSpPr>
          <p:cNvPr id="165" name="Google Shape;165;p26"/>
          <p:cNvSpPr txBox="1"/>
          <p:nvPr>
            <p:ph idx="1" type="body"/>
          </p:nvPr>
        </p:nvSpPr>
        <p:spPr>
          <a:xfrm>
            <a:off x="311700" y="1116300"/>
            <a:ext cx="8520600" cy="3729000"/>
          </a:xfrm>
          <a:prstGeom prst="rect">
            <a:avLst/>
          </a:prstGeom>
        </p:spPr>
        <p:txBody>
          <a:bodyPr anchorCtr="0" anchor="t" bIns="91425" lIns="91425" spcFirstLastPara="1" rIns="91425" wrap="square" tIns="91425">
            <a:normAutofit fontScale="62500" lnSpcReduction="20000"/>
          </a:bodyPr>
          <a:lstStyle/>
          <a:p>
            <a:pPr indent="-331210" lvl="0" marL="457200" rtl="0" algn="l">
              <a:spcBef>
                <a:spcPts val="0"/>
              </a:spcBef>
              <a:spcAft>
                <a:spcPts val="0"/>
              </a:spcAft>
              <a:buClr>
                <a:srgbClr val="000000"/>
              </a:buClr>
              <a:buSzPct val="118302"/>
              <a:buFont typeface="Arial"/>
              <a:buChar char="❖"/>
            </a:pPr>
            <a:r>
              <a:rPr b="1" lang="en" sz="2185">
                <a:solidFill>
                  <a:srgbClr val="0000FF"/>
                </a:solidFill>
                <a:latin typeface="Arial"/>
                <a:ea typeface="Arial"/>
                <a:cs typeface="Arial"/>
                <a:sym typeface="Arial"/>
              </a:rPr>
              <a:t>Functional Requirements</a:t>
            </a:r>
            <a:endParaRPr b="1" sz="2185">
              <a:solidFill>
                <a:srgbClr val="0000FF"/>
              </a:solidFill>
              <a:latin typeface="Arial"/>
              <a:ea typeface="Arial"/>
              <a:cs typeface="Arial"/>
              <a:sym typeface="Arial"/>
            </a:endParaRPr>
          </a:p>
          <a:p>
            <a:pPr indent="-284162" lvl="1" marL="914400" rtl="0" algn="l">
              <a:spcBef>
                <a:spcPts val="0"/>
              </a:spcBef>
              <a:spcAft>
                <a:spcPts val="0"/>
              </a:spcAft>
              <a:buClr>
                <a:srgbClr val="000000"/>
              </a:buClr>
              <a:buSzPct val="140000"/>
              <a:buFont typeface="Arial"/>
              <a:buChar char="➢"/>
            </a:pPr>
            <a:r>
              <a:rPr b="1" lang="en" sz="1000">
                <a:solidFill>
                  <a:srgbClr val="222222"/>
                </a:solidFill>
                <a:latin typeface="Arial"/>
                <a:ea typeface="Arial"/>
                <a:cs typeface="Arial"/>
                <a:sym typeface="Arial"/>
              </a:rPr>
              <a:t>Essential Features:</a:t>
            </a:r>
            <a:endParaRPr b="1" sz="1000">
              <a:solidFill>
                <a:srgbClr val="222222"/>
              </a:solidFill>
              <a:latin typeface="Arial"/>
              <a:ea typeface="Arial"/>
              <a:cs typeface="Arial"/>
              <a:sym typeface="Arial"/>
            </a:endParaRPr>
          </a:p>
          <a:p>
            <a:pPr indent="-268287" lvl="2" marL="1371600" rtl="0" algn="l">
              <a:spcBef>
                <a:spcPts val="0"/>
              </a:spcBef>
              <a:spcAft>
                <a:spcPts val="0"/>
              </a:spcAft>
              <a:buClr>
                <a:srgbClr val="222222"/>
              </a:buClr>
              <a:buSzPct val="100000"/>
              <a:buFont typeface="Arial"/>
              <a:buChar char="■"/>
            </a:pPr>
            <a:r>
              <a:rPr lang="en" sz="1000">
                <a:solidFill>
                  <a:srgbClr val="222222"/>
                </a:solidFill>
                <a:latin typeface="Arial"/>
                <a:ea typeface="Arial"/>
                <a:cs typeface="Arial"/>
                <a:sym typeface="Arial"/>
              </a:rPr>
              <a:t>User Registration</a:t>
            </a:r>
            <a:endParaRPr sz="1000">
              <a:solidFill>
                <a:srgbClr val="222222"/>
              </a:solidFill>
              <a:latin typeface="Arial"/>
              <a:ea typeface="Arial"/>
              <a:cs typeface="Arial"/>
              <a:sym typeface="Arial"/>
            </a:endParaRPr>
          </a:p>
          <a:p>
            <a:pPr indent="-268287" lvl="2" marL="1371600" rtl="0" algn="l">
              <a:spcBef>
                <a:spcPts val="0"/>
              </a:spcBef>
              <a:spcAft>
                <a:spcPts val="0"/>
              </a:spcAft>
              <a:buClr>
                <a:srgbClr val="222222"/>
              </a:buClr>
              <a:buSzPct val="100000"/>
              <a:buFont typeface="Arial"/>
              <a:buChar char="■"/>
            </a:pPr>
            <a:r>
              <a:rPr lang="en" sz="1000">
                <a:solidFill>
                  <a:srgbClr val="222222"/>
                </a:solidFill>
                <a:latin typeface="Arial"/>
                <a:ea typeface="Arial"/>
                <a:cs typeface="Arial"/>
                <a:sym typeface="Arial"/>
              </a:rPr>
              <a:t>User Login</a:t>
            </a:r>
            <a:endParaRPr sz="1000">
              <a:solidFill>
                <a:srgbClr val="222222"/>
              </a:solidFill>
              <a:latin typeface="Arial"/>
              <a:ea typeface="Arial"/>
              <a:cs typeface="Arial"/>
              <a:sym typeface="Arial"/>
            </a:endParaRPr>
          </a:p>
          <a:p>
            <a:pPr indent="-268287" lvl="2" marL="1371600" rtl="0" algn="l">
              <a:spcBef>
                <a:spcPts val="0"/>
              </a:spcBef>
              <a:spcAft>
                <a:spcPts val="0"/>
              </a:spcAft>
              <a:buClr>
                <a:srgbClr val="222222"/>
              </a:buClr>
              <a:buSzPct val="100000"/>
              <a:buFont typeface="Arial"/>
              <a:buChar char="■"/>
            </a:pPr>
            <a:r>
              <a:rPr lang="en" sz="1000">
                <a:solidFill>
                  <a:srgbClr val="222222"/>
                </a:solidFill>
                <a:latin typeface="Arial"/>
                <a:ea typeface="Arial"/>
                <a:cs typeface="Arial"/>
                <a:sym typeface="Arial"/>
              </a:rPr>
              <a:t>Create a meal </a:t>
            </a:r>
            <a:endParaRPr sz="1000">
              <a:solidFill>
                <a:srgbClr val="222222"/>
              </a:solidFill>
              <a:latin typeface="Arial"/>
              <a:ea typeface="Arial"/>
              <a:cs typeface="Arial"/>
              <a:sym typeface="Arial"/>
            </a:endParaRPr>
          </a:p>
          <a:p>
            <a:pPr indent="-268287" lvl="2" marL="1371600" rtl="0" algn="l">
              <a:spcBef>
                <a:spcPts val="0"/>
              </a:spcBef>
              <a:spcAft>
                <a:spcPts val="0"/>
              </a:spcAft>
              <a:buClr>
                <a:srgbClr val="222222"/>
              </a:buClr>
              <a:buSzPct val="100000"/>
              <a:buFont typeface="Arial"/>
              <a:buChar char="■"/>
            </a:pPr>
            <a:r>
              <a:rPr lang="en" sz="1000">
                <a:solidFill>
                  <a:srgbClr val="222222"/>
                </a:solidFill>
                <a:latin typeface="Arial"/>
                <a:ea typeface="Arial"/>
                <a:cs typeface="Arial"/>
                <a:sym typeface="Arial"/>
              </a:rPr>
              <a:t>Retrieve the meal nutrition information</a:t>
            </a:r>
            <a:endParaRPr sz="1000">
              <a:solidFill>
                <a:srgbClr val="222222"/>
              </a:solidFill>
              <a:latin typeface="Arial"/>
              <a:ea typeface="Arial"/>
              <a:cs typeface="Arial"/>
              <a:sym typeface="Arial"/>
            </a:endParaRPr>
          </a:p>
          <a:p>
            <a:pPr indent="-268287" lvl="2" marL="1371600" rtl="0" algn="l">
              <a:spcBef>
                <a:spcPts val="0"/>
              </a:spcBef>
              <a:spcAft>
                <a:spcPts val="0"/>
              </a:spcAft>
              <a:buClr>
                <a:srgbClr val="222222"/>
              </a:buClr>
              <a:buSzPct val="100000"/>
              <a:buFont typeface="Arial"/>
              <a:buChar char="■"/>
            </a:pPr>
            <a:r>
              <a:rPr lang="en" sz="1000">
                <a:solidFill>
                  <a:srgbClr val="222222"/>
                </a:solidFill>
                <a:latin typeface="Arial"/>
                <a:ea typeface="Arial"/>
                <a:cs typeface="Arial"/>
                <a:sym typeface="Arial"/>
              </a:rPr>
              <a:t>Update a meal</a:t>
            </a:r>
            <a:endParaRPr sz="1000">
              <a:solidFill>
                <a:srgbClr val="222222"/>
              </a:solidFill>
              <a:latin typeface="Arial"/>
              <a:ea typeface="Arial"/>
              <a:cs typeface="Arial"/>
              <a:sym typeface="Arial"/>
            </a:endParaRPr>
          </a:p>
          <a:p>
            <a:pPr indent="-268287" lvl="2" marL="1371600" rtl="0" algn="l">
              <a:spcBef>
                <a:spcPts val="0"/>
              </a:spcBef>
              <a:spcAft>
                <a:spcPts val="0"/>
              </a:spcAft>
              <a:buClr>
                <a:srgbClr val="222222"/>
              </a:buClr>
              <a:buSzPct val="100000"/>
              <a:buFont typeface="Arial"/>
              <a:buChar char="■"/>
            </a:pPr>
            <a:r>
              <a:rPr lang="en" sz="1000">
                <a:solidFill>
                  <a:srgbClr val="222222"/>
                </a:solidFill>
                <a:latin typeface="Arial"/>
                <a:ea typeface="Arial"/>
                <a:cs typeface="Arial"/>
                <a:sym typeface="Arial"/>
              </a:rPr>
              <a:t>Delete a meal</a:t>
            </a:r>
            <a:endParaRPr sz="1000">
              <a:solidFill>
                <a:srgbClr val="222222"/>
              </a:solidFill>
              <a:latin typeface="Arial"/>
              <a:ea typeface="Arial"/>
              <a:cs typeface="Arial"/>
              <a:sym typeface="Arial"/>
            </a:endParaRPr>
          </a:p>
          <a:p>
            <a:pPr indent="-268287" lvl="2" marL="1371600" rtl="0" algn="l">
              <a:spcBef>
                <a:spcPts val="0"/>
              </a:spcBef>
              <a:spcAft>
                <a:spcPts val="0"/>
              </a:spcAft>
              <a:buClr>
                <a:srgbClr val="222222"/>
              </a:buClr>
              <a:buSzPct val="100000"/>
              <a:buFont typeface="Arial"/>
              <a:buChar char="■"/>
            </a:pPr>
            <a:r>
              <a:rPr lang="en" sz="1000">
                <a:solidFill>
                  <a:srgbClr val="222222"/>
                </a:solidFill>
                <a:latin typeface="Arial"/>
                <a:ea typeface="Arial"/>
                <a:cs typeface="Arial"/>
                <a:sym typeface="Arial"/>
              </a:rPr>
              <a:t>Administrator Login</a:t>
            </a:r>
            <a:endParaRPr sz="1000">
              <a:solidFill>
                <a:srgbClr val="222222"/>
              </a:solidFill>
              <a:latin typeface="Arial"/>
              <a:ea typeface="Arial"/>
              <a:cs typeface="Arial"/>
              <a:sym typeface="Arial"/>
            </a:endParaRPr>
          </a:p>
          <a:p>
            <a:pPr indent="-268287" lvl="2" marL="1371600" rtl="0" algn="l">
              <a:spcBef>
                <a:spcPts val="0"/>
              </a:spcBef>
              <a:spcAft>
                <a:spcPts val="0"/>
              </a:spcAft>
              <a:buClr>
                <a:srgbClr val="222222"/>
              </a:buClr>
              <a:buSzPct val="100000"/>
              <a:buFont typeface="Arial"/>
              <a:buChar char="■"/>
            </a:pPr>
            <a:r>
              <a:rPr lang="en" sz="1000">
                <a:solidFill>
                  <a:srgbClr val="222222"/>
                </a:solidFill>
                <a:latin typeface="Arial"/>
                <a:ea typeface="Arial"/>
                <a:cs typeface="Arial"/>
                <a:sym typeface="Arial"/>
              </a:rPr>
              <a:t>Administrator retrieve user record</a:t>
            </a:r>
            <a:endParaRPr sz="1000">
              <a:solidFill>
                <a:srgbClr val="222222"/>
              </a:solidFill>
              <a:latin typeface="Arial"/>
              <a:ea typeface="Arial"/>
              <a:cs typeface="Arial"/>
              <a:sym typeface="Arial"/>
            </a:endParaRPr>
          </a:p>
          <a:p>
            <a:pPr indent="-268287" lvl="2" marL="1371600" rtl="0" algn="l">
              <a:spcBef>
                <a:spcPts val="0"/>
              </a:spcBef>
              <a:spcAft>
                <a:spcPts val="0"/>
              </a:spcAft>
              <a:buClr>
                <a:srgbClr val="222222"/>
              </a:buClr>
              <a:buSzPct val="100000"/>
              <a:buFont typeface="Arial"/>
              <a:buChar char="■"/>
            </a:pPr>
            <a:r>
              <a:rPr lang="en" sz="1000">
                <a:solidFill>
                  <a:srgbClr val="222222"/>
                </a:solidFill>
                <a:latin typeface="Arial"/>
                <a:ea typeface="Arial"/>
                <a:cs typeface="Arial"/>
                <a:sym typeface="Arial"/>
              </a:rPr>
              <a:t>Administrator update user record</a:t>
            </a:r>
            <a:endParaRPr sz="1000">
              <a:solidFill>
                <a:srgbClr val="222222"/>
              </a:solidFill>
              <a:latin typeface="Arial"/>
              <a:ea typeface="Arial"/>
              <a:cs typeface="Arial"/>
              <a:sym typeface="Arial"/>
            </a:endParaRPr>
          </a:p>
          <a:p>
            <a:pPr indent="-268287" lvl="2" marL="1371600" rtl="0" algn="l">
              <a:spcBef>
                <a:spcPts val="0"/>
              </a:spcBef>
              <a:spcAft>
                <a:spcPts val="0"/>
              </a:spcAft>
              <a:buClr>
                <a:srgbClr val="222222"/>
              </a:buClr>
              <a:buSzPct val="100000"/>
              <a:buFont typeface="Arial"/>
              <a:buChar char="■"/>
            </a:pPr>
            <a:r>
              <a:rPr lang="en" sz="1000">
                <a:solidFill>
                  <a:srgbClr val="222222"/>
                </a:solidFill>
                <a:latin typeface="Arial"/>
                <a:ea typeface="Arial"/>
                <a:cs typeface="Arial"/>
                <a:sym typeface="Arial"/>
              </a:rPr>
              <a:t>Administrator delete user account</a:t>
            </a:r>
            <a:endParaRPr sz="1000">
              <a:solidFill>
                <a:srgbClr val="222222"/>
              </a:solidFill>
              <a:latin typeface="Arial"/>
              <a:ea typeface="Arial"/>
              <a:cs typeface="Arial"/>
              <a:sym typeface="Arial"/>
            </a:endParaRPr>
          </a:p>
          <a:p>
            <a:pPr indent="0" lvl="0" marL="1371600" rtl="0" algn="l">
              <a:spcBef>
                <a:spcPts val="0"/>
              </a:spcBef>
              <a:spcAft>
                <a:spcPts val="0"/>
              </a:spcAft>
              <a:buNone/>
            </a:pPr>
            <a:r>
              <a:t/>
            </a:r>
            <a:endParaRPr sz="636">
              <a:solidFill>
                <a:srgbClr val="222222"/>
              </a:solidFill>
              <a:latin typeface="Arial"/>
              <a:ea typeface="Arial"/>
              <a:cs typeface="Arial"/>
              <a:sym typeface="Arial"/>
            </a:endParaRPr>
          </a:p>
          <a:p>
            <a:pPr indent="-284162" lvl="1" marL="914400" rtl="0" algn="l">
              <a:spcBef>
                <a:spcPts val="0"/>
              </a:spcBef>
              <a:spcAft>
                <a:spcPts val="0"/>
              </a:spcAft>
              <a:buClr>
                <a:srgbClr val="000000"/>
              </a:buClr>
              <a:buSzPct val="140000"/>
              <a:buFont typeface="Arial"/>
              <a:buChar char="➢"/>
            </a:pPr>
            <a:r>
              <a:rPr b="1" lang="en" sz="1000">
                <a:solidFill>
                  <a:srgbClr val="222222"/>
                </a:solidFill>
                <a:latin typeface="Arial"/>
                <a:ea typeface="Arial"/>
                <a:cs typeface="Arial"/>
                <a:sym typeface="Arial"/>
              </a:rPr>
              <a:t>Optional Features:</a:t>
            </a:r>
            <a:endParaRPr b="1" sz="1000">
              <a:solidFill>
                <a:srgbClr val="222222"/>
              </a:solidFill>
              <a:latin typeface="Arial"/>
              <a:ea typeface="Arial"/>
              <a:cs typeface="Arial"/>
              <a:sym typeface="Arial"/>
            </a:endParaRPr>
          </a:p>
          <a:p>
            <a:pPr indent="-268287" lvl="2" marL="1371600" rtl="0" algn="l">
              <a:spcBef>
                <a:spcPts val="0"/>
              </a:spcBef>
              <a:spcAft>
                <a:spcPts val="0"/>
              </a:spcAft>
              <a:buClr>
                <a:srgbClr val="222222"/>
              </a:buClr>
              <a:buSzPct val="100000"/>
              <a:buFont typeface="Arial"/>
              <a:buChar char="■"/>
            </a:pPr>
            <a:r>
              <a:rPr lang="en" sz="1000">
                <a:solidFill>
                  <a:srgbClr val="222222"/>
                </a:solidFill>
                <a:latin typeface="Arial"/>
                <a:ea typeface="Arial"/>
                <a:cs typeface="Arial"/>
                <a:sym typeface="Arial"/>
              </a:rPr>
              <a:t>Input of </a:t>
            </a:r>
            <a:r>
              <a:rPr lang="en" sz="1000">
                <a:solidFill>
                  <a:srgbClr val="222222"/>
                </a:solidFill>
                <a:latin typeface="Arial"/>
                <a:ea typeface="Arial"/>
                <a:cs typeface="Arial"/>
                <a:sym typeface="Arial"/>
              </a:rPr>
              <a:t>multiple</a:t>
            </a:r>
            <a:r>
              <a:rPr lang="en" sz="1000">
                <a:solidFill>
                  <a:srgbClr val="222222"/>
                </a:solidFill>
                <a:latin typeface="Arial"/>
                <a:ea typeface="Arial"/>
                <a:cs typeface="Arial"/>
                <a:sym typeface="Arial"/>
              </a:rPr>
              <a:t> food items</a:t>
            </a:r>
            <a:endParaRPr sz="1000">
              <a:solidFill>
                <a:srgbClr val="222222"/>
              </a:solidFill>
              <a:latin typeface="Arial"/>
              <a:ea typeface="Arial"/>
              <a:cs typeface="Arial"/>
              <a:sym typeface="Arial"/>
            </a:endParaRPr>
          </a:p>
          <a:p>
            <a:pPr indent="-268287" lvl="2" marL="1371600" rtl="0" algn="l">
              <a:spcBef>
                <a:spcPts val="0"/>
              </a:spcBef>
              <a:spcAft>
                <a:spcPts val="0"/>
              </a:spcAft>
              <a:buClr>
                <a:srgbClr val="222222"/>
              </a:buClr>
              <a:buSzPct val="100000"/>
              <a:buFont typeface="Arial"/>
              <a:buChar char="■"/>
            </a:pPr>
            <a:r>
              <a:rPr lang="en" sz="1000">
                <a:solidFill>
                  <a:srgbClr val="222222"/>
                </a:solidFill>
                <a:latin typeface="Arial"/>
                <a:ea typeface="Arial"/>
                <a:cs typeface="Arial"/>
                <a:sym typeface="Arial"/>
              </a:rPr>
              <a:t>User can search the meal by meal type and meal date</a:t>
            </a:r>
            <a:endParaRPr sz="1000">
              <a:solidFill>
                <a:srgbClr val="222222"/>
              </a:solidFill>
              <a:latin typeface="Arial"/>
              <a:ea typeface="Arial"/>
              <a:cs typeface="Arial"/>
              <a:sym typeface="Arial"/>
            </a:endParaRPr>
          </a:p>
          <a:p>
            <a:pPr indent="-268287" lvl="2" marL="1371600" rtl="0" algn="l">
              <a:spcBef>
                <a:spcPts val="0"/>
              </a:spcBef>
              <a:spcAft>
                <a:spcPts val="0"/>
              </a:spcAft>
              <a:buClr>
                <a:srgbClr val="222222"/>
              </a:buClr>
              <a:buSzPct val="100000"/>
              <a:buFont typeface="Arial"/>
              <a:buChar char="■"/>
            </a:pPr>
            <a:r>
              <a:rPr lang="en" sz="1000">
                <a:solidFill>
                  <a:srgbClr val="222222"/>
                </a:solidFill>
                <a:latin typeface="Arial"/>
                <a:ea typeface="Arial"/>
                <a:cs typeface="Arial"/>
                <a:sym typeface="Arial"/>
              </a:rPr>
              <a:t>Meal nutrition information can be calculated by the quantity of the food</a:t>
            </a:r>
            <a:endParaRPr sz="1000">
              <a:solidFill>
                <a:srgbClr val="222222"/>
              </a:solidFill>
              <a:latin typeface="Arial"/>
              <a:ea typeface="Arial"/>
              <a:cs typeface="Arial"/>
              <a:sym typeface="Arial"/>
            </a:endParaRPr>
          </a:p>
          <a:p>
            <a:pPr indent="-268287" lvl="2" marL="1371600" rtl="0" algn="l">
              <a:spcBef>
                <a:spcPts val="0"/>
              </a:spcBef>
              <a:spcAft>
                <a:spcPts val="0"/>
              </a:spcAft>
              <a:buClr>
                <a:srgbClr val="222222"/>
              </a:buClr>
              <a:buSzPct val="100000"/>
              <a:buFont typeface="Arial"/>
              <a:buChar char="■"/>
            </a:pPr>
            <a:r>
              <a:rPr lang="en" sz="1000">
                <a:solidFill>
                  <a:srgbClr val="222222"/>
                </a:solidFill>
                <a:latin typeface="Arial"/>
                <a:ea typeface="Arial"/>
                <a:cs typeface="Arial"/>
                <a:sym typeface="Arial"/>
              </a:rPr>
              <a:t>Input calories suggestion based on user’s gender, age, weight and height</a:t>
            </a:r>
            <a:endParaRPr sz="1000">
              <a:solidFill>
                <a:srgbClr val="222222"/>
              </a:solidFill>
              <a:latin typeface="Arial"/>
              <a:ea typeface="Arial"/>
              <a:cs typeface="Arial"/>
              <a:sym typeface="Arial"/>
            </a:endParaRPr>
          </a:p>
          <a:p>
            <a:pPr indent="-268287" lvl="2" marL="1371600" rtl="0" algn="l">
              <a:spcBef>
                <a:spcPts val="0"/>
              </a:spcBef>
              <a:spcAft>
                <a:spcPts val="0"/>
              </a:spcAft>
              <a:buClr>
                <a:srgbClr val="222222"/>
              </a:buClr>
              <a:buSzPct val="100000"/>
              <a:buFont typeface="Arial"/>
              <a:buChar char="■"/>
            </a:pPr>
            <a:r>
              <a:rPr lang="en" sz="1000">
                <a:solidFill>
                  <a:srgbClr val="222222"/>
                </a:solidFill>
                <a:latin typeface="Arial"/>
                <a:ea typeface="Arial"/>
                <a:cs typeface="Arial"/>
                <a:sym typeface="Arial"/>
              </a:rPr>
              <a:t>Be able to query DB based on varying criteria</a:t>
            </a:r>
            <a:endParaRPr sz="1000">
              <a:solidFill>
                <a:srgbClr val="222222"/>
              </a:solidFill>
              <a:latin typeface="Arial"/>
              <a:ea typeface="Arial"/>
              <a:cs typeface="Arial"/>
              <a:sym typeface="Arial"/>
            </a:endParaRPr>
          </a:p>
          <a:p>
            <a:pPr indent="0" lvl="0" marL="0" rtl="0" algn="l">
              <a:spcBef>
                <a:spcPts val="0"/>
              </a:spcBef>
              <a:spcAft>
                <a:spcPts val="0"/>
              </a:spcAft>
              <a:buNone/>
            </a:pPr>
            <a:r>
              <a:t/>
            </a:r>
            <a:endParaRPr sz="680">
              <a:solidFill>
                <a:srgbClr val="222222"/>
              </a:solidFill>
              <a:latin typeface="Arial"/>
              <a:ea typeface="Arial"/>
              <a:cs typeface="Arial"/>
              <a:sym typeface="Arial"/>
            </a:endParaRPr>
          </a:p>
          <a:p>
            <a:pPr indent="-334673" lvl="0" marL="457200" rtl="0" algn="l">
              <a:spcBef>
                <a:spcPts val="0"/>
              </a:spcBef>
              <a:spcAft>
                <a:spcPts val="0"/>
              </a:spcAft>
              <a:buClr>
                <a:srgbClr val="000000"/>
              </a:buClr>
              <a:buSzPct val="117599"/>
              <a:buFont typeface="Arial"/>
              <a:buChar char="❖"/>
            </a:pPr>
            <a:r>
              <a:rPr b="1" lang="en" sz="2272">
                <a:solidFill>
                  <a:srgbClr val="0000FF"/>
                </a:solidFill>
                <a:latin typeface="Arial"/>
                <a:ea typeface="Arial"/>
                <a:cs typeface="Arial"/>
                <a:sym typeface="Arial"/>
              </a:rPr>
              <a:t>Non-Functional Requirements</a:t>
            </a:r>
            <a:r>
              <a:rPr lang="en" sz="2272">
                <a:solidFill>
                  <a:srgbClr val="222222"/>
                </a:solidFill>
                <a:latin typeface="Arial"/>
                <a:ea typeface="Arial"/>
                <a:cs typeface="Arial"/>
                <a:sym typeface="Arial"/>
              </a:rPr>
              <a:t> </a:t>
            </a:r>
            <a:endParaRPr sz="1000">
              <a:solidFill>
                <a:srgbClr val="222222"/>
              </a:solidFill>
              <a:latin typeface="Arial"/>
              <a:ea typeface="Arial"/>
              <a:cs typeface="Arial"/>
              <a:sym typeface="Arial"/>
            </a:endParaRPr>
          </a:p>
          <a:p>
            <a:pPr indent="-268287" lvl="1" marL="914400" rtl="0" algn="l">
              <a:spcBef>
                <a:spcPts val="0"/>
              </a:spcBef>
              <a:spcAft>
                <a:spcPts val="0"/>
              </a:spcAft>
              <a:buClr>
                <a:srgbClr val="222222"/>
              </a:buClr>
              <a:buSzPct val="100000"/>
              <a:buFont typeface="Arial"/>
              <a:buChar char="➢"/>
            </a:pPr>
            <a:r>
              <a:rPr b="1" lang="en" sz="1000">
                <a:solidFill>
                  <a:srgbClr val="222222"/>
                </a:solidFill>
                <a:latin typeface="Arial"/>
                <a:ea typeface="Arial"/>
                <a:cs typeface="Arial"/>
                <a:sym typeface="Arial"/>
              </a:rPr>
              <a:t>Application speed </a:t>
            </a:r>
            <a:endParaRPr b="1" sz="1000">
              <a:solidFill>
                <a:srgbClr val="222222"/>
              </a:solidFill>
              <a:latin typeface="Arial"/>
              <a:ea typeface="Arial"/>
              <a:cs typeface="Arial"/>
              <a:sym typeface="Arial"/>
            </a:endParaRPr>
          </a:p>
          <a:p>
            <a:pPr indent="-268287" lvl="2" marL="1371600" rtl="0" algn="l">
              <a:spcBef>
                <a:spcPts val="0"/>
              </a:spcBef>
              <a:spcAft>
                <a:spcPts val="0"/>
              </a:spcAft>
              <a:buClr>
                <a:srgbClr val="222222"/>
              </a:buClr>
              <a:buSzPct val="100000"/>
              <a:buFont typeface="Arial"/>
              <a:buChar char="■"/>
            </a:pPr>
            <a:r>
              <a:rPr lang="en" sz="1000">
                <a:solidFill>
                  <a:srgbClr val="222222"/>
                </a:solidFill>
                <a:latin typeface="Arial"/>
                <a:ea typeface="Arial"/>
                <a:cs typeface="Arial"/>
                <a:sym typeface="Arial"/>
              </a:rPr>
              <a:t>Login page load time will not exceed 1 second</a:t>
            </a:r>
            <a:endParaRPr sz="1000">
              <a:solidFill>
                <a:srgbClr val="222222"/>
              </a:solidFill>
              <a:latin typeface="Arial"/>
              <a:ea typeface="Arial"/>
              <a:cs typeface="Arial"/>
              <a:sym typeface="Arial"/>
            </a:endParaRPr>
          </a:p>
          <a:p>
            <a:pPr indent="-272256" lvl="2" marL="13716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The total time the system takes to access the USDA database and return the data to the user will not exceed 5 seconds.</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000">
              <a:solidFill>
                <a:srgbClr val="222222"/>
              </a:solidFill>
              <a:latin typeface="Arial"/>
              <a:ea typeface="Arial"/>
              <a:cs typeface="Arial"/>
              <a:sym typeface="Arial"/>
            </a:endParaRPr>
          </a:p>
          <a:p>
            <a:pPr indent="-268287" lvl="1" marL="914400" rtl="0" algn="l">
              <a:spcBef>
                <a:spcPts val="0"/>
              </a:spcBef>
              <a:spcAft>
                <a:spcPts val="0"/>
              </a:spcAft>
              <a:buClr>
                <a:srgbClr val="222222"/>
              </a:buClr>
              <a:buSzPct val="100000"/>
              <a:buFont typeface="Arial"/>
              <a:buChar char="➢"/>
            </a:pPr>
            <a:r>
              <a:rPr b="1" lang="en" sz="1000">
                <a:solidFill>
                  <a:srgbClr val="222222"/>
                </a:solidFill>
                <a:latin typeface="Arial"/>
                <a:ea typeface="Arial"/>
                <a:cs typeface="Arial"/>
                <a:sym typeface="Arial"/>
              </a:rPr>
              <a:t>Reliability</a:t>
            </a:r>
            <a:endParaRPr b="1" sz="1000">
              <a:solidFill>
                <a:srgbClr val="222222"/>
              </a:solidFill>
              <a:latin typeface="Arial"/>
              <a:ea typeface="Arial"/>
              <a:cs typeface="Arial"/>
              <a:sym typeface="Arial"/>
            </a:endParaRPr>
          </a:p>
          <a:p>
            <a:pPr indent="-268287" lvl="2" marL="1371600" rtl="0" algn="l">
              <a:spcBef>
                <a:spcPts val="0"/>
              </a:spcBef>
              <a:spcAft>
                <a:spcPts val="0"/>
              </a:spcAft>
              <a:buClr>
                <a:srgbClr val="222222"/>
              </a:buClr>
              <a:buSzPct val="96153"/>
              <a:buFont typeface="Arial"/>
              <a:buChar char="■"/>
            </a:pPr>
            <a:r>
              <a:rPr lang="en" sz="1040">
                <a:solidFill>
                  <a:srgbClr val="000000"/>
                </a:solidFill>
                <a:highlight>
                  <a:srgbClr val="FFFFFF"/>
                </a:highlight>
                <a:latin typeface="Arial"/>
                <a:ea typeface="Arial"/>
                <a:cs typeface="Arial"/>
                <a:sym typeface="Arial"/>
              </a:rPr>
              <a:t>The system will have a minimum 85% reliability for any given month meaning it will be up and operating at least 85% of the time. </a:t>
            </a:r>
            <a:endParaRPr sz="1040">
              <a:solidFill>
                <a:srgbClr val="000000"/>
              </a:solidFill>
              <a:highlight>
                <a:srgbClr val="FFFFFF"/>
              </a:highlight>
              <a:latin typeface="Arial"/>
              <a:ea typeface="Arial"/>
              <a:cs typeface="Arial"/>
              <a:sym typeface="Arial"/>
            </a:endParaRPr>
          </a:p>
          <a:p>
            <a:pPr indent="0" lvl="0" marL="1371600" rtl="0" algn="l">
              <a:spcBef>
                <a:spcPts val="0"/>
              </a:spcBef>
              <a:spcAft>
                <a:spcPts val="0"/>
              </a:spcAft>
              <a:buNone/>
            </a:pPr>
            <a:r>
              <a:t/>
            </a:r>
            <a:endParaRPr sz="1000">
              <a:solidFill>
                <a:srgbClr val="222222"/>
              </a:solidFill>
              <a:latin typeface="Arial"/>
              <a:ea typeface="Arial"/>
              <a:cs typeface="Arial"/>
              <a:sym typeface="Arial"/>
            </a:endParaRPr>
          </a:p>
          <a:p>
            <a:pPr indent="-268287" lvl="1" marL="914400" rtl="0" algn="l">
              <a:spcBef>
                <a:spcPts val="0"/>
              </a:spcBef>
              <a:spcAft>
                <a:spcPts val="0"/>
              </a:spcAft>
              <a:buClr>
                <a:srgbClr val="222222"/>
              </a:buClr>
              <a:buSzPct val="100000"/>
              <a:buFont typeface="Arial"/>
              <a:buChar char="➢"/>
            </a:pPr>
            <a:r>
              <a:rPr b="1" lang="en" sz="1000">
                <a:solidFill>
                  <a:srgbClr val="222222"/>
                </a:solidFill>
                <a:latin typeface="Arial"/>
                <a:ea typeface="Arial"/>
                <a:cs typeface="Arial"/>
                <a:sym typeface="Arial"/>
              </a:rPr>
              <a:t>Portability</a:t>
            </a:r>
            <a:endParaRPr b="1" sz="1000">
              <a:solidFill>
                <a:srgbClr val="222222"/>
              </a:solidFill>
              <a:latin typeface="Arial"/>
              <a:ea typeface="Arial"/>
              <a:cs typeface="Arial"/>
              <a:sym typeface="Arial"/>
            </a:endParaRPr>
          </a:p>
          <a:p>
            <a:pPr indent="-272256" lvl="2" marL="13716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The application will operate on Windows 10x and higher, macOS 11x and higher and iOS 14x and higher.</a:t>
            </a:r>
            <a:endParaRPr sz="1100">
              <a:solidFill>
                <a:srgbClr val="000000"/>
              </a:solidFill>
              <a:latin typeface="Arial"/>
              <a:ea typeface="Arial"/>
              <a:cs typeface="Arial"/>
              <a:sym typeface="Arial"/>
            </a:endParaRPr>
          </a:p>
          <a:p>
            <a:pPr indent="0" lvl="0" marL="1371600" rtl="0" algn="l">
              <a:spcBef>
                <a:spcPts val="0"/>
              </a:spcBef>
              <a:spcAft>
                <a:spcPts val="0"/>
              </a:spcAft>
              <a:buNone/>
            </a:pPr>
            <a:r>
              <a:t/>
            </a:r>
            <a:endParaRPr sz="1000">
              <a:solidFill>
                <a:srgbClr val="222222"/>
              </a:solidFill>
              <a:latin typeface="Arial"/>
              <a:ea typeface="Arial"/>
              <a:cs typeface="Arial"/>
              <a:sym typeface="Arial"/>
            </a:endParaRPr>
          </a:p>
          <a:p>
            <a:pPr indent="457200" lvl="0" marL="0" rtl="0" algn="l">
              <a:spcBef>
                <a:spcPts val="0"/>
              </a:spcBef>
              <a:spcAft>
                <a:spcPts val="0"/>
              </a:spcAft>
              <a:buNone/>
            </a:pPr>
            <a:r>
              <a:rPr lang="en" sz="1200">
                <a:solidFill>
                  <a:srgbClr val="000000"/>
                </a:solidFill>
                <a:highlight>
                  <a:srgbClr val="FFFFFF"/>
                </a:highlight>
                <a:latin typeface="Arial"/>
                <a:ea typeface="Arial"/>
                <a:cs typeface="Arial"/>
                <a:sym typeface="Arial"/>
              </a:rPr>
              <a:t>	</a:t>
            </a:r>
            <a:endParaRPr sz="1000">
              <a:solidFill>
                <a:srgbClr val="222222"/>
              </a:solidFill>
              <a:latin typeface="Arial"/>
              <a:ea typeface="Arial"/>
              <a:cs typeface="Arial"/>
              <a:sym typeface="Arial"/>
            </a:endParaRPr>
          </a:p>
          <a:p>
            <a:pPr indent="457200" lvl="0" marL="0" rtl="0" algn="l">
              <a:spcBef>
                <a:spcPts val="0"/>
              </a:spcBef>
              <a:spcAft>
                <a:spcPts val="0"/>
              </a:spcAft>
              <a:buNone/>
            </a:pPr>
            <a:r>
              <a:t/>
            </a:r>
            <a:endParaRPr sz="1000">
              <a:solidFill>
                <a:srgbClr val="222222"/>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Pivotal Tracker - User Stories</a:t>
            </a:r>
            <a:endParaRPr b="1" sz="2800"/>
          </a:p>
        </p:txBody>
      </p:sp>
      <p:sp>
        <p:nvSpPr>
          <p:cNvPr id="171" name="Google Shape;171;p27"/>
          <p:cNvSpPr txBox="1"/>
          <p:nvPr>
            <p:ph idx="1" type="body"/>
          </p:nvPr>
        </p:nvSpPr>
        <p:spPr>
          <a:xfrm>
            <a:off x="311700" y="111160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Create user stories </a:t>
            </a:r>
            <a:r>
              <a:rPr lang="en"/>
              <a:t>to represent software’s functional requirements and drive the whole development process</a:t>
            </a:r>
            <a:endParaRPr/>
          </a:p>
        </p:txBody>
      </p:sp>
      <p:pic>
        <p:nvPicPr>
          <p:cNvPr id="172" name="Google Shape;172;p27"/>
          <p:cNvPicPr preferRelativeResize="0"/>
          <p:nvPr/>
        </p:nvPicPr>
        <p:blipFill>
          <a:blip r:embed="rId3">
            <a:alphaModFix/>
          </a:blip>
          <a:stretch>
            <a:fillRect/>
          </a:stretch>
        </p:blipFill>
        <p:spPr>
          <a:xfrm>
            <a:off x="440070" y="1963120"/>
            <a:ext cx="4071400" cy="2457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Requirement Tasks</a:t>
            </a:r>
            <a:endParaRPr b="1" sz="2800"/>
          </a:p>
        </p:txBody>
      </p:sp>
      <p:sp>
        <p:nvSpPr>
          <p:cNvPr id="178" name="Google Shape;178;p28"/>
          <p:cNvSpPr txBox="1"/>
          <p:nvPr>
            <p:ph idx="1" type="body"/>
          </p:nvPr>
        </p:nvSpPr>
        <p:spPr>
          <a:xfrm>
            <a:off x="311700" y="110212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Tasks in the user story can estimate the development time and keep track the progress of the development.</a:t>
            </a:r>
            <a:endParaRPr/>
          </a:p>
        </p:txBody>
      </p:sp>
      <p:pic>
        <p:nvPicPr>
          <p:cNvPr id="179" name="Google Shape;179;p28"/>
          <p:cNvPicPr preferRelativeResize="0"/>
          <p:nvPr/>
        </p:nvPicPr>
        <p:blipFill>
          <a:blip r:embed="rId3">
            <a:alphaModFix/>
          </a:blip>
          <a:stretch>
            <a:fillRect/>
          </a:stretch>
        </p:blipFill>
        <p:spPr>
          <a:xfrm>
            <a:off x="460975" y="1993250"/>
            <a:ext cx="7143750" cy="2495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Acceptance Tests</a:t>
            </a:r>
            <a:endParaRPr b="1" sz="2800"/>
          </a:p>
        </p:txBody>
      </p:sp>
      <p:sp>
        <p:nvSpPr>
          <p:cNvPr id="185" name="Google Shape;185;p29"/>
          <p:cNvSpPr txBox="1"/>
          <p:nvPr>
            <p:ph idx="1" type="body"/>
          </p:nvPr>
        </p:nvSpPr>
        <p:spPr>
          <a:xfrm>
            <a:off x="311700" y="109740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Acceptance tests t</a:t>
            </a:r>
            <a:r>
              <a:rPr lang="en"/>
              <a:t>o confirm that the user story is implemented correctly.</a:t>
            </a:r>
            <a:endParaRPr/>
          </a:p>
        </p:txBody>
      </p:sp>
      <p:pic>
        <p:nvPicPr>
          <p:cNvPr id="186" name="Google Shape;186;p29"/>
          <p:cNvPicPr preferRelativeResize="0"/>
          <p:nvPr/>
        </p:nvPicPr>
        <p:blipFill>
          <a:blip r:embed="rId3">
            <a:alphaModFix/>
          </a:blip>
          <a:stretch>
            <a:fillRect/>
          </a:stretch>
        </p:blipFill>
        <p:spPr>
          <a:xfrm>
            <a:off x="434398" y="1748175"/>
            <a:ext cx="5206000" cy="2622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Results - At the </a:t>
            </a:r>
            <a:r>
              <a:rPr b="1" lang="en" sz="2800"/>
              <a:t>beginning</a:t>
            </a:r>
            <a:r>
              <a:rPr b="1" lang="en" sz="2800"/>
              <a:t> of the project</a:t>
            </a:r>
            <a:endParaRPr b="1" sz="2800"/>
          </a:p>
        </p:txBody>
      </p:sp>
      <p:sp>
        <p:nvSpPr>
          <p:cNvPr id="192" name="Google Shape;192;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3" name="Google Shape;193;p30"/>
          <p:cNvPicPr preferRelativeResize="0"/>
          <p:nvPr/>
        </p:nvPicPr>
        <p:blipFill>
          <a:blip r:embed="rId3">
            <a:alphaModFix/>
          </a:blip>
          <a:stretch>
            <a:fillRect/>
          </a:stretch>
        </p:blipFill>
        <p:spPr>
          <a:xfrm>
            <a:off x="311700" y="1229875"/>
            <a:ext cx="4347699" cy="3339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Results - At End of Project</a:t>
            </a:r>
            <a:endParaRPr b="1" sz="2800"/>
          </a:p>
        </p:txBody>
      </p:sp>
      <p:sp>
        <p:nvSpPr>
          <p:cNvPr id="199" name="Google Shape;199;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0" name="Google Shape;200;p31"/>
          <p:cNvPicPr preferRelativeResize="0"/>
          <p:nvPr/>
        </p:nvPicPr>
        <p:blipFill>
          <a:blip r:embed="rId3">
            <a:alphaModFix/>
          </a:blip>
          <a:stretch>
            <a:fillRect/>
          </a:stretch>
        </p:blipFill>
        <p:spPr>
          <a:xfrm>
            <a:off x="311700" y="1229875"/>
            <a:ext cx="4006875" cy="3674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Team 4 - Members Overview</a:t>
            </a:r>
            <a:endParaRPr b="1" sz="2800"/>
          </a:p>
        </p:txBody>
      </p:sp>
      <p:sp>
        <p:nvSpPr>
          <p:cNvPr id="92" name="Google Shape;92;p14"/>
          <p:cNvSpPr txBox="1"/>
          <p:nvPr>
            <p:ph idx="1" type="body"/>
          </p:nvPr>
        </p:nvSpPr>
        <p:spPr>
          <a:xfrm>
            <a:off x="311700" y="1111575"/>
            <a:ext cx="8520600" cy="3478200"/>
          </a:xfrm>
          <a:prstGeom prst="rect">
            <a:avLst/>
          </a:prstGeom>
        </p:spPr>
        <p:txBody>
          <a:bodyPr anchorCtr="0" anchor="t" bIns="91425" lIns="91425" spcFirstLastPara="1" rIns="91425" wrap="square" tIns="91425">
            <a:normAutofit fontScale="47500" lnSpcReduction="20000"/>
          </a:bodyPr>
          <a:lstStyle/>
          <a:p>
            <a:pPr indent="0" lvl="0" marL="0" rtl="0" algn="l">
              <a:lnSpc>
                <a:spcPct val="100000"/>
              </a:lnSpc>
              <a:spcBef>
                <a:spcPts val="0"/>
              </a:spcBef>
              <a:spcAft>
                <a:spcPts val="0"/>
              </a:spcAft>
              <a:buNone/>
            </a:pPr>
            <a:r>
              <a:rPr lang="en"/>
              <a:t>      </a:t>
            </a:r>
            <a:endParaRPr sz="5100">
              <a:solidFill>
                <a:srgbClr val="000000"/>
              </a:solidFill>
              <a:latin typeface="Arial"/>
              <a:ea typeface="Arial"/>
              <a:cs typeface="Arial"/>
              <a:sym typeface="Arial"/>
            </a:endParaRPr>
          </a:p>
          <a:p>
            <a:pPr indent="-337185" lvl="0" marL="457200" rtl="0" algn="l">
              <a:lnSpc>
                <a:spcPct val="100000"/>
              </a:lnSpc>
              <a:spcBef>
                <a:spcPts val="0"/>
              </a:spcBef>
              <a:spcAft>
                <a:spcPts val="0"/>
              </a:spcAft>
              <a:buSzPct val="100000"/>
              <a:buFont typeface="Arial"/>
              <a:buChar char="➢"/>
            </a:pPr>
            <a:r>
              <a:rPr b="1" i="1" lang="en" sz="3600">
                <a:solidFill>
                  <a:srgbClr val="000000"/>
                </a:solidFill>
                <a:latin typeface="Arial"/>
                <a:ea typeface="Arial"/>
                <a:cs typeface="Arial"/>
                <a:sym typeface="Arial"/>
              </a:rPr>
              <a:t>T</a:t>
            </a:r>
            <a:r>
              <a:rPr b="1" i="1" lang="en" sz="3600">
                <a:solidFill>
                  <a:srgbClr val="000000"/>
                </a:solidFill>
                <a:latin typeface="Arial"/>
                <a:ea typeface="Arial"/>
                <a:cs typeface="Arial"/>
                <a:sym typeface="Arial"/>
              </a:rPr>
              <a:t>eam Leader</a:t>
            </a:r>
            <a:r>
              <a:rPr i="1" lang="en" sz="3600">
                <a:solidFill>
                  <a:srgbClr val="000000"/>
                </a:solidFill>
                <a:latin typeface="Arial"/>
                <a:ea typeface="Arial"/>
                <a:cs typeface="Arial"/>
                <a:sym typeface="Arial"/>
              </a:rPr>
              <a:t>: </a:t>
            </a:r>
            <a:r>
              <a:rPr b="1" i="1" lang="en" sz="3810">
                <a:solidFill>
                  <a:srgbClr val="0000FF"/>
                </a:solidFill>
                <a:latin typeface="Arial"/>
                <a:ea typeface="Arial"/>
                <a:cs typeface="Arial"/>
                <a:sym typeface="Arial"/>
              </a:rPr>
              <a:t>Ray Clark</a:t>
            </a:r>
            <a:endParaRPr b="1" i="1" sz="3810">
              <a:solidFill>
                <a:srgbClr val="0000FF"/>
              </a:solidFill>
              <a:latin typeface="Arial"/>
              <a:ea typeface="Arial"/>
              <a:cs typeface="Arial"/>
              <a:sym typeface="Arial"/>
            </a:endParaRPr>
          </a:p>
          <a:p>
            <a:pPr indent="0" lvl="0" marL="457200" rtl="0" algn="l">
              <a:lnSpc>
                <a:spcPct val="100000"/>
              </a:lnSpc>
              <a:spcBef>
                <a:spcPts val="0"/>
              </a:spcBef>
              <a:spcAft>
                <a:spcPts val="0"/>
              </a:spcAft>
              <a:buNone/>
            </a:pPr>
            <a:r>
              <a:t/>
            </a:r>
            <a:endParaRPr i="1" sz="3600">
              <a:solidFill>
                <a:srgbClr val="999999"/>
              </a:solidFill>
              <a:latin typeface="Arial"/>
              <a:ea typeface="Arial"/>
              <a:cs typeface="Arial"/>
              <a:sym typeface="Arial"/>
            </a:endParaRPr>
          </a:p>
          <a:p>
            <a:pPr indent="-337185" lvl="0" marL="457200" rtl="0" algn="l">
              <a:lnSpc>
                <a:spcPct val="100000"/>
              </a:lnSpc>
              <a:spcBef>
                <a:spcPts val="0"/>
              </a:spcBef>
              <a:spcAft>
                <a:spcPts val="0"/>
              </a:spcAft>
              <a:buSzPct val="100000"/>
              <a:buFont typeface="Arial"/>
              <a:buChar char="➢"/>
            </a:pPr>
            <a:r>
              <a:rPr b="1" i="1" lang="en" sz="3600">
                <a:solidFill>
                  <a:srgbClr val="000000"/>
                </a:solidFill>
                <a:latin typeface="Arial"/>
                <a:ea typeface="Arial"/>
                <a:cs typeface="Arial"/>
                <a:sym typeface="Arial"/>
              </a:rPr>
              <a:t>Requirements Leader</a:t>
            </a:r>
            <a:r>
              <a:rPr i="1" lang="en" sz="3600">
                <a:solidFill>
                  <a:srgbClr val="000000"/>
                </a:solidFill>
                <a:latin typeface="Arial"/>
                <a:ea typeface="Arial"/>
                <a:cs typeface="Arial"/>
                <a:sym typeface="Arial"/>
              </a:rPr>
              <a:t>: </a:t>
            </a:r>
            <a:r>
              <a:rPr b="1" i="1" lang="en" sz="3810">
                <a:solidFill>
                  <a:srgbClr val="0000FF"/>
                </a:solidFill>
                <a:latin typeface="Arial"/>
                <a:ea typeface="Arial"/>
                <a:cs typeface="Arial"/>
                <a:sym typeface="Arial"/>
              </a:rPr>
              <a:t>Chen Zha</a:t>
            </a:r>
            <a:r>
              <a:rPr b="1" i="1" lang="en" sz="3810">
                <a:solidFill>
                  <a:srgbClr val="0000FF"/>
                </a:solidFill>
                <a:latin typeface="Arial"/>
                <a:ea typeface="Arial"/>
                <a:cs typeface="Arial"/>
                <a:sym typeface="Arial"/>
              </a:rPr>
              <a:t>o</a:t>
            </a:r>
            <a:endParaRPr b="1" i="1" sz="3810">
              <a:solidFill>
                <a:srgbClr val="0000FF"/>
              </a:solidFill>
              <a:latin typeface="Arial"/>
              <a:ea typeface="Arial"/>
              <a:cs typeface="Arial"/>
              <a:sym typeface="Arial"/>
            </a:endParaRPr>
          </a:p>
          <a:p>
            <a:pPr indent="0" lvl="0" marL="457200" rtl="0" algn="l">
              <a:lnSpc>
                <a:spcPct val="100000"/>
              </a:lnSpc>
              <a:spcBef>
                <a:spcPts val="0"/>
              </a:spcBef>
              <a:spcAft>
                <a:spcPts val="0"/>
              </a:spcAft>
              <a:buNone/>
            </a:pPr>
            <a:r>
              <a:t/>
            </a:r>
            <a:endParaRPr i="1" sz="3600">
              <a:solidFill>
                <a:srgbClr val="999999"/>
              </a:solidFill>
              <a:latin typeface="Arial"/>
              <a:ea typeface="Arial"/>
              <a:cs typeface="Arial"/>
              <a:sym typeface="Arial"/>
            </a:endParaRPr>
          </a:p>
          <a:p>
            <a:pPr indent="-337185" lvl="0" marL="457200" rtl="0" algn="l">
              <a:lnSpc>
                <a:spcPct val="100000"/>
              </a:lnSpc>
              <a:spcBef>
                <a:spcPts val="0"/>
              </a:spcBef>
              <a:spcAft>
                <a:spcPts val="0"/>
              </a:spcAft>
              <a:buSzPct val="100000"/>
              <a:buFont typeface="Arial"/>
              <a:buChar char="➢"/>
            </a:pPr>
            <a:r>
              <a:rPr b="1" i="1" lang="en" sz="3600">
                <a:solidFill>
                  <a:srgbClr val="000000"/>
                </a:solidFill>
                <a:latin typeface="Arial"/>
                <a:ea typeface="Arial"/>
                <a:cs typeface="Arial"/>
                <a:sym typeface="Arial"/>
              </a:rPr>
              <a:t>Design &amp; Implementation Leader</a:t>
            </a:r>
            <a:r>
              <a:rPr i="1" lang="en" sz="3600">
                <a:solidFill>
                  <a:srgbClr val="000000"/>
                </a:solidFill>
                <a:latin typeface="Arial"/>
                <a:ea typeface="Arial"/>
                <a:cs typeface="Arial"/>
                <a:sym typeface="Arial"/>
              </a:rPr>
              <a:t>: </a:t>
            </a:r>
            <a:r>
              <a:rPr b="1" i="1" lang="en" sz="3810">
                <a:solidFill>
                  <a:srgbClr val="0000FF"/>
                </a:solidFill>
                <a:latin typeface="Arial"/>
                <a:ea typeface="Arial"/>
                <a:cs typeface="Arial"/>
                <a:sym typeface="Arial"/>
              </a:rPr>
              <a:t>Daniel Graziano</a:t>
            </a:r>
            <a:endParaRPr b="1" i="1" sz="3810">
              <a:solidFill>
                <a:srgbClr val="0000FF"/>
              </a:solidFill>
              <a:latin typeface="Arial"/>
              <a:ea typeface="Arial"/>
              <a:cs typeface="Arial"/>
              <a:sym typeface="Arial"/>
            </a:endParaRPr>
          </a:p>
          <a:p>
            <a:pPr indent="0" lvl="0" marL="457200" rtl="0" algn="l">
              <a:lnSpc>
                <a:spcPct val="100000"/>
              </a:lnSpc>
              <a:spcBef>
                <a:spcPts val="0"/>
              </a:spcBef>
              <a:spcAft>
                <a:spcPts val="0"/>
              </a:spcAft>
              <a:buNone/>
            </a:pPr>
            <a:r>
              <a:t/>
            </a:r>
            <a:endParaRPr i="1" sz="3600">
              <a:solidFill>
                <a:srgbClr val="999999"/>
              </a:solidFill>
              <a:latin typeface="Arial"/>
              <a:ea typeface="Arial"/>
              <a:cs typeface="Arial"/>
              <a:sym typeface="Arial"/>
            </a:endParaRPr>
          </a:p>
          <a:p>
            <a:pPr indent="-337185" lvl="0" marL="457200" rtl="0" algn="l">
              <a:lnSpc>
                <a:spcPct val="100000"/>
              </a:lnSpc>
              <a:spcBef>
                <a:spcPts val="0"/>
              </a:spcBef>
              <a:spcAft>
                <a:spcPts val="0"/>
              </a:spcAft>
              <a:buSzPct val="100000"/>
              <a:buFont typeface="Arial"/>
              <a:buChar char="➢"/>
            </a:pPr>
            <a:r>
              <a:rPr b="1" i="1" lang="en" sz="3600">
                <a:solidFill>
                  <a:srgbClr val="000000"/>
                </a:solidFill>
                <a:latin typeface="Arial"/>
                <a:ea typeface="Arial"/>
                <a:cs typeface="Arial"/>
                <a:sym typeface="Arial"/>
              </a:rPr>
              <a:t>QA Leader</a:t>
            </a:r>
            <a:r>
              <a:rPr i="1" lang="en" sz="3600">
                <a:solidFill>
                  <a:srgbClr val="000000"/>
                </a:solidFill>
                <a:latin typeface="Arial"/>
                <a:ea typeface="Arial"/>
                <a:cs typeface="Arial"/>
                <a:sym typeface="Arial"/>
              </a:rPr>
              <a:t>: </a:t>
            </a:r>
            <a:r>
              <a:rPr b="1" i="1" lang="en" sz="3810">
                <a:solidFill>
                  <a:srgbClr val="0000FF"/>
                </a:solidFill>
                <a:latin typeface="Arial"/>
                <a:ea typeface="Arial"/>
                <a:cs typeface="Arial"/>
                <a:sym typeface="Arial"/>
              </a:rPr>
              <a:t>But Wing Han Josephine</a:t>
            </a:r>
            <a:endParaRPr b="1" i="1" sz="3810">
              <a:solidFill>
                <a:srgbClr val="0000FF"/>
              </a:solidFill>
              <a:latin typeface="Arial"/>
              <a:ea typeface="Arial"/>
              <a:cs typeface="Arial"/>
              <a:sym typeface="Arial"/>
            </a:endParaRPr>
          </a:p>
          <a:p>
            <a:pPr indent="0" lvl="0" marL="457200" rtl="0" algn="l">
              <a:lnSpc>
                <a:spcPct val="100000"/>
              </a:lnSpc>
              <a:spcBef>
                <a:spcPts val="0"/>
              </a:spcBef>
              <a:spcAft>
                <a:spcPts val="0"/>
              </a:spcAft>
              <a:buNone/>
            </a:pPr>
            <a:r>
              <a:t/>
            </a:r>
            <a:endParaRPr i="1" sz="3600">
              <a:solidFill>
                <a:schemeClr val="lt2"/>
              </a:solidFill>
              <a:latin typeface="Arial"/>
              <a:ea typeface="Arial"/>
              <a:cs typeface="Arial"/>
              <a:sym typeface="Arial"/>
            </a:endParaRPr>
          </a:p>
          <a:p>
            <a:pPr indent="-337185" lvl="0" marL="457200" rtl="0" algn="l">
              <a:lnSpc>
                <a:spcPct val="100000"/>
              </a:lnSpc>
              <a:spcBef>
                <a:spcPts val="0"/>
              </a:spcBef>
              <a:spcAft>
                <a:spcPts val="0"/>
              </a:spcAft>
              <a:buSzPct val="100000"/>
              <a:buFont typeface="Arial"/>
              <a:buChar char="➢"/>
            </a:pPr>
            <a:r>
              <a:rPr b="1" i="1" lang="en" sz="3600">
                <a:solidFill>
                  <a:srgbClr val="000000"/>
                </a:solidFill>
                <a:latin typeface="Arial"/>
                <a:ea typeface="Arial"/>
                <a:cs typeface="Arial"/>
                <a:sym typeface="Arial"/>
              </a:rPr>
              <a:t>Configuration Leader</a:t>
            </a:r>
            <a:r>
              <a:rPr i="1" lang="en" sz="3600">
                <a:solidFill>
                  <a:srgbClr val="000000"/>
                </a:solidFill>
                <a:latin typeface="Arial"/>
                <a:ea typeface="Arial"/>
                <a:cs typeface="Arial"/>
                <a:sym typeface="Arial"/>
              </a:rPr>
              <a:t>: </a:t>
            </a:r>
            <a:r>
              <a:rPr b="1" i="1" lang="en" sz="3810">
                <a:solidFill>
                  <a:srgbClr val="0000FF"/>
                </a:solidFill>
                <a:latin typeface="Arial"/>
                <a:ea typeface="Arial"/>
                <a:cs typeface="Arial"/>
                <a:sym typeface="Arial"/>
              </a:rPr>
              <a:t>Huimin Diao</a:t>
            </a:r>
            <a:endParaRPr b="1" i="1" sz="3810">
              <a:solidFill>
                <a:srgbClr val="0000FF"/>
              </a:solidFill>
              <a:latin typeface="Arial"/>
              <a:ea typeface="Arial"/>
              <a:cs typeface="Arial"/>
              <a:sym typeface="Arial"/>
            </a:endParaRPr>
          </a:p>
          <a:p>
            <a:pPr indent="0" lvl="0" marL="457200" rtl="0" algn="l">
              <a:lnSpc>
                <a:spcPct val="100000"/>
              </a:lnSpc>
              <a:spcBef>
                <a:spcPts val="0"/>
              </a:spcBef>
              <a:spcAft>
                <a:spcPts val="0"/>
              </a:spcAft>
              <a:buNone/>
            </a:pPr>
            <a:r>
              <a:t/>
            </a:r>
            <a:endParaRPr i="1" sz="3600">
              <a:solidFill>
                <a:schemeClr val="lt2"/>
              </a:solidFill>
              <a:latin typeface="Arial"/>
              <a:ea typeface="Arial"/>
              <a:cs typeface="Arial"/>
              <a:sym typeface="Arial"/>
            </a:endParaRPr>
          </a:p>
          <a:p>
            <a:pPr indent="-337185" lvl="0" marL="457200" rtl="0" algn="l">
              <a:lnSpc>
                <a:spcPct val="100000"/>
              </a:lnSpc>
              <a:spcBef>
                <a:spcPts val="0"/>
              </a:spcBef>
              <a:spcAft>
                <a:spcPts val="0"/>
              </a:spcAft>
              <a:buSzPct val="100000"/>
              <a:buFont typeface="Arial"/>
              <a:buChar char="➢"/>
            </a:pPr>
            <a:r>
              <a:rPr b="1" i="1" lang="en" sz="3600">
                <a:solidFill>
                  <a:srgbClr val="000000"/>
                </a:solidFill>
                <a:latin typeface="Arial"/>
                <a:ea typeface="Arial"/>
                <a:cs typeface="Arial"/>
                <a:sym typeface="Arial"/>
              </a:rPr>
              <a:t>Security Leader</a:t>
            </a:r>
            <a:r>
              <a:rPr i="1" lang="en" sz="3600">
                <a:solidFill>
                  <a:srgbClr val="000000"/>
                </a:solidFill>
                <a:latin typeface="Arial"/>
                <a:ea typeface="Arial"/>
                <a:cs typeface="Arial"/>
                <a:sym typeface="Arial"/>
              </a:rPr>
              <a:t>: </a:t>
            </a:r>
            <a:r>
              <a:rPr b="1" i="1" lang="en" sz="3810">
                <a:solidFill>
                  <a:srgbClr val="0000FF"/>
                </a:solidFill>
                <a:latin typeface="Arial"/>
                <a:ea typeface="Arial"/>
                <a:cs typeface="Arial"/>
                <a:sym typeface="Arial"/>
              </a:rPr>
              <a:t>Zixia Zhou</a:t>
            </a:r>
            <a:endParaRPr b="1" i="1" sz="3810">
              <a:solidFill>
                <a:srgbClr val="0000FF"/>
              </a:solidFill>
              <a:latin typeface="Arial"/>
              <a:ea typeface="Arial"/>
              <a:cs typeface="Arial"/>
              <a:sym typeface="Arial"/>
            </a:endParaRPr>
          </a:p>
          <a:p>
            <a:pPr indent="0" lvl="0" marL="457200" rtl="0" algn="l">
              <a:lnSpc>
                <a:spcPct val="100000"/>
              </a:lnSpc>
              <a:spcBef>
                <a:spcPts val="0"/>
              </a:spcBef>
              <a:spcAft>
                <a:spcPts val="0"/>
              </a:spcAft>
              <a:buNone/>
            </a:pPr>
            <a:r>
              <a:t/>
            </a:r>
            <a:endParaRPr b="1" i="1" sz="3810">
              <a:solidFill>
                <a:srgbClr val="0000FF"/>
              </a:solidFill>
              <a:latin typeface="Arial"/>
              <a:ea typeface="Arial"/>
              <a:cs typeface="Arial"/>
              <a:sym typeface="Arial"/>
            </a:endParaRPr>
          </a:p>
          <a:p>
            <a:pPr indent="-343535" lvl="0" marL="457200" rtl="0" algn="l">
              <a:lnSpc>
                <a:spcPct val="100000"/>
              </a:lnSpc>
              <a:spcBef>
                <a:spcPts val="0"/>
              </a:spcBef>
              <a:spcAft>
                <a:spcPts val="0"/>
              </a:spcAft>
              <a:buClr>
                <a:srgbClr val="222222"/>
              </a:buClr>
              <a:buSzPct val="100000"/>
              <a:buFont typeface="Arial"/>
              <a:buChar char="➢"/>
            </a:pPr>
            <a:r>
              <a:rPr b="1" i="1" lang="en" sz="3810">
                <a:solidFill>
                  <a:srgbClr val="222222"/>
                </a:solidFill>
                <a:latin typeface="Arial"/>
                <a:ea typeface="Arial"/>
                <a:cs typeface="Arial"/>
                <a:sym typeface="Arial"/>
              </a:rPr>
              <a:t>All Team 4 members will be presenting today!</a:t>
            </a:r>
            <a:endParaRPr b="1" i="1" sz="3810">
              <a:solidFill>
                <a:srgbClr val="222222"/>
              </a:solidFill>
              <a:latin typeface="Arial"/>
              <a:ea typeface="Arial"/>
              <a:cs typeface="Arial"/>
              <a:sym typeface="Arial"/>
            </a:endParaRPr>
          </a:p>
          <a:p>
            <a:pPr indent="0" lvl="0" marL="0" rtl="0" algn="l">
              <a:lnSpc>
                <a:spcPct val="100000"/>
              </a:lnSpc>
              <a:spcBef>
                <a:spcPts val="0"/>
              </a:spcBef>
              <a:spcAft>
                <a:spcPts val="0"/>
              </a:spcAft>
              <a:buNone/>
            </a:pPr>
            <a:r>
              <a:rPr lang="en" sz="3600">
                <a:solidFill>
                  <a:srgbClr val="000000"/>
                </a:solidFill>
                <a:latin typeface="Arial"/>
                <a:ea typeface="Arial"/>
                <a:cs typeface="Arial"/>
                <a:sym typeface="Arial"/>
              </a:rPr>
              <a:t>                            </a:t>
            </a:r>
            <a:endParaRPr sz="36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Project Overview Results</a:t>
            </a:r>
            <a:endParaRPr b="1" sz="2800"/>
          </a:p>
        </p:txBody>
      </p:sp>
      <p:sp>
        <p:nvSpPr>
          <p:cNvPr id="206" name="Google Shape;206;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7" name="Google Shape;207;p32"/>
          <p:cNvPicPr preferRelativeResize="0"/>
          <p:nvPr/>
        </p:nvPicPr>
        <p:blipFill>
          <a:blip r:embed="rId3">
            <a:alphaModFix/>
          </a:blip>
          <a:stretch>
            <a:fillRect/>
          </a:stretch>
        </p:blipFill>
        <p:spPr>
          <a:xfrm>
            <a:off x="311700" y="1229875"/>
            <a:ext cx="5217850" cy="3386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33"/>
          <p:cNvPicPr preferRelativeResize="0"/>
          <p:nvPr/>
        </p:nvPicPr>
        <p:blipFill>
          <a:blip r:embed="rId3">
            <a:alphaModFix/>
          </a:blip>
          <a:stretch>
            <a:fillRect/>
          </a:stretch>
        </p:blipFill>
        <p:spPr>
          <a:xfrm>
            <a:off x="2819400" y="441050"/>
            <a:ext cx="3505200" cy="1009650"/>
          </a:xfrm>
          <a:prstGeom prst="rect">
            <a:avLst/>
          </a:prstGeom>
          <a:noFill/>
          <a:ln>
            <a:noFill/>
          </a:ln>
        </p:spPr>
      </p:pic>
      <p:sp>
        <p:nvSpPr>
          <p:cNvPr id="213" name="Google Shape;213;p33"/>
          <p:cNvSpPr txBox="1"/>
          <p:nvPr>
            <p:ph type="ctrTitle"/>
          </p:nvPr>
        </p:nvSpPr>
        <p:spPr>
          <a:xfrm>
            <a:off x="460950" y="1787100"/>
            <a:ext cx="8222100" cy="3280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400"/>
              <a:t>Section IV</a:t>
            </a:r>
            <a:endParaRPr sz="3400"/>
          </a:p>
          <a:p>
            <a:pPr indent="0" lvl="0" marL="0" rtl="0" algn="ctr">
              <a:spcBef>
                <a:spcPts val="0"/>
              </a:spcBef>
              <a:spcAft>
                <a:spcPts val="0"/>
              </a:spcAft>
              <a:buNone/>
            </a:pPr>
            <a:r>
              <a:t/>
            </a:r>
            <a:endParaRPr sz="3000"/>
          </a:p>
          <a:p>
            <a:pPr indent="0" lvl="0" marL="0" rtl="0" algn="ctr">
              <a:spcBef>
                <a:spcPts val="0"/>
              </a:spcBef>
              <a:spcAft>
                <a:spcPts val="0"/>
              </a:spcAft>
              <a:buNone/>
            </a:pPr>
            <a:r>
              <a:rPr b="1" lang="en" sz="3400">
                <a:solidFill>
                  <a:srgbClr val="F6B26B"/>
                </a:solidFill>
              </a:rPr>
              <a:t>System &amp; Software Design</a:t>
            </a:r>
            <a:endParaRPr b="1" sz="3400">
              <a:solidFill>
                <a:srgbClr val="F6B26B"/>
              </a:solidFill>
            </a:endParaRPr>
          </a:p>
          <a:p>
            <a:pPr indent="0" lvl="0" marL="0" rtl="0" algn="ctr">
              <a:spcBef>
                <a:spcPts val="0"/>
              </a:spcBef>
              <a:spcAft>
                <a:spcPts val="0"/>
              </a:spcAft>
              <a:buNone/>
            </a:pPr>
            <a:r>
              <a:t/>
            </a:r>
            <a:endParaRPr sz="3000"/>
          </a:p>
          <a:p>
            <a:pPr indent="0" lvl="0" marL="0" rtl="0" algn="ctr">
              <a:spcBef>
                <a:spcPts val="0"/>
              </a:spcBef>
              <a:spcAft>
                <a:spcPts val="0"/>
              </a:spcAft>
              <a:buNone/>
            </a:pPr>
            <a:r>
              <a:rPr lang="en" sz="2400"/>
              <a:t>Presenter:  Danny Graziano &amp; Huimin Diao </a:t>
            </a:r>
            <a:endParaRPr sz="2400"/>
          </a:p>
          <a:p>
            <a:pPr indent="0" lvl="0" marL="0" rtl="0" algn="ctr">
              <a:spcBef>
                <a:spcPts val="0"/>
              </a:spcBef>
              <a:spcAft>
                <a:spcPts val="0"/>
              </a:spcAft>
              <a:buNone/>
            </a:pPr>
            <a:r>
              <a:t/>
            </a:r>
            <a:endParaRPr sz="3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Design - Overview</a:t>
            </a:r>
            <a:endParaRPr b="1" sz="2800"/>
          </a:p>
          <a:p>
            <a:pPr indent="0" lvl="0" marL="0" rtl="0" algn="l">
              <a:spcBef>
                <a:spcPts val="0"/>
              </a:spcBef>
              <a:spcAft>
                <a:spcPts val="0"/>
              </a:spcAft>
              <a:buSzPts val="990"/>
              <a:buNone/>
            </a:pPr>
            <a:r>
              <a:t/>
            </a:r>
            <a:endParaRPr sz="2700"/>
          </a:p>
        </p:txBody>
      </p:sp>
      <p:sp>
        <p:nvSpPr>
          <p:cNvPr id="219" name="Google Shape;219;p34"/>
          <p:cNvSpPr txBox="1"/>
          <p:nvPr>
            <p:ph idx="1" type="body"/>
          </p:nvPr>
        </p:nvSpPr>
        <p:spPr>
          <a:xfrm>
            <a:off x="311700" y="1116300"/>
            <a:ext cx="8520600" cy="3749400"/>
          </a:xfrm>
          <a:prstGeom prst="rect">
            <a:avLst/>
          </a:prstGeom>
        </p:spPr>
        <p:txBody>
          <a:bodyPr anchorCtr="0" anchor="t" bIns="91425" lIns="91425" spcFirstLastPara="1" rIns="91425" wrap="square" tIns="91425">
            <a:normAutofit lnSpcReduction="20000"/>
          </a:bodyPr>
          <a:lstStyle/>
          <a:p>
            <a:pPr indent="-317500" lvl="0" marL="457200" rtl="0" algn="l">
              <a:lnSpc>
                <a:spcPct val="115000"/>
              </a:lnSpc>
              <a:spcBef>
                <a:spcPts val="0"/>
              </a:spcBef>
              <a:spcAft>
                <a:spcPts val="0"/>
              </a:spcAft>
              <a:buClr>
                <a:srgbClr val="000000"/>
              </a:buClr>
              <a:buSzPts val="1400"/>
              <a:buFont typeface="Arial"/>
              <a:buChar char="❖"/>
            </a:pPr>
            <a:r>
              <a:rPr b="1" lang="en" sz="1000">
                <a:solidFill>
                  <a:srgbClr val="0000FF"/>
                </a:solidFill>
                <a:latin typeface="Arial"/>
                <a:ea typeface="Arial"/>
                <a:cs typeface="Arial"/>
                <a:sym typeface="Arial"/>
              </a:rPr>
              <a:t>System Design - Layered Structure</a:t>
            </a:r>
            <a:r>
              <a:rPr lang="en" sz="1000">
                <a:solidFill>
                  <a:srgbClr val="222222"/>
                </a:solidFill>
                <a:latin typeface="Arial"/>
                <a:ea typeface="Arial"/>
                <a:cs typeface="Arial"/>
                <a:sym typeface="Arial"/>
              </a:rPr>
              <a:t>:</a:t>
            </a:r>
            <a:endParaRPr sz="675">
              <a:solidFill>
                <a:srgbClr val="222222"/>
              </a:solidFill>
              <a:latin typeface="Arial"/>
              <a:ea typeface="Arial"/>
              <a:cs typeface="Arial"/>
              <a:sym typeface="Arial"/>
            </a:endParaRPr>
          </a:p>
          <a:p>
            <a:pPr indent="-317500" lvl="1" marL="914400" rtl="0" algn="l">
              <a:lnSpc>
                <a:spcPct val="115000"/>
              </a:lnSpc>
              <a:spcBef>
                <a:spcPts val="1000"/>
              </a:spcBef>
              <a:spcAft>
                <a:spcPts val="0"/>
              </a:spcAft>
              <a:buClr>
                <a:srgbClr val="000000"/>
              </a:buClr>
              <a:buSzPts val="1400"/>
              <a:buFont typeface="Arial"/>
              <a:buChar char="➢"/>
            </a:pPr>
            <a:r>
              <a:rPr lang="en" sz="1000">
                <a:solidFill>
                  <a:srgbClr val="222222"/>
                </a:solidFill>
                <a:latin typeface="Arial"/>
                <a:ea typeface="Arial"/>
                <a:cs typeface="Arial"/>
                <a:sym typeface="Arial"/>
              </a:rPr>
              <a:t>In a layered architecture, the system is divided into layers, with each layer providing a related set of services to upper layers</a:t>
            </a:r>
            <a:endParaRPr sz="1000">
              <a:solidFill>
                <a:srgbClr val="222222"/>
              </a:solidFill>
              <a:latin typeface="Arial"/>
              <a:ea typeface="Arial"/>
              <a:cs typeface="Arial"/>
              <a:sym typeface="Arial"/>
            </a:endParaRPr>
          </a:p>
          <a:p>
            <a:pPr indent="-317500" lvl="1" marL="914400" rtl="0" algn="l">
              <a:lnSpc>
                <a:spcPct val="115000"/>
              </a:lnSpc>
              <a:spcBef>
                <a:spcPts val="1000"/>
              </a:spcBef>
              <a:spcAft>
                <a:spcPts val="0"/>
              </a:spcAft>
              <a:buClr>
                <a:srgbClr val="000000"/>
              </a:buClr>
              <a:buSzPts val="1400"/>
              <a:buFont typeface="Arial"/>
              <a:buChar char="➢"/>
            </a:pPr>
            <a:r>
              <a:rPr lang="en" sz="1000">
                <a:solidFill>
                  <a:srgbClr val="222222"/>
                </a:solidFill>
                <a:latin typeface="Arial"/>
                <a:ea typeface="Arial"/>
                <a:cs typeface="Arial"/>
                <a:sym typeface="Arial"/>
              </a:rPr>
              <a:t>Layered architecture is a generic architecture that defines the relationships between components</a:t>
            </a:r>
            <a:endParaRPr sz="1000">
              <a:solidFill>
                <a:srgbClr val="222222"/>
              </a:solidFill>
              <a:latin typeface="Arial"/>
              <a:ea typeface="Arial"/>
              <a:cs typeface="Arial"/>
              <a:sym typeface="Arial"/>
            </a:endParaRPr>
          </a:p>
          <a:p>
            <a:pPr indent="-317500" lvl="1" marL="914400" rtl="0" algn="l">
              <a:lnSpc>
                <a:spcPct val="115000"/>
              </a:lnSpc>
              <a:spcBef>
                <a:spcPts val="1000"/>
              </a:spcBef>
              <a:spcAft>
                <a:spcPts val="0"/>
              </a:spcAft>
              <a:buClr>
                <a:srgbClr val="000000"/>
              </a:buClr>
              <a:buSzPts val="1400"/>
              <a:buFont typeface="Arial"/>
              <a:buChar char="➢"/>
            </a:pPr>
            <a:r>
              <a:rPr lang="en" sz="1000">
                <a:solidFill>
                  <a:srgbClr val="222222"/>
                </a:solidFill>
                <a:latin typeface="Arial"/>
                <a:ea typeface="Arial"/>
                <a:cs typeface="Arial"/>
                <a:sym typeface="Arial"/>
              </a:rPr>
              <a:t>MVC (model-view-controller) pattern is a special type of the layered architecture</a:t>
            </a:r>
            <a:endParaRPr sz="1000">
              <a:solidFill>
                <a:srgbClr val="222222"/>
              </a:solidFill>
              <a:latin typeface="Arial"/>
              <a:ea typeface="Arial"/>
              <a:cs typeface="Arial"/>
              <a:sym typeface="Arial"/>
            </a:endParaRPr>
          </a:p>
          <a:p>
            <a:pPr indent="-317500" lvl="1" marL="914400" rtl="0" algn="l">
              <a:lnSpc>
                <a:spcPct val="115000"/>
              </a:lnSpc>
              <a:spcBef>
                <a:spcPts val="1000"/>
              </a:spcBef>
              <a:spcAft>
                <a:spcPts val="0"/>
              </a:spcAft>
              <a:buClr>
                <a:srgbClr val="000000"/>
              </a:buClr>
              <a:buSzPts val="1400"/>
              <a:buFont typeface="Arial"/>
              <a:buChar char="➢"/>
            </a:pPr>
            <a:r>
              <a:rPr lang="en" sz="1000">
                <a:solidFill>
                  <a:srgbClr val="222222"/>
                </a:solidFill>
                <a:latin typeface="Arial"/>
                <a:ea typeface="Arial"/>
                <a:cs typeface="Arial"/>
                <a:sym typeface="Arial"/>
              </a:rPr>
              <a:t>When layers are distributed physically on nodes, the structure is referred to as a “Tiered Architecture”</a:t>
            </a:r>
            <a:endParaRPr sz="1000">
              <a:solidFill>
                <a:srgbClr val="222222"/>
              </a:solidFill>
              <a:latin typeface="Arial"/>
              <a:ea typeface="Arial"/>
              <a:cs typeface="Arial"/>
              <a:sym typeface="Arial"/>
            </a:endParaRPr>
          </a:p>
          <a:p>
            <a:pPr indent="-317500" lvl="1" marL="914400" rtl="0" algn="l">
              <a:lnSpc>
                <a:spcPct val="115000"/>
              </a:lnSpc>
              <a:spcBef>
                <a:spcPts val="1000"/>
              </a:spcBef>
              <a:spcAft>
                <a:spcPts val="0"/>
              </a:spcAft>
              <a:buClr>
                <a:srgbClr val="000000"/>
              </a:buClr>
              <a:buSzPts val="1400"/>
              <a:buFont typeface="Arial"/>
              <a:buChar char="➢"/>
            </a:pPr>
            <a:r>
              <a:rPr lang="en" sz="1000">
                <a:solidFill>
                  <a:srgbClr val="222222"/>
                </a:solidFill>
                <a:latin typeface="Arial"/>
                <a:ea typeface="Arial"/>
                <a:cs typeface="Arial"/>
                <a:sym typeface="Arial"/>
              </a:rPr>
              <a:t>MyDietHub: Layered, MVC Structure - App (controller/model) deployed on Heroku, view on client browser, is 2-nodes or tiers</a:t>
            </a:r>
            <a:endParaRPr sz="1000">
              <a:solidFill>
                <a:srgbClr val="222222"/>
              </a:solidFill>
              <a:latin typeface="Arial"/>
              <a:ea typeface="Arial"/>
              <a:cs typeface="Arial"/>
              <a:sym typeface="Arial"/>
            </a:endParaRPr>
          </a:p>
          <a:p>
            <a:pPr indent="0" lvl="0" marL="457200" rtl="0" algn="l">
              <a:spcBef>
                <a:spcPts val="1000"/>
              </a:spcBef>
              <a:spcAft>
                <a:spcPts val="0"/>
              </a:spcAft>
              <a:buNone/>
            </a:pPr>
            <a:r>
              <a:t/>
            </a:r>
            <a:endParaRPr sz="1000">
              <a:solidFill>
                <a:srgbClr val="222222"/>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000">
                <a:solidFill>
                  <a:srgbClr val="0000FF"/>
                </a:solidFill>
                <a:latin typeface="Arial"/>
                <a:ea typeface="Arial"/>
                <a:cs typeface="Arial"/>
                <a:sym typeface="Arial"/>
              </a:rPr>
              <a:t>Software Design:</a:t>
            </a:r>
            <a:endParaRPr sz="600">
              <a:solidFill>
                <a:srgbClr val="222222"/>
              </a:solidFill>
              <a:latin typeface="Arial"/>
              <a:ea typeface="Arial"/>
              <a:cs typeface="Arial"/>
              <a:sym typeface="Arial"/>
            </a:endParaRPr>
          </a:p>
          <a:p>
            <a:pPr indent="-292100" lvl="1" marL="914400" rtl="0" algn="l">
              <a:spcBef>
                <a:spcPts val="0"/>
              </a:spcBef>
              <a:spcAft>
                <a:spcPts val="0"/>
              </a:spcAft>
              <a:buClr>
                <a:srgbClr val="222222"/>
              </a:buClr>
              <a:buSzPts val="1000"/>
              <a:buFont typeface="Arial"/>
              <a:buChar char="➢"/>
            </a:pPr>
            <a:r>
              <a:rPr b="1" lang="en" sz="1000">
                <a:solidFill>
                  <a:srgbClr val="222222"/>
                </a:solidFill>
                <a:latin typeface="Arial"/>
                <a:ea typeface="Arial"/>
                <a:cs typeface="Arial"/>
                <a:sym typeface="Arial"/>
              </a:rPr>
              <a:t>MVC structure: </a:t>
            </a:r>
            <a:r>
              <a:rPr lang="en" sz="1000">
                <a:solidFill>
                  <a:srgbClr val="222222"/>
                </a:solidFill>
                <a:latin typeface="Arial"/>
                <a:ea typeface="Arial"/>
                <a:cs typeface="Arial"/>
                <a:sym typeface="Arial"/>
              </a:rPr>
              <a:t>Python-Flask Framework with all key functionalities in separate files</a:t>
            </a:r>
            <a:endParaRPr sz="1000">
              <a:solidFill>
                <a:srgbClr val="222222"/>
              </a:solidFill>
              <a:latin typeface="Arial"/>
              <a:ea typeface="Arial"/>
              <a:cs typeface="Arial"/>
              <a:sym typeface="Arial"/>
            </a:endParaRPr>
          </a:p>
          <a:p>
            <a:pPr indent="-292100" lvl="1" marL="914400" rtl="0" algn="l">
              <a:spcBef>
                <a:spcPts val="1000"/>
              </a:spcBef>
              <a:spcAft>
                <a:spcPts val="0"/>
              </a:spcAft>
              <a:buClr>
                <a:srgbClr val="222222"/>
              </a:buClr>
              <a:buSzPts val="1000"/>
              <a:buFont typeface="Arial"/>
              <a:buChar char="➢"/>
            </a:pPr>
            <a:r>
              <a:rPr b="1" lang="en" sz="1000">
                <a:solidFill>
                  <a:srgbClr val="222222"/>
                </a:solidFill>
                <a:latin typeface="Arial"/>
                <a:ea typeface="Arial"/>
                <a:cs typeface="Arial"/>
                <a:sym typeface="Arial"/>
              </a:rPr>
              <a:t>Model </a:t>
            </a:r>
            <a:r>
              <a:rPr lang="en" sz="1000">
                <a:solidFill>
                  <a:srgbClr val="222222"/>
                </a:solidFill>
                <a:latin typeface="Arial"/>
                <a:ea typeface="Arial"/>
                <a:cs typeface="Arial"/>
                <a:sym typeface="Arial"/>
              </a:rPr>
              <a:t>- Models.py contains database models/schema and objects for User, Admin &amp; Meal</a:t>
            </a:r>
            <a:endParaRPr b="1" sz="1000">
              <a:solidFill>
                <a:srgbClr val="222222"/>
              </a:solidFill>
              <a:latin typeface="Arial"/>
              <a:ea typeface="Arial"/>
              <a:cs typeface="Arial"/>
              <a:sym typeface="Arial"/>
            </a:endParaRPr>
          </a:p>
          <a:p>
            <a:pPr indent="-292100" lvl="1" marL="914400" rtl="0" algn="l">
              <a:spcBef>
                <a:spcPts val="1000"/>
              </a:spcBef>
              <a:spcAft>
                <a:spcPts val="0"/>
              </a:spcAft>
              <a:buClr>
                <a:srgbClr val="222222"/>
              </a:buClr>
              <a:buSzPts val="1000"/>
              <a:buFont typeface="Arial"/>
              <a:buChar char="➢"/>
            </a:pPr>
            <a:r>
              <a:rPr b="1" lang="en" sz="1000">
                <a:solidFill>
                  <a:srgbClr val="222222"/>
                </a:solidFill>
                <a:latin typeface="Arial"/>
                <a:ea typeface="Arial"/>
                <a:cs typeface="Arial"/>
                <a:sym typeface="Arial"/>
              </a:rPr>
              <a:t>View </a:t>
            </a:r>
            <a:r>
              <a:rPr lang="en" sz="1000">
                <a:solidFill>
                  <a:srgbClr val="222222"/>
                </a:solidFill>
                <a:latin typeface="Arial"/>
                <a:ea typeface="Arial"/>
                <a:cs typeface="Arial"/>
                <a:sym typeface="Arial"/>
              </a:rPr>
              <a:t>- All view templates are based on Python-Flask/Jinja2 syntax and are contained in the Templates folder</a:t>
            </a:r>
            <a:endParaRPr b="1" sz="1000">
              <a:solidFill>
                <a:srgbClr val="222222"/>
              </a:solidFill>
              <a:latin typeface="Arial"/>
              <a:ea typeface="Arial"/>
              <a:cs typeface="Arial"/>
              <a:sym typeface="Arial"/>
            </a:endParaRPr>
          </a:p>
          <a:p>
            <a:pPr indent="-292100" lvl="1" marL="914400" rtl="0" algn="l">
              <a:spcBef>
                <a:spcPts val="1000"/>
              </a:spcBef>
              <a:spcAft>
                <a:spcPts val="0"/>
              </a:spcAft>
              <a:buClr>
                <a:srgbClr val="222222"/>
              </a:buClr>
              <a:buSzPts val="1000"/>
              <a:buFont typeface="Arial"/>
              <a:buChar char="➢"/>
            </a:pPr>
            <a:r>
              <a:rPr b="1" lang="en" sz="1000">
                <a:solidFill>
                  <a:srgbClr val="222222"/>
                </a:solidFill>
                <a:latin typeface="Arial"/>
                <a:ea typeface="Arial"/>
                <a:cs typeface="Arial"/>
                <a:sym typeface="Arial"/>
              </a:rPr>
              <a:t>Controller </a:t>
            </a:r>
            <a:r>
              <a:rPr lang="en" sz="1000">
                <a:solidFill>
                  <a:srgbClr val="222222"/>
                </a:solidFill>
                <a:latin typeface="Arial"/>
                <a:ea typeface="Arial"/>
                <a:cs typeface="Arial"/>
                <a:sym typeface="Arial"/>
              </a:rPr>
              <a:t>- App.py &amp; routes.py contain control code for CRUD operations</a:t>
            </a:r>
            <a:endParaRPr sz="1000">
              <a:solidFill>
                <a:srgbClr val="222222"/>
              </a:solidFill>
              <a:latin typeface="Arial"/>
              <a:ea typeface="Arial"/>
              <a:cs typeface="Arial"/>
              <a:sym typeface="Arial"/>
            </a:endParaRPr>
          </a:p>
          <a:p>
            <a:pPr indent="0" lvl="0" marL="0" rtl="0" algn="l">
              <a:spcBef>
                <a:spcPts val="1000"/>
              </a:spcBef>
              <a:spcAft>
                <a:spcPts val="0"/>
              </a:spcAft>
              <a:buNone/>
            </a:pPr>
            <a:r>
              <a:t/>
            </a:r>
            <a:endParaRPr sz="1000">
              <a:solidFill>
                <a:srgbClr val="222222"/>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System Architecture - Layered Structure Diagram</a:t>
            </a:r>
            <a:endParaRPr b="1" sz="2800"/>
          </a:p>
        </p:txBody>
      </p:sp>
      <p:pic>
        <p:nvPicPr>
          <p:cNvPr id="225" name="Google Shape;225;p35"/>
          <p:cNvPicPr preferRelativeResize="0"/>
          <p:nvPr/>
        </p:nvPicPr>
        <p:blipFill>
          <a:blip r:embed="rId3">
            <a:alphaModFix/>
          </a:blip>
          <a:stretch>
            <a:fillRect/>
          </a:stretch>
        </p:blipFill>
        <p:spPr>
          <a:xfrm>
            <a:off x="1600200" y="1155925"/>
            <a:ext cx="5943600" cy="3400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Software </a:t>
            </a:r>
            <a:r>
              <a:rPr b="1" lang="en" sz="2800"/>
              <a:t>Architecture - MVC Pattern</a:t>
            </a:r>
            <a:endParaRPr b="1" sz="2800"/>
          </a:p>
        </p:txBody>
      </p:sp>
      <p:sp>
        <p:nvSpPr>
          <p:cNvPr id="231" name="Google Shape;231;p36"/>
          <p:cNvSpPr txBox="1"/>
          <p:nvPr>
            <p:ph idx="1" type="body"/>
          </p:nvPr>
        </p:nvSpPr>
        <p:spPr>
          <a:xfrm>
            <a:off x="311700" y="1116300"/>
            <a:ext cx="8520600" cy="3339000"/>
          </a:xfrm>
          <a:prstGeom prst="rect">
            <a:avLst/>
          </a:prstGeom>
        </p:spPr>
        <p:txBody>
          <a:bodyPr anchorCtr="0" anchor="t" bIns="91425" lIns="91425" spcFirstLastPara="1" rIns="91425" wrap="square" tIns="91425">
            <a:normAutofit fontScale="92500" lnSpcReduction="20000"/>
          </a:bodyPr>
          <a:lstStyle/>
          <a:p>
            <a:pPr indent="-310832" lvl="0" marL="457200" rtl="0" algn="l">
              <a:spcBef>
                <a:spcPts val="0"/>
              </a:spcBef>
              <a:spcAft>
                <a:spcPts val="0"/>
              </a:spcAft>
              <a:buClr>
                <a:srgbClr val="000000"/>
              </a:buClr>
              <a:buSzPct val="100000"/>
              <a:buFont typeface="Arial"/>
              <a:buChar char="❖"/>
            </a:pPr>
            <a:r>
              <a:rPr b="1" lang="en" sz="1400">
                <a:solidFill>
                  <a:srgbClr val="000000"/>
                </a:solidFill>
                <a:latin typeface="Arial"/>
                <a:ea typeface="Arial"/>
                <a:cs typeface="Arial"/>
                <a:sym typeface="Arial"/>
              </a:rPr>
              <a:t>Overview</a:t>
            </a:r>
            <a:endParaRPr b="1" sz="1400">
              <a:solidFill>
                <a:srgbClr val="000000"/>
              </a:solidFill>
              <a:latin typeface="Arial"/>
              <a:ea typeface="Arial"/>
              <a:cs typeface="Arial"/>
              <a:sym typeface="Arial"/>
            </a:endParaRPr>
          </a:p>
          <a:p>
            <a:pPr indent="-310832" lvl="1" marL="914400" rtl="0" algn="l">
              <a:spcBef>
                <a:spcPts val="0"/>
              </a:spcBef>
              <a:spcAft>
                <a:spcPts val="0"/>
              </a:spcAft>
              <a:buClr>
                <a:srgbClr val="000000"/>
              </a:buClr>
              <a:buSzPct val="100000"/>
              <a:buFont typeface="Arial"/>
              <a:buChar char="➢"/>
            </a:pPr>
            <a:r>
              <a:rPr b="1" lang="en">
                <a:solidFill>
                  <a:srgbClr val="000000"/>
                </a:solidFill>
                <a:latin typeface="Arial"/>
                <a:ea typeface="Arial"/>
                <a:cs typeface="Arial"/>
                <a:sym typeface="Arial"/>
              </a:rPr>
              <a:t>Model–view–controller (known as MVC) - </a:t>
            </a:r>
            <a:r>
              <a:rPr lang="en">
                <a:solidFill>
                  <a:srgbClr val="000000"/>
                </a:solidFill>
                <a:latin typeface="Arial"/>
                <a:ea typeface="Arial"/>
                <a:cs typeface="Arial"/>
                <a:sym typeface="Arial"/>
              </a:rPr>
              <a:t>Software design pattern commonly used to develop user interfaces that divides related program logic into three interconnected elements</a:t>
            </a:r>
            <a:endParaRPr>
              <a:solidFill>
                <a:srgbClr val="000000"/>
              </a:solidFill>
              <a:latin typeface="Arial"/>
              <a:ea typeface="Arial"/>
              <a:cs typeface="Arial"/>
              <a:sym typeface="Arial"/>
            </a:endParaRPr>
          </a:p>
          <a:p>
            <a:pPr indent="-310832" lvl="1" marL="914400" rtl="0" algn="l">
              <a:spcBef>
                <a:spcPts val="1200"/>
              </a:spcBef>
              <a:spcAft>
                <a:spcPts val="0"/>
              </a:spcAft>
              <a:buClr>
                <a:srgbClr val="000000"/>
              </a:buClr>
              <a:buSzPct val="100000"/>
              <a:buFont typeface="Arial"/>
              <a:buChar char="➢"/>
            </a:pPr>
            <a:r>
              <a:rPr lang="en">
                <a:solidFill>
                  <a:srgbClr val="000000"/>
                </a:solidFill>
                <a:latin typeface="Arial"/>
                <a:ea typeface="Arial"/>
                <a:cs typeface="Arial"/>
                <a:sym typeface="Arial"/>
              </a:rPr>
              <a:t>MVC architecture - Model is responsible for application-domain data, View displays the model and is templates to render HTML pages, Controller (logic) handles requests &amp; responses </a:t>
            </a:r>
            <a:endParaRPr b="1">
              <a:solidFill>
                <a:srgbClr val="000000"/>
              </a:solidFill>
              <a:latin typeface="Arial"/>
              <a:ea typeface="Arial"/>
              <a:cs typeface="Arial"/>
              <a:sym typeface="Arial"/>
            </a:endParaRPr>
          </a:p>
          <a:p>
            <a:pPr indent="-310832" lvl="0" marL="457200" rtl="0" algn="l">
              <a:spcBef>
                <a:spcPts val="1200"/>
              </a:spcBef>
              <a:spcAft>
                <a:spcPts val="0"/>
              </a:spcAft>
              <a:buSzPct val="100000"/>
              <a:buFont typeface="Arial"/>
              <a:buChar char="❖"/>
            </a:pPr>
            <a:r>
              <a:rPr b="1" lang="en" sz="1400">
                <a:solidFill>
                  <a:srgbClr val="0000FF"/>
                </a:solidFill>
                <a:latin typeface="Arial"/>
                <a:ea typeface="Arial"/>
                <a:cs typeface="Arial"/>
                <a:sym typeface="Arial"/>
              </a:rPr>
              <a:t>MyDietHub</a:t>
            </a:r>
            <a:r>
              <a:rPr b="1" lang="en" sz="1400">
                <a:solidFill>
                  <a:srgbClr val="000000"/>
                </a:solidFill>
                <a:latin typeface="Arial"/>
                <a:ea typeface="Arial"/>
                <a:cs typeface="Arial"/>
                <a:sym typeface="Arial"/>
              </a:rPr>
              <a:t> - MVC</a:t>
            </a:r>
            <a:endParaRPr b="1" sz="1400">
              <a:solidFill>
                <a:srgbClr val="000000"/>
              </a:solidFill>
              <a:latin typeface="Arial"/>
              <a:ea typeface="Arial"/>
              <a:cs typeface="Arial"/>
              <a:sym typeface="Arial"/>
            </a:endParaRPr>
          </a:p>
          <a:p>
            <a:pPr indent="-310832" lvl="1" marL="914400" rtl="0" algn="l">
              <a:spcBef>
                <a:spcPts val="0"/>
              </a:spcBef>
              <a:spcAft>
                <a:spcPts val="0"/>
              </a:spcAft>
              <a:buSzPct val="100000"/>
              <a:buFont typeface="Arial"/>
              <a:buChar char="➢"/>
            </a:pPr>
            <a:r>
              <a:rPr b="1" lang="en">
                <a:solidFill>
                  <a:srgbClr val="000000"/>
                </a:solidFill>
                <a:latin typeface="Arial"/>
                <a:ea typeface="Arial"/>
                <a:cs typeface="Arial"/>
                <a:sym typeface="Arial"/>
              </a:rPr>
              <a:t>Data Layer (Model) </a:t>
            </a:r>
            <a:r>
              <a:rPr lang="en">
                <a:solidFill>
                  <a:srgbClr val="000000"/>
                </a:solidFill>
                <a:latin typeface="Arial"/>
                <a:ea typeface="Arial"/>
                <a:cs typeface="Arial"/>
                <a:sym typeface="Arial"/>
              </a:rPr>
              <a:t>is implemented using a SQLite relational database</a:t>
            </a:r>
            <a:endParaRPr>
              <a:solidFill>
                <a:srgbClr val="000000"/>
              </a:solidFill>
              <a:latin typeface="Arial"/>
              <a:ea typeface="Arial"/>
              <a:cs typeface="Arial"/>
              <a:sym typeface="Arial"/>
            </a:endParaRPr>
          </a:p>
          <a:p>
            <a:pPr indent="0" lvl="0" marL="914400" rtl="0" algn="l">
              <a:spcBef>
                <a:spcPts val="0"/>
              </a:spcBef>
              <a:spcAft>
                <a:spcPts val="0"/>
              </a:spcAft>
              <a:buNone/>
            </a:pPr>
            <a:r>
              <a:t/>
            </a:r>
            <a:endParaRPr>
              <a:solidFill>
                <a:srgbClr val="000000"/>
              </a:solidFill>
              <a:latin typeface="Arial"/>
              <a:ea typeface="Arial"/>
              <a:cs typeface="Arial"/>
              <a:sym typeface="Arial"/>
            </a:endParaRPr>
          </a:p>
          <a:p>
            <a:pPr indent="-310832" lvl="1" marL="914400" rtl="0" algn="l">
              <a:spcBef>
                <a:spcPts val="0"/>
              </a:spcBef>
              <a:spcAft>
                <a:spcPts val="0"/>
              </a:spcAft>
              <a:buSzPct val="100000"/>
              <a:buFont typeface="Arial"/>
              <a:buChar char="➢"/>
            </a:pPr>
            <a:r>
              <a:rPr b="1" lang="en">
                <a:solidFill>
                  <a:srgbClr val="000000"/>
                </a:solidFill>
                <a:latin typeface="Arial"/>
                <a:ea typeface="Arial"/>
                <a:cs typeface="Arial"/>
                <a:sym typeface="Arial"/>
              </a:rPr>
              <a:t>View Layer</a:t>
            </a:r>
            <a:r>
              <a:rPr lang="en">
                <a:solidFill>
                  <a:srgbClr val="000000"/>
                </a:solidFill>
                <a:latin typeface="Arial"/>
                <a:ea typeface="Arial"/>
                <a:cs typeface="Arial"/>
                <a:sym typeface="Arial"/>
              </a:rPr>
              <a:t> uses interfaces developed using HTML5/CSS3 and Jinja2</a:t>
            </a:r>
            <a:endParaRPr>
              <a:solidFill>
                <a:srgbClr val="000000"/>
              </a:solidFill>
              <a:latin typeface="Arial"/>
              <a:ea typeface="Arial"/>
              <a:cs typeface="Arial"/>
              <a:sym typeface="Arial"/>
            </a:endParaRPr>
          </a:p>
          <a:p>
            <a:pPr indent="0" lvl="0" marL="914400" rtl="0" algn="l">
              <a:spcBef>
                <a:spcPts val="0"/>
              </a:spcBef>
              <a:spcAft>
                <a:spcPts val="0"/>
              </a:spcAft>
              <a:buNone/>
            </a:pPr>
            <a:r>
              <a:t/>
            </a:r>
            <a:endParaRPr>
              <a:solidFill>
                <a:srgbClr val="000000"/>
              </a:solidFill>
              <a:latin typeface="Arial"/>
              <a:ea typeface="Arial"/>
              <a:cs typeface="Arial"/>
              <a:sym typeface="Arial"/>
            </a:endParaRPr>
          </a:p>
          <a:p>
            <a:pPr indent="-310832" lvl="1" marL="914400" rtl="0" algn="l">
              <a:spcBef>
                <a:spcPts val="0"/>
              </a:spcBef>
              <a:spcAft>
                <a:spcPts val="0"/>
              </a:spcAft>
              <a:buClr>
                <a:srgbClr val="000000"/>
              </a:buClr>
              <a:buSzPct val="100000"/>
              <a:buFont typeface="Arial"/>
              <a:buChar char="➢"/>
            </a:pPr>
            <a:r>
              <a:rPr b="1" lang="en">
                <a:solidFill>
                  <a:srgbClr val="000000"/>
                </a:solidFill>
                <a:latin typeface="Arial"/>
                <a:ea typeface="Arial"/>
                <a:cs typeface="Arial"/>
                <a:sym typeface="Arial"/>
              </a:rPr>
              <a:t>Controller </a:t>
            </a:r>
            <a:r>
              <a:rPr b="1" lang="en">
                <a:solidFill>
                  <a:srgbClr val="000000"/>
                </a:solidFill>
                <a:latin typeface="Arial"/>
                <a:ea typeface="Arial"/>
                <a:cs typeface="Arial"/>
                <a:sym typeface="Arial"/>
              </a:rPr>
              <a:t>Layer</a:t>
            </a:r>
            <a:r>
              <a:rPr lang="en">
                <a:solidFill>
                  <a:srgbClr val="000000"/>
                </a:solidFill>
                <a:latin typeface="Arial"/>
                <a:ea typeface="Arial"/>
                <a:cs typeface="Arial"/>
                <a:sym typeface="Arial"/>
              </a:rPr>
              <a:t> is built as a REST API using the Python-Flask framework that provides API endpoints to perform various CRUD (create-read-update-delete) operations</a:t>
            </a:r>
            <a:endParaRPr b="1">
              <a:solidFill>
                <a:srgbClr val="000000"/>
              </a:solidFill>
              <a:latin typeface="Arial"/>
              <a:ea typeface="Arial"/>
              <a:cs typeface="Arial"/>
              <a:sym typeface="Arial"/>
            </a:endParaRPr>
          </a:p>
          <a:p>
            <a:pPr indent="-310832" lvl="1" marL="914400" rtl="0" algn="l">
              <a:spcBef>
                <a:spcPts val="1200"/>
              </a:spcBef>
              <a:spcAft>
                <a:spcPts val="0"/>
              </a:spcAft>
              <a:buClr>
                <a:srgbClr val="000000"/>
              </a:buClr>
              <a:buSzPct val="100000"/>
              <a:buFont typeface="Arial"/>
              <a:buChar char="➢"/>
            </a:pPr>
            <a:r>
              <a:rPr lang="en">
                <a:solidFill>
                  <a:srgbClr val="000000"/>
                </a:solidFill>
                <a:latin typeface="Arial"/>
                <a:ea typeface="Arial"/>
                <a:cs typeface="Arial"/>
                <a:sym typeface="Arial"/>
              </a:rPr>
              <a:t>The diagram on the following page illustrates the MVC software architecture</a:t>
            </a:r>
            <a:endParaRPr b="1">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Software Architecture - MVC Pattern Diagram</a:t>
            </a:r>
            <a:endParaRPr b="1" sz="2800"/>
          </a:p>
        </p:txBody>
      </p:sp>
      <p:pic>
        <p:nvPicPr>
          <p:cNvPr id="237" name="Google Shape;237;p37"/>
          <p:cNvPicPr preferRelativeResize="0"/>
          <p:nvPr/>
        </p:nvPicPr>
        <p:blipFill>
          <a:blip r:embed="rId3">
            <a:alphaModFix/>
          </a:blip>
          <a:stretch>
            <a:fillRect/>
          </a:stretch>
        </p:blipFill>
        <p:spPr>
          <a:xfrm>
            <a:off x="1902362" y="1141600"/>
            <a:ext cx="5339275" cy="3648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Database Design</a:t>
            </a:r>
            <a:endParaRPr b="1" sz="2800"/>
          </a:p>
        </p:txBody>
      </p:sp>
      <p:sp>
        <p:nvSpPr>
          <p:cNvPr id="243" name="Google Shape;243;p38"/>
          <p:cNvSpPr txBox="1"/>
          <p:nvPr>
            <p:ph idx="1" type="body"/>
          </p:nvPr>
        </p:nvSpPr>
        <p:spPr>
          <a:xfrm>
            <a:off x="311700" y="1166275"/>
            <a:ext cx="8520600" cy="3402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SQLite chosen for simplicity and integration with python/flask</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Two (2) primary database Schemas are used in the system:</a:t>
            </a:r>
            <a:endParaRPr sz="1400"/>
          </a:p>
          <a:p>
            <a:pPr indent="0" lvl="0" marL="457200" rtl="0" algn="l">
              <a:spcBef>
                <a:spcPts val="0"/>
              </a:spcBef>
              <a:spcAft>
                <a:spcPts val="0"/>
              </a:spcAft>
              <a:buNone/>
            </a:pPr>
            <a:r>
              <a:t/>
            </a:r>
            <a:endParaRPr sz="1400"/>
          </a:p>
          <a:p>
            <a:pPr indent="-317500" lvl="1" marL="914400" rtl="0" algn="l">
              <a:spcBef>
                <a:spcPts val="0"/>
              </a:spcBef>
              <a:spcAft>
                <a:spcPts val="0"/>
              </a:spcAft>
              <a:buSzPts val="1400"/>
              <a:buChar char="➢"/>
            </a:pPr>
            <a:r>
              <a:rPr lang="en" sz="1400">
                <a:solidFill>
                  <a:srgbClr val="000000"/>
                </a:solidFill>
                <a:latin typeface="Arial"/>
                <a:ea typeface="Arial"/>
                <a:cs typeface="Arial"/>
                <a:sym typeface="Arial"/>
              </a:rPr>
              <a:t>“</a:t>
            </a:r>
            <a:r>
              <a:rPr b="1" lang="en" sz="1200">
                <a:solidFill>
                  <a:srgbClr val="000000"/>
                </a:solidFill>
                <a:latin typeface="Arial"/>
                <a:ea typeface="Arial"/>
                <a:cs typeface="Arial"/>
                <a:sym typeface="Arial"/>
              </a:rPr>
              <a:t>UserModel Table</a:t>
            </a:r>
            <a:r>
              <a:rPr lang="en" sz="1200">
                <a:solidFill>
                  <a:srgbClr val="000000"/>
                </a:solidFill>
                <a:latin typeface="Arial"/>
                <a:ea typeface="Arial"/>
                <a:cs typeface="Arial"/>
                <a:sym typeface="Arial"/>
              </a:rPr>
              <a:t>”  database has 7 keys: id, firstname, lastname, email, username, password and role</a:t>
            </a:r>
            <a:endParaRPr sz="1200">
              <a:solidFill>
                <a:srgbClr val="000000"/>
              </a:solidFill>
              <a:latin typeface="Arial"/>
              <a:ea typeface="Arial"/>
              <a:cs typeface="Arial"/>
              <a:sym typeface="Arial"/>
            </a:endParaRPr>
          </a:p>
          <a:p>
            <a:pPr indent="0" lvl="0" marL="914400" rtl="0" algn="l">
              <a:spcBef>
                <a:spcPts val="0"/>
              </a:spcBef>
              <a:spcAft>
                <a:spcPts val="0"/>
              </a:spcAft>
              <a:buNone/>
            </a:pPr>
            <a:r>
              <a:t/>
            </a:r>
            <a:endParaRPr sz="1200">
              <a:solidFill>
                <a:srgbClr val="000000"/>
              </a:solidFill>
              <a:latin typeface="Arial"/>
              <a:ea typeface="Arial"/>
              <a:cs typeface="Arial"/>
              <a:sym typeface="Arial"/>
            </a:endParaRPr>
          </a:p>
          <a:p>
            <a:pPr indent="-317500" lvl="1" marL="914400" rtl="0" algn="l">
              <a:spcBef>
                <a:spcPts val="0"/>
              </a:spcBef>
              <a:spcAft>
                <a:spcPts val="0"/>
              </a:spcAft>
              <a:buSzPts val="1400"/>
              <a:buChar char="➢"/>
            </a:pPr>
            <a:r>
              <a:rPr lang="en" sz="1200">
                <a:solidFill>
                  <a:srgbClr val="000000"/>
                </a:solidFill>
                <a:latin typeface="Arial"/>
                <a:ea typeface="Arial"/>
                <a:cs typeface="Arial"/>
                <a:sym typeface="Arial"/>
              </a:rPr>
              <a:t>“</a:t>
            </a:r>
            <a:r>
              <a:rPr b="1" lang="en" sz="1200">
                <a:solidFill>
                  <a:srgbClr val="000000"/>
                </a:solidFill>
                <a:latin typeface="Arial"/>
                <a:ea typeface="Arial"/>
                <a:cs typeface="Arial"/>
                <a:sym typeface="Arial"/>
              </a:rPr>
              <a:t>MealModel Table</a:t>
            </a:r>
            <a:r>
              <a:rPr lang="en" sz="1200">
                <a:solidFill>
                  <a:srgbClr val="000000"/>
                </a:solidFill>
                <a:latin typeface="Arial"/>
                <a:ea typeface="Arial"/>
                <a:cs typeface="Arial"/>
                <a:sym typeface="Arial"/>
              </a:rPr>
              <a:t>” database has 6 keys: id, meal_type, food_item1, food_item2, calories, date_created</a:t>
            </a:r>
            <a:endParaRPr sz="1200">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Database Schema Overview - User Model Table </a:t>
            </a:r>
            <a:endParaRPr b="1" sz="2800"/>
          </a:p>
        </p:txBody>
      </p:sp>
      <p:graphicFrame>
        <p:nvGraphicFramePr>
          <p:cNvPr id="249" name="Google Shape;249;p39"/>
          <p:cNvGraphicFramePr/>
          <p:nvPr/>
        </p:nvGraphicFramePr>
        <p:xfrm>
          <a:off x="1600200" y="1410350"/>
          <a:ext cx="3000000" cy="3000000"/>
        </p:xfrm>
        <a:graphic>
          <a:graphicData uri="http://schemas.openxmlformats.org/drawingml/2006/table">
            <a:tbl>
              <a:tblPr>
                <a:noFill/>
                <a:tableStyleId>{5AFBDD39-370D-4D6C-8E81-DEA39CC98D18}</a:tableStyleId>
              </a:tblPr>
              <a:tblGrid>
                <a:gridCol w="1981200"/>
                <a:gridCol w="1981200"/>
                <a:gridCol w="1981200"/>
              </a:tblGrid>
              <a:tr h="12700">
                <a:tc>
                  <a:txBody>
                    <a:bodyPr/>
                    <a:lstStyle/>
                    <a:p>
                      <a:pPr indent="0" lvl="0" marL="0" rtl="0" algn="l">
                        <a:spcBef>
                          <a:spcPts val="0"/>
                        </a:spcBef>
                        <a:spcAft>
                          <a:spcPts val="0"/>
                        </a:spcAft>
                        <a:buNone/>
                      </a:pPr>
                      <a:r>
                        <a:rPr b="1" lang="en" sz="1100"/>
                        <a:t>Column name</a:t>
                      </a:r>
                      <a:endParaRPr b="1" sz="1100"/>
                    </a:p>
                  </a:txBody>
                  <a:tcPr marT="63500" marB="63500" marR="63500" marL="63500"/>
                </a:tc>
                <a:tc>
                  <a:txBody>
                    <a:bodyPr/>
                    <a:lstStyle/>
                    <a:p>
                      <a:pPr indent="0" lvl="0" marL="0" rtl="0" algn="l">
                        <a:spcBef>
                          <a:spcPts val="0"/>
                        </a:spcBef>
                        <a:spcAft>
                          <a:spcPts val="0"/>
                        </a:spcAft>
                        <a:buNone/>
                      </a:pPr>
                      <a:r>
                        <a:rPr b="1" lang="en" sz="1100"/>
                        <a:t>Variable type</a:t>
                      </a:r>
                      <a:endParaRPr b="1" sz="1100"/>
                    </a:p>
                  </a:txBody>
                  <a:tcPr marT="63500" marB="63500" marR="63500" marL="63500"/>
                </a:tc>
                <a:tc>
                  <a:txBody>
                    <a:bodyPr/>
                    <a:lstStyle/>
                    <a:p>
                      <a:pPr indent="0" lvl="0" marL="0" rtl="0" algn="l">
                        <a:spcBef>
                          <a:spcPts val="0"/>
                        </a:spcBef>
                        <a:spcAft>
                          <a:spcPts val="0"/>
                        </a:spcAft>
                        <a:buNone/>
                      </a:pPr>
                      <a:r>
                        <a:rPr b="1" lang="en" sz="1100"/>
                        <a:t>Unique</a:t>
                      </a:r>
                      <a:endParaRPr b="1" sz="1100"/>
                    </a:p>
                  </a:txBody>
                  <a:tcPr marT="63500" marB="63500" marR="63500" marL="63500"/>
                </a:tc>
              </a:tr>
              <a:tr h="12700">
                <a:tc>
                  <a:txBody>
                    <a:bodyPr/>
                    <a:lstStyle/>
                    <a:p>
                      <a:pPr indent="0" lvl="0" marL="0" rtl="0" algn="l">
                        <a:spcBef>
                          <a:spcPts val="0"/>
                        </a:spcBef>
                        <a:spcAft>
                          <a:spcPts val="0"/>
                        </a:spcAft>
                        <a:buNone/>
                      </a:pPr>
                      <a:r>
                        <a:rPr lang="en" sz="1100"/>
                        <a:t>id (primary key) </a:t>
                      </a:r>
                      <a:endParaRPr sz="1100"/>
                    </a:p>
                  </a:txBody>
                  <a:tcPr marT="63500" marB="63500" marR="63500" marL="63500"/>
                </a:tc>
                <a:tc>
                  <a:txBody>
                    <a:bodyPr/>
                    <a:lstStyle/>
                    <a:p>
                      <a:pPr indent="0" lvl="0" marL="0" rtl="0" algn="l">
                        <a:spcBef>
                          <a:spcPts val="0"/>
                        </a:spcBef>
                        <a:spcAft>
                          <a:spcPts val="0"/>
                        </a:spcAft>
                        <a:buNone/>
                      </a:pPr>
                      <a:r>
                        <a:rPr lang="en" sz="1100"/>
                        <a:t>String</a:t>
                      </a:r>
                      <a:endParaRPr sz="1100"/>
                    </a:p>
                  </a:txBody>
                  <a:tcPr marT="63500" marB="63500" marR="63500" marL="63500"/>
                </a:tc>
                <a:tc>
                  <a:txBody>
                    <a:bodyPr/>
                    <a:lstStyle/>
                    <a:p>
                      <a:pPr indent="0" lvl="0" marL="0" rtl="0" algn="l">
                        <a:spcBef>
                          <a:spcPts val="0"/>
                        </a:spcBef>
                        <a:spcAft>
                          <a:spcPts val="0"/>
                        </a:spcAft>
                        <a:buNone/>
                      </a:pPr>
                      <a:r>
                        <a:rPr lang="en" sz="1100"/>
                        <a:t>True</a:t>
                      </a:r>
                      <a:endParaRPr sz="1100"/>
                    </a:p>
                  </a:txBody>
                  <a:tcPr marT="63500" marB="63500" marR="63500" marL="63500"/>
                </a:tc>
              </a:tr>
              <a:tr h="12700">
                <a:tc>
                  <a:txBody>
                    <a:bodyPr/>
                    <a:lstStyle/>
                    <a:p>
                      <a:pPr indent="0" lvl="0" marL="0" rtl="0" algn="l">
                        <a:spcBef>
                          <a:spcPts val="0"/>
                        </a:spcBef>
                        <a:spcAft>
                          <a:spcPts val="0"/>
                        </a:spcAft>
                        <a:buNone/>
                      </a:pPr>
                      <a:r>
                        <a:rPr lang="en" sz="1100"/>
                        <a:t>firstname</a:t>
                      </a:r>
                      <a:endParaRPr sz="1100"/>
                    </a:p>
                  </a:txBody>
                  <a:tcPr marT="63500" marB="63500" marR="63500" marL="63500"/>
                </a:tc>
                <a:tc>
                  <a:txBody>
                    <a:bodyPr/>
                    <a:lstStyle/>
                    <a:p>
                      <a:pPr indent="0" lvl="0" marL="0" rtl="0" algn="l">
                        <a:spcBef>
                          <a:spcPts val="0"/>
                        </a:spcBef>
                        <a:spcAft>
                          <a:spcPts val="0"/>
                        </a:spcAft>
                        <a:buNone/>
                      </a:pPr>
                      <a:r>
                        <a:rPr lang="en" sz="1100"/>
                        <a:t>String</a:t>
                      </a:r>
                      <a:endParaRPr sz="1100"/>
                    </a:p>
                  </a:txBody>
                  <a:tcPr marT="63500" marB="63500" marR="63500" marL="63500"/>
                </a:tc>
                <a:tc>
                  <a:txBody>
                    <a:bodyPr/>
                    <a:lstStyle/>
                    <a:p>
                      <a:pPr indent="0" lvl="0" marL="0" rtl="0" algn="l">
                        <a:spcBef>
                          <a:spcPts val="0"/>
                        </a:spcBef>
                        <a:spcAft>
                          <a:spcPts val="0"/>
                        </a:spcAft>
                        <a:buNone/>
                      </a:pPr>
                      <a:r>
                        <a:rPr lang="en" sz="1100"/>
                        <a:t>False</a:t>
                      </a:r>
                      <a:endParaRPr sz="1100"/>
                    </a:p>
                  </a:txBody>
                  <a:tcPr marT="63500" marB="63500" marR="63500" marL="63500"/>
                </a:tc>
              </a:tr>
              <a:tr h="12700">
                <a:tc>
                  <a:txBody>
                    <a:bodyPr/>
                    <a:lstStyle/>
                    <a:p>
                      <a:pPr indent="0" lvl="0" marL="0" rtl="0" algn="l">
                        <a:spcBef>
                          <a:spcPts val="0"/>
                        </a:spcBef>
                        <a:spcAft>
                          <a:spcPts val="0"/>
                        </a:spcAft>
                        <a:buNone/>
                      </a:pPr>
                      <a:r>
                        <a:rPr lang="en" sz="1100"/>
                        <a:t>lastname</a:t>
                      </a:r>
                      <a:endParaRPr sz="1100"/>
                    </a:p>
                  </a:txBody>
                  <a:tcPr marT="63500" marB="63500" marR="63500" marL="63500"/>
                </a:tc>
                <a:tc>
                  <a:txBody>
                    <a:bodyPr/>
                    <a:lstStyle/>
                    <a:p>
                      <a:pPr indent="0" lvl="0" marL="0" rtl="0" algn="l">
                        <a:spcBef>
                          <a:spcPts val="0"/>
                        </a:spcBef>
                        <a:spcAft>
                          <a:spcPts val="0"/>
                        </a:spcAft>
                        <a:buNone/>
                      </a:pPr>
                      <a:r>
                        <a:rPr lang="en" sz="1100"/>
                        <a:t>String</a:t>
                      </a:r>
                      <a:endParaRPr sz="1100"/>
                    </a:p>
                  </a:txBody>
                  <a:tcPr marT="63500" marB="63500" marR="63500" marL="63500"/>
                </a:tc>
                <a:tc>
                  <a:txBody>
                    <a:bodyPr/>
                    <a:lstStyle/>
                    <a:p>
                      <a:pPr indent="0" lvl="0" marL="0" rtl="0" algn="l">
                        <a:spcBef>
                          <a:spcPts val="0"/>
                        </a:spcBef>
                        <a:spcAft>
                          <a:spcPts val="0"/>
                        </a:spcAft>
                        <a:buNone/>
                      </a:pPr>
                      <a:r>
                        <a:rPr lang="en" sz="1100"/>
                        <a:t>False</a:t>
                      </a:r>
                      <a:endParaRPr sz="1100"/>
                    </a:p>
                  </a:txBody>
                  <a:tcPr marT="63500" marB="63500" marR="63500" marL="63500"/>
                </a:tc>
              </a:tr>
              <a:tr h="12700">
                <a:tc>
                  <a:txBody>
                    <a:bodyPr/>
                    <a:lstStyle/>
                    <a:p>
                      <a:pPr indent="0" lvl="0" marL="0" rtl="0" algn="l">
                        <a:spcBef>
                          <a:spcPts val="0"/>
                        </a:spcBef>
                        <a:spcAft>
                          <a:spcPts val="0"/>
                        </a:spcAft>
                        <a:buNone/>
                      </a:pPr>
                      <a:r>
                        <a:rPr lang="en" sz="1100"/>
                        <a:t>email</a:t>
                      </a:r>
                      <a:endParaRPr sz="1100"/>
                    </a:p>
                  </a:txBody>
                  <a:tcPr marT="63500" marB="63500" marR="63500" marL="63500"/>
                </a:tc>
                <a:tc>
                  <a:txBody>
                    <a:bodyPr/>
                    <a:lstStyle/>
                    <a:p>
                      <a:pPr indent="0" lvl="0" marL="0" rtl="0" algn="l">
                        <a:spcBef>
                          <a:spcPts val="0"/>
                        </a:spcBef>
                        <a:spcAft>
                          <a:spcPts val="0"/>
                        </a:spcAft>
                        <a:buNone/>
                      </a:pPr>
                      <a:r>
                        <a:rPr lang="en" sz="1100"/>
                        <a:t>String</a:t>
                      </a:r>
                      <a:endParaRPr sz="1100"/>
                    </a:p>
                  </a:txBody>
                  <a:tcPr marT="63500" marB="63500" marR="63500" marL="63500"/>
                </a:tc>
                <a:tc>
                  <a:txBody>
                    <a:bodyPr/>
                    <a:lstStyle/>
                    <a:p>
                      <a:pPr indent="0" lvl="0" marL="0" rtl="0" algn="l">
                        <a:spcBef>
                          <a:spcPts val="0"/>
                        </a:spcBef>
                        <a:spcAft>
                          <a:spcPts val="0"/>
                        </a:spcAft>
                        <a:buNone/>
                      </a:pPr>
                      <a:r>
                        <a:rPr lang="en" sz="1100"/>
                        <a:t>True</a:t>
                      </a:r>
                      <a:endParaRPr sz="1100"/>
                    </a:p>
                  </a:txBody>
                  <a:tcPr marT="63500" marB="63500" marR="63500" marL="63500"/>
                </a:tc>
              </a:tr>
              <a:tr h="12700">
                <a:tc>
                  <a:txBody>
                    <a:bodyPr/>
                    <a:lstStyle/>
                    <a:p>
                      <a:pPr indent="0" lvl="0" marL="0" rtl="0" algn="l">
                        <a:spcBef>
                          <a:spcPts val="0"/>
                        </a:spcBef>
                        <a:spcAft>
                          <a:spcPts val="0"/>
                        </a:spcAft>
                        <a:buNone/>
                      </a:pPr>
                      <a:r>
                        <a:rPr lang="en" sz="1100"/>
                        <a:t>username</a:t>
                      </a:r>
                      <a:endParaRPr sz="1100"/>
                    </a:p>
                  </a:txBody>
                  <a:tcPr marT="63500" marB="63500" marR="63500" marL="63500"/>
                </a:tc>
                <a:tc>
                  <a:txBody>
                    <a:bodyPr/>
                    <a:lstStyle/>
                    <a:p>
                      <a:pPr indent="0" lvl="0" marL="0" rtl="0" algn="l">
                        <a:spcBef>
                          <a:spcPts val="0"/>
                        </a:spcBef>
                        <a:spcAft>
                          <a:spcPts val="0"/>
                        </a:spcAft>
                        <a:buNone/>
                      </a:pPr>
                      <a:r>
                        <a:rPr lang="en" sz="1100"/>
                        <a:t>String</a:t>
                      </a:r>
                      <a:endParaRPr sz="1100"/>
                    </a:p>
                  </a:txBody>
                  <a:tcPr marT="63500" marB="63500" marR="63500" marL="63500"/>
                </a:tc>
                <a:tc>
                  <a:txBody>
                    <a:bodyPr/>
                    <a:lstStyle/>
                    <a:p>
                      <a:pPr indent="0" lvl="0" marL="0" rtl="0" algn="l">
                        <a:spcBef>
                          <a:spcPts val="0"/>
                        </a:spcBef>
                        <a:spcAft>
                          <a:spcPts val="0"/>
                        </a:spcAft>
                        <a:buNone/>
                      </a:pPr>
                      <a:r>
                        <a:rPr lang="en" sz="1100"/>
                        <a:t>True</a:t>
                      </a:r>
                      <a:endParaRPr sz="1100"/>
                    </a:p>
                  </a:txBody>
                  <a:tcPr marT="63500" marB="63500" marR="63500" marL="63500"/>
                </a:tc>
              </a:tr>
              <a:tr h="12700">
                <a:tc>
                  <a:txBody>
                    <a:bodyPr/>
                    <a:lstStyle/>
                    <a:p>
                      <a:pPr indent="0" lvl="0" marL="0" rtl="0" algn="l">
                        <a:spcBef>
                          <a:spcPts val="0"/>
                        </a:spcBef>
                        <a:spcAft>
                          <a:spcPts val="0"/>
                        </a:spcAft>
                        <a:buNone/>
                      </a:pPr>
                      <a:r>
                        <a:rPr lang="en" sz="1100"/>
                        <a:t>password</a:t>
                      </a:r>
                      <a:endParaRPr sz="1100"/>
                    </a:p>
                  </a:txBody>
                  <a:tcPr marT="63500" marB="63500" marR="63500" marL="63500"/>
                </a:tc>
                <a:tc>
                  <a:txBody>
                    <a:bodyPr/>
                    <a:lstStyle/>
                    <a:p>
                      <a:pPr indent="0" lvl="0" marL="0" rtl="0" algn="l">
                        <a:spcBef>
                          <a:spcPts val="0"/>
                        </a:spcBef>
                        <a:spcAft>
                          <a:spcPts val="0"/>
                        </a:spcAft>
                        <a:buNone/>
                      </a:pPr>
                      <a:r>
                        <a:rPr lang="en" sz="1100"/>
                        <a:t>String</a:t>
                      </a:r>
                      <a:endParaRPr sz="1100"/>
                    </a:p>
                  </a:txBody>
                  <a:tcPr marT="63500" marB="63500" marR="63500" marL="63500"/>
                </a:tc>
                <a:tc>
                  <a:txBody>
                    <a:bodyPr/>
                    <a:lstStyle/>
                    <a:p>
                      <a:pPr indent="0" lvl="0" marL="0" rtl="0" algn="l">
                        <a:spcBef>
                          <a:spcPts val="0"/>
                        </a:spcBef>
                        <a:spcAft>
                          <a:spcPts val="0"/>
                        </a:spcAft>
                        <a:buNone/>
                      </a:pPr>
                      <a:r>
                        <a:rPr lang="en" sz="1100"/>
                        <a:t>False </a:t>
                      </a:r>
                      <a:endParaRPr sz="1100"/>
                    </a:p>
                  </a:txBody>
                  <a:tcPr marT="63500" marB="63500" marR="63500" marL="63500"/>
                </a:tc>
              </a:tr>
              <a:tr h="12700">
                <a:tc>
                  <a:txBody>
                    <a:bodyPr/>
                    <a:lstStyle/>
                    <a:p>
                      <a:pPr indent="0" lvl="0" marL="0" rtl="0" algn="l">
                        <a:spcBef>
                          <a:spcPts val="0"/>
                        </a:spcBef>
                        <a:spcAft>
                          <a:spcPts val="0"/>
                        </a:spcAft>
                        <a:buNone/>
                      </a:pPr>
                      <a:r>
                        <a:rPr lang="en" sz="1100"/>
                        <a:t>role</a:t>
                      </a:r>
                      <a:endParaRPr sz="1100"/>
                    </a:p>
                  </a:txBody>
                  <a:tcPr marT="63500" marB="63500" marR="63500" marL="63500"/>
                </a:tc>
                <a:tc>
                  <a:txBody>
                    <a:bodyPr/>
                    <a:lstStyle/>
                    <a:p>
                      <a:pPr indent="0" lvl="0" marL="0" rtl="0" algn="l">
                        <a:spcBef>
                          <a:spcPts val="0"/>
                        </a:spcBef>
                        <a:spcAft>
                          <a:spcPts val="0"/>
                        </a:spcAft>
                        <a:buNone/>
                      </a:pPr>
                      <a:r>
                        <a:rPr lang="en" sz="1100"/>
                        <a:t>String</a:t>
                      </a:r>
                      <a:endParaRPr sz="1100"/>
                    </a:p>
                  </a:txBody>
                  <a:tcPr marT="63500" marB="63500" marR="63500" marL="63500"/>
                </a:tc>
                <a:tc>
                  <a:txBody>
                    <a:bodyPr/>
                    <a:lstStyle/>
                    <a:p>
                      <a:pPr indent="0" lvl="0" marL="0" rtl="0" algn="l">
                        <a:spcBef>
                          <a:spcPts val="0"/>
                        </a:spcBef>
                        <a:spcAft>
                          <a:spcPts val="0"/>
                        </a:spcAft>
                        <a:buNone/>
                      </a:pPr>
                      <a:r>
                        <a:rPr lang="en" sz="1100"/>
                        <a:t>False</a:t>
                      </a:r>
                      <a:endParaRPr sz="1100"/>
                    </a:p>
                  </a:txBody>
                  <a:tcPr marT="63500" marB="63500" marR="63500" marL="63500"/>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Database Schema Overview - Meal Model Table </a:t>
            </a:r>
            <a:endParaRPr b="1" sz="2800"/>
          </a:p>
        </p:txBody>
      </p:sp>
      <p:graphicFrame>
        <p:nvGraphicFramePr>
          <p:cNvPr id="255" name="Google Shape;255;p40"/>
          <p:cNvGraphicFramePr/>
          <p:nvPr/>
        </p:nvGraphicFramePr>
        <p:xfrm>
          <a:off x="1600200" y="1613250"/>
          <a:ext cx="3000000" cy="3000000"/>
        </p:xfrm>
        <a:graphic>
          <a:graphicData uri="http://schemas.openxmlformats.org/drawingml/2006/table">
            <a:tbl>
              <a:tblPr>
                <a:noFill/>
                <a:tableStyleId>{5AFBDD39-370D-4D6C-8E81-DEA39CC98D18}</a:tableStyleId>
              </a:tblPr>
              <a:tblGrid>
                <a:gridCol w="1981200"/>
                <a:gridCol w="1981200"/>
                <a:gridCol w="1981200"/>
              </a:tblGrid>
              <a:tr h="12700">
                <a:tc>
                  <a:txBody>
                    <a:bodyPr/>
                    <a:lstStyle/>
                    <a:p>
                      <a:pPr indent="0" lvl="0" marL="0" rtl="0" algn="l">
                        <a:spcBef>
                          <a:spcPts val="0"/>
                        </a:spcBef>
                        <a:spcAft>
                          <a:spcPts val="0"/>
                        </a:spcAft>
                        <a:buNone/>
                      </a:pPr>
                      <a:r>
                        <a:rPr b="1" lang="en" sz="1100"/>
                        <a:t>Column name</a:t>
                      </a:r>
                      <a:endParaRPr b="1" sz="1100"/>
                    </a:p>
                  </a:txBody>
                  <a:tcPr marT="63500" marB="63500" marR="63500" marL="63500"/>
                </a:tc>
                <a:tc>
                  <a:txBody>
                    <a:bodyPr/>
                    <a:lstStyle/>
                    <a:p>
                      <a:pPr indent="0" lvl="0" marL="0" rtl="0" algn="l">
                        <a:spcBef>
                          <a:spcPts val="0"/>
                        </a:spcBef>
                        <a:spcAft>
                          <a:spcPts val="0"/>
                        </a:spcAft>
                        <a:buNone/>
                      </a:pPr>
                      <a:r>
                        <a:rPr b="1" lang="en" sz="1100"/>
                        <a:t>Variable type</a:t>
                      </a:r>
                      <a:endParaRPr b="1" sz="1100"/>
                    </a:p>
                  </a:txBody>
                  <a:tcPr marT="63500" marB="63500" marR="63500" marL="63500"/>
                </a:tc>
                <a:tc>
                  <a:txBody>
                    <a:bodyPr/>
                    <a:lstStyle/>
                    <a:p>
                      <a:pPr indent="0" lvl="0" marL="0" rtl="0" algn="l">
                        <a:spcBef>
                          <a:spcPts val="0"/>
                        </a:spcBef>
                        <a:spcAft>
                          <a:spcPts val="0"/>
                        </a:spcAft>
                        <a:buNone/>
                      </a:pPr>
                      <a:r>
                        <a:rPr b="1" lang="en" sz="1100"/>
                        <a:t>Nullable</a:t>
                      </a:r>
                      <a:endParaRPr b="1" sz="1100"/>
                    </a:p>
                  </a:txBody>
                  <a:tcPr marT="63500" marB="63500" marR="63500" marL="63500"/>
                </a:tc>
              </a:tr>
              <a:tr h="12700">
                <a:tc>
                  <a:txBody>
                    <a:bodyPr/>
                    <a:lstStyle/>
                    <a:p>
                      <a:pPr indent="0" lvl="0" marL="0" rtl="0" algn="l">
                        <a:spcBef>
                          <a:spcPts val="0"/>
                        </a:spcBef>
                        <a:spcAft>
                          <a:spcPts val="0"/>
                        </a:spcAft>
                        <a:buNone/>
                      </a:pPr>
                      <a:r>
                        <a:rPr lang="en" sz="1100"/>
                        <a:t>id (primary key) </a:t>
                      </a:r>
                      <a:endParaRPr sz="1100"/>
                    </a:p>
                  </a:txBody>
                  <a:tcPr marT="63500" marB="63500" marR="63500" marL="63500"/>
                </a:tc>
                <a:tc>
                  <a:txBody>
                    <a:bodyPr/>
                    <a:lstStyle/>
                    <a:p>
                      <a:pPr indent="0" lvl="0" marL="0" rtl="0" algn="l">
                        <a:spcBef>
                          <a:spcPts val="0"/>
                        </a:spcBef>
                        <a:spcAft>
                          <a:spcPts val="0"/>
                        </a:spcAft>
                        <a:buNone/>
                      </a:pPr>
                      <a:r>
                        <a:rPr lang="en" sz="1100"/>
                        <a:t>Integer</a:t>
                      </a:r>
                      <a:endParaRPr sz="1100"/>
                    </a:p>
                  </a:txBody>
                  <a:tcPr marT="63500" marB="63500" marR="63500" marL="63500"/>
                </a:tc>
                <a:tc>
                  <a:txBody>
                    <a:bodyPr/>
                    <a:lstStyle/>
                    <a:p>
                      <a:pPr indent="0" lvl="0" marL="0" rtl="0" algn="l">
                        <a:spcBef>
                          <a:spcPts val="0"/>
                        </a:spcBef>
                        <a:spcAft>
                          <a:spcPts val="0"/>
                        </a:spcAft>
                        <a:buNone/>
                      </a:pPr>
                      <a:r>
                        <a:rPr lang="en" sz="1100"/>
                        <a:t>True</a:t>
                      </a:r>
                      <a:endParaRPr sz="1100"/>
                    </a:p>
                  </a:txBody>
                  <a:tcPr marT="63500" marB="63500" marR="63500" marL="63500"/>
                </a:tc>
              </a:tr>
              <a:tr h="12700">
                <a:tc>
                  <a:txBody>
                    <a:bodyPr/>
                    <a:lstStyle/>
                    <a:p>
                      <a:pPr indent="0" lvl="0" marL="0" rtl="0" algn="l">
                        <a:spcBef>
                          <a:spcPts val="0"/>
                        </a:spcBef>
                        <a:spcAft>
                          <a:spcPts val="0"/>
                        </a:spcAft>
                        <a:buNone/>
                      </a:pPr>
                      <a:r>
                        <a:rPr lang="en" sz="1100"/>
                        <a:t>meal_type</a:t>
                      </a:r>
                      <a:endParaRPr sz="1100"/>
                    </a:p>
                  </a:txBody>
                  <a:tcPr marT="63500" marB="63500" marR="63500" marL="63500"/>
                </a:tc>
                <a:tc>
                  <a:txBody>
                    <a:bodyPr/>
                    <a:lstStyle/>
                    <a:p>
                      <a:pPr indent="0" lvl="0" marL="0" rtl="0" algn="l">
                        <a:spcBef>
                          <a:spcPts val="0"/>
                        </a:spcBef>
                        <a:spcAft>
                          <a:spcPts val="0"/>
                        </a:spcAft>
                        <a:buNone/>
                      </a:pPr>
                      <a:r>
                        <a:rPr lang="en" sz="1100"/>
                        <a:t>String </a:t>
                      </a:r>
                      <a:endParaRPr sz="1100"/>
                    </a:p>
                  </a:txBody>
                  <a:tcPr marT="63500" marB="63500" marR="63500" marL="63500"/>
                </a:tc>
                <a:tc>
                  <a:txBody>
                    <a:bodyPr/>
                    <a:lstStyle/>
                    <a:p>
                      <a:pPr indent="0" lvl="0" marL="0" rtl="0" algn="l">
                        <a:spcBef>
                          <a:spcPts val="0"/>
                        </a:spcBef>
                        <a:spcAft>
                          <a:spcPts val="0"/>
                        </a:spcAft>
                        <a:buNone/>
                      </a:pPr>
                      <a:r>
                        <a:rPr lang="en" sz="1100"/>
                        <a:t>False</a:t>
                      </a:r>
                      <a:endParaRPr sz="1100"/>
                    </a:p>
                  </a:txBody>
                  <a:tcPr marT="63500" marB="63500" marR="63500" marL="63500"/>
                </a:tc>
              </a:tr>
              <a:tr h="12700">
                <a:tc>
                  <a:txBody>
                    <a:bodyPr/>
                    <a:lstStyle/>
                    <a:p>
                      <a:pPr indent="0" lvl="0" marL="0" rtl="0" algn="l">
                        <a:spcBef>
                          <a:spcPts val="0"/>
                        </a:spcBef>
                        <a:spcAft>
                          <a:spcPts val="0"/>
                        </a:spcAft>
                        <a:buNone/>
                      </a:pPr>
                      <a:r>
                        <a:rPr lang="en" sz="1100"/>
                        <a:t>food_item1</a:t>
                      </a:r>
                      <a:endParaRPr sz="1100"/>
                    </a:p>
                  </a:txBody>
                  <a:tcPr marT="63500" marB="63500" marR="63500" marL="63500"/>
                </a:tc>
                <a:tc>
                  <a:txBody>
                    <a:bodyPr/>
                    <a:lstStyle/>
                    <a:p>
                      <a:pPr indent="0" lvl="0" marL="0" rtl="0" algn="l">
                        <a:spcBef>
                          <a:spcPts val="0"/>
                        </a:spcBef>
                        <a:spcAft>
                          <a:spcPts val="0"/>
                        </a:spcAft>
                        <a:buNone/>
                      </a:pPr>
                      <a:r>
                        <a:rPr lang="en" sz="1100"/>
                        <a:t>String </a:t>
                      </a:r>
                      <a:endParaRPr sz="1100"/>
                    </a:p>
                  </a:txBody>
                  <a:tcPr marT="63500" marB="63500" marR="63500" marL="63500"/>
                </a:tc>
                <a:tc>
                  <a:txBody>
                    <a:bodyPr/>
                    <a:lstStyle/>
                    <a:p>
                      <a:pPr indent="0" lvl="0" marL="0" rtl="0" algn="l">
                        <a:spcBef>
                          <a:spcPts val="0"/>
                        </a:spcBef>
                        <a:spcAft>
                          <a:spcPts val="0"/>
                        </a:spcAft>
                        <a:buNone/>
                      </a:pPr>
                      <a:r>
                        <a:rPr lang="en" sz="1100"/>
                        <a:t>False </a:t>
                      </a:r>
                      <a:endParaRPr sz="1100"/>
                    </a:p>
                  </a:txBody>
                  <a:tcPr marT="63500" marB="63500" marR="63500" marL="63500"/>
                </a:tc>
              </a:tr>
              <a:tr h="12700">
                <a:tc>
                  <a:txBody>
                    <a:bodyPr/>
                    <a:lstStyle/>
                    <a:p>
                      <a:pPr indent="0" lvl="0" marL="0" rtl="0" algn="l">
                        <a:spcBef>
                          <a:spcPts val="0"/>
                        </a:spcBef>
                        <a:spcAft>
                          <a:spcPts val="0"/>
                        </a:spcAft>
                        <a:buNone/>
                      </a:pPr>
                      <a:r>
                        <a:rPr lang="en" sz="1100"/>
                        <a:t>food_item2</a:t>
                      </a:r>
                      <a:endParaRPr sz="1100"/>
                    </a:p>
                  </a:txBody>
                  <a:tcPr marT="63500" marB="63500" marR="63500" marL="63500"/>
                </a:tc>
                <a:tc>
                  <a:txBody>
                    <a:bodyPr/>
                    <a:lstStyle/>
                    <a:p>
                      <a:pPr indent="0" lvl="0" marL="0" rtl="0" algn="l">
                        <a:spcBef>
                          <a:spcPts val="0"/>
                        </a:spcBef>
                        <a:spcAft>
                          <a:spcPts val="0"/>
                        </a:spcAft>
                        <a:buNone/>
                      </a:pPr>
                      <a:r>
                        <a:rPr lang="en" sz="1100"/>
                        <a:t>String </a:t>
                      </a:r>
                      <a:endParaRPr sz="1100"/>
                    </a:p>
                  </a:txBody>
                  <a:tcPr marT="63500" marB="63500" marR="63500" marL="63500"/>
                </a:tc>
                <a:tc>
                  <a:txBody>
                    <a:bodyPr/>
                    <a:lstStyle/>
                    <a:p>
                      <a:pPr indent="0" lvl="0" marL="0" rtl="0" algn="l">
                        <a:spcBef>
                          <a:spcPts val="0"/>
                        </a:spcBef>
                        <a:spcAft>
                          <a:spcPts val="0"/>
                        </a:spcAft>
                        <a:buNone/>
                      </a:pPr>
                      <a:r>
                        <a:rPr lang="en" sz="1100"/>
                        <a:t>False</a:t>
                      </a:r>
                      <a:endParaRPr sz="1100"/>
                    </a:p>
                  </a:txBody>
                  <a:tcPr marT="63500" marB="63500" marR="63500" marL="63500"/>
                </a:tc>
              </a:tr>
              <a:tr h="12700">
                <a:tc>
                  <a:txBody>
                    <a:bodyPr/>
                    <a:lstStyle/>
                    <a:p>
                      <a:pPr indent="0" lvl="0" marL="0" rtl="0" algn="l">
                        <a:spcBef>
                          <a:spcPts val="0"/>
                        </a:spcBef>
                        <a:spcAft>
                          <a:spcPts val="0"/>
                        </a:spcAft>
                        <a:buNone/>
                      </a:pPr>
                      <a:r>
                        <a:rPr lang="en" sz="1100"/>
                        <a:t>calories</a:t>
                      </a:r>
                      <a:endParaRPr sz="1100"/>
                    </a:p>
                  </a:txBody>
                  <a:tcPr marT="63500" marB="63500" marR="63500" marL="63500"/>
                </a:tc>
                <a:tc>
                  <a:txBody>
                    <a:bodyPr/>
                    <a:lstStyle/>
                    <a:p>
                      <a:pPr indent="0" lvl="0" marL="0" rtl="0" algn="l">
                        <a:spcBef>
                          <a:spcPts val="0"/>
                        </a:spcBef>
                        <a:spcAft>
                          <a:spcPts val="0"/>
                        </a:spcAft>
                        <a:buNone/>
                      </a:pPr>
                      <a:r>
                        <a:rPr lang="en" sz="1100"/>
                        <a:t>Float</a:t>
                      </a:r>
                      <a:endParaRPr sz="1100"/>
                    </a:p>
                  </a:txBody>
                  <a:tcPr marT="63500" marB="63500" marR="63500" marL="63500"/>
                </a:tc>
                <a:tc>
                  <a:txBody>
                    <a:bodyPr/>
                    <a:lstStyle/>
                    <a:p>
                      <a:pPr indent="0" lvl="0" marL="0" rtl="0" algn="l">
                        <a:spcBef>
                          <a:spcPts val="0"/>
                        </a:spcBef>
                        <a:spcAft>
                          <a:spcPts val="0"/>
                        </a:spcAft>
                        <a:buNone/>
                      </a:pPr>
                      <a:r>
                        <a:rPr lang="en" sz="1100"/>
                        <a:t>False</a:t>
                      </a:r>
                      <a:endParaRPr sz="1100"/>
                    </a:p>
                  </a:txBody>
                  <a:tcPr marT="63500" marB="63500" marR="63500" marL="63500"/>
                </a:tc>
              </a:tr>
              <a:tr h="12700">
                <a:tc>
                  <a:txBody>
                    <a:bodyPr/>
                    <a:lstStyle/>
                    <a:p>
                      <a:pPr indent="0" lvl="0" marL="0" rtl="0" algn="l">
                        <a:spcBef>
                          <a:spcPts val="0"/>
                        </a:spcBef>
                        <a:spcAft>
                          <a:spcPts val="0"/>
                        </a:spcAft>
                        <a:buNone/>
                      </a:pPr>
                      <a:r>
                        <a:rPr lang="en" sz="1100"/>
                        <a:t>date_created</a:t>
                      </a:r>
                      <a:endParaRPr sz="1100"/>
                    </a:p>
                  </a:txBody>
                  <a:tcPr marT="63500" marB="63500" marR="63500" marL="63500"/>
                </a:tc>
                <a:tc>
                  <a:txBody>
                    <a:bodyPr/>
                    <a:lstStyle/>
                    <a:p>
                      <a:pPr indent="0" lvl="0" marL="0" rtl="0" algn="l">
                        <a:spcBef>
                          <a:spcPts val="0"/>
                        </a:spcBef>
                        <a:spcAft>
                          <a:spcPts val="0"/>
                        </a:spcAft>
                        <a:buNone/>
                      </a:pPr>
                      <a:r>
                        <a:rPr lang="en" sz="1100"/>
                        <a:t>Datetime </a:t>
                      </a:r>
                      <a:endParaRPr sz="1100"/>
                    </a:p>
                  </a:txBody>
                  <a:tcPr marT="63500" marB="63500" marR="63500" marL="63500"/>
                </a:tc>
                <a:tc>
                  <a:txBody>
                    <a:bodyPr/>
                    <a:lstStyle/>
                    <a:p>
                      <a:pPr indent="0" lvl="0" marL="0" rtl="0" algn="l">
                        <a:spcBef>
                          <a:spcPts val="0"/>
                        </a:spcBef>
                        <a:spcAft>
                          <a:spcPts val="0"/>
                        </a:spcAft>
                        <a:buNone/>
                      </a:pPr>
                      <a:r>
                        <a:rPr lang="en" sz="1100"/>
                        <a:t>True</a:t>
                      </a:r>
                      <a:endParaRPr sz="1100"/>
                    </a:p>
                  </a:txBody>
                  <a:tcPr marT="63500" marB="63500" marR="63500" marL="63500"/>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Use Case Diagram</a:t>
            </a:r>
            <a:endParaRPr b="1" sz="2800"/>
          </a:p>
        </p:txBody>
      </p:sp>
      <p:sp>
        <p:nvSpPr>
          <p:cNvPr id="261" name="Google Shape;261;p41"/>
          <p:cNvSpPr txBox="1"/>
          <p:nvPr>
            <p:ph idx="1" type="body"/>
          </p:nvPr>
        </p:nvSpPr>
        <p:spPr>
          <a:xfrm>
            <a:off x="311700" y="1116300"/>
            <a:ext cx="8520600" cy="3041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Overview</a:t>
            </a:r>
            <a:endParaRPr b="1"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The use case diagram on the following page outlines how users will perform tasks on </a:t>
            </a:r>
            <a:r>
              <a:rPr b="1" lang="en">
                <a:solidFill>
                  <a:srgbClr val="0000FF"/>
                </a:solidFill>
                <a:latin typeface="Arial"/>
                <a:ea typeface="Arial"/>
                <a:cs typeface="Arial"/>
                <a:sym typeface="Arial"/>
              </a:rPr>
              <a:t>MyDietHub</a:t>
            </a:r>
            <a:r>
              <a:rPr lang="en">
                <a:solidFill>
                  <a:srgbClr val="000000"/>
                </a:solidFill>
                <a:latin typeface="Arial"/>
                <a:ea typeface="Arial"/>
                <a:cs typeface="Arial"/>
                <a:sym typeface="Arial"/>
              </a:rPr>
              <a:t> application</a:t>
            </a:r>
            <a:endParaRPr>
              <a:solidFill>
                <a:srgbClr val="000000"/>
              </a:solidFill>
              <a:latin typeface="Arial"/>
              <a:ea typeface="Arial"/>
              <a:cs typeface="Arial"/>
              <a:sym typeface="Arial"/>
            </a:endParaRPr>
          </a:p>
          <a:p>
            <a:pPr indent="0" lvl="0" marL="914400" rtl="0" algn="l">
              <a:spcBef>
                <a:spcPts val="0"/>
              </a:spcBef>
              <a:spcAft>
                <a:spcPts val="0"/>
              </a:spcAft>
              <a:buNone/>
            </a:pPr>
            <a:r>
              <a:t/>
            </a:r>
            <a:endParaRPr>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It outlines from a user’s point of view, a system’s behavior as it responds to a request</a:t>
            </a:r>
            <a:endParaRPr>
              <a:solidFill>
                <a:srgbClr val="000000"/>
              </a:solidFill>
              <a:latin typeface="Arial"/>
              <a:ea typeface="Arial"/>
              <a:cs typeface="Arial"/>
              <a:sym typeface="Arial"/>
            </a:endParaRPr>
          </a:p>
          <a:p>
            <a:pPr indent="0" lvl="0" marL="914400" rtl="0" algn="l">
              <a:spcBef>
                <a:spcPts val="0"/>
              </a:spcBef>
              <a:spcAft>
                <a:spcPts val="0"/>
              </a:spcAft>
              <a:buNone/>
            </a:pPr>
            <a:r>
              <a:t/>
            </a:r>
            <a:endParaRPr>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Following the use case diagram, we have included the class diagram and database design schema</a:t>
            </a:r>
            <a:endParaRPr>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Iteration 3 Presentation - Contents</a:t>
            </a:r>
            <a:endParaRPr b="1" sz="2800"/>
          </a:p>
        </p:txBody>
      </p:sp>
      <p:sp>
        <p:nvSpPr>
          <p:cNvPr id="98" name="Google Shape;98;p15"/>
          <p:cNvSpPr txBox="1"/>
          <p:nvPr>
            <p:ph idx="1" type="body"/>
          </p:nvPr>
        </p:nvSpPr>
        <p:spPr>
          <a:xfrm>
            <a:off x="311700" y="1017800"/>
            <a:ext cx="8520600" cy="3915000"/>
          </a:xfrm>
          <a:prstGeom prst="rect">
            <a:avLst/>
          </a:prstGeom>
        </p:spPr>
        <p:txBody>
          <a:bodyPr anchorCtr="0" anchor="t" bIns="91425" lIns="91425" spcFirstLastPara="1" rIns="91425" wrap="square" tIns="91425">
            <a:normAutofit/>
          </a:bodyPr>
          <a:lstStyle/>
          <a:p>
            <a:pPr indent="0" lvl="0" marL="457200" rtl="0" algn="l">
              <a:lnSpc>
                <a:spcPct val="75000"/>
              </a:lnSpc>
              <a:spcBef>
                <a:spcPts val="0"/>
              </a:spcBef>
              <a:spcAft>
                <a:spcPts val="0"/>
              </a:spcAft>
              <a:buNone/>
            </a:pPr>
            <a:r>
              <a:t/>
            </a:r>
            <a:endParaRPr sz="637">
              <a:solidFill>
                <a:srgbClr val="000000"/>
              </a:solidFill>
              <a:latin typeface="Arial"/>
              <a:ea typeface="Arial"/>
              <a:cs typeface="Arial"/>
              <a:sym typeface="Arial"/>
            </a:endParaRPr>
          </a:p>
          <a:p>
            <a:pPr indent="-358355" lvl="0" marL="914400" rtl="0" algn="l">
              <a:lnSpc>
                <a:spcPct val="75000"/>
              </a:lnSpc>
              <a:spcBef>
                <a:spcPts val="0"/>
              </a:spcBef>
              <a:spcAft>
                <a:spcPts val="0"/>
              </a:spcAft>
              <a:buClr>
                <a:srgbClr val="000000"/>
              </a:buClr>
              <a:buSzPts val="2043"/>
              <a:buFont typeface="Arial"/>
              <a:buAutoNum type="romanUcPeriod"/>
            </a:pPr>
            <a:r>
              <a:rPr b="1" lang="en" sz="2043">
                <a:solidFill>
                  <a:srgbClr val="000000"/>
                </a:solidFill>
                <a:latin typeface="Arial"/>
                <a:ea typeface="Arial"/>
                <a:cs typeface="Arial"/>
                <a:sym typeface="Arial"/>
              </a:rPr>
              <a:t>Application Overview &amp; Development</a:t>
            </a:r>
            <a:endParaRPr sz="2043">
              <a:solidFill>
                <a:srgbClr val="000000"/>
              </a:solidFill>
              <a:latin typeface="Arial"/>
              <a:ea typeface="Arial"/>
              <a:cs typeface="Arial"/>
              <a:sym typeface="Arial"/>
            </a:endParaRPr>
          </a:p>
          <a:p>
            <a:pPr indent="-358355" lvl="0" marL="914400" rtl="0" algn="l">
              <a:lnSpc>
                <a:spcPct val="75000"/>
              </a:lnSpc>
              <a:spcBef>
                <a:spcPts val="1000"/>
              </a:spcBef>
              <a:spcAft>
                <a:spcPts val="0"/>
              </a:spcAft>
              <a:buClr>
                <a:srgbClr val="000000"/>
              </a:buClr>
              <a:buSzPts val="2043"/>
              <a:buFont typeface="Arial"/>
              <a:buAutoNum type="romanUcPeriod"/>
            </a:pPr>
            <a:r>
              <a:rPr b="1" lang="en" sz="2043">
                <a:solidFill>
                  <a:srgbClr val="000000"/>
                </a:solidFill>
                <a:latin typeface="Arial"/>
                <a:ea typeface="Arial"/>
                <a:cs typeface="Arial"/>
                <a:sym typeface="Arial"/>
              </a:rPr>
              <a:t>Project Management </a:t>
            </a:r>
            <a:endParaRPr b="1" sz="2443">
              <a:solidFill>
                <a:srgbClr val="000000"/>
              </a:solidFill>
              <a:latin typeface="Arial"/>
              <a:ea typeface="Arial"/>
              <a:cs typeface="Arial"/>
              <a:sym typeface="Arial"/>
            </a:endParaRPr>
          </a:p>
          <a:p>
            <a:pPr indent="-358355" lvl="0" marL="914400" rtl="0" algn="l">
              <a:lnSpc>
                <a:spcPct val="75000"/>
              </a:lnSpc>
              <a:spcBef>
                <a:spcPts val="1000"/>
              </a:spcBef>
              <a:spcAft>
                <a:spcPts val="0"/>
              </a:spcAft>
              <a:buClr>
                <a:srgbClr val="000000"/>
              </a:buClr>
              <a:buSzPts val="2043"/>
              <a:buFont typeface="Arial"/>
              <a:buAutoNum type="romanUcPeriod"/>
            </a:pPr>
            <a:r>
              <a:rPr b="1" lang="en" sz="2043">
                <a:solidFill>
                  <a:srgbClr val="000000"/>
                </a:solidFill>
                <a:latin typeface="Arial"/>
                <a:ea typeface="Arial"/>
                <a:cs typeface="Arial"/>
                <a:sym typeface="Arial"/>
              </a:rPr>
              <a:t>Requirements Analysis</a:t>
            </a:r>
            <a:endParaRPr b="1" sz="2443">
              <a:solidFill>
                <a:srgbClr val="000000"/>
              </a:solidFill>
              <a:latin typeface="Arial"/>
              <a:ea typeface="Arial"/>
              <a:cs typeface="Arial"/>
              <a:sym typeface="Arial"/>
            </a:endParaRPr>
          </a:p>
          <a:p>
            <a:pPr indent="-358355" lvl="0" marL="914400" rtl="0" algn="l">
              <a:lnSpc>
                <a:spcPct val="75000"/>
              </a:lnSpc>
              <a:spcBef>
                <a:spcPts val="1000"/>
              </a:spcBef>
              <a:spcAft>
                <a:spcPts val="0"/>
              </a:spcAft>
              <a:buClr>
                <a:srgbClr val="000000"/>
              </a:buClr>
              <a:buSzPts val="2043"/>
              <a:buFont typeface="Arial"/>
              <a:buAutoNum type="romanUcPeriod"/>
            </a:pPr>
            <a:r>
              <a:rPr b="1" lang="en" sz="2043">
                <a:solidFill>
                  <a:srgbClr val="000000"/>
                </a:solidFill>
                <a:latin typeface="Arial"/>
                <a:ea typeface="Arial"/>
                <a:cs typeface="Arial"/>
                <a:sym typeface="Arial"/>
              </a:rPr>
              <a:t>System &amp; Software Design</a:t>
            </a:r>
            <a:endParaRPr b="1" sz="2043">
              <a:solidFill>
                <a:srgbClr val="000000"/>
              </a:solidFill>
              <a:latin typeface="Arial"/>
              <a:ea typeface="Arial"/>
              <a:cs typeface="Arial"/>
              <a:sym typeface="Arial"/>
            </a:endParaRPr>
          </a:p>
          <a:p>
            <a:pPr indent="-358355" lvl="0" marL="914400" rtl="0" algn="l">
              <a:lnSpc>
                <a:spcPct val="75000"/>
              </a:lnSpc>
              <a:spcBef>
                <a:spcPts val="1000"/>
              </a:spcBef>
              <a:spcAft>
                <a:spcPts val="0"/>
              </a:spcAft>
              <a:buClr>
                <a:srgbClr val="000000"/>
              </a:buClr>
              <a:buSzPts val="2043"/>
              <a:buFont typeface="Arial"/>
              <a:buAutoNum type="romanUcPeriod"/>
            </a:pPr>
            <a:r>
              <a:rPr b="1" lang="en" sz="2043">
                <a:solidFill>
                  <a:srgbClr val="000000"/>
                </a:solidFill>
                <a:latin typeface="Arial"/>
                <a:ea typeface="Arial"/>
                <a:cs typeface="Arial"/>
                <a:sym typeface="Arial"/>
              </a:rPr>
              <a:t>Implementation</a:t>
            </a:r>
            <a:endParaRPr b="1" sz="2043">
              <a:solidFill>
                <a:srgbClr val="000000"/>
              </a:solidFill>
              <a:latin typeface="Arial"/>
              <a:ea typeface="Arial"/>
              <a:cs typeface="Arial"/>
              <a:sym typeface="Arial"/>
            </a:endParaRPr>
          </a:p>
          <a:p>
            <a:pPr indent="-358355" lvl="0" marL="914400" rtl="0" algn="l">
              <a:lnSpc>
                <a:spcPct val="75000"/>
              </a:lnSpc>
              <a:spcBef>
                <a:spcPts val="1000"/>
              </a:spcBef>
              <a:spcAft>
                <a:spcPts val="0"/>
              </a:spcAft>
              <a:buClr>
                <a:srgbClr val="000000"/>
              </a:buClr>
              <a:buSzPts val="2043"/>
              <a:buFont typeface="Arial"/>
              <a:buAutoNum type="romanUcPeriod"/>
            </a:pPr>
            <a:r>
              <a:rPr b="1" lang="en" sz="2043">
                <a:solidFill>
                  <a:srgbClr val="000000"/>
                </a:solidFill>
                <a:latin typeface="Arial"/>
                <a:ea typeface="Arial"/>
                <a:cs typeface="Arial"/>
                <a:sym typeface="Arial"/>
              </a:rPr>
              <a:t>Testing Plan &amp; Results</a:t>
            </a:r>
            <a:endParaRPr b="1" sz="2043">
              <a:solidFill>
                <a:srgbClr val="000000"/>
              </a:solidFill>
              <a:latin typeface="Arial"/>
              <a:ea typeface="Arial"/>
              <a:cs typeface="Arial"/>
              <a:sym typeface="Arial"/>
            </a:endParaRPr>
          </a:p>
          <a:p>
            <a:pPr indent="-358355" lvl="0" marL="914400" rtl="0" algn="l">
              <a:lnSpc>
                <a:spcPct val="75000"/>
              </a:lnSpc>
              <a:spcBef>
                <a:spcPts val="1000"/>
              </a:spcBef>
              <a:spcAft>
                <a:spcPts val="0"/>
              </a:spcAft>
              <a:buClr>
                <a:srgbClr val="000000"/>
              </a:buClr>
              <a:buSzPts val="2043"/>
              <a:buFont typeface="Arial"/>
              <a:buAutoNum type="romanUcPeriod"/>
            </a:pPr>
            <a:r>
              <a:rPr b="1" lang="en" sz="2043">
                <a:solidFill>
                  <a:srgbClr val="000000"/>
                </a:solidFill>
                <a:latin typeface="Arial"/>
                <a:ea typeface="Arial"/>
                <a:cs typeface="Arial"/>
                <a:sym typeface="Arial"/>
              </a:rPr>
              <a:t>Security</a:t>
            </a:r>
            <a:endParaRPr b="1" sz="2043">
              <a:solidFill>
                <a:srgbClr val="000000"/>
              </a:solidFill>
              <a:latin typeface="Arial"/>
              <a:ea typeface="Arial"/>
              <a:cs typeface="Arial"/>
              <a:sym typeface="Arial"/>
            </a:endParaRPr>
          </a:p>
          <a:p>
            <a:pPr indent="-358355" lvl="0" marL="914400" rtl="0" algn="l">
              <a:lnSpc>
                <a:spcPct val="75000"/>
              </a:lnSpc>
              <a:spcBef>
                <a:spcPts val="1000"/>
              </a:spcBef>
              <a:spcAft>
                <a:spcPts val="0"/>
              </a:spcAft>
              <a:buClr>
                <a:srgbClr val="000000"/>
              </a:buClr>
              <a:buSzPts val="2043"/>
              <a:buFont typeface="Arial"/>
              <a:buAutoNum type="romanUcPeriod"/>
            </a:pPr>
            <a:r>
              <a:rPr b="1" lang="en" sz="2043">
                <a:solidFill>
                  <a:srgbClr val="000000"/>
                </a:solidFill>
                <a:latin typeface="Arial"/>
                <a:ea typeface="Arial"/>
                <a:cs typeface="Arial"/>
                <a:sym typeface="Arial"/>
              </a:rPr>
              <a:t>Deployment</a:t>
            </a:r>
            <a:endParaRPr b="1" sz="2043">
              <a:solidFill>
                <a:srgbClr val="000000"/>
              </a:solidFill>
              <a:latin typeface="Arial"/>
              <a:ea typeface="Arial"/>
              <a:cs typeface="Arial"/>
              <a:sym typeface="Arial"/>
            </a:endParaRPr>
          </a:p>
          <a:p>
            <a:pPr indent="-358355" lvl="0" marL="914400" rtl="0" algn="l">
              <a:lnSpc>
                <a:spcPct val="75000"/>
              </a:lnSpc>
              <a:spcBef>
                <a:spcPts val="1000"/>
              </a:spcBef>
              <a:spcAft>
                <a:spcPts val="0"/>
              </a:spcAft>
              <a:buClr>
                <a:srgbClr val="000000"/>
              </a:buClr>
              <a:buSzPts val="2043"/>
              <a:buFont typeface="Arial"/>
              <a:buAutoNum type="romanUcPeriod"/>
            </a:pPr>
            <a:r>
              <a:rPr b="1" lang="en" sz="2043">
                <a:solidFill>
                  <a:srgbClr val="000000"/>
                </a:solidFill>
                <a:latin typeface="Arial"/>
                <a:ea typeface="Arial"/>
                <a:cs typeface="Arial"/>
                <a:sym typeface="Arial"/>
              </a:rPr>
              <a:t>Software Demonstration</a:t>
            </a:r>
            <a:endParaRPr b="1" sz="2043">
              <a:solidFill>
                <a:srgbClr val="000000"/>
              </a:solidFill>
              <a:latin typeface="Arial"/>
              <a:ea typeface="Arial"/>
              <a:cs typeface="Arial"/>
              <a:sym typeface="Arial"/>
            </a:endParaRPr>
          </a:p>
          <a:p>
            <a:pPr indent="-358355" lvl="0" marL="914400" rtl="0" algn="l">
              <a:lnSpc>
                <a:spcPct val="75000"/>
              </a:lnSpc>
              <a:spcBef>
                <a:spcPts val="1000"/>
              </a:spcBef>
              <a:spcAft>
                <a:spcPts val="1000"/>
              </a:spcAft>
              <a:buClr>
                <a:srgbClr val="000000"/>
              </a:buClr>
              <a:buSzPts val="2043"/>
              <a:buFont typeface="Arial"/>
              <a:buAutoNum type="romanUcPeriod"/>
            </a:pPr>
            <a:r>
              <a:rPr b="1" lang="en" sz="2043">
                <a:solidFill>
                  <a:srgbClr val="000000"/>
                </a:solidFill>
                <a:latin typeface="Arial"/>
                <a:ea typeface="Arial"/>
                <a:cs typeface="Arial"/>
                <a:sym typeface="Arial"/>
              </a:rPr>
              <a:t>Member Takeaways</a:t>
            </a:r>
            <a:endParaRPr b="1" sz="2043">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Use Case </a:t>
            </a:r>
            <a:r>
              <a:rPr b="1" lang="en" sz="2800"/>
              <a:t>Diagram</a:t>
            </a:r>
            <a:endParaRPr b="1" sz="2800"/>
          </a:p>
        </p:txBody>
      </p:sp>
      <p:pic>
        <p:nvPicPr>
          <p:cNvPr id="267" name="Google Shape;267;p42"/>
          <p:cNvPicPr preferRelativeResize="0"/>
          <p:nvPr/>
        </p:nvPicPr>
        <p:blipFill>
          <a:blip r:embed="rId3">
            <a:alphaModFix/>
          </a:blip>
          <a:stretch>
            <a:fillRect/>
          </a:stretch>
        </p:blipFill>
        <p:spPr>
          <a:xfrm>
            <a:off x="2012850" y="1017800"/>
            <a:ext cx="5118295" cy="3820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Class Diagram</a:t>
            </a:r>
            <a:endParaRPr b="1" sz="2800"/>
          </a:p>
        </p:txBody>
      </p:sp>
      <p:pic>
        <p:nvPicPr>
          <p:cNvPr id="273" name="Google Shape;273;p43"/>
          <p:cNvPicPr preferRelativeResize="0"/>
          <p:nvPr/>
        </p:nvPicPr>
        <p:blipFill>
          <a:blip r:embed="rId3">
            <a:alphaModFix/>
          </a:blip>
          <a:stretch>
            <a:fillRect/>
          </a:stretch>
        </p:blipFill>
        <p:spPr>
          <a:xfrm>
            <a:off x="1876400" y="995125"/>
            <a:ext cx="5391195" cy="38208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44"/>
          <p:cNvPicPr preferRelativeResize="0"/>
          <p:nvPr/>
        </p:nvPicPr>
        <p:blipFill>
          <a:blip r:embed="rId3">
            <a:alphaModFix/>
          </a:blip>
          <a:stretch>
            <a:fillRect/>
          </a:stretch>
        </p:blipFill>
        <p:spPr>
          <a:xfrm>
            <a:off x="2819400" y="441050"/>
            <a:ext cx="3505200" cy="1009650"/>
          </a:xfrm>
          <a:prstGeom prst="rect">
            <a:avLst/>
          </a:prstGeom>
          <a:noFill/>
          <a:ln>
            <a:noFill/>
          </a:ln>
        </p:spPr>
      </p:pic>
      <p:sp>
        <p:nvSpPr>
          <p:cNvPr id="279" name="Google Shape;279;p44"/>
          <p:cNvSpPr txBox="1"/>
          <p:nvPr>
            <p:ph type="ctrTitle"/>
          </p:nvPr>
        </p:nvSpPr>
        <p:spPr>
          <a:xfrm>
            <a:off x="460950" y="1787100"/>
            <a:ext cx="8222100" cy="3280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400"/>
              <a:t>Section V</a:t>
            </a:r>
            <a:endParaRPr sz="3400"/>
          </a:p>
          <a:p>
            <a:pPr indent="0" lvl="0" marL="0" rtl="0" algn="ctr">
              <a:spcBef>
                <a:spcPts val="0"/>
              </a:spcBef>
              <a:spcAft>
                <a:spcPts val="0"/>
              </a:spcAft>
              <a:buNone/>
            </a:pPr>
            <a:r>
              <a:t/>
            </a:r>
            <a:endParaRPr sz="3000"/>
          </a:p>
          <a:p>
            <a:pPr indent="0" lvl="0" marL="0" rtl="0" algn="ctr">
              <a:spcBef>
                <a:spcPts val="0"/>
              </a:spcBef>
              <a:spcAft>
                <a:spcPts val="0"/>
              </a:spcAft>
              <a:buNone/>
            </a:pPr>
            <a:r>
              <a:rPr b="1" lang="en" sz="3400">
                <a:solidFill>
                  <a:srgbClr val="F6B26B"/>
                </a:solidFill>
              </a:rPr>
              <a:t>Implementation</a:t>
            </a:r>
            <a:endParaRPr b="1" sz="3400">
              <a:solidFill>
                <a:srgbClr val="F6B26B"/>
              </a:solidFill>
            </a:endParaRPr>
          </a:p>
          <a:p>
            <a:pPr indent="0" lvl="0" marL="0" rtl="0" algn="ctr">
              <a:spcBef>
                <a:spcPts val="0"/>
              </a:spcBef>
              <a:spcAft>
                <a:spcPts val="0"/>
              </a:spcAft>
              <a:buNone/>
            </a:pPr>
            <a:r>
              <a:t/>
            </a:r>
            <a:endParaRPr sz="3000"/>
          </a:p>
          <a:p>
            <a:pPr indent="0" lvl="0" marL="0" rtl="0" algn="ctr">
              <a:spcBef>
                <a:spcPts val="0"/>
              </a:spcBef>
              <a:spcAft>
                <a:spcPts val="0"/>
              </a:spcAft>
              <a:buNone/>
            </a:pPr>
            <a:r>
              <a:rPr lang="en" sz="2400"/>
              <a:t>Presenter:  Danny Graziano</a:t>
            </a:r>
            <a:endParaRPr sz="2400"/>
          </a:p>
          <a:p>
            <a:pPr indent="0" lvl="0" marL="0" rtl="0" algn="ctr">
              <a:spcBef>
                <a:spcPts val="0"/>
              </a:spcBef>
              <a:spcAft>
                <a:spcPts val="0"/>
              </a:spcAft>
              <a:buNone/>
            </a:pPr>
            <a:r>
              <a:t/>
            </a:r>
            <a:endParaRPr sz="34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Implementation - Frontend</a:t>
            </a:r>
            <a:endParaRPr b="1" sz="2800"/>
          </a:p>
        </p:txBody>
      </p:sp>
      <p:sp>
        <p:nvSpPr>
          <p:cNvPr id="285" name="Google Shape;285;p45"/>
          <p:cNvSpPr txBox="1"/>
          <p:nvPr>
            <p:ph idx="1" type="body"/>
          </p:nvPr>
        </p:nvSpPr>
        <p:spPr>
          <a:xfrm>
            <a:off x="311700" y="1166275"/>
            <a:ext cx="4945500" cy="34026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Flask used design forms, user </a:t>
            </a:r>
            <a:r>
              <a:rPr lang="en" sz="1200">
                <a:solidFill>
                  <a:srgbClr val="000000"/>
                </a:solidFill>
                <a:latin typeface="Arial"/>
                <a:ea typeface="Arial"/>
                <a:cs typeface="Arial"/>
                <a:sym typeface="Arial"/>
              </a:rPr>
              <a:t>management</a:t>
            </a:r>
            <a:r>
              <a:rPr lang="en" sz="1200">
                <a:solidFill>
                  <a:srgbClr val="000000"/>
                </a:solidFill>
                <a:latin typeface="Arial"/>
                <a:ea typeface="Arial"/>
                <a:cs typeface="Arial"/>
                <a:sym typeface="Arial"/>
              </a:rPr>
              <a:t> and site navigation</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Simple framework to quickly get a prototype up and running</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Html templates stored in templates folder, uses shared components for common elements across pages (navbar)</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Models used in routes to fill in templates and generate pages for each context the user needs to access</a:t>
            </a:r>
            <a:endParaRPr sz="1200">
              <a:solidFill>
                <a:srgbClr val="000000"/>
              </a:solidFill>
              <a:latin typeface="Arial"/>
              <a:ea typeface="Arial"/>
              <a:cs typeface="Arial"/>
              <a:sym typeface="Arial"/>
            </a:endParaRPr>
          </a:p>
          <a:p>
            <a:pPr indent="0" lvl="0" marL="91440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1200"/>
              </a:spcAft>
              <a:buNone/>
            </a:pPr>
            <a:r>
              <a:t/>
            </a:r>
            <a:endParaRPr sz="1200"/>
          </a:p>
        </p:txBody>
      </p:sp>
      <p:pic>
        <p:nvPicPr>
          <p:cNvPr id="286" name="Google Shape;286;p45"/>
          <p:cNvPicPr preferRelativeResize="0"/>
          <p:nvPr/>
        </p:nvPicPr>
        <p:blipFill>
          <a:blip r:embed="rId3">
            <a:alphaModFix/>
          </a:blip>
          <a:stretch>
            <a:fillRect/>
          </a:stretch>
        </p:blipFill>
        <p:spPr>
          <a:xfrm>
            <a:off x="5484400" y="1087375"/>
            <a:ext cx="3581999" cy="2068207"/>
          </a:xfrm>
          <a:prstGeom prst="rect">
            <a:avLst/>
          </a:prstGeom>
          <a:noFill/>
          <a:ln>
            <a:noFill/>
          </a:ln>
        </p:spPr>
      </p:pic>
      <p:pic>
        <p:nvPicPr>
          <p:cNvPr id="287" name="Google Shape;287;p45"/>
          <p:cNvPicPr preferRelativeResize="0"/>
          <p:nvPr/>
        </p:nvPicPr>
        <p:blipFill>
          <a:blip r:embed="rId4">
            <a:alphaModFix/>
          </a:blip>
          <a:stretch>
            <a:fillRect/>
          </a:stretch>
        </p:blipFill>
        <p:spPr>
          <a:xfrm>
            <a:off x="3231175" y="3155571"/>
            <a:ext cx="5835225" cy="1207525"/>
          </a:xfrm>
          <a:prstGeom prst="rect">
            <a:avLst/>
          </a:prstGeom>
          <a:noFill/>
          <a:ln>
            <a:noFill/>
          </a:ln>
        </p:spPr>
      </p:pic>
      <p:pic>
        <p:nvPicPr>
          <p:cNvPr id="288" name="Google Shape;288;p45"/>
          <p:cNvPicPr preferRelativeResize="0"/>
          <p:nvPr/>
        </p:nvPicPr>
        <p:blipFill>
          <a:blip r:embed="rId5">
            <a:alphaModFix/>
          </a:blip>
          <a:stretch>
            <a:fillRect/>
          </a:stretch>
        </p:blipFill>
        <p:spPr>
          <a:xfrm>
            <a:off x="259225" y="3222100"/>
            <a:ext cx="2021350" cy="10744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Implementation - Backend</a:t>
            </a:r>
            <a:endParaRPr b="1" sz="2800"/>
          </a:p>
        </p:txBody>
      </p:sp>
      <p:sp>
        <p:nvSpPr>
          <p:cNvPr id="294" name="Google Shape;294;p46"/>
          <p:cNvSpPr txBox="1"/>
          <p:nvPr>
            <p:ph idx="1" type="body"/>
          </p:nvPr>
        </p:nvSpPr>
        <p:spPr>
          <a:xfrm>
            <a:off x="101400" y="1152725"/>
            <a:ext cx="4945500" cy="3402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200">
                <a:solidFill>
                  <a:srgbClr val="000000"/>
                </a:solidFill>
                <a:latin typeface="Arial"/>
                <a:ea typeface="Arial"/>
                <a:cs typeface="Arial"/>
                <a:sym typeface="Arial"/>
              </a:rPr>
              <a:t>Python backend with MCL architecture with 3 models, </a:t>
            </a:r>
            <a:r>
              <a:rPr i="1" lang="en" sz="1200">
                <a:solidFill>
                  <a:srgbClr val="000000"/>
                </a:solidFill>
                <a:latin typeface="Arial"/>
                <a:ea typeface="Arial"/>
                <a:cs typeface="Arial"/>
                <a:sym typeface="Arial"/>
              </a:rPr>
              <a:t>User, Admin &amp; Meal</a:t>
            </a:r>
            <a:endParaRPr i="1"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User &amp; admin share a database with similar schema while the meal model has its own database (see previous table schema)</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Models were divided based on essential non overlapping functions in models.py file.  </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Forms were validated in the backend via webargs and a custom validation error reporting page.  This reduces the chance for user error or malicious usage by restricting the type of input users can enter into the forms.  Can be expanded to cover more cases</a:t>
            </a:r>
            <a:endParaRPr sz="1200">
              <a:solidFill>
                <a:srgbClr val="000000"/>
              </a:solidFill>
              <a:latin typeface="Arial"/>
              <a:ea typeface="Arial"/>
              <a:cs typeface="Arial"/>
              <a:sym typeface="Arial"/>
            </a:endParaRPr>
          </a:p>
          <a:p>
            <a:pPr indent="0" lvl="0" marL="91440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1200"/>
              </a:spcAft>
              <a:buNone/>
            </a:pPr>
            <a:r>
              <a:t/>
            </a:r>
            <a:endParaRPr sz="1200"/>
          </a:p>
        </p:txBody>
      </p:sp>
      <p:pic>
        <p:nvPicPr>
          <p:cNvPr id="295" name="Google Shape;295;p46"/>
          <p:cNvPicPr preferRelativeResize="0"/>
          <p:nvPr/>
        </p:nvPicPr>
        <p:blipFill>
          <a:blip r:embed="rId3">
            <a:alphaModFix/>
          </a:blip>
          <a:stretch>
            <a:fillRect/>
          </a:stretch>
        </p:blipFill>
        <p:spPr>
          <a:xfrm>
            <a:off x="2247575" y="3350975"/>
            <a:ext cx="2263575" cy="1546625"/>
          </a:xfrm>
          <a:prstGeom prst="rect">
            <a:avLst/>
          </a:prstGeom>
          <a:noFill/>
          <a:ln>
            <a:noFill/>
          </a:ln>
        </p:spPr>
      </p:pic>
      <p:pic>
        <p:nvPicPr>
          <p:cNvPr id="296" name="Google Shape;296;p46"/>
          <p:cNvPicPr preferRelativeResize="0"/>
          <p:nvPr/>
        </p:nvPicPr>
        <p:blipFill>
          <a:blip r:embed="rId4">
            <a:alphaModFix/>
          </a:blip>
          <a:stretch>
            <a:fillRect/>
          </a:stretch>
        </p:blipFill>
        <p:spPr>
          <a:xfrm>
            <a:off x="5079550" y="196726"/>
            <a:ext cx="4007175" cy="379044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Refactoring - Example 1</a:t>
            </a:r>
            <a:endParaRPr b="1" sz="2800"/>
          </a:p>
        </p:txBody>
      </p:sp>
      <p:sp>
        <p:nvSpPr>
          <p:cNvPr id="302" name="Google Shape;302;p47"/>
          <p:cNvSpPr txBox="1"/>
          <p:nvPr>
            <p:ph idx="1" type="body"/>
          </p:nvPr>
        </p:nvSpPr>
        <p:spPr>
          <a:xfrm>
            <a:off x="311700" y="1166275"/>
            <a:ext cx="8520600" cy="3402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During Iteration 2, the team </a:t>
            </a:r>
            <a:r>
              <a:rPr lang="en" sz="1400"/>
              <a:t>completed</a:t>
            </a:r>
            <a:r>
              <a:rPr lang="en" sz="1400"/>
              <a:t> initial refactoring for each of the three (3) key modules</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The goal of the refactoring effort was to remove key code smells and employ a single </a:t>
            </a:r>
            <a:r>
              <a:rPr lang="en" sz="1400"/>
              <a:t>responsibility</a:t>
            </a:r>
            <a:r>
              <a:rPr lang="en" sz="1400"/>
              <a:t> principle by moving key functions to separate classes and files. </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200"/>
              <a:t>Examples of the refactoring effort:</a:t>
            </a:r>
            <a:endParaRPr sz="1200"/>
          </a:p>
          <a:p>
            <a:pPr indent="-304800" lvl="1" marL="914400" rtl="0" algn="l">
              <a:spcBef>
                <a:spcPts val="0"/>
              </a:spcBef>
              <a:spcAft>
                <a:spcPts val="0"/>
              </a:spcAft>
              <a:buSzPts val="1200"/>
              <a:buChar char="➢"/>
            </a:pPr>
            <a:r>
              <a:rPr b="1" i="1" lang="en" sz="1200">
                <a:highlight>
                  <a:schemeClr val="lt1"/>
                </a:highlight>
              </a:rPr>
              <a:t>Register Function Before Refactoring :</a:t>
            </a:r>
            <a:endParaRPr b="1" i="1" sz="1200">
              <a:highlight>
                <a:schemeClr val="lt1"/>
              </a:highlight>
            </a:endParaRPr>
          </a:p>
          <a:p>
            <a:pPr indent="0" lvl="0" marL="914400" rtl="0" algn="l">
              <a:spcBef>
                <a:spcPts val="0"/>
              </a:spcBef>
              <a:spcAft>
                <a:spcPts val="0"/>
              </a:spcAft>
              <a:buNone/>
            </a:pPr>
            <a:r>
              <a:t/>
            </a:r>
            <a:endParaRPr b="1" i="1" sz="1200">
              <a:highlight>
                <a:schemeClr val="lt1"/>
              </a:highlight>
            </a:endParaRPr>
          </a:p>
          <a:p>
            <a:pPr indent="0" lvl="0" marL="914400" rtl="0" algn="l">
              <a:spcBef>
                <a:spcPts val="0"/>
              </a:spcBef>
              <a:spcAft>
                <a:spcPts val="0"/>
              </a:spcAft>
              <a:buNone/>
            </a:pPr>
            <a:r>
              <a:t/>
            </a:r>
            <a:endParaRPr b="1" i="1" sz="1200">
              <a:highlight>
                <a:srgbClr val="FCE5CD"/>
              </a:highlight>
            </a:endParaRPr>
          </a:p>
          <a:p>
            <a:pPr indent="0" lvl="0" marL="0" rtl="0" algn="l">
              <a:spcBef>
                <a:spcPts val="0"/>
              </a:spcBef>
              <a:spcAft>
                <a:spcPts val="0"/>
              </a:spcAft>
              <a:buNone/>
            </a:pPr>
            <a:r>
              <a:rPr b="1" i="1" lang="en" sz="1200">
                <a:highlight>
                  <a:srgbClr val="FCE5CD"/>
                </a:highlight>
              </a:rPr>
              <a:t>	</a:t>
            </a:r>
            <a:endParaRPr b="1" i="1" sz="1200">
              <a:highlight>
                <a:srgbClr val="FCE5CD"/>
              </a:highlight>
            </a:endParaRPr>
          </a:p>
          <a:p>
            <a:pPr indent="0" lvl="0" marL="1371600" rtl="0" algn="l">
              <a:spcBef>
                <a:spcPts val="0"/>
              </a:spcBef>
              <a:spcAft>
                <a:spcPts val="0"/>
              </a:spcAft>
              <a:buNone/>
            </a:pPr>
            <a:r>
              <a:t/>
            </a:r>
            <a:endParaRPr b="1" i="1" sz="1200">
              <a:highlight>
                <a:srgbClr val="FCE5CD"/>
              </a:highlight>
            </a:endParaRPr>
          </a:p>
          <a:p>
            <a:pPr indent="0" lvl="0" marL="914400" rtl="0" algn="l">
              <a:spcBef>
                <a:spcPts val="0"/>
              </a:spcBef>
              <a:spcAft>
                <a:spcPts val="0"/>
              </a:spcAft>
              <a:buNone/>
            </a:pPr>
            <a:r>
              <a:t/>
            </a:r>
            <a:endParaRPr b="1" i="1" sz="1200">
              <a:highlight>
                <a:srgbClr val="FCE5CD"/>
              </a:highlight>
            </a:endParaRPr>
          </a:p>
        </p:txBody>
      </p:sp>
      <p:pic>
        <p:nvPicPr>
          <p:cNvPr id="303" name="Google Shape;303;p47"/>
          <p:cNvPicPr preferRelativeResize="0"/>
          <p:nvPr/>
        </p:nvPicPr>
        <p:blipFill>
          <a:blip r:embed="rId3">
            <a:alphaModFix/>
          </a:blip>
          <a:stretch>
            <a:fillRect/>
          </a:stretch>
        </p:blipFill>
        <p:spPr>
          <a:xfrm>
            <a:off x="4001225" y="2236250"/>
            <a:ext cx="3039875" cy="263487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Refactoring - Example 1</a:t>
            </a:r>
            <a:endParaRPr b="1" sz="2800"/>
          </a:p>
        </p:txBody>
      </p:sp>
      <p:sp>
        <p:nvSpPr>
          <p:cNvPr id="309" name="Google Shape;309;p4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0" name="Google Shape;310;p48"/>
          <p:cNvPicPr preferRelativeResize="0"/>
          <p:nvPr/>
        </p:nvPicPr>
        <p:blipFill>
          <a:blip r:embed="rId3">
            <a:alphaModFix/>
          </a:blip>
          <a:stretch>
            <a:fillRect/>
          </a:stretch>
        </p:blipFill>
        <p:spPr>
          <a:xfrm>
            <a:off x="311700" y="1229875"/>
            <a:ext cx="4060800" cy="360837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Refactoring - Example 2</a:t>
            </a:r>
            <a:endParaRPr b="1" sz="2800"/>
          </a:p>
        </p:txBody>
      </p:sp>
      <p:sp>
        <p:nvSpPr>
          <p:cNvPr id="316" name="Google Shape;316;p49"/>
          <p:cNvSpPr txBox="1"/>
          <p:nvPr>
            <p:ph idx="1" type="body"/>
          </p:nvPr>
        </p:nvSpPr>
        <p:spPr>
          <a:xfrm>
            <a:off x="311700" y="1166275"/>
            <a:ext cx="8520600" cy="3402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During Iteration 2, the team completed initial refactoring for each of the three (3) key modules</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The goal of the refactoring effort was to remove key code smells and employ a single responsibility principle by moving key functions to separate classes and files. </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200"/>
              <a:t>Example 2 - </a:t>
            </a:r>
            <a:r>
              <a:rPr b="1" i="1" lang="en" sz="1200">
                <a:highlight>
                  <a:schemeClr val="lt1"/>
                </a:highlight>
              </a:rPr>
              <a:t>Organization:  Database code, control (route) code and Flask app instantiation code all in the same file, ‘app.py’.  Screen shots below of app.py before &amp; after refactoring show database code and routes</a:t>
            </a:r>
            <a:endParaRPr b="1" i="1" sz="1200">
              <a:highlight>
                <a:schemeClr val="lt1"/>
              </a:highlight>
            </a:endParaRPr>
          </a:p>
          <a:p>
            <a:pPr indent="0" lvl="0" marL="914400" rtl="0" algn="l">
              <a:spcBef>
                <a:spcPts val="0"/>
              </a:spcBef>
              <a:spcAft>
                <a:spcPts val="0"/>
              </a:spcAft>
              <a:buNone/>
            </a:pPr>
            <a:r>
              <a:t/>
            </a:r>
            <a:endParaRPr b="1" i="1" sz="1200">
              <a:highlight>
                <a:srgbClr val="FCE5CD"/>
              </a:highlight>
            </a:endParaRPr>
          </a:p>
          <a:p>
            <a:pPr indent="0" lvl="0" marL="0" rtl="0" algn="l">
              <a:spcBef>
                <a:spcPts val="0"/>
              </a:spcBef>
              <a:spcAft>
                <a:spcPts val="0"/>
              </a:spcAft>
              <a:buNone/>
            </a:pPr>
            <a:r>
              <a:rPr b="1" i="1" lang="en" sz="1200">
                <a:highlight>
                  <a:srgbClr val="FCE5CD"/>
                </a:highlight>
              </a:rPr>
              <a:t>	</a:t>
            </a:r>
            <a:endParaRPr b="1" i="1" sz="1200">
              <a:highlight>
                <a:srgbClr val="FCE5CD"/>
              </a:highlight>
            </a:endParaRPr>
          </a:p>
          <a:p>
            <a:pPr indent="0" lvl="0" marL="1371600" rtl="0" algn="l">
              <a:spcBef>
                <a:spcPts val="0"/>
              </a:spcBef>
              <a:spcAft>
                <a:spcPts val="0"/>
              </a:spcAft>
              <a:buNone/>
            </a:pPr>
            <a:r>
              <a:t/>
            </a:r>
            <a:endParaRPr b="1" i="1" sz="1200">
              <a:highlight>
                <a:srgbClr val="FCE5CD"/>
              </a:highlight>
            </a:endParaRPr>
          </a:p>
          <a:p>
            <a:pPr indent="0" lvl="0" marL="914400" rtl="0" algn="l">
              <a:spcBef>
                <a:spcPts val="0"/>
              </a:spcBef>
              <a:spcAft>
                <a:spcPts val="0"/>
              </a:spcAft>
              <a:buNone/>
            </a:pPr>
            <a:r>
              <a:t/>
            </a:r>
            <a:endParaRPr b="1" i="1" sz="1200">
              <a:highlight>
                <a:srgbClr val="FCE5CD"/>
              </a:high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Refactoring - Example 2</a:t>
            </a:r>
            <a:endParaRPr b="1" sz="2800"/>
          </a:p>
        </p:txBody>
      </p:sp>
      <p:sp>
        <p:nvSpPr>
          <p:cNvPr id="322" name="Google Shape;322;p50"/>
          <p:cNvSpPr txBox="1"/>
          <p:nvPr>
            <p:ph idx="1" type="body"/>
          </p:nvPr>
        </p:nvSpPr>
        <p:spPr>
          <a:xfrm>
            <a:off x="311700" y="1017800"/>
            <a:ext cx="8520600" cy="507300"/>
          </a:xfrm>
          <a:prstGeom prst="rect">
            <a:avLst/>
          </a:prstGeom>
        </p:spPr>
        <p:txBody>
          <a:bodyPr anchorCtr="0" anchor="t" bIns="91425" lIns="91425" spcFirstLastPara="1" rIns="91425" wrap="square" tIns="91425">
            <a:noAutofit/>
          </a:bodyPr>
          <a:lstStyle/>
          <a:p>
            <a:pPr indent="-316865" lvl="0" marL="457200" rtl="0" algn="l">
              <a:lnSpc>
                <a:spcPct val="95000"/>
              </a:lnSpc>
              <a:spcBef>
                <a:spcPts val="0"/>
              </a:spcBef>
              <a:spcAft>
                <a:spcPts val="0"/>
              </a:spcAft>
              <a:buSzPts val="1390"/>
              <a:buChar char="❖"/>
            </a:pPr>
            <a:r>
              <a:rPr b="1" i="1" lang="en" sz="1220">
                <a:highlight>
                  <a:schemeClr val="lt1"/>
                </a:highlight>
              </a:rPr>
              <a:t>Database code included in app.py </a:t>
            </a:r>
            <a:r>
              <a:rPr b="1" i="1" lang="en" sz="1220" u="sng">
                <a:highlight>
                  <a:schemeClr val="lt1"/>
                </a:highlight>
              </a:rPr>
              <a:t>before </a:t>
            </a:r>
            <a:r>
              <a:rPr b="1" i="1" lang="en" sz="1220">
                <a:highlight>
                  <a:schemeClr val="lt1"/>
                </a:highlight>
              </a:rPr>
              <a:t>refactoring</a:t>
            </a:r>
            <a:endParaRPr b="1" i="1" sz="1220">
              <a:highlight>
                <a:schemeClr val="lt1"/>
              </a:highlight>
            </a:endParaRPr>
          </a:p>
          <a:p>
            <a:pPr indent="0" lvl="0" marL="914400" rtl="0" algn="l">
              <a:lnSpc>
                <a:spcPct val="95000"/>
              </a:lnSpc>
              <a:spcBef>
                <a:spcPts val="0"/>
              </a:spcBef>
              <a:spcAft>
                <a:spcPts val="0"/>
              </a:spcAft>
              <a:buSzPts val="935"/>
              <a:buNone/>
            </a:pPr>
            <a:r>
              <a:t/>
            </a:r>
            <a:endParaRPr b="1" i="1" sz="1020">
              <a:highlight>
                <a:srgbClr val="FCE5CD"/>
              </a:highlight>
            </a:endParaRPr>
          </a:p>
        </p:txBody>
      </p:sp>
      <p:pic>
        <p:nvPicPr>
          <p:cNvPr id="323" name="Google Shape;323;p50"/>
          <p:cNvPicPr preferRelativeResize="0"/>
          <p:nvPr/>
        </p:nvPicPr>
        <p:blipFill>
          <a:blip r:embed="rId3">
            <a:alphaModFix/>
          </a:blip>
          <a:stretch>
            <a:fillRect/>
          </a:stretch>
        </p:blipFill>
        <p:spPr>
          <a:xfrm>
            <a:off x="311700" y="1431825"/>
            <a:ext cx="8520601" cy="304104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Refactoring - Example 2</a:t>
            </a:r>
            <a:endParaRPr b="1" sz="2800"/>
          </a:p>
        </p:txBody>
      </p:sp>
      <p:sp>
        <p:nvSpPr>
          <p:cNvPr id="329" name="Google Shape;329;p51"/>
          <p:cNvSpPr txBox="1"/>
          <p:nvPr>
            <p:ph idx="1" type="body"/>
          </p:nvPr>
        </p:nvSpPr>
        <p:spPr>
          <a:xfrm>
            <a:off x="311700" y="1017800"/>
            <a:ext cx="8520600" cy="507300"/>
          </a:xfrm>
          <a:prstGeom prst="rect">
            <a:avLst/>
          </a:prstGeom>
        </p:spPr>
        <p:txBody>
          <a:bodyPr anchorCtr="0" anchor="t" bIns="91425" lIns="91425" spcFirstLastPara="1" rIns="91425" wrap="square" tIns="91425">
            <a:normAutofit fontScale="70000" lnSpcReduction="20000"/>
          </a:bodyPr>
          <a:lstStyle/>
          <a:p>
            <a:pPr indent="-313880" lvl="0" marL="457200" rtl="0" algn="l">
              <a:spcBef>
                <a:spcPts val="0"/>
              </a:spcBef>
              <a:spcAft>
                <a:spcPts val="0"/>
              </a:spcAft>
              <a:buSzPct val="111637"/>
              <a:buChar char="❖"/>
            </a:pPr>
            <a:r>
              <a:rPr b="1" i="1" lang="en" sz="1718">
                <a:highlight>
                  <a:schemeClr val="lt1"/>
                </a:highlight>
              </a:rPr>
              <a:t>Database code included in models.py </a:t>
            </a:r>
            <a:r>
              <a:rPr b="1" i="1" lang="en" sz="1718" u="sng">
                <a:highlight>
                  <a:schemeClr val="lt1"/>
                </a:highlight>
              </a:rPr>
              <a:t>after </a:t>
            </a:r>
            <a:r>
              <a:rPr b="1" i="1" lang="en" sz="1718">
                <a:highlight>
                  <a:schemeClr val="lt1"/>
                </a:highlight>
              </a:rPr>
              <a:t>refactoring</a:t>
            </a:r>
            <a:endParaRPr b="1" i="1" sz="1718">
              <a:highlight>
                <a:schemeClr val="lt1"/>
              </a:highlight>
            </a:endParaRPr>
          </a:p>
          <a:p>
            <a:pPr indent="0" lvl="0" marL="914400" rtl="0" algn="l">
              <a:spcBef>
                <a:spcPts val="0"/>
              </a:spcBef>
              <a:spcAft>
                <a:spcPts val="0"/>
              </a:spcAft>
              <a:buNone/>
            </a:pPr>
            <a:r>
              <a:t/>
            </a:r>
            <a:endParaRPr b="1" i="1" sz="1200">
              <a:highlight>
                <a:srgbClr val="FCE5CD"/>
              </a:highlight>
            </a:endParaRPr>
          </a:p>
        </p:txBody>
      </p:sp>
      <p:pic>
        <p:nvPicPr>
          <p:cNvPr id="330" name="Google Shape;330;p51"/>
          <p:cNvPicPr preferRelativeResize="0"/>
          <p:nvPr/>
        </p:nvPicPr>
        <p:blipFill>
          <a:blip r:embed="rId3">
            <a:alphaModFix/>
          </a:blip>
          <a:stretch>
            <a:fillRect/>
          </a:stretch>
        </p:blipFill>
        <p:spPr>
          <a:xfrm>
            <a:off x="615262" y="1403477"/>
            <a:ext cx="7913474" cy="321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6"/>
          <p:cNvPicPr preferRelativeResize="0"/>
          <p:nvPr/>
        </p:nvPicPr>
        <p:blipFill>
          <a:blip r:embed="rId3">
            <a:alphaModFix/>
          </a:blip>
          <a:stretch>
            <a:fillRect/>
          </a:stretch>
        </p:blipFill>
        <p:spPr>
          <a:xfrm>
            <a:off x="2819400" y="441050"/>
            <a:ext cx="3505200" cy="1009650"/>
          </a:xfrm>
          <a:prstGeom prst="rect">
            <a:avLst/>
          </a:prstGeom>
          <a:noFill/>
          <a:ln>
            <a:noFill/>
          </a:ln>
        </p:spPr>
      </p:pic>
      <p:sp>
        <p:nvSpPr>
          <p:cNvPr id="104" name="Google Shape;104;p16"/>
          <p:cNvSpPr txBox="1"/>
          <p:nvPr>
            <p:ph type="ctrTitle"/>
          </p:nvPr>
        </p:nvSpPr>
        <p:spPr>
          <a:xfrm>
            <a:off x="460950" y="1787100"/>
            <a:ext cx="8222100" cy="3280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400"/>
              <a:t>Section I</a:t>
            </a:r>
            <a:endParaRPr sz="3400"/>
          </a:p>
          <a:p>
            <a:pPr indent="0" lvl="0" marL="0" rtl="0" algn="ctr">
              <a:spcBef>
                <a:spcPts val="0"/>
              </a:spcBef>
              <a:spcAft>
                <a:spcPts val="0"/>
              </a:spcAft>
              <a:buNone/>
            </a:pPr>
            <a:r>
              <a:t/>
            </a:r>
            <a:endParaRPr sz="3000"/>
          </a:p>
          <a:p>
            <a:pPr indent="0" lvl="0" marL="0" rtl="0" algn="ctr">
              <a:spcBef>
                <a:spcPts val="0"/>
              </a:spcBef>
              <a:spcAft>
                <a:spcPts val="0"/>
              </a:spcAft>
              <a:buNone/>
            </a:pPr>
            <a:r>
              <a:rPr b="1" lang="en" sz="3400">
                <a:solidFill>
                  <a:srgbClr val="F6B26B"/>
                </a:solidFill>
              </a:rPr>
              <a:t>Application Overview &amp; Development</a:t>
            </a:r>
            <a:endParaRPr b="1" sz="3400">
              <a:solidFill>
                <a:srgbClr val="F6B26B"/>
              </a:solidFill>
            </a:endParaRPr>
          </a:p>
          <a:p>
            <a:pPr indent="0" lvl="0" marL="0" rtl="0" algn="ctr">
              <a:spcBef>
                <a:spcPts val="0"/>
              </a:spcBef>
              <a:spcAft>
                <a:spcPts val="0"/>
              </a:spcAft>
              <a:buNone/>
            </a:pPr>
            <a:r>
              <a:t/>
            </a:r>
            <a:endParaRPr sz="3000"/>
          </a:p>
          <a:p>
            <a:pPr indent="0" lvl="0" marL="0" rtl="0" algn="ctr">
              <a:spcBef>
                <a:spcPts val="0"/>
              </a:spcBef>
              <a:spcAft>
                <a:spcPts val="0"/>
              </a:spcAft>
              <a:buNone/>
            </a:pPr>
            <a:r>
              <a:rPr lang="en" sz="2400"/>
              <a:t>Presenter:  Ray Clark</a:t>
            </a:r>
            <a:endParaRPr sz="2400"/>
          </a:p>
          <a:p>
            <a:pPr indent="0" lvl="0" marL="0" rtl="0" algn="ctr">
              <a:spcBef>
                <a:spcPts val="0"/>
              </a:spcBef>
              <a:spcAft>
                <a:spcPts val="0"/>
              </a:spcAft>
              <a:buNone/>
            </a:pPr>
            <a:r>
              <a:t/>
            </a:r>
            <a:endParaRPr sz="3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pic>
        <p:nvPicPr>
          <p:cNvPr id="335" name="Google Shape;335;p52"/>
          <p:cNvPicPr preferRelativeResize="0"/>
          <p:nvPr/>
        </p:nvPicPr>
        <p:blipFill>
          <a:blip r:embed="rId3">
            <a:alphaModFix/>
          </a:blip>
          <a:stretch>
            <a:fillRect/>
          </a:stretch>
        </p:blipFill>
        <p:spPr>
          <a:xfrm>
            <a:off x="2819400" y="441050"/>
            <a:ext cx="3505200" cy="1009650"/>
          </a:xfrm>
          <a:prstGeom prst="rect">
            <a:avLst/>
          </a:prstGeom>
          <a:noFill/>
          <a:ln>
            <a:noFill/>
          </a:ln>
        </p:spPr>
      </p:pic>
      <p:sp>
        <p:nvSpPr>
          <p:cNvPr id="336" name="Google Shape;336;p52"/>
          <p:cNvSpPr txBox="1"/>
          <p:nvPr>
            <p:ph type="ctrTitle"/>
          </p:nvPr>
        </p:nvSpPr>
        <p:spPr>
          <a:xfrm>
            <a:off x="460950" y="1787100"/>
            <a:ext cx="8222100" cy="3280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400"/>
              <a:t>Section VI</a:t>
            </a:r>
            <a:endParaRPr sz="3400"/>
          </a:p>
          <a:p>
            <a:pPr indent="0" lvl="0" marL="0" rtl="0" algn="ctr">
              <a:spcBef>
                <a:spcPts val="0"/>
              </a:spcBef>
              <a:spcAft>
                <a:spcPts val="0"/>
              </a:spcAft>
              <a:buNone/>
            </a:pPr>
            <a:r>
              <a:t/>
            </a:r>
            <a:endParaRPr sz="3000"/>
          </a:p>
          <a:p>
            <a:pPr indent="0" lvl="0" marL="0" rtl="0" algn="ctr">
              <a:spcBef>
                <a:spcPts val="0"/>
              </a:spcBef>
              <a:spcAft>
                <a:spcPts val="0"/>
              </a:spcAft>
              <a:buNone/>
            </a:pPr>
            <a:r>
              <a:rPr b="1" lang="en" sz="3400">
                <a:solidFill>
                  <a:srgbClr val="F6B26B"/>
                </a:solidFill>
              </a:rPr>
              <a:t>Testing</a:t>
            </a:r>
            <a:endParaRPr b="1" sz="3400">
              <a:solidFill>
                <a:srgbClr val="F6B26B"/>
              </a:solidFill>
            </a:endParaRPr>
          </a:p>
          <a:p>
            <a:pPr indent="0" lvl="0" marL="0" rtl="0" algn="ctr">
              <a:spcBef>
                <a:spcPts val="0"/>
              </a:spcBef>
              <a:spcAft>
                <a:spcPts val="0"/>
              </a:spcAft>
              <a:buNone/>
            </a:pPr>
            <a:r>
              <a:t/>
            </a:r>
            <a:endParaRPr sz="3000"/>
          </a:p>
          <a:p>
            <a:pPr indent="0" lvl="0" marL="0" rtl="0" algn="ctr">
              <a:spcBef>
                <a:spcPts val="0"/>
              </a:spcBef>
              <a:spcAft>
                <a:spcPts val="0"/>
              </a:spcAft>
              <a:buNone/>
            </a:pPr>
            <a:r>
              <a:rPr lang="en" sz="2400"/>
              <a:t>Presenter:  Josephine But</a:t>
            </a:r>
            <a:endParaRPr sz="2400"/>
          </a:p>
          <a:p>
            <a:pPr indent="0" lvl="0" marL="0" rtl="0" algn="ctr">
              <a:spcBef>
                <a:spcPts val="0"/>
              </a:spcBef>
              <a:spcAft>
                <a:spcPts val="0"/>
              </a:spcAft>
              <a:buNone/>
            </a:pPr>
            <a:r>
              <a:t/>
            </a:r>
            <a:endParaRPr sz="3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35357"/>
              <a:buFont typeface="Arial"/>
              <a:buNone/>
            </a:pPr>
            <a:r>
              <a:rPr b="1" lang="en" sz="2800"/>
              <a:t>Testing Plan &amp; Results</a:t>
            </a:r>
            <a:endParaRPr/>
          </a:p>
        </p:txBody>
      </p:sp>
      <p:sp>
        <p:nvSpPr>
          <p:cNvPr id="342" name="Google Shape;342;p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40000" lnSpcReduction="20000"/>
          </a:bodyPr>
          <a:lstStyle/>
          <a:p>
            <a:pPr indent="-299720" lvl="0" marL="457200" rtl="0" algn="l">
              <a:spcBef>
                <a:spcPts val="0"/>
              </a:spcBef>
              <a:spcAft>
                <a:spcPts val="0"/>
              </a:spcAft>
              <a:buSzPct val="100000"/>
              <a:buChar char="❖"/>
            </a:pPr>
            <a:r>
              <a:rPr lang="en" sz="2800"/>
              <a:t>Framework</a:t>
            </a:r>
            <a:endParaRPr sz="2800"/>
          </a:p>
          <a:p>
            <a:pPr indent="-285750" lvl="1" marL="914400" rtl="0" algn="l">
              <a:spcBef>
                <a:spcPts val="0"/>
              </a:spcBef>
              <a:spcAft>
                <a:spcPts val="0"/>
              </a:spcAft>
              <a:buSzPct val="100000"/>
              <a:buChar char="➢"/>
            </a:pPr>
            <a:r>
              <a:rPr lang="en" sz="2250"/>
              <a:t>Python unittest for unit testing</a:t>
            </a:r>
            <a:endParaRPr sz="2250"/>
          </a:p>
          <a:p>
            <a:pPr indent="-285750" lvl="1" marL="914400" rtl="0" algn="l">
              <a:spcBef>
                <a:spcPts val="1000"/>
              </a:spcBef>
              <a:spcAft>
                <a:spcPts val="0"/>
              </a:spcAft>
              <a:buSzPct val="100000"/>
              <a:buChar char="➢"/>
            </a:pPr>
            <a:r>
              <a:rPr lang="en" sz="2250"/>
              <a:t>Use Selenium for automated system testing</a:t>
            </a:r>
            <a:endParaRPr sz="2250"/>
          </a:p>
          <a:p>
            <a:pPr indent="0" lvl="0" marL="914400" rtl="0" algn="l">
              <a:spcBef>
                <a:spcPts val="1000"/>
              </a:spcBef>
              <a:spcAft>
                <a:spcPts val="0"/>
              </a:spcAft>
              <a:buNone/>
            </a:pPr>
            <a:r>
              <a:t/>
            </a:r>
            <a:endParaRPr sz="2250"/>
          </a:p>
          <a:p>
            <a:pPr indent="-299720" lvl="0" marL="457200" rtl="0" algn="l">
              <a:spcBef>
                <a:spcPts val="1000"/>
              </a:spcBef>
              <a:spcAft>
                <a:spcPts val="0"/>
              </a:spcAft>
              <a:buSzPct val="100000"/>
              <a:buChar char="❖"/>
            </a:pPr>
            <a:r>
              <a:rPr lang="en" sz="2800"/>
              <a:t>Types of testing</a:t>
            </a:r>
            <a:endParaRPr sz="2800"/>
          </a:p>
          <a:p>
            <a:pPr indent="-285750" lvl="1" marL="914400" rtl="0" algn="l">
              <a:spcBef>
                <a:spcPts val="0"/>
              </a:spcBef>
              <a:spcAft>
                <a:spcPts val="0"/>
              </a:spcAft>
              <a:buSzPct val="100000"/>
              <a:buChar char="➢"/>
            </a:pPr>
            <a:r>
              <a:rPr lang="en" sz="2250"/>
              <a:t>UI Tests</a:t>
            </a:r>
            <a:endParaRPr sz="2250"/>
          </a:p>
          <a:p>
            <a:pPr indent="-285750" lvl="2" marL="1371600" rtl="0" algn="l">
              <a:spcBef>
                <a:spcPts val="0"/>
              </a:spcBef>
              <a:spcAft>
                <a:spcPts val="0"/>
              </a:spcAft>
              <a:buSzPct val="100000"/>
              <a:buChar char="■"/>
            </a:pPr>
            <a:r>
              <a:rPr lang="en" sz="2250"/>
              <a:t>Perform manually and use black box testing</a:t>
            </a:r>
            <a:endParaRPr sz="2250"/>
          </a:p>
          <a:p>
            <a:pPr indent="-285750" lvl="1" marL="914400" rtl="0" algn="l">
              <a:spcBef>
                <a:spcPts val="1000"/>
              </a:spcBef>
              <a:spcAft>
                <a:spcPts val="0"/>
              </a:spcAft>
              <a:buSzPct val="100000"/>
              <a:buChar char="➢"/>
            </a:pPr>
            <a:r>
              <a:rPr lang="en" sz="2250"/>
              <a:t>Unit Tests</a:t>
            </a:r>
            <a:endParaRPr sz="2250"/>
          </a:p>
          <a:p>
            <a:pPr indent="-285750" lvl="2" marL="1371600" rtl="0" algn="l">
              <a:spcBef>
                <a:spcPts val="0"/>
              </a:spcBef>
              <a:spcAft>
                <a:spcPts val="0"/>
              </a:spcAft>
              <a:buSzPct val="100000"/>
              <a:buChar char="■"/>
            </a:pPr>
            <a:r>
              <a:rPr lang="en" sz="2250"/>
              <a:t>Perform automatically and use white box testing</a:t>
            </a:r>
            <a:endParaRPr sz="2250"/>
          </a:p>
          <a:p>
            <a:pPr indent="-285750" lvl="1" marL="914400" rtl="0" algn="l">
              <a:spcBef>
                <a:spcPts val="1000"/>
              </a:spcBef>
              <a:spcAft>
                <a:spcPts val="0"/>
              </a:spcAft>
              <a:buSzPct val="100000"/>
              <a:buChar char="➢"/>
            </a:pPr>
            <a:r>
              <a:rPr lang="en" sz="2250"/>
              <a:t>Integration Tests</a:t>
            </a:r>
            <a:endParaRPr sz="2250"/>
          </a:p>
          <a:p>
            <a:pPr indent="-285750" lvl="2" marL="1371600" rtl="0" algn="l">
              <a:spcBef>
                <a:spcPts val="0"/>
              </a:spcBef>
              <a:spcAft>
                <a:spcPts val="0"/>
              </a:spcAft>
              <a:buSzPct val="100000"/>
              <a:buChar char="■"/>
            </a:pPr>
            <a:r>
              <a:rPr lang="en" sz="2250"/>
              <a:t>Perform manually and use white box testing</a:t>
            </a:r>
            <a:endParaRPr sz="2250"/>
          </a:p>
          <a:p>
            <a:pPr indent="-285750" lvl="1" marL="914400" rtl="0" algn="l">
              <a:lnSpc>
                <a:spcPct val="100000"/>
              </a:lnSpc>
              <a:spcBef>
                <a:spcPts val="1000"/>
              </a:spcBef>
              <a:spcAft>
                <a:spcPts val="0"/>
              </a:spcAft>
              <a:buSzPct val="100000"/>
              <a:buChar char="➢"/>
            </a:pPr>
            <a:r>
              <a:rPr lang="en" sz="2250"/>
              <a:t>System Test</a:t>
            </a:r>
            <a:endParaRPr sz="2250"/>
          </a:p>
          <a:p>
            <a:pPr indent="-285750" lvl="2" marL="1371600" rtl="0" algn="l">
              <a:lnSpc>
                <a:spcPct val="100000"/>
              </a:lnSpc>
              <a:spcBef>
                <a:spcPts val="1000"/>
              </a:spcBef>
              <a:spcAft>
                <a:spcPts val="0"/>
              </a:spcAft>
              <a:buSzPct val="100000"/>
              <a:buChar char="■"/>
            </a:pPr>
            <a:r>
              <a:rPr lang="en" sz="2250"/>
              <a:t>Perform automatically and use white box testing</a:t>
            </a:r>
            <a:endParaRPr sz="2250"/>
          </a:p>
          <a:p>
            <a:pPr indent="0" lvl="0" marL="914400" rtl="0" algn="l">
              <a:spcBef>
                <a:spcPts val="1200"/>
              </a:spcBef>
              <a:spcAft>
                <a:spcPts val="0"/>
              </a:spcAft>
              <a:buNone/>
            </a:pPr>
            <a:r>
              <a:t/>
            </a:r>
            <a:endParaRPr sz="2250"/>
          </a:p>
          <a:p>
            <a:pPr indent="0" lvl="0" marL="914400" rtl="0" algn="l">
              <a:spcBef>
                <a:spcPts val="1200"/>
              </a:spcBef>
              <a:spcAft>
                <a:spcPts val="1200"/>
              </a:spcAft>
              <a:buNone/>
            </a:pPr>
            <a:r>
              <a:rPr lang="en"/>
              <a:t>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UI Testing</a:t>
            </a:r>
            <a:endParaRPr b="1" sz="2800"/>
          </a:p>
        </p:txBody>
      </p:sp>
      <p:sp>
        <p:nvSpPr>
          <p:cNvPr id="348" name="Google Shape;348;p5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UI Tests: </a:t>
            </a:r>
            <a:r>
              <a:rPr lang="en" sz="1100">
                <a:solidFill>
                  <a:srgbClr val="000000"/>
                </a:solidFill>
                <a:latin typeface="Arial"/>
                <a:ea typeface="Arial"/>
                <a:cs typeface="Arial"/>
                <a:sym typeface="Arial"/>
              </a:rPr>
              <a:t> </a:t>
            </a:r>
            <a:r>
              <a:rPr lang="en" sz="1200"/>
              <a:t>These tests are performed manually. Testers are to verify the visual elements of the application to validate whether they accurately meet the expected performance and functionality. </a:t>
            </a:r>
            <a:endParaRPr sz="1200"/>
          </a:p>
          <a:p>
            <a:pPr indent="0" lvl="0" marL="0" rtl="0" algn="l">
              <a:spcBef>
                <a:spcPts val="1200"/>
              </a:spcBef>
              <a:spcAft>
                <a:spcPts val="1200"/>
              </a:spcAft>
              <a:buNone/>
            </a:pPr>
            <a:r>
              <a:t/>
            </a:r>
            <a:endParaRPr sz="1100">
              <a:solidFill>
                <a:srgbClr val="000000"/>
              </a:solidFill>
              <a:latin typeface="Arial"/>
              <a:ea typeface="Arial"/>
              <a:cs typeface="Arial"/>
              <a:sym typeface="Arial"/>
            </a:endParaRPr>
          </a:p>
        </p:txBody>
      </p:sp>
      <p:pic>
        <p:nvPicPr>
          <p:cNvPr id="349" name="Google Shape;349;p54"/>
          <p:cNvPicPr preferRelativeResize="0"/>
          <p:nvPr/>
        </p:nvPicPr>
        <p:blipFill>
          <a:blip r:embed="rId3">
            <a:alphaModFix/>
          </a:blip>
          <a:stretch>
            <a:fillRect/>
          </a:stretch>
        </p:blipFill>
        <p:spPr>
          <a:xfrm>
            <a:off x="461600" y="1886675"/>
            <a:ext cx="5183200" cy="29005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Unit Testing </a:t>
            </a:r>
            <a:endParaRPr b="1" sz="2800"/>
          </a:p>
        </p:txBody>
      </p:sp>
      <p:sp>
        <p:nvSpPr>
          <p:cNvPr id="355" name="Google Shape;355;p55"/>
          <p:cNvSpPr txBox="1"/>
          <p:nvPr>
            <p:ph idx="1" type="body"/>
          </p:nvPr>
        </p:nvSpPr>
        <p:spPr>
          <a:xfrm>
            <a:off x="311700" y="12112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Unit Tests : </a:t>
            </a:r>
            <a:r>
              <a:rPr lang="en" sz="1200"/>
              <a:t>T</a:t>
            </a:r>
            <a:r>
              <a:rPr lang="en" sz="1200">
                <a:solidFill>
                  <a:srgbClr val="000000"/>
                </a:solidFill>
              </a:rPr>
              <a:t>he purpose of the unit testing is to validate that each unit of the application performs as designed based on the User Stories. Developers use the Python unittest module to develop the tests and re-use the unit tests any time the unit is changed. We use white box testing for Unit Tests</a:t>
            </a:r>
            <a:endParaRPr sz="1200">
              <a:solidFill>
                <a:srgbClr val="000000"/>
              </a:solidFill>
            </a:endParaRPr>
          </a:p>
          <a:p>
            <a:pPr indent="0" lvl="0" marL="0" rtl="0" algn="l">
              <a:spcBef>
                <a:spcPts val="1200"/>
              </a:spcBef>
              <a:spcAft>
                <a:spcPts val="0"/>
              </a:spcAft>
              <a:buNone/>
            </a:pPr>
            <a:r>
              <a:t/>
            </a:r>
            <a:endParaRPr b="1"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pic>
        <p:nvPicPr>
          <p:cNvPr id="356" name="Google Shape;356;p55"/>
          <p:cNvPicPr preferRelativeResize="0"/>
          <p:nvPr/>
        </p:nvPicPr>
        <p:blipFill>
          <a:blip r:embed="rId3">
            <a:alphaModFix/>
          </a:blip>
          <a:stretch>
            <a:fillRect/>
          </a:stretch>
        </p:blipFill>
        <p:spPr>
          <a:xfrm>
            <a:off x="384200" y="2073450"/>
            <a:ext cx="4008075" cy="2673475"/>
          </a:xfrm>
          <a:prstGeom prst="rect">
            <a:avLst/>
          </a:prstGeom>
          <a:noFill/>
          <a:ln>
            <a:noFill/>
          </a:ln>
        </p:spPr>
      </p:pic>
      <p:pic>
        <p:nvPicPr>
          <p:cNvPr id="357" name="Google Shape;357;p55"/>
          <p:cNvPicPr preferRelativeResize="0"/>
          <p:nvPr/>
        </p:nvPicPr>
        <p:blipFill>
          <a:blip r:embed="rId4">
            <a:alphaModFix/>
          </a:blip>
          <a:stretch>
            <a:fillRect/>
          </a:stretch>
        </p:blipFill>
        <p:spPr>
          <a:xfrm>
            <a:off x="4625225" y="2233500"/>
            <a:ext cx="4092900" cy="8977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Integration Testing</a:t>
            </a:r>
            <a:endParaRPr/>
          </a:p>
        </p:txBody>
      </p:sp>
      <p:sp>
        <p:nvSpPr>
          <p:cNvPr id="363" name="Google Shape;363;p5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100">
                <a:solidFill>
                  <a:srgbClr val="000000"/>
                </a:solidFill>
                <a:latin typeface="Arial"/>
                <a:ea typeface="Arial"/>
                <a:cs typeface="Arial"/>
                <a:sym typeface="Arial"/>
              </a:rPr>
              <a:t>Integration Testing : To test the modules/components when integrated to verify that they work as expected. The individual modules are first tested in isolation. Once the modules are tested, they are integrated one by one, till all the modules are integrated and validate whether the requirements are implemented correctly or not. We c</a:t>
            </a:r>
            <a:r>
              <a:rPr lang="en" sz="1100">
                <a:solidFill>
                  <a:srgbClr val="000000"/>
                </a:solidFill>
                <a:latin typeface="Arial"/>
                <a:ea typeface="Arial"/>
                <a:cs typeface="Arial"/>
                <a:sym typeface="Arial"/>
              </a:rPr>
              <a:t>ombined the Registration/Login/Admin, USDA API, &amp; CRUD modules into one integrated system. </a:t>
            </a:r>
            <a:endParaRPr sz="1100">
              <a:solidFill>
                <a:srgbClr val="000000"/>
              </a:solidFill>
              <a:latin typeface="Arial"/>
              <a:ea typeface="Arial"/>
              <a:cs typeface="Arial"/>
              <a:sym typeface="Arial"/>
            </a:endParaRPr>
          </a:p>
          <a:p>
            <a:pPr indent="0" lvl="0" marL="914400" rtl="0" algn="l">
              <a:lnSpc>
                <a:spcPct val="100000"/>
              </a:lnSpc>
              <a:spcBef>
                <a:spcPts val="0"/>
              </a:spcBef>
              <a:spcAft>
                <a:spcPts val="0"/>
              </a:spcAft>
              <a:buNone/>
            </a:pPr>
            <a:r>
              <a:t/>
            </a:r>
            <a:endParaRPr>
              <a:solidFill>
                <a:srgbClr val="000000"/>
              </a:solidFill>
              <a:latin typeface="Arial"/>
              <a:ea typeface="Arial"/>
              <a:cs typeface="Arial"/>
              <a:sym typeface="Arial"/>
            </a:endParaRPr>
          </a:p>
        </p:txBody>
      </p:sp>
      <p:pic>
        <p:nvPicPr>
          <p:cNvPr id="364" name="Google Shape;364;p56"/>
          <p:cNvPicPr preferRelativeResize="0"/>
          <p:nvPr/>
        </p:nvPicPr>
        <p:blipFill>
          <a:blip r:embed="rId3">
            <a:alphaModFix/>
          </a:blip>
          <a:stretch>
            <a:fillRect/>
          </a:stretch>
        </p:blipFill>
        <p:spPr>
          <a:xfrm>
            <a:off x="2740750" y="1998299"/>
            <a:ext cx="5210124" cy="278215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System Testing</a:t>
            </a:r>
            <a:endParaRPr b="1" sz="2800"/>
          </a:p>
        </p:txBody>
      </p:sp>
      <p:sp>
        <p:nvSpPr>
          <p:cNvPr id="370" name="Google Shape;370;p57"/>
          <p:cNvSpPr txBox="1"/>
          <p:nvPr>
            <p:ph idx="1" type="body"/>
          </p:nvPr>
        </p:nvSpPr>
        <p:spPr>
          <a:xfrm>
            <a:off x="311700" y="1229875"/>
            <a:ext cx="8520600" cy="3668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System Tests: </a:t>
            </a:r>
            <a:r>
              <a:rPr lang="en" sz="1000">
                <a:solidFill>
                  <a:srgbClr val="000000"/>
                </a:solidFill>
              </a:rPr>
              <a:t>The purpose of the system testing is to test the system as a whole. All the components are integrated in order to verify if the system works as expected or not with the software and hardware. Developers use the Python Selenium module to develop the tests and execute the tests. The system testing is designed based on the requirements stored in Pivotal Tracker. The goal is to automate each test case so that it can serve as a tool to quickly test changes to our app and ensure our app is not broken due to the changes. It is executed in different OS( Mac &amp; Windows) to ensure the app is working with different hardware.</a:t>
            </a:r>
            <a:endParaRPr sz="1000">
              <a:solidFill>
                <a:srgbClr val="000000"/>
              </a:solidFill>
            </a:endParaRPr>
          </a:p>
          <a:p>
            <a:pPr indent="0" lvl="0" marL="0" rtl="0" algn="l">
              <a:spcBef>
                <a:spcPts val="1200"/>
              </a:spcBef>
              <a:spcAft>
                <a:spcPts val="0"/>
              </a:spcAft>
              <a:buNone/>
            </a:pPr>
            <a:r>
              <a:t/>
            </a:r>
            <a:endParaRPr sz="900">
              <a:solidFill>
                <a:srgbClr val="000000"/>
              </a:solidFill>
            </a:endParaRPr>
          </a:p>
        </p:txBody>
      </p:sp>
      <p:pic>
        <p:nvPicPr>
          <p:cNvPr id="371" name="Google Shape;371;p57"/>
          <p:cNvPicPr preferRelativeResize="0"/>
          <p:nvPr/>
        </p:nvPicPr>
        <p:blipFill>
          <a:blip r:embed="rId3">
            <a:alphaModFix/>
          </a:blip>
          <a:stretch>
            <a:fillRect/>
          </a:stretch>
        </p:blipFill>
        <p:spPr>
          <a:xfrm>
            <a:off x="361275" y="2231225"/>
            <a:ext cx="3792550" cy="2627300"/>
          </a:xfrm>
          <a:prstGeom prst="rect">
            <a:avLst/>
          </a:prstGeom>
          <a:noFill/>
          <a:ln>
            <a:noFill/>
          </a:ln>
        </p:spPr>
      </p:pic>
      <p:pic>
        <p:nvPicPr>
          <p:cNvPr id="372" name="Google Shape;372;p57"/>
          <p:cNvPicPr preferRelativeResize="0"/>
          <p:nvPr/>
        </p:nvPicPr>
        <p:blipFill>
          <a:blip r:embed="rId4">
            <a:alphaModFix/>
          </a:blip>
          <a:stretch>
            <a:fillRect/>
          </a:stretch>
        </p:blipFill>
        <p:spPr>
          <a:xfrm>
            <a:off x="4252975" y="2231225"/>
            <a:ext cx="4519100" cy="262729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Defect Management</a:t>
            </a:r>
            <a:endParaRPr b="1" sz="2800">
              <a:solidFill>
                <a:srgbClr val="000000"/>
              </a:solidFill>
              <a:latin typeface="Trebuchet MS"/>
              <a:ea typeface="Trebuchet MS"/>
              <a:cs typeface="Trebuchet MS"/>
              <a:sym typeface="Trebuchet MS"/>
            </a:endParaRPr>
          </a:p>
          <a:p>
            <a:pPr indent="0" lvl="0" marL="0" rtl="0" algn="l">
              <a:spcBef>
                <a:spcPts val="0"/>
              </a:spcBef>
              <a:spcAft>
                <a:spcPts val="0"/>
              </a:spcAft>
              <a:buSzPts val="990"/>
              <a:buNone/>
            </a:pPr>
            <a:r>
              <a:t/>
            </a:r>
            <a:endParaRPr sz="2700"/>
          </a:p>
        </p:txBody>
      </p:sp>
      <p:sp>
        <p:nvSpPr>
          <p:cNvPr id="378" name="Google Shape;378;p5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Defect Management : </a:t>
            </a:r>
            <a:r>
              <a:rPr lang="en" sz="1200">
                <a:solidFill>
                  <a:srgbClr val="000000"/>
                </a:solidFill>
              </a:rPr>
              <a:t>Testers that find bugs raise a ticket with the Git issues and assign the bug to a specific developer who developed that functionality. The tester will do the testing for that bug to ensure the bug is fixed. Reopen bug will assign it back to the developer, close the bug if it is fixed. Testing report also has a record of the bug.</a:t>
            </a:r>
            <a:endParaRPr sz="1200"/>
          </a:p>
        </p:txBody>
      </p:sp>
      <p:pic>
        <p:nvPicPr>
          <p:cNvPr id="379" name="Google Shape;379;p58"/>
          <p:cNvPicPr preferRelativeResize="0"/>
          <p:nvPr/>
        </p:nvPicPr>
        <p:blipFill>
          <a:blip r:embed="rId3">
            <a:alphaModFix/>
          </a:blip>
          <a:stretch>
            <a:fillRect/>
          </a:stretch>
        </p:blipFill>
        <p:spPr>
          <a:xfrm>
            <a:off x="860475" y="2056025"/>
            <a:ext cx="3891875" cy="28174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85" name="Google Shape;385;p5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6" name="Google Shape;386;p59"/>
          <p:cNvPicPr preferRelativeResize="0"/>
          <p:nvPr/>
        </p:nvPicPr>
        <p:blipFill>
          <a:blip r:embed="rId3">
            <a:alphaModFix/>
          </a:blip>
          <a:stretch>
            <a:fillRect/>
          </a:stretch>
        </p:blipFill>
        <p:spPr>
          <a:xfrm>
            <a:off x="198300" y="369650"/>
            <a:ext cx="8780424" cy="43116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92" name="Google Shape;392;p6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3" name="Google Shape;393;p60"/>
          <p:cNvPicPr preferRelativeResize="0"/>
          <p:nvPr/>
        </p:nvPicPr>
        <p:blipFill>
          <a:blip r:embed="rId3">
            <a:alphaModFix/>
          </a:blip>
          <a:stretch>
            <a:fillRect/>
          </a:stretch>
        </p:blipFill>
        <p:spPr>
          <a:xfrm>
            <a:off x="0" y="131755"/>
            <a:ext cx="9144001" cy="487999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Code Coverage Report</a:t>
            </a:r>
            <a:endParaRPr b="1" sz="2800"/>
          </a:p>
        </p:txBody>
      </p:sp>
      <p:sp>
        <p:nvSpPr>
          <p:cNvPr id="399" name="Google Shape;399;p6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100">
                <a:solidFill>
                  <a:srgbClr val="000000"/>
                </a:solidFill>
                <a:latin typeface="Arial"/>
                <a:ea typeface="Arial"/>
                <a:cs typeface="Arial"/>
                <a:sym typeface="Arial"/>
              </a:rPr>
              <a:t>The unit tests cover approximately 80% of the application.</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400" name="Google Shape;400;p61"/>
          <p:cNvPicPr preferRelativeResize="0"/>
          <p:nvPr/>
        </p:nvPicPr>
        <p:blipFill>
          <a:blip r:embed="rId3">
            <a:alphaModFix/>
          </a:blip>
          <a:stretch>
            <a:fillRect/>
          </a:stretch>
        </p:blipFill>
        <p:spPr>
          <a:xfrm>
            <a:off x="858825" y="1912325"/>
            <a:ext cx="5943600" cy="1400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MyDietHub - Application Overview</a:t>
            </a:r>
            <a:endParaRPr b="1" sz="2800"/>
          </a:p>
        </p:txBody>
      </p:sp>
      <p:sp>
        <p:nvSpPr>
          <p:cNvPr id="110" name="Google Shape;110;p17"/>
          <p:cNvSpPr txBox="1"/>
          <p:nvPr>
            <p:ph idx="1" type="body"/>
          </p:nvPr>
        </p:nvSpPr>
        <p:spPr>
          <a:xfrm>
            <a:off x="311700" y="111630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FF"/>
                </a:solidFill>
              </a:rPr>
              <a:t>Application</a:t>
            </a:r>
            <a:r>
              <a:rPr b="1" lang="en">
                <a:solidFill>
                  <a:srgbClr val="0000FF"/>
                </a:solidFill>
              </a:rPr>
              <a:t> Overview</a:t>
            </a:r>
            <a:endParaRPr b="1">
              <a:solidFill>
                <a:srgbClr val="0000FF"/>
              </a:solidFill>
            </a:endParaRPr>
          </a:p>
          <a:p>
            <a:pPr indent="-317500" lvl="0" marL="457200" rtl="0" algn="l">
              <a:spcBef>
                <a:spcPts val="1200"/>
              </a:spcBef>
              <a:spcAft>
                <a:spcPts val="0"/>
              </a:spcAft>
              <a:buSzPts val="1400"/>
              <a:buFont typeface="Arial"/>
              <a:buChar char="❖"/>
            </a:pPr>
            <a:r>
              <a:rPr b="1" lang="en" sz="1400">
                <a:solidFill>
                  <a:srgbClr val="000000"/>
                </a:solidFill>
                <a:latin typeface="Arial"/>
                <a:ea typeface="Arial"/>
                <a:cs typeface="Arial"/>
                <a:sym typeface="Arial"/>
              </a:rPr>
              <a:t>Research:</a:t>
            </a:r>
            <a:r>
              <a:rPr lang="en" sz="1400">
                <a:solidFill>
                  <a:srgbClr val="000000"/>
                </a:solidFill>
                <a:latin typeface="Arial"/>
                <a:ea typeface="Arial"/>
                <a:cs typeface="Arial"/>
                <a:sym typeface="Arial"/>
              </a:rPr>
              <a:t> A</a:t>
            </a:r>
            <a:r>
              <a:rPr lang="en" sz="1400">
                <a:solidFill>
                  <a:srgbClr val="000000"/>
                </a:solidFill>
                <a:latin typeface="Arial"/>
                <a:ea typeface="Arial"/>
                <a:cs typeface="Arial"/>
                <a:sym typeface="Arial"/>
              </a:rPr>
              <a:t>ccor</a:t>
            </a:r>
            <a:r>
              <a:rPr lang="en" sz="1400">
                <a:solidFill>
                  <a:srgbClr val="000000"/>
                </a:solidFill>
                <a:latin typeface="Arial"/>
                <a:ea typeface="Arial"/>
                <a:cs typeface="Arial"/>
                <a:sym typeface="Arial"/>
              </a:rPr>
              <a:t>ding to the National Health &amp; Nutrition Examination Survey (2013–2014), approximately 2 in 3 adults in the U.S. are either overweight or obese.</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457200" rtl="0" algn="l">
              <a:spcBef>
                <a:spcPts val="0"/>
              </a:spcBef>
              <a:spcAft>
                <a:spcPts val="0"/>
              </a:spcAft>
              <a:buNone/>
            </a:pPr>
            <a:r>
              <a:t/>
            </a:r>
            <a:endParaRPr b="1" sz="1400">
              <a:solidFill>
                <a:srgbClr val="0000FF"/>
              </a:solidFill>
              <a:latin typeface="Arial"/>
              <a:ea typeface="Arial"/>
              <a:cs typeface="Arial"/>
              <a:sym typeface="Arial"/>
            </a:endParaRPr>
          </a:p>
          <a:p>
            <a:pPr indent="-317500" lvl="0" marL="457200" rtl="0" algn="l">
              <a:spcBef>
                <a:spcPts val="0"/>
              </a:spcBef>
              <a:spcAft>
                <a:spcPts val="0"/>
              </a:spcAft>
              <a:buSzPts val="1400"/>
              <a:buFont typeface="Arial"/>
              <a:buChar char="❖"/>
            </a:pPr>
            <a:r>
              <a:rPr b="1" lang="en" sz="1400">
                <a:solidFill>
                  <a:srgbClr val="000000"/>
                </a:solidFill>
                <a:latin typeface="Arial"/>
                <a:ea typeface="Arial"/>
                <a:cs typeface="Arial"/>
                <a:sym typeface="Arial"/>
              </a:rPr>
              <a:t>App: </a:t>
            </a:r>
            <a:r>
              <a:rPr b="1" lang="en" sz="1400">
                <a:solidFill>
                  <a:srgbClr val="0000FF"/>
                </a:solidFill>
                <a:latin typeface="Arial"/>
                <a:ea typeface="Arial"/>
                <a:cs typeface="Arial"/>
                <a:sym typeface="Arial"/>
              </a:rPr>
              <a:t> MyDietHub</a:t>
            </a:r>
            <a:r>
              <a:rPr lang="en" sz="1400">
                <a:solidFill>
                  <a:srgbClr val="000000"/>
                </a:solidFill>
                <a:latin typeface="Arial"/>
                <a:ea typeface="Arial"/>
                <a:cs typeface="Arial"/>
                <a:sym typeface="Arial"/>
              </a:rPr>
              <a:t> is a full stack application built on Python-Flask framework that allows a user to compute the calories of a given food type and for an entire meal. </a:t>
            </a:r>
            <a:endParaRPr sz="1400">
              <a:solidFill>
                <a:srgbClr val="000000"/>
              </a:solidFill>
              <a:latin typeface="Arial"/>
              <a:ea typeface="Arial"/>
              <a:cs typeface="Arial"/>
              <a:sym typeface="Arial"/>
            </a:endParaRPr>
          </a:p>
          <a:p>
            <a:pPr indent="0" lvl="0" marL="457200" rtl="0" algn="l">
              <a:spcBef>
                <a:spcPts val="0"/>
              </a:spcBef>
              <a:spcAft>
                <a:spcPts val="0"/>
              </a:spcAft>
              <a:buNone/>
            </a:pPr>
            <a:r>
              <a:t/>
            </a:r>
            <a:endParaRPr sz="1400">
              <a:solidFill>
                <a:srgbClr val="000000"/>
              </a:solidFill>
              <a:latin typeface="Arial"/>
              <a:ea typeface="Arial"/>
              <a:cs typeface="Arial"/>
              <a:sym typeface="Arial"/>
            </a:endParaRPr>
          </a:p>
          <a:p>
            <a:pPr indent="-317500" lvl="0" marL="457200" rtl="0" algn="l">
              <a:spcBef>
                <a:spcPts val="0"/>
              </a:spcBef>
              <a:spcAft>
                <a:spcPts val="0"/>
              </a:spcAft>
              <a:buSzPts val="1400"/>
              <a:buFont typeface="Arial"/>
              <a:buChar char="❖"/>
            </a:pPr>
            <a:r>
              <a:rPr b="1" lang="en" sz="1400">
                <a:solidFill>
                  <a:srgbClr val="000000"/>
                </a:solidFill>
                <a:latin typeface="Arial"/>
                <a:ea typeface="Arial"/>
                <a:cs typeface="Arial"/>
                <a:sym typeface="Arial"/>
              </a:rPr>
              <a:t>Purpose:</a:t>
            </a:r>
            <a:r>
              <a:rPr lang="en" sz="1400">
                <a:solidFill>
                  <a:srgbClr val="000000"/>
                </a:solidFill>
                <a:latin typeface="Arial"/>
                <a:ea typeface="Arial"/>
                <a:cs typeface="Arial"/>
                <a:sym typeface="Arial"/>
              </a:rPr>
              <a:t> The purpose of the application is to allow a user to track their caloric intake and thereby regulate their diet.</a:t>
            </a:r>
            <a:endParaRPr sz="1400">
              <a:solidFill>
                <a:srgbClr val="000000"/>
              </a:solidFill>
              <a:latin typeface="Arial"/>
              <a:ea typeface="Arial"/>
              <a:cs typeface="Arial"/>
              <a:sym typeface="Arial"/>
            </a:endParaRPr>
          </a:p>
          <a:p>
            <a:pPr indent="0" lvl="0" marL="457200" rtl="0" algn="l">
              <a:spcBef>
                <a:spcPts val="0"/>
              </a:spcBef>
              <a:spcAft>
                <a:spcPts val="0"/>
              </a:spcAft>
              <a:buNone/>
            </a:pPr>
            <a:r>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Users: </a:t>
            </a:r>
            <a:r>
              <a:rPr lang="en" sz="1400">
                <a:solidFill>
                  <a:srgbClr val="000000"/>
                </a:solidFill>
                <a:latin typeface="Arial"/>
                <a:ea typeface="Arial"/>
                <a:cs typeface="Arial"/>
                <a:sym typeface="Arial"/>
              </a:rPr>
              <a:t>Any person hoping to regulate their caloric intake and track their diet.</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100"/>
              <a:t>Te</a:t>
            </a:r>
            <a:r>
              <a:rPr b="1" lang="en" sz="3111"/>
              <a:t>sting - Update Since Iteration 2</a:t>
            </a:r>
            <a:endParaRPr b="1" sz="3111"/>
          </a:p>
        </p:txBody>
      </p:sp>
      <p:sp>
        <p:nvSpPr>
          <p:cNvPr id="406" name="Google Shape;406;p6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04800" lvl="0" marL="457200" rtl="0" algn="l">
              <a:lnSpc>
                <a:spcPct val="95000"/>
              </a:lnSpc>
              <a:spcBef>
                <a:spcPts val="0"/>
              </a:spcBef>
              <a:spcAft>
                <a:spcPts val="0"/>
              </a:spcAft>
              <a:buSzPts val="1200"/>
              <a:buChar char="❖"/>
            </a:pPr>
            <a:r>
              <a:rPr lang="en" sz="1200"/>
              <a:t>In Iteration 2, Meal update with invalid food items is not working</a:t>
            </a:r>
            <a:endParaRPr sz="1200"/>
          </a:p>
          <a:p>
            <a:pPr indent="-304800" lvl="1" marL="914400" rtl="0" algn="l">
              <a:lnSpc>
                <a:spcPct val="95000"/>
              </a:lnSpc>
              <a:spcBef>
                <a:spcPts val="0"/>
              </a:spcBef>
              <a:spcAft>
                <a:spcPts val="0"/>
              </a:spcAft>
              <a:buSzPts val="1200"/>
              <a:buChar char="➢"/>
            </a:pPr>
            <a:r>
              <a:rPr lang="en" sz="1200"/>
              <a:t>Bug fixed, retested and the bug is closed.</a:t>
            </a:r>
            <a:endParaRPr sz="1200"/>
          </a:p>
          <a:p>
            <a:pPr indent="0" lvl="0" marL="0" rtl="0" algn="l">
              <a:lnSpc>
                <a:spcPct val="95000"/>
              </a:lnSpc>
              <a:spcBef>
                <a:spcPts val="1200"/>
              </a:spcBef>
              <a:spcAft>
                <a:spcPts val="0"/>
              </a:spcAft>
              <a:buNone/>
            </a:pPr>
            <a:r>
              <a:t/>
            </a:r>
            <a:endParaRPr sz="1200"/>
          </a:p>
          <a:p>
            <a:pPr indent="-304800" lvl="0" marL="457200" rtl="0" algn="l">
              <a:lnSpc>
                <a:spcPct val="95000"/>
              </a:lnSpc>
              <a:spcBef>
                <a:spcPts val="1200"/>
              </a:spcBef>
              <a:spcAft>
                <a:spcPts val="0"/>
              </a:spcAft>
              <a:buSzPts val="1200"/>
              <a:buChar char="❖"/>
            </a:pPr>
            <a:r>
              <a:rPr lang="en" sz="1200"/>
              <a:t>In Iteration 2, Wrong calories retrieve for a food item with separated word is not working</a:t>
            </a:r>
            <a:endParaRPr sz="1200"/>
          </a:p>
          <a:p>
            <a:pPr indent="-304800" lvl="1" marL="914400" rtl="0" algn="l">
              <a:lnSpc>
                <a:spcPct val="95000"/>
              </a:lnSpc>
              <a:spcBef>
                <a:spcPts val="0"/>
              </a:spcBef>
              <a:spcAft>
                <a:spcPts val="0"/>
              </a:spcAft>
              <a:buSzPts val="1200"/>
              <a:buChar char="➢"/>
            </a:pPr>
            <a:r>
              <a:rPr lang="en" sz="1200"/>
              <a:t>Bug fixed, retested and the bug is closed.</a:t>
            </a:r>
            <a:endParaRPr sz="1200"/>
          </a:p>
          <a:p>
            <a:pPr indent="0" lvl="0" marL="914400" rtl="0" algn="l">
              <a:lnSpc>
                <a:spcPct val="95000"/>
              </a:lnSpc>
              <a:spcBef>
                <a:spcPts val="1200"/>
              </a:spcBef>
              <a:spcAft>
                <a:spcPts val="0"/>
              </a:spcAft>
              <a:buNone/>
            </a:pPr>
            <a:r>
              <a:t/>
            </a:r>
            <a:endParaRPr sz="1200"/>
          </a:p>
          <a:p>
            <a:pPr indent="-304800" lvl="0" marL="457200" rtl="0" algn="l">
              <a:lnSpc>
                <a:spcPct val="95000"/>
              </a:lnSpc>
              <a:spcBef>
                <a:spcPts val="1200"/>
              </a:spcBef>
              <a:spcAft>
                <a:spcPts val="0"/>
              </a:spcAft>
              <a:buSzPts val="1200"/>
              <a:buChar char="❖"/>
            </a:pPr>
            <a:r>
              <a:rPr lang="en" sz="1200"/>
              <a:t>Implemented input validation in meal, login and registration modules in iteration 3</a:t>
            </a:r>
            <a:endParaRPr sz="1200"/>
          </a:p>
          <a:p>
            <a:pPr indent="-304800" lvl="1" marL="914400" rtl="0" algn="l">
              <a:lnSpc>
                <a:spcPct val="95000"/>
              </a:lnSpc>
              <a:spcBef>
                <a:spcPts val="0"/>
              </a:spcBef>
              <a:spcAft>
                <a:spcPts val="0"/>
              </a:spcAft>
              <a:buSzPts val="1200"/>
              <a:buChar char="➢"/>
            </a:pPr>
            <a:r>
              <a:rPr lang="en" sz="1200"/>
              <a:t>After implementation, ran the automated tests and all the tests are passed.</a:t>
            </a:r>
            <a:endParaRPr sz="1200"/>
          </a:p>
          <a:p>
            <a:pPr indent="0" lvl="0" marL="914400" rtl="0" algn="l">
              <a:lnSpc>
                <a:spcPct val="95000"/>
              </a:lnSpc>
              <a:spcBef>
                <a:spcPts val="1200"/>
              </a:spcBef>
              <a:spcAft>
                <a:spcPts val="0"/>
              </a:spcAft>
              <a:buNone/>
            </a:pPr>
            <a:r>
              <a:t/>
            </a:r>
            <a:endParaRPr sz="1200"/>
          </a:p>
          <a:p>
            <a:pPr indent="0" lvl="0" marL="0" rtl="0" algn="l">
              <a:lnSpc>
                <a:spcPct val="95000"/>
              </a:lnSpc>
              <a:spcBef>
                <a:spcPts val="1200"/>
              </a:spcBef>
              <a:spcAft>
                <a:spcPts val="12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Testing Details</a:t>
            </a:r>
            <a:endParaRPr b="1" sz="2800">
              <a:highlight>
                <a:srgbClr val="FFFF00"/>
              </a:highlight>
            </a:endParaRPr>
          </a:p>
        </p:txBody>
      </p:sp>
      <p:sp>
        <p:nvSpPr>
          <p:cNvPr id="412" name="Google Shape;412;p6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0000" lnSpcReduction="10000"/>
          </a:bodyPr>
          <a:lstStyle/>
          <a:p>
            <a:pPr indent="-308610" lvl="0" marL="457200" rtl="0" algn="l">
              <a:lnSpc>
                <a:spcPct val="200000"/>
              </a:lnSpc>
              <a:spcBef>
                <a:spcPts val="0"/>
              </a:spcBef>
              <a:spcAft>
                <a:spcPts val="0"/>
              </a:spcAft>
              <a:buSzPct val="100000"/>
              <a:buChar char="❖"/>
            </a:pPr>
            <a:r>
              <a:rPr b="1" lang="en"/>
              <a:t>N</a:t>
            </a:r>
            <a:r>
              <a:rPr b="1" lang="en"/>
              <a:t>umber of Test cases</a:t>
            </a:r>
            <a:endParaRPr b="1"/>
          </a:p>
          <a:p>
            <a:pPr indent="-290830" lvl="1" marL="914400" rtl="0" algn="l">
              <a:lnSpc>
                <a:spcPct val="200000"/>
              </a:lnSpc>
              <a:spcBef>
                <a:spcPts val="0"/>
              </a:spcBef>
              <a:spcAft>
                <a:spcPts val="0"/>
              </a:spcAft>
              <a:buSzPct val="100000"/>
              <a:buChar char="➢"/>
            </a:pPr>
            <a:r>
              <a:rPr lang="en"/>
              <a:t>13 number of unit test cases in iteration 2. </a:t>
            </a:r>
            <a:r>
              <a:rPr lang="en"/>
              <a:t>Implemented</a:t>
            </a:r>
            <a:r>
              <a:rPr lang="en"/>
              <a:t> 14 test cases for system testing since iteration 2 . Total number of unit tests and automated tests are 27.</a:t>
            </a:r>
            <a:endParaRPr/>
          </a:p>
          <a:p>
            <a:pPr indent="-308610" lvl="0" marL="457200" rtl="0" algn="l">
              <a:lnSpc>
                <a:spcPct val="200000"/>
              </a:lnSpc>
              <a:spcBef>
                <a:spcPts val="0"/>
              </a:spcBef>
              <a:spcAft>
                <a:spcPts val="0"/>
              </a:spcAft>
              <a:buSzPct val="100000"/>
              <a:buChar char="❖"/>
            </a:pPr>
            <a:r>
              <a:rPr b="1" lang="en"/>
              <a:t>Functionality coverage </a:t>
            </a:r>
            <a:endParaRPr b="1"/>
          </a:p>
          <a:p>
            <a:pPr indent="-290830" lvl="1" marL="914400" rtl="0" algn="l">
              <a:lnSpc>
                <a:spcPct val="200000"/>
              </a:lnSpc>
              <a:spcBef>
                <a:spcPts val="0"/>
              </a:spcBef>
              <a:spcAft>
                <a:spcPts val="0"/>
              </a:spcAft>
              <a:buSzPct val="100000"/>
              <a:buChar char="➢"/>
            </a:pPr>
            <a:r>
              <a:rPr lang="en"/>
              <a:t>100%.  Every single feature has been tested. 23%  higher than iteration 2 </a:t>
            </a:r>
            <a:endParaRPr/>
          </a:p>
          <a:p>
            <a:pPr indent="-290830" lvl="1" marL="914400" rtl="0" algn="l">
              <a:lnSpc>
                <a:spcPct val="200000"/>
              </a:lnSpc>
              <a:spcBef>
                <a:spcPts val="0"/>
              </a:spcBef>
              <a:spcAft>
                <a:spcPts val="0"/>
              </a:spcAft>
              <a:buSzPct val="100000"/>
              <a:buChar char="➢"/>
            </a:pPr>
            <a:r>
              <a:rPr lang="en"/>
              <a:t>Functionality of all the features are included in the iteration 3 for System Testing.</a:t>
            </a:r>
            <a:endParaRPr/>
          </a:p>
          <a:p>
            <a:pPr indent="-308610" lvl="0" marL="457200" rtl="0" algn="l">
              <a:lnSpc>
                <a:spcPct val="200000"/>
              </a:lnSpc>
              <a:spcBef>
                <a:spcPts val="0"/>
              </a:spcBef>
              <a:spcAft>
                <a:spcPts val="0"/>
              </a:spcAft>
              <a:buSzPct val="100000"/>
              <a:buChar char="❖"/>
            </a:pPr>
            <a:r>
              <a:rPr b="1" lang="en"/>
              <a:t>Code</a:t>
            </a:r>
            <a:r>
              <a:rPr b="1" lang="en"/>
              <a:t> coverage </a:t>
            </a:r>
            <a:endParaRPr b="1"/>
          </a:p>
          <a:p>
            <a:pPr indent="-321309" lvl="1" marL="914400" rtl="0" algn="l">
              <a:spcBef>
                <a:spcPts val="0"/>
              </a:spcBef>
              <a:spcAft>
                <a:spcPts val="0"/>
              </a:spcAft>
              <a:buSzPct val="150515"/>
              <a:buChar char="➢"/>
            </a:pPr>
            <a:r>
              <a:rPr lang="en" sz="1385">
                <a:solidFill>
                  <a:srgbClr val="000000"/>
                </a:solidFill>
                <a:latin typeface="Arial"/>
                <a:ea typeface="Arial"/>
                <a:cs typeface="Arial"/>
                <a:sym typeface="Arial"/>
              </a:rPr>
              <a:t>The unit tests cover approximately 80% of the application.</a:t>
            </a:r>
            <a:endParaRPr sz="1385">
              <a:solidFill>
                <a:srgbClr val="000000"/>
              </a:solidFill>
              <a:latin typeface="Arial"/>
              <a:ea typeface="Arial"/>
              <a:cs typeface="Arial"/>
              <a:sym typeface="Arial"/>
            </a:endParaRPr>
          </a:p>
          <a:p>
            <a:pPr indent="0" lvl="0" marL="914400" rtl="0" algn="l">
              <a:spcBef>
                <a:spcPts val="0"/>
              </a:spcBef>
              <a:spcAft>
                <a:spcPts val="0"/>
              </a:spcAft>
              <a:buNone/>
            </a:pPr>
            <a:r>
              <a:t/>
            </a:r>
            <a:endParaRPr sz="1100">
              <a:solidFill>
                <a:srgbClr val="000000"/>
              </a:solidFill>
              <a:latin typeface="Arial"/>
              <a:ea typeface="Arial"/>
              <a:cs typeface="Arial"/>
              <a:sym typeface="Arial"/>
            </a:endParaRPr>
          </a:p>
          <a:p>
            <a:pPr indent="-308610" lvl="0" marL="457200" rtl="0" algn="l">
              <a:lnSpc>
                <a:spcPct val="200000"/>
              </a:lnSpc>
              <a:spcBef>
                <a:spcPts val="0"/>
              </a:spcBef>
              <a:spcAft>
                <a:spcPts val="0"/>
              </a:spcAft>
              <a:buSzPct val="100000"/>
              <a:buChar char="❖"/>
            </a:pPr>
            <a:r>
              <a:rPr b="1" lang="en"/>
              <a:t>Defect Rate</a:t>
            </a:r>
            <a:endParaRPr b="1"/>
          </a:p>
          <a:p>
            <a:pPr indent="-290830" lvl="1" marL="914400" rtl="0" algn="l">
              <a:lnSpc>
                <a:spcPct val="200000"/>
              </a:lnSpc>
              <a:spcBef>
                <a:spcPts val="0"/>
              </a:spcBef>
              <a:spcAft>
                <a:spcPts val="0"/>
              </a:spcAft>
              <a:buSzPct val="100000"/>
              <a:buChar char="➢"/>
            </a:pPr>
            <a:r>
              <a:rPr lang="en"/>
              <a:t>Including all manual and automated tests, 11% defect rate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 Metrics</a:t>
            </a:r>
            <a:endParaRPr/>
          </a:p>
        </p:txBody>
      </p:sp>
      <p:sp>
        <p:nvSpPr>
          <p:cNvPr id="418" name="Google Shape;418;p64"/>
          <p:cNvSpPr txBox="1"/>
          <p:nvPr>
            <p:ph idx="1" type="body"/>
          </p:nvPr>
        </p:nvSpPr>
        <p:spPr>
          <a:xfrm>
            <a:off x="311700" y="1229875"/>
            <a:ext cx="85494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19" name="Google Shape;419;p64"/>
          <p:cNvPicPr preferRelativeResize="0"/>
          <p:nvPr/>
        </p:nvPicPr>
        <p:blipFill>
          <a:blip r:embed="rId3">
            <a:alphaModFix/>
          </a:blip>
          <a:stretch>
            <a:fillRect/>
          </a:stretch>
        </p:blipFill>
        <p:spPr>
          <a:xfrm>
            <a:off x="311700" y="1229875"/>
            <a:ext cx="8549400" cy="23483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pic>
        <p:nvPicPr>
          <p:cNvPr id="424" name="Google Shape;424;p65"/>
          <p:cNvPicPr preferRelativeResize="0"/>
          <p:nvPr/>
        </p:nvPicPr>
        <p:blipFill>
          <a:blip r:embed="rId3">
            <a:alphaModFix/>
          </a:blip>
          <a:stretch>
            <a:fillRect/>
          </a:stretch>
        </p:blipFill>
        <p:spPr>
          <a:xfrm>
            <a:off x="2819400" y="441050"/>
            <a:ext cx="3505200" cy="1009650"/>
          </a:xfrm>
          <a:prstGeom prst="rect">
            <a:avLst/>
          </a:prstGeom>
          <a:noFill/>
          <a:ln>
            <a:noFill/>
          </a:ln>
        </p:spPr>
      </p:pic>
      <p:sp>
        <p:nvSpPr>
          <p:cNvPr id="425" name="Google Shape;425;p65"/>
          <p:cNvSpPr txBox="1"/>
          <p:nvPr>
            <p:ph type="ctrTitle"/>
          </p:nvPr>
        </p:nvSpPr>
        <p:spPr>
          <a:xfrm>
            <a:off x="460950" y="1787100"/>
            <a:ext cx="8222100" cy="3280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400"/>
              <a:t>Section VII</a:t>
            </a:r>
            <a:endParaRPr sz="3400"/>
          </a:p>
          <a:p>
            <a:pPr indent="0" lvl="0" marL="0" rtl="0" algn="ctr">
              <a:spcBef>
                <a:spcPts val="0"/>
              </a:spcBef>
              <a:spcAft>
                <a:spcPts val="0"/>
              </a:spcAft>
              <a:buNone/>
            </a:pPr>
            <a:r>
              <a:t/>
            </a:r>
            <a:endParaRPr sz="3000"/>
          </a:p>
          <a:p>
            <a:pPr indent="0" lvl="0" marL="0" rtl="0" algn="ctr">
              <a:spcBef>
                <a:spcPts val="0"/>
              </a:spcBef>
              <a:spcAft>
                <a:spcPts val="0"/>
              </a:spcAft>
              <a:buNone/>
            </a:pPr>
            <a:r>
              <a:rPr b="1" lang="en" sz="3400">
                <a:solidFill>
                  <a:srgbClr val="F6B26B"/>
                </a:solidFill>
              </a:rPr>
              <a:t>Security</a:t>
            </a:r>
            <a:endParaRPr b="1" sz="3400">
              <a:solidFill>
                <a:srgbClr val="F6B26B"/>
              </a:solidFill>
            </a:endParaRPr>
          </a:p>
          <a:p>
            <a:pPr indent="0" lvl="0" marL="0" rtl="0" algn="ctr">
              <a:spcBef>
                <a:spcPts val="0"/>
              </a:spcBef>
              <a:spcAft>
                <a:spcPts val="0"/>
              </a:spcAft>
              <a:buNone/>
            </a:pPr>
            <a:r>
              <a:t/>
            </a:r>
            <a:endParaRPr sz="3000"/>
          </a:p>
          <a:p>
            <a:pPr indent="0" lvl="0" marL="0" rtl="0" algn="ctr">
              <a:spcBef>
                <a:spcPts val="0"/>
              </a:spcBef>
              <a:spcAft>
                <a:spcPts val="0"/>
              </a:spcAft>
              <a:buNone/>
            </a:pPr>
            <a:r>
              <a:rPr lang="en" sz="2400"/>
              <a:t>Presenter:  Zixia Zhou </a:t>
            </a:r>
            <a:endParaRPr sz="2400"/>
          </a:p>
          <a:p>
            <a:pPr indent="0" lvl="0" marL="0" rtl="0" algn="ctr">
              <a:spcBef>
                <a:spcPts val="0"/>
              </a:spcBef>
              <a:spcAft>
                <a:spcPts val="0"/>
              </a:spcAft>
              <a:buNone/>
            </a:pPr>
            <a:r>
              <a:t/>
            </a:r>
            <a:endParaRPr sz="34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Security</a:t>
            </a:r>
            <a:endParaRPr b="1" sz="2800">
              <a:highlight>
                <a:srgbClr val="FFFF00"/>
              </a:highlight>
            </a:endParaRPr>
          </a:p>
        </p:txBody>
      </p:sp>
      <p:sp>
        <p:nvSpPr>
          <p:cNvPr id="431" name="Google Shape;431;p66"/>
          <p:cNvSpPr txBox="1"/>
          <p:nvPr>
            <p:ph idx="1" type="body"/>
          </p:nvPr>
        </p:nvSpPr>
        <p:spPr>
          <a:xfrm>
            <a:off x="311700" y="1166275"/>
            <a:ext cx="8130000" cy="34026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SzPts val="1500"/>
              <a:buChar char="❖"/>
            </a:pPr>
            <a:r>
              <a:rPr b="1" lang="en" sz="1500"/>
              <a:t>Data Key</a:t>
            </a:r>
            <a:endParaRPr b="1" sz="1500"/>
          </a:p>
          <a:p>
            <a:pPr indent="-298450" lvl="1" marL="914400" rtl="0" algn="l">
              <a:spcBef>
                <a:spcPts val="0"/>
              </a:spcBef>
              <a:spcAft>
                <a:spcPts val="0"/>
              </a:spcAft>
              <a:buSzPts val="1100"/>
              <a:buChar char="➢"/>
            </a:pPr>
            <a:r>
              <a:rPr lang="en" sz="1100"/>
              <a:t>We take care to ensure that API keys we used to fetch the data from USDA are not exposed in our public code repository.  They will be held in a separate configuration file that the user will populate with their own key.</a:t>
            </a:r>
            <a:endParaRPr sz="1100"/>
          </a:p>
          <a:p>
            <a:pPr indent="0" lvl="0" marL="457200" rtl="0" algn="l">
              <a:spcBef>
                <a:spcPts val="0"/>
              </a:spcBef>
              <a:spcAft>
                <a:spcPts val="0"/>
              </a:spcAft>
              <a:buNone/>
            </a:pPr>
            <a:r>
              <a:t/>
            </a:r>
            <a:endParaRPr b="1" sz="1100"/>
          </a:p>
          <a:p>
            <a:pPr indent="-323850" lvl="0" marL="457200" rtl="0" algn="l">
              <a:spcBef>
                <a:spcPts val="0"/>
              </a:spcBef>
              <a:spcAft>
                <a:spcPts val="0"/>
              </a:spcAft>
              <a:buSzPts val="1500"/>
              <a:buChar char="❖"/>
            </a:pPr>
            <a:r>
              <a:rPr b="1" lang="en" sz="1500">
                <a:solidFill>
                  <a:srgbClr val="1D1C1D"/>
                </a:solidFill>
              </a:rPr>
              <a:t>User authentication</a:t>
            </a:r>
            <a:endParaRPr b="1" sz="1500">
              <a:solidFill>
                <a:srgbClr val="1D1C1D"/>
              </a:solidFill>
            </a:endParaRPr>
          </a:p>
          <a:p>
            <a:pPr indent="-323850" lvl="1" marL="914400" rtl="0" algn="l">
              <a:spcBef>
                <a:spcPts val="0"/>
              </a:spcBef>
              <a:spcAft>
                <a:spcPts val="0"/>
              </a:spcAft>
              <a:buSzPts val="1500"/>
              <a:buChar char="➢"/>
            </a:pPr>
            <a:r>
              <a:rPr lang="en" sz="1100"/>
              <a:t>The user password before storing it into the database for security purposes. We use Flask-login, Werkzeug and we are going to use the method PBKDF2 to do the password hashing. PBKDF2 is a simple cryptographic key derivation function, which is resistant to dictionary attacks  and rainbow table attacks. It is based on iteratively deriving HMAC many times with some padding.</a:t>
            </a:r>
            <a:endParaRPr sz="1100"/>
          </a:p>
          <a:p>
            <a:pPr indent="0" lvl="0" marL="0" rtl="0" algn="l">
              <a:spcBef>
                <a:spcPts val="0"/>
              </a:spcBef>
              <a:spcAft>
                <a:spcPts val="0"/>
              </a:spcAft>
              <a:buNone/>
            </a:pPr>
            <a:r>
              <a:t/>
            </a:r>
            <a:endParaRPr b="1" sz="1500">
              <a:solidFill>
                <a:srgbClr val="1D1C1D"/>
              </a:solidFill>
            </a:endParaRPr>
          </a:p>
          <a:p>
            <a:pPr indent="-323850" lvl="0" marL="457200" rtl="0" algn="l">
              <a:spcBef>
                <a:spcPts val="0"/>
              </a:spcBef>
              <a:spcAft>
                <a:spcPts val="0"/>
              </a:spcAft>
              <a:buClr>
                <a:srgbClr val="1D1C1D"/>
              </a:buClr>
              <a:buSzPts val="1500"/>
              <a:buChar char="❖"/>
            </a:pPr>
            <a:r>
              <a:rPr b="1" lang="en" sz="1500">
                <a:solidFill>
                  <a:srgbClr val="1D1C1D"/>
                </a:solidFill>
              </a:rPr>
              <a:t>User Management</a:t>
            </a:r>
            <a:endParaRPr b="1" sz="1500">
              <a:solidFill>
                <a:srgbClr val="1D1C1D"/>
              </a:solidFill>
            </a:endParaRPr>
          </a:p>
          <a:p>
            <a:pPr indent="-298450" lvl="1" marL="914400" rtl="0" algn="l">
              <a:spcBef>
                <a:spcPts val="0"/>
              </a:spcBef>
              <a:spcAft>
                <a:spcPts val="0"/>
              </a:spcAft>
              <a:buClr>
                <a:srgbClr val="1D1C1D"/>
              </a:buClr>
              <a:buSzPts val="1100"/>
              <a:buChar char="➢"/>
            </a:pPr>
            <a:r>
              <a:rPr lang="en" sz="1100">
                <a:solidFill>
                  <a:srgbClr val="1D1C1D"/>
                </a:solidFill>
              </a:rPr>
              <a:t>In terms of controlling user access to different pages (add meals, update and delete meals) for meal security, only administrators can access user information and update and delete user records.</a:t>
            </a:r>
            <a:endParaRPr sz="1100">
              <a:solidFill>
                <a:srgbClr val="1D1C1D"/>
              </a:solidFill>
            </a:endParaRPr>
          </a:p>
          <a:p>
            <a:pPr indent="0" lvl="0" marL="0" rtl="0" algn="l">
              <a:spcBef>
                <a:spcPts val="0"/>
              </a:spcBef>
              <a:spcAft>
                <a:spcPts val="0"/>
              </a:spcAft>
              <a:buNone/>
            </a:pPr>
            <a:r>
              <a:t/>
            </a:r>
            <a:endParaRPr sz="1100"/>
          </a:p>
          <a:p>
            <a:pPr indent="0" lvl="0" marL="457200" rtl="0" algn="l">
              <a:spcBef>
                <a:spcPts val="0"/>
              </a:spcBef>
              <a:spcAft>
                <a:spcPts val="0"/>
              </a:spcAft>
              <a:buNone/>
            </a:pPr>
            <a:r>
              <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000"/>
                                        <p:tgtEl>
                                          <p:spTgt spid="4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Security</a:t>
            </a:r>
            <a:endParaRPr b="1" sz="2800">
              <a:highlight>
                <a:srgbClr val="FFFF00"/>
              </a:highlight>
            </a:endParaRPr>
          </a:p>
        </p:txBody>
      </p:sp>
      <p:sp>
        <p:nvSpPr>
          <p:cNvPr id="437" name="Google Shape;437;p67"/>
          <p:cNvSpPr txBox="1"/>
          <p:nvPr>
            <p:ph idx="1" type="body"/>
          </p:nvPr>
        </p:nvSpPr>
        <p:spPr>
          <a:xfrm>
            <a:off x="311700" y="1166275"/>
            <a:ext cx="8520600" cy="3215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Password </a:t>
            </a:r>
            <a:endParaRPr b="1"/>
          </a:p>
          <a:p>
            <a:pPr indent="0" lvl="0" marL="0" rtl="0" algn="l">
              <a:spcBef>
                <a:spcPts val="0"/>
              </a:spcBef>
              <a:spcAft>
                <a:spcPts val="0"/>
              </a:spcAft>
              <a:buNone/>
            </a:pPr>
            <a:r>
              <a:t/>
            </a:r>
            <a:endParaRPr b="1" sz="1400"/>
          </a:p>
          <a:p>
            <a:pPr indent="-317500" lvl="1" marL="914400" rtl="0" algn="l">
              <a:spcBef>
                <a:spcPts val="0"/>
              </a:spcBef>
              <a:spcAft>
                <a:spcPts val="0"/>
              </a:spcAft>
              <a:buSzPts val="1400"/>
              <a:buChar char="➢"/>
            </a:pPr>
            <a:r>
              <a:rPr lang="en"/>
              <a:t>password: plaintext password</a:t>
            </a:r>
            <a:endParaRPr/>
          </a:p>
          <a:p>
            <a:pPr indent="-317500" lvl="1" marL="914400" rtl="0" algn="l">
              <a:spcBef>
                <a:spcPts val="0"/>
              </a:spcBef>
              <a:spcAft>
                <a:spcPts val="0"/>
              </a:spcAft>
              <a:buSzPts val="1400"/>
              <a:buChar char="➢"/>
            </a:pPr>
            <a:r>
              <a:rPr lang="en"/>
              <a:t>method: hash of the way (need to be hashlib library support), the format of PBPDF2(</a:t>
            </a:r>
            <a:r>
              <a:rPr lang="en"/>
              <a:t>method='pbkdf2:sha256</a:t>
            </a:r>
            <a:r>
              <a:rPr lang="en"/>
              <a:t>).</a:t>
            </a:r>
            <a:endParaRPr/>
          </a:p>
        </p:txBody>
      </p:sp>
      <p:pic>
        <p:nvPicPr>
          <p:cNvPr id="438" name="Google Shape;438;p67"/>
          <p:cNvPicPr preferRelativeResize="0"/>
          <p:nvPr/>
        </p:nvPicPr>
        <p:blipFill>
          <a:blip r:embed="rId3">
            <a:alphaModFix/>
          </a:blip>
          <a:stretch>
            <a:fillRect/>
          </a:stretch>
        </p:blipFill>
        <p:spPr>
          <a:xfrm>
            <a:off x="976713" y="2813625"/>
            <a:ext cx="6677025" cy="8001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pic>
        <p:nvPicPr>
          <p:cNvPr id="443" name="Google Shape;443;p68"/>
          <p:cNvPicPr preferRelativeResize="0"/>
          <p:nvPr/>
        </p:nvPicPr>
        <p:blipFill>
          <a:blip r:embed="rId3">
            <a:alphaModFix/>
          </a:blip>
          <a:stretch>
            <a:fillRect/>
          </a:stretch>
        </p:blipFill>
        <p:spPr>
          <a:xfrm>
            <a:off x="2819400" y="441050"/>
            <a:ext cx="3505200" cy="1009650"/>
          </a:xfrm>
          <a:prstGeom prst="rect">
            <a:avLst/>
          </a:prstGeom>
          <a:noFill/>
          <a:ln>
            <a:noFill/>
          </a:ln>
        </p:spPr>
      </p:pic>
      <p:sp>
        <p:nvSpPr>
          <p:cNvPr id="444" name="Google Shape;444;p68"/>
          <p:cNvSpPr txBox="1"/>
          <p:nvPr>
            <p:ph type="ctrTitle"/>
          </p:nvPr>
        </p:nvSpPr>
        <p:spPr>
          <a:xfrm>
            <a:off x="460950" y="1787100"/>
            <a:ext cx="8222100" cy="3280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400"/>
              <a:t>Section VIII</a:t>
            </a:r>
            <a:endParaRPr sz="3400"/>
          </a:p>
          <a:p>
            <a:pPr indent="0" lvl="0" marL="0" rtl="0" algn="ctr">
              <a:spcBef>
                <a:spcPts val="0"/>
              </a:spcBef>
              <a:spcAft>
                <a:spcPts val="0"/>
              </a:spcAft>
              <a:buNone/>
            </a:pPr>
            <a:r>
              <a:t/>
            </a:r>
            <a:endParaRPr sz="3000"/>
          </a:p>
          <a:p>
            <a:pPr indent="0" lvl="0" marL="0" rtl="0" algn="ctr">
              <a:spcBef>
                <a:spcPts val="0"/>
              </a:spcBef>
              <a:spcAft>
                <a:spcPts val="0"/>
              </a:spcAft>
              <a:buNone/>
            </a:pPr>
            <a:r>
              <a:rPr b="1" lang="en" sz="3400">
                <a:solidFill>
                  <a:srgbClr val="F6B26B"/>
                </a:solidFill>
              </a:rPr>
              <a:t>Deployment</a:t>
            </a:r>
            <a:endParaRPr b="1" sz="3400">
              <a:solidFill>
                <a:srgbClr val="F6B26B"/>
              </a:solidFill>
            </a:endParaRPr>
          </a:p>
          <a:p>
            <a:pPr indent="0" lvl="0" marL="0" rtl="0" algn="ctr">
              <a:spcBef>
                <a:spcPts val="0"/>
              </a:spcBef>
              <a:spcAft>
                <a:spcPts val="0"/>
              </a:spcAft>
              <a:buNone/>
            </a:pPr>
            <a:r>
              <a:t/>
            </a:r>
            <a:endParaRPr sz="3000"/>
          </a:p>
          <a:p>
            <a:pPr indent="0" lvl="0" marL="0" rtl="0" algn="ctr">
              <a:spcBef>
                <a:spcPts val="0"/>
              </a:spcBef>
              <a:spcAft>
                <a:spcPts val="0"/>
              </a:spcAft>
              <a:buNone/>
            </a:pPr>
            <a:r>
              <a:rPr lang="en" sz="2400"/>
              <a:t>Presenter:  Ray Clark </a:t>
            </a:r>
            <a:endParaRPr sz="2400"/>
          </a:p>
          <a:p>
            <a:pPr indent="0" lvl="0" marL="0" rtl="0" algn="ctr">
              <a:spcBef>
                <a:spcPts val="0"/>
              </a:spcBef>
              <a:spcAft>
                <a:spcPts val="0"/>
              </a:spcAft>
              <a:buNone/>
            </a:pPr>
            <a:r>
              <a:t/>
            </a:r>
            <a:endParaRPr sz="34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Deployment - Heroku </a:t>
            </a:r>
            <a:endParaRPr b="1" sz="2800"/>
          </a:p>
        </p:txBody>
      </p:sp>
      <p:sp>
        <p:nvSpPr>
          <p:cNvPr id="450" name="Google Shape;450;p69"/>
          <p:cNvSpPr txBox="1"/>
          <p:nvPr>
            <p:ph idx="1" type="body"/>
          </p:nvPr>
        </p:nvSpPr>
        <p:spPr>
          <a:xfrm>
            <a:off x="311700" y="1166275"/>
            <a:ext cx="8520600" cy="3402600"/>
          </a:xfrm>
          <a:prstGeom prst="rect">
            <a:avLst/>
          </a:prstGeom>
        </p:spPr>
        <p:txBody>
          <a:bodyPr anchorCtr="0" anchor="t" bIns="91425" lIns="91425" spcFirstLastPara="1" rIns="91425" wrap="square" tIns="91425">
            <a:normAutofit fontScale="92500" lnSpcReduction="20000"/>
          </a:bodyPr>
          <a:lstStyle/>
          <a:p>
            <a:pPr indent="-310832" lvl="0" marL="457200" rtl="0" algn="l">
              <a:spcBef>
                <a:spcPts val="0"/>
              </a:spcBef>
              <a:spcAft>
                <a:spcPts val="0"/>
              </a:spcAft>
              <a:buSzPct val="100000"/>
              <a:buChar char="❖"/>
            </a:pPr>
            <a:r>
              <a:rPr lang="en" sz="1400"/>
              <a:t>Main Branch:  </a:t>
            </a:r>
            <a:r>
              <a:rPr lang="en" sz="1400" u="sng">
                <a:solidFill>
                  <a:schemeClr val="hlink"/>
                </a:solidFill>
                <a:hlinkClick r:id="rId3"/>
              </a:rPr>
              <a:t>https://mydiethub.herokuapp.com</a:t>
            </a:r>
            <a:endParaRPr sz="1400"/>
          </a:p>
          <a:p>
            <a:pPr indent="0" lvl="0" marL="457200" rtl="0" algn="l">
              <a:spcBef>
                <a:spcPts val="0"/>
              </a:spcBef>
              <a:spcAft>
                <a:spcPts val="0"/>
              </a:spcAft>
              <a:buNone/>
            </a:pPr>
            <a:r>
              <a:t/>
            </a:r>
            <a:endParaRPr sz="1400"/>
          </a:p>
          <a:p>
            <a:pPr indent="-310832" lvl="0" marL="457200" rtl="0" algn="l">
              <a:spcBef>
                <a:spcPts val="0"/>
              </a:spcBef>
              <a:spcAft>
                <a:spcPts val="0"/>
              </a:spcAft>
              <a:buSzPct val="100000"/>
              <a:buChar char="❖"/>
            </a:pPr>
            <a:r>
              <a:rPr lang="en" sz="1400"/>
              <a:t>Heroku uses buildpacks:</a:t>
            </a:r>
            <a:endParaRPr sz="1400"/>
          </a:p>
          <a:p>
            <a:pPr indent="-310832" lvl="1" marL="914400" rtl="0" algn="l">
              <a:spcBef>
                <a:spcPts val="0"/>
              </a:spcBef>
              <a:spcAft>
                <a:spcPts val="0"/>
              </a:spcAft>
              <a:buSzPct val="100000"/>
              <a:buChar char="➢"/>
            </a:pPr>
            <a:r>
              <a:rPr lang="en"/>
              <a:t>heroku/python/flask</a:t>
            </a:r>
            <a:endParaRPr/>
          </a:p>
          <a:p>
            <a:pPr indent="0" lvl="0" marL="457200" rtl="0" algn="l">
              <a:spcBef>
                <a:spcPts val="0"/>
              </a:spcBef>
              <a:spcAft>
                <a:spcPts val="0"/>
              </a:spcAft>
              <a:buNone/>
            </a:pPr>
            <a:r>
              <a:t/>
            </a:r>
            <a:endParaRPr sz="1400"/>
          </a:p>
          <a:p>
            <a:pPr indent="-310832" lvl="1" marL="914400" rtl="0" algn="l">
              <a:spcBef>
                <a:spcPts val="0"/>
              </a:spcBef>
              <a:spcAft>
                <a:spcPts val="0"/>
              </a:spcAft>
              <a:buSzPct val="100000"/>
              <a:buChar char="➢"/>
            </a:pPr>
            <a:r>
              <a:rPr lang="en">
                <a:solidFill>
                  <a:srgbClr val="000000"/>
                </a:solidFill>
                <a:latin typeface="Arial"/>
                <a:ea typeface="Arial"/>
                <a:cs typeface="Arial"/>
                <a:sym typeface="Arial"/>
              </a:rPr>
              <a:t>On heroku, buildpacks run the processes for respective frameworks and install dependencies and modules into Heroku so that the app can run</a:t>
            </a:r>
            <a:endParaRPr>
              <a:solidFill>
                <a:srgbClr val="000000"/>
              </a:solidFill>
              <a:latin typeface="Arial"/>
              <a:ea typeface="Arial"/>
              <a:cs typeface="Arial"/>
              <a:sym typeface="Arial"/>
            </a:endParaRPr>
          </a:p>
          <a:p>
            <a:pPr indent="0" lvl="0" marL="914400" rtl="0" algn="l">
              <a:spcBef>
                <a:spcPts val="0"/>
              </a:spcBef>
              <a:spcAft>
                <a:spcPts val="0"/>
              </a:spcAft>
              <a:buNone/>
            </a:pPr>
            <a:r>
              <a:t/>
            </a:r>
            <a:endParaRPr>
              <a:solidFill>
                <a:srgbClr val="000000"/>
              </a:solidFill>
              <a:latin typeface="Arial"/>
              <a:ea typeface="Arial"/>
              <a:cs typeface="Arial"/>
              <a:sym typeface="Arial"/>
            </a:endParaRPr>
          </a:p>
          <a:p>
            <a:pPr indent="-310832"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Buildpacks are responsible for transforming deployed code into a slug, which can then be executed on a dyno </a:t>
            </a:r>
            <a:endParaRPr>
              <a:solidFill>
                <a:srgbClr val="000000"/>
              </a:solidFill>
              <a:latin typeface="Arial"/>
              <a:ea typeface="Arial"/>
              <a:cs typeface="Arial"/>
              <a:sym typeface="Arial"/>
            </a:endParaRPr>
          </a:p>
          <a:p>
            <a:pPr indent="0" lvl="0" marL="914400" rtl="0" algn="l">
              <a:spcBef>
                <a:spcPts val="0"/>
              </a:spcBef>
              <a:spcAft>
                <a:spcPts val="0"/>
              </a:spcAft>
              <a:buNone/>
            </a:pPr>
            <a:r>
              <a:t/>
            </a:r>
            <a:endParaRPr>
              <a:solidFill>
                <a:srgbClr val="000000"/>
              </a:solidFill>
              <a:latin typeface="Arial"/>
              <a:ea typeface="Arial"/>
              <a:cs typeface="Arial"/>
              <a:sym typeface="Arial"/>
            </a:endParaRPr>
          </a:p>
          <a:p>
            <a:pPr indent="-310832"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Buildpacks are composed of a set of scripts, and depending on the programming language, the scripts will retrieve dependencies, output generated assets or compiled code, and more. This output is assembled into a slug by the slug compiler</a:t>
            </a:r>
            <a:endParaRPr>
              <a:solidFill>
                <a:srgbClr val="000000"/>
              </a:solidFill>
              <a:latin typeface="Arial"/>
              <a:ea typeface="Arial"/>
              <a:cs typeface="Arial"/>
              <a:sym typeface="Arial"/>
            </a:endParaRPr>
          </a:p>
          <a:p>
            <a:pPr indent="0" lvl="0" marL="91440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1200"/>
              </a:spcAft>
              <a:buNone/>
            </a:pPr>
            <a:r>
              <a:t/>
            </a:r>
            <a:endParaRPr sz="12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pic>
        <p:nvPicPr>
          <p:cNvPr id="455" name="Google Shape;455;p70"/>
          <p:cNvPicPr preferRelativeResize="0"/>
          <p:nvPr/>
        </p:nvPicPr>
        <p:blipFill>
          <a:blip r:embed="rId3">
            <a:alphaModFix/>
          </a:blip>
          <a:stretch>
            <a:fillRect/>
          </a:stretch>
        </p:blipFill>
        <p:spPr>
          <a:xfrm>
            <a:off x="2819400" y="441050"/>
            <a:ext cx="3505200" cy="1009650"/>
          </a:xfrm>
          <a:prstGeom prst="rect">
            <a:avLst/>
          </a:prstGeom>
          <a:noFill/>
          <a:ln>
            <a:noFill/>
          </a:ln>
        </p:spPr>
      </p:pic>
      <p:sp>
        <p:nvSpPr>
          <p:cNvPr id="456" name="Google Shape;456;p70"/>
          <p:cNvSpPr txBox="1"/>
          <p:nvPr>
            <p:ph type="ctrTitle"/>
          </p:nvPr>
        </p:nvSpPr>
        <p:spPr>
          <a:xfrm>
            <a:off x="460950" y="1787100"/>
            <a:ext cx="8222100" cy="3280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400"/>
              <a:t>Section IX</a:t>
            </a:r>
            <a:endParaRPr sz="3400"/>
          </a:p>
          <a:p>
            <a:pPr indent="0" lvl="0" marL="0" rtl="0" algn="ctr">
              <a:spcBef>
                <a:spcPts val="0"/>
              </a:spcBef>
              <a:spcAft>
                <a:spcPts val="0"/>
              </a:spcAft>
              <a:buNone/>
            </a:pPr>
            <a:r>
              <a:t/>
            </a:r>
            <a:endParaRPr sz="3000"/>
          </a:p>
          <a:p>
            <a:pPr indent="0" lvl="0" marL="0" rtl="0" algn="ctr">
              <a:spcBef>
                <a:spcPts val="0"/>
              </a:spcBef>
              <a:spcAft>
                <a:spcPts val="0"/>
              </a:spcAft>
              <a:buNone/>
            </a:pPr>
            <a:r>
              <a:rPr b="1" lang="en" sz="3400">
                <a:solidFill>
                  <a:srgbClr val="F6B26B"/>
                </a:solidFill>
              </a:rPr>
              <a:t>Software Demo</a:t>
            </a:r>
            <a:endParaRPr b="1" sz="3400">
              <a:solidFill>
                <a:srgbClr val="F6B26B"/>
              </a:solidFill>
            </a:endParaRPr>
          </a:p>
          <a:p>
            <a:pPr indent="0" lvl="0" marL="0" rtl="0" algn="ctr">
              <a:spcBef>
                <a:spcPts val="0"/>
              </a:spcBef>
              <a:spcAft>
                <a:spcPts val="0"/>
              </a:spcAft>
              <a:buNone/>
            </a:pPr>
            <a:r>
              <a:t/>
            </a:r>
            <a:endParaRPr sz="3000"/>
          </a:p>
          <a:p>
            <a:pPr indent="0" lvl="0" marL="0" rtl="0" algn="ctr">
              <a:spcBef>
                <a:spcPts val="0"/>
              </a:spcBef>
              <a:spcAft>
                <a:spcPts val="0"/>
              </a:spcAft>
              <a:buNone/>
            </a:pPr>
            <a:r>
              <a:rPr lang="en" sz="2400"/>
              <a:t>Presenter:  Team 4 Group</a:t>
            </a:r>
            <a:endParaRPr sz="2400"/>
          </a:p>
          <a:p>
            <a:pPr indent="0" lvl="0" marL="0" rtl="0" algn="ctr">
              <a:spcBef>
                <a:spcPts val="0"/>
              </a:spcBef>
              <a:spcAft>
                <a:spcPts val="0"/>
              </a:spcAft>
              <a:buNone/>
            </a:pPr>
            <a:r>
              <a:t/>
            </a:r>
            <a:endParaRPr sz="34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Code Demo and Release Branch Link</a:t>
            </a:r>
            <a:endParaRPr b="1" sz="2800"/>
          </a:p>
        </p:txBody>
      </p:sp>
      <p:sp>
        <p:nvSpPr>
          <p:cNvPr id="462" name="Google Shape;462;p7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MyDietHub - software demo/code walk-through link:</a:t>
            </a:r>
            <a:endParaRPr/>
          </a:p>
          <a:p>
            <a:pPr indent="0" lvl="0" marL="0" rtl="0" algn="l">
              <a:spcBef>
                <a:spcPts val="1200"/>
              </a:spcBef>
              <a:spcAft>
                <a:spcPts val="0"/>
              </a:spcAft>
              <a:buNone/>
            </a:pPr>
            <a:r>
              <a:rPr lang="en" u="sng">
                <a:solidFill>
                  <a:schemeClr val="hlink"/>
                </a:solidFill>
                <a:hlinkClick r:id="rId3"/>
              </a:rPr>
              <a:t>https://drive.google.com/drive/folders/1jY57BpME7dkvXSOadgT6iVAWaUG92qd6?usp=sharing</a:t>
            </a:r>
            <a:r>
              <a:rPr lang="en"/>
              <a:t> </a:t>
            </a:r>
            <a:endParaRPr/>
          </a:p>
          <a:p>
            <a:pPr indent="0" lvl="0" marL="0" rtl="0" algn="l">
              <a:spcBef>
                <a:spcPts val="1200"/>
              </a:spcBef>
              <a:spcAft>
                <a:spcPts val="0"/>
              </a:spcAft>
              <a:buNone/>
            </a:pPr>
            <a:r>
              <a:rPr lang="en"/>
              <a:t>(all documents including videos can be found here)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MyDietHub Release branch link - Github: Iteration 3 </a:t>
            </a:r>
            <a:r>
              <a:rPr lang="en" u="sng">
                <a:solidFill>
                  <a:schemeClr val="hlink"/>
                </a:solidFill>
                <a:hlinkClick r:id="rId4"/>
              </a:rPr>
              <a:t>https://github.com/BUMETCS673/BUMETCS673OLSum21P4</a:t>
            </a:r>
            <a:r>
              <a:rPr lang="en"/>
              <a:t> (release v1.0 = Iteration 3)</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Revision History</a:t>
            </a:r>
            <a:endParaRPr b="1" sz="2800"/>
          </a:p>
          <a:p>
            <a:pPr indent="0" lvl="0" marL="0" rtl="0" algn="l">
              <a:spcBef>
                <a:spcPts val="0"/>
              </a:spcBef>
              <a:spcAft>
                <a:spcPts val="0"/>
              </a:spcAft>
              <a:buSzPts val="990"/>
              <a:buNone/>
            </a:pPr>
            <a:r>
              <a:t/>
            </a:r>
            <a:endParaRPr sz="2700"/>
          </a:p>
        </p:txBody>
      </p:sp>
      <p:sp>
        <p:nvSpPr>
          <p:cNvPr id="116" name="Google Shape;116;p18"/>
          <p:cNvSpPr txBox="1"/>
          <p:nvPr>
            <p:ph idx="1" type="body"/>
          </p:nvPr>
        </p:nvSpPr>
        <p:spPr>
          <a:xfrm>
            <a:off x="311700" y="1116300"/>
            <a:ext cx="8520600" cy="3339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0000FF"/>
              </a:buClr>
              <a:buSzPts val="1200"/>
              <a:buFont typeface="Arial"/>
              <a:buChar char="❖"/>
            </a:pPr>
            <a:r>
              <a:rPr b="1" lang="en" sz="1200">
                <a:solidFill>
                  <a:srgbClr val="0000FF"/>
                </a:solidFill>
                <a:latin typeface="Arial"/>
                <a:ea typeface="Arial"/>
                <a:cs typeface="Arial"/>
                <a:sym typeface="Arial"/>
              </a:rPr>
              <a:t>I</a:t>
            </a:r>
            <a:r>
              <a:rPr b="1" lang="en" sz="1200">
                <a:solidFill>
                  <a:srgbClr val="0000FF"/>
                </a:solidFill>
                <a:latin typeface="Arial"/>
                <a:ea typeface="Arial"/>
                <a:cs typeface="Arial"/>
                <a:sym typeface="Arial"/>
              </a:rPr>
              <a:t>teration 1 - Key Outcomes: </a:t>
            </a:r>
            <a:r>
              <a:rPr b="1" i="1" lang="en" sz="1200">
                <a:solidFill>
                  <a:srgbClr val="222222"/>
                </a:solidFill>
                <a:latin typeface="Arial"/>
                <a:ea typeface="Arial"/>
                <a:cs typeface="Arial"/>
                <a:sym typeface="Arial"/>
              </a:rPr>
              <a:t>C</a:t>
            </a:r>
            <a:r>
              <a:rPr i="1" lang="en" sz="1200">
                <a:solidFill>
                  <a:srgbClr val="222222"/>
                </a:solidFill>
                <a:latin typeface="Arial"/>
                <a:ea typeface="Arial"/>
                <a:cs typeface="Arial"/>
                <a:sym typeface="Arial"/>
              </a:rPr>
              <a:t>ompleted the initial code development for three (3) distinct components:</a:t>
            </a:r>
            <a:endParaRPr sz="1200">
              <a:solidFill>
                <a:srgbClr val="000000"/>
              </a:solidFill>
              <a:latin typeface="Arial"/>
              <a:ea typeface="Arial"/>
              <a:cs typeface="Arial"/>
              <a:sym typeface="Arial"/>
            </a:endParaRPr>
          </a:p>
          <a:p>
            <a:pPr indent="-304800" lvl="0" marL="914400" rtl="0" algn="l">
              <a:spcBef>
                <a:spcPts val="100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Registration/Login Module, USDA API Module, CRUD Operations Module</a:t>
            </a:r>
            <a:endParaRPr sz="1200">
              <a:solidFill>
                <a:srgbClr val="000000"/>
              </a:solidFill>
              <a:latin typeface="Arial"/>
              <a:ea typeface="Arial"/>
              <a:cs typeface="Arial"/>
              <a:sym typeface="Arial"/>
            </a:endParaRPr>
          </a:p>
          <a:p>
            <a:pPr indent="-304800" lvl="0" marL="914400" rtl="0" algn="l">
              <a:spcBef>
                <a:spcPts val="100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Prepared unit tests to test key functionality</a:t>
            </a:r>
            <a:endParaRPr sz="1200">
              <a:solidFill>
                <a:srgbClr val="000000"/>
              </a:solidFill>
              <a:latin typeface="Arial"/>
              <a:ea typeface="Arial"/>
              <a:cs typeface="Arial"/>
              <a:sym typeface="Arial"/>
            </a:endParaRPr>
          </a:p>
          <a:p>
            <a:pPr indent="-307975" lvl="0" marL="457200" rtl="0" algn="l">
              <a:spcBef>
                <a:spcPts val="1000"/>
              </a:spcBef>
              <a:spcAft>
                <a:spcPts val="0"/>
              </a:spcAft>
              <a:buClr>
                <a:srgbClr val="0000FF"/>
              </a:buClr>
              <a:buSzPts val="1250"/>
              <a:buFont typeface="Arial"/>
              <a:buChar char="❖"/>
            </a:pPr>
            <a:r>
              <a:rPr b="1" lang="en" sz="1250">
                <a:solidFill>
                  <a:srgbClr val="0000FF"/>
                </a:solidFill>
                <a:latin typeface="Arial"/>
                <a:ea typeface="Arial"/>
                <a:cs typeface="Arial"/>
                <a:sym typeface="Arial"/>
              </a:rPr>
              <a:t>Iteration 2 - Key Outcome: </a:t>
            </a:r>
            <a:r>
              <a:rPr i="1" lang="en" sz="1250">
                <a:solidFill>
                  <a:srgbClr val="000000"/>
                </a:solidFill>
                <a:latin typeface="Arial"/>
                <a:ea typeface="Arial"/>
                <a:cs typeface="Arial"/>
                <a:sym typeface="Arial"/>
              </a:rPr>
              <a:t>Completed the integration of the three (3) modules into a working app:</a:t>
            </a:r>
            <a:endParaRPr sz="1250">
              <a:solidFill>
                <a:srgbClr val="000000"/>
              </a:solidFill>
              <a:latin typeface="Arial"/>
              <a:ea typeface="Arial"/>
              <a:cs typeface="Arial"/>
              <a:sym typeface="Arial"/>
            </a:endParaRPr>
          </a:p>
          <a:p>
            <a:pPr indent="-307975" lvl="0" marL="914400" rtl="0" algn="l">
              <a:spcBef>
                <a:spcPts val="1000"/>
              </a:spcBef>
              <a:spcAft>
                <a:spcPts val="0"/>
              </a:spcAft>
              <a:buClr>
                <a:srgbClr val="000000"/>
              </a:buClr>
              <a:buSzPts val="1250"/>
              <a:buFont typeface="Arial"/>
              <a:buAutoNum type="arabicPeriod"/>
            </a:pPr>
            <a:r>
              <a:rPr lang="en" sz="1250">
                <a:solidFill>
                  <a:srgbClr val="000000"/>
                </a:solidFill>
                <a:latin typeface="Arial"/>
                <a:ea typeface="Arial"/>
                <a:cs typeface="Arial"/>
                <a:sym typeface="Arial"/>
              </a:rPr>
              <a:t>Combined the Reg/Login, USDA API, &amp; CRUD modules into one (1) integrated system - MVP</a:t>
            </a:r>
            <a:endParaRPr sz="1250">
              <a:solidFill>
                <a:srgbClr val="000000"/>
              </a:solidFill>
              <a:latin typeface="Arial"/>
              <a:ea typeface="Arial"/>
              <a:cs typeface="Arial"/>
              <a:sym typeface="Arial"/>
            </a:endParaRPr>
          </a:p>
          <a:p>
            <a:pPr indent="-307975" lvl="0" marL="914400" rtl="0" algn="l">
              <a:spcBef>
                <a:spcPts val="1000"/>
              </a:spcBef>
              <a:spcAft>
                <a:spcPts val="0"/>
              </a:spcAft>
              <a:buClr>
                <a:srgbClr val="000000"/>
              </a:buClr>
              <a:buSzPts val="1250"/>
              <a:buFont typeface="Arial"/>
              <a:buAutoNum type="arabicPeriod"/>
            </a:pPr>
            <a:r>
              <a:rPr lang="en" sz="1250">
                <a:solidFill>
                  <a:srgbClr val="000000"/>
                </a:solidFill>
                <a:latin typeface="Arial"/>
                <a:ea typeface="Arial"/>
                <a:cs typeface="Arial"/>
                <a:sym typeface="Arial"/>
              </a:rPr>
              <a:t>Refactored these primary modules to eliminate key code smells</a:t>
            </a:r>
            <a:endParaRPr sz="1250">
              <a:solidFill>
                <a:srgbClr val="000000"/>
              </a:solidFill>
              <a:latin typeface="Arial"/>
              <a:ea typeface="Arial"/>
              <a:cs typeface="Arial"/>
              <a:sym typeface="Arial"/>
            </a:endParaRPr>
          </a:p>
          <a:p>
            <a:pPr indent="-307975" lvl="0" marL="457200" rtl="0" algn="l">
              <a:spcBef>
                <a:spcPts val="1000"/>
              </a:spcBef>
              <a:spcAft>
                <a:spcPts val="0"/>
              </a:spcAft>
              <a:buClr>
                <a:srgbClr val="0000FF"/>
              </a:buClr>
              <a:buSzPts val="1250"/>
              <a:buFont typeface="Arial"/>
              <a:buChar char="❖"/>
            </a:pPr>
            <a:r>
              <a:rPr b="1" lang="en" sz="1250">
                <a:solidFill>
                  <a:srgbClr val="0000FF"/>
                </a:solidFill>
                <a:latin typeface="Arial"/>
                <a:ea typeface="Arial"/>
                <a:cs typeface="Arial"/>
                <a:sym typeface="Arial"/>
              </a:rPr>
              <a:t>Iteration 3 - Key Outcome: </a:t>
            </a:r>
            <a:r>
              <a:rPr i="1" lang="en" sz="1250">
                <a:solidFill>
                  <a:srgbClr val="000000"/>
                </a:solidFill>
                <a:latin typeface="Arial"/>
                <a:ea typeface="Arial"/>
                <a:cs typeface="Arial"/>
                <a:sym typeface="Arial"/>
              </a:rPr>
              <a:t>Completed input validation and testing:</a:t>
            </a:r>
            <a:endParaRPr sz="1250">
              <a:solidFill>
                <a:srgbClr val="000000"/>
              </a:solidFill>
              <a:latin typeface="Arial"/>
              <a:ea typeface="Arial"/>
              <a:cs typeface="Arial"/>
              <a:sym typeface="Arial"/>
            </a:endParaRPr>
          </a:p>
          <a:p>
            <a:pPr indent="-317500" lvl="0" marL="914400" rtl="0" algn="l">
              <a:spcBef>
                <a:spcPts val="100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Added additional input validation &amp; exception handling </a:t>
            </a:r>
            <a:endParaRPr sz="1400">
              <a:solidFill>
                <a:srgbClr val="000000"/>
              </a:solidFill>
              <a:latin typeface="Arial"/>
              <a:ea typeface="Arial"/>
              <a:cs typeface="Arial"/>
              <a:sym typeface="Arial"/>
            </a:endParaRPr>
          </a:p>
          <a:p>
            <a:pPr indent="-317500" lvl="0" marL="914400" rtl="0" algn="l">
              <a:spcBef>
                <a:spcPts val="1000"/>
              </a:spcBef>
              <a:spcAft>
                <a:spcPts val="1000"/>
              </a:spcAft>
              <a:buClr>
                <a:srgbClr val="000000"/>
              </a:buClr>
              <a:buSzPts val="1400"/>
              <a:buFont typeface="Arial"/>
              <a:buAutoNum type="arabicPeriod"/>
            </a:pPr>
            <a:r>
              <a:rPr lang="en" sz="1400">
                <a:solidFill>
                  <a:srgbClr val="000000"/>
                </a:solidFill>
                <a:latin typeface="Arial"/>
                <a:ea typeface="Arial"/>
                <a:cs typeface="Arial"/>
                <a:sym typeface="Arial"/>
              </a:rPr>
              <a:t>Created additional unit and system tests using Selenium</a:t>
            </a:r>
            <a:endParaRPr sz="1250">
              <a:solidFill>
                <a:srgbClr val="000000"/>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pic>
        <p:nvPicPr>
          <p:cNvPr id="467" name="Google Shape;467;p72"/>
          <p:cNvPicPr preferRelativeResize="0"/>
          <p:nvPr/>
        </p:nvPicPr>
        <p:blipFill>
          <a:blip r:embed="rId3">
            <a:alphaModFix/>
          </a:blip>
          <a:stretch>
            <a:fillRect/>
          </a:stretch>
        </p:blipFill>
        <p:spPr>
          <a:xfrm>
            <a:off x="2819400" y="441050"/>
            <a:ext cx="3505200" cy="1009650"/>
          </a:xfrm>
          <a:prstGeom prst="rect">
            <a:avLst/>
          </a:prstGeom>
          <a:noFill/>
          <a:ln>
            <a:noFill/>
          </a:ln>
        </p:spPr>
      </p:pic>
      <p:sp>
        <p:nvSpPr>
          <p:cNvPr id="468" name="Google Shape;468;p72"/>
          <p:cNvSpPr txBox="1"/>
          <p:nvPr>
            <p:ph type="ctrTitle"/>
          </p:nvPr>
        </p:nvSpPr>
        <p:spPr>
          <a:xfrm>
            <a:off x="460950" y="1787100"/>
            <a:ext cx="8222100" cy="3280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400"/>
              <a:t>Section X</a:t>
            </a:r>
            <a:endParaRPr sz="3400"/>
          </a:p>
          <a:p>
            <a:pPr indent="0" lvl="0" marL="0" rtl="0" algn="ctr">
              <a:spcBef>
                <a:spcPts val="0"/>
              </a:spcBef>
              <a:spcAft>
                <a:spcPts val="0"/>
              </a:spcAft>
              <a:buNone/>
            </a:pPr>
            <a:r>
              <a:t/>
            </a:r>
            <a:endParaRPr sz="3000"/>
          </a:p>
          <a:p>
            <a:pPr indent="0" lvl="0" marL="0" rtl="0" algn="ctr">
              <a:spcBef>
                <a:spcPts val="0"/>
              </a:spcBef>
              <a:spcAft>
                <a:spcPts val="0"/>
              </a:spcAft>
              <a:buNone/>
            </a:pPr>
            <a:r>
              <a:rPr b="1" lang="en" sz="3400">
                <a:solidFill>
                  <a:srgbClr val="F6B26B"/>
                </a:solidFill>
              </a:rPr>
              <a:t>Member Takeaways</a:t>
            </a:r>
            <a:endParaRPr b="1" sz="3400">
              <a:solidFill>
                <a:srgbClr val="F6B26B"/>
              </a:solidFill>
            </a:endParaRPr>
          </a:p>
          <a:p>
            <a:pPr indent="0" lvl="0" marL="0" rtl="0" algn="ctr">
              <a:spcBef>
                <a:spcPts val="0"/>
              </a:spcBef>
              <a:spcAft>
                <a:spcPts val="0"/>
              </a:spcAft>
              <a:buNone/>
            </a:pPr>
            <a:r>
              <a:t/>
            </a:r>
            <a:endParaRPr sz="3000"/>
          </a:p>
          <a:p>
            <a:pPr indent="0" lvl="0" marL="0" rtl="0" algn="ctr">
              <a:spcBef>
                <a:spcPts val="0"/>
              </a:spcBef>
              <a:spcAft>
                <a:spcPts val="0"/>
              </a:spcAft>
              <a:buNone/>
            </a:pPr>
            <a:r>
              <a:rPr lang="en" sz="2400"/>
              <a:t>Presenter:  Team 4 Group</a:t>
            </a:r>
            <a:endParaRPr sz="2400"/>
          </a:p>
          <a:p>
            <a:pPr indent="0" lvl="0" marL="0" rtl="0" algn="ctr">
              <a:spcBef>
                <a:spcPts val="0"/>
              </a:spcBef>
              <a:spcAft>
                <a:spcPts val="0"/>
              </a:spcAft>
              <a:buNone/>
            </a:pPr>
            <a:r>
              <a:t/>
            </a:r>
            <a:endParaRPr sz="34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7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Team 4 - Member Takeaways...</a:t>
            </a:r>
            <a:endParaRPr b="1" sz="2800"/>
          </a:p>
        </p:txBody>
      </p:sp>
      <p:sp>
        <p:nvSpPr>
          <p:cNvPr id="474" name="Google Shape;474;p73"/>
          <p:cNvSpPr txBox="1"/>
          <p:nvPr>
            <p:ph idx="1" type="body"/>
          </p:nvPr>
        </p:nvSpPr>
        <p:spPr>
          <a:xfrm>
            <a:off x="311700" y="1017800"/>
            <a:ext cx="8520600" cy="3772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Arial"/>
              <a:buChar char="❖"/>
            </a:pPr>
            <a:r>
              <a:rPr b="1" lang="en">
                <a:solidFill>
                  <a:srgbClr val="1D1C1D"/>
                </a:solidFill>
              </a:rPr>
              <a:t>Team Lead:  </a:t>
            </a:r>
            <a:r>
              <a:rPr b="1" lang="en">
                <a:solidFill>
                  <a:srgbClr val="0000FF"/>
                </a:solidFill>
              </a:rPr>
              <a:t>Ray Clark</a:t>
            </a:r>
            <a:endParaRPr b="1" sz="1400">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Experienced Complete SDLC</a:t>
            </a:r>
            <a:endParaRPr>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Improved Appreciation for Project Management - Agile/Scrum</a:t>
            </a:r>
            <a:endParaRPr>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Greatly Increased Knowledge &amp; Use of Tools - Git/GitHub, Slack, Pivotal Tracker, Testing</a:t>
            </a:r>
            <a:endParaRPr>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Learned New Tech - Flask from Scratch!</a:t>
            </a:r>
            <a:endParaRPr>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Enjoyed First Time Collaboration on Code Development</a:t>
            </a:r>
            <a:endParaRPr>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Learned Heroku Deployment</a:t>
            </a:r>
            <a:endParaRPr>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OVERALL:  Great Learning Experience! </a:t>
            </a:r>
            <a:endParaRPr>
              <a:solidFill>
                <a:srgbClr val="000000"/>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7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Team 4 - Member Takeaways...</a:t>
            </a:r>
            <a:endParaRPr b="1" sz="2800"/>
          </a:p>
        </p:txBody>
      </p:sp>
      <p:sp>
        <p:nvSpPr>
          <p:cNvPr id="480" name="Google Shape;480;p74"/>
          <p:cNvSpPr txBox="1"/>
          <p:nvPr>
            <p:ph idx="1" type="body"/>
          </p:nvPr>
        </p:nvSpPr>
        <p:spPr>
          <a:xfrm>
            <a:off x="311700" y="1017800"/>
            <a:ext cx="8520600" cy="3772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Arial"/>
              <a:buChar char="❖"/>
            </a:pPr>
            <a:r>
              <a:rPr b="1" lang="en">
                <a:solidFill>
                  <a:srgbClr val="1D1C1D"/>
                </a:solidFill>
              </a:rPr>
              <a:t>Requirements Leader:  </a:t>
            </a:r>
            <a:r>
              <a:rPr b="1" lang="en">
                <a:solidFill>
                  <a:srgbClr val="0000FF"/>
                </a:solidFill>
              </a:rPr>
              <a:t>Chen Zhao</a:t>
            </a:r>
            <a:endParaRPr b="1" sz="1400">
              <a:solidFill>
                <a:srgbClr val="0000FF"/>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Learned a lot...</a:t>
            </a:r>
            <a:endParaRPr>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t/>
            </a:r>
            <a:endParaRPr>
              <a:solidFill>
                <a:srgbClr val="000000"/>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7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Team 4 - Member Takeaways...</a:t>
            </a:r>
            <a:endParaRPr b="1" sz="2800"/>
          </a:p>
        </p:txBody>
      </p:sp>
      <p:sp>
        <p:nvSpPr>
          <p:cNvPr id="486" name="Google Shape;486;p75"/>
          <p:cNvSpPr txBox="1"/>
          <p:nvPr>
            <p:ph idx="1" type="body"/>
          </p:nvPr>
        </p:nvSpPr>
        <p:spPr>
          <a:xfrm>
            <a:off x="311700" y="1017800"/>
            <a:ext cx="8520600" cy="3772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Arial"/>
              <a:buChar char="❖"/>
            </a:pPr>
            <a:r>
              <a:rPr b="1" lang="en">
                <a:solidFill>
                  <a:srgbClr val="1D1C1D"/>
                </a:solidFill>
              </a:rPr>
              <a:t>Design &amp; Implementation</a:t>
            </a:r>
            <a:r>
              <a:rPr b="1" lang="en">
                <a:solidFill>
                  <a:srgbClr val="1D1C1D"/>
                </a:solidFill>
              </a:rPr>
              <a:t> Leader:  </a:t>
            </a:r>
            <a:r>
              <a:rPr b="1" lang="en">
                <a:solidFill>
                  <a:srgbClr val="0000FF"/>
                </a:solidFill>
              </a:rPr>
              <a:t>Danny Graziano</a:t>
            </a:r>
            <a:endParaRPr b="1" sz="1400">
              <a:solidFill>
                <a:srgbClr val="0000FF"/>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No experience with agile methodologies/product development cycle before this class, I’ve only written academic code and analysis pipelines</a:t>
            </a:r>
            <a:endParaRPr>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Forced me out of my functional programming shell into Object Oriented approaches</a:t>
            </a:r>
            <a:endParaRPr>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Gained experience with working on a team with different specialization tasks and skill sets</a:t>
            </a:r>
            <a:endParaRPr>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First project I’ve worked on that’s implemented MCL!</a:t>
            </a:r>
            <a:endParaRPr>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Wish we had more time to implement more of our optional features (calorie tracking graphs would have been neat!)</a:t>
            </a:r>
            <a:endParaRPr>
              <a:solidFill>
                <a:srgbClr val="000000"/>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7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Team 4 - Member Takeaways...</a:t>
            </a:r>
            <a:endParaRPr b="1" sz="2800"/>
          </a:p>
        </p:txBody>
      </p:sp>
      <p:sp>
        <p:nvSpPr>
          <p:cNvPr id="492" name="Google Shape;492;p76"/>
          <p:cNvSpPr txBox="1"/>
          <p:nvPr>
            <p:ph idx="1" type="body"/>
          </p:nvPr>
        </p:nvSpPr>
        <p:spPr>
          <a:xfrm>
            <a:off x="311700" y="1017800"/>
            <a:ext cx="8520600" cy="3772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Arial"/>
              <a:buChar char="❖"/>
            </a:pPr>
            <a:r>
              <a:rPr b="1" lang="en">
                <a:solidFill>
                  <a:srgbClr val="1D1C1D"/>
                </a:solidFill>
              </a:rPr>
              <a:t>QA</a:t>
            </a:r>
            <a:r>
              <a:rPr b="1" lang="en">
                <a:solidFill>
                  <a:srgbClr val="1D1C1D"/>
                </a:solidFill>
              </a:rPr>
              <a:t> Leader:  </a:t>
            </a:r>
            <a:r>
              <a:rPr b="1" lang="en">
                <a:solidFill>
                  <a:srgbClr val="0000FF"/>
                </a:solidFill>
              </a:rPr>
              <a:t>But Wing Han Josephine</a:t>
            </a:r>
            <a:endParaRPr b="1" sz="1400">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Good practice</a:t>
            </a:r>
            <a:r>
              <a:rPr lang="en">
                <a:solidFill>
                  <a:srgbClr val="000000"/>
                </a:solidFill>
                <a:latin typeface="Arial"/>
                <a:ea typeface="Arial"/>
                <a:cs typeface="Arial"/>
                <a:sym typeface="Arial"/>
              </a:rPr>
              <a:t> and experience in SDLC</a:t>
            </a:r>
            <a:endParaRPr>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Learned New programming languages and different packages - Flask, Flask-login, werkzeug.security, sqlalchemy</a:t>
            </a:r>
            <a:r>
              <a:rPr lang="en" sz="1000">
                <a:solidFill>
                  <a:srgbClr val="A9B7C6"/>
                </a:solidFill>
                <a:highlight>
                  <a:schemeClr val="lt1"/>
                </a:highlight>
                <a:latin typeface="Courier New"/>
                <a:ea typeface="Courier New"/>
                <a:cs typeface="Courier New"/>
                <a:sym typeface="Courier New"/>
              </a:rPr>
              <a:t> </a:t>
            </a:r>
            <a:r>
              <a:rPr lang="en">
                <a:solidFill>
                  <a:srgbClr val="000000"/>
                </a:solidFill>
                <a:latin typeface="Arial"/>
                <a:ea typeface="Arial"/>
                <a:cs typeface="Arial"/>
                <a:sym typeface="Arial"/>
              </a:rPr>
              <a:t>and Selenium</a:t>
            </a:r>
            <a:endParaRPr>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Gain knowledge of using different Tools - Git/GitHub, Slack, Pivotal Tracker and Testing tools.</a:t>
            </a:r>
            <a:endParaRPr>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Improved </a:t>
            </a:r>
            <a:r>
              <a:rPr lang="en">
                <a:solidFill>
                  <a:srgbClr val="000000"/>
                </a:solidFill>
                <a:latin typeface="Arial"/>
                <a:ea typeface="Arial"/>
                <a:cs typeface="Arial"/>
                <a:sym typeface="Arial"/>
              </a:rPr>
              <a:t>knowledge</a:t>
            </a:r>
            <a:r>
              <a:rPr lang="en">
                <a:solidFill>
                  <a:srgbClr val="000000"/>
                </a:solidFill>
                <a:latin typeface="Arial"/>
                <a:ea typeface="Arial"/>
                <a:cs typeface="Arial"/>
                <a:sym typeface="Arial"/>
              </a:rPr>
              <a:t> of Requirement Analysis, System and Software Design, Security and Testing Techniques</a:t>
            </a:r>
            <a:endParaRPr>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Improved presentation skills</a:t>
            </a:r>
            <a:endParaRPr>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Great learning Experience!</a:t>
            </a:r>
            <a:endParaRPr>
              <a:solidFill>
                <a:srgbClr val="000000"/>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7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Team 4 - Member Takeaways...</a:t>
            </a:r>
            <a:endParaRPr b="1" sz="2800"/>
          </a:p>
        </p:txBody>
      </p:sp>
      <p:sp>
        <p:nvSpPr>
          <p:cNvPr id="498" name="Google Shape;498;p77"/>
          <p:cNvSpPr txBox="1"/>
          <p:nvPr>
            <p:ph idx="1" type="body"/>
          </p:nvPr>
        </p:nvSpPr>
        <p:spPr>
          <a:xfrm>
            <a:off x="311700" y="1017800"/>
            <a:ext cx="8520600" cy="3772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Arial"/>
              <a:buChar char="❖"/>
            </a:pPr>
            <a:r>
              <a:rPr b="1" lang="en">
                <a:solidFill>
                  <a:srgbClr val="1D1C1D"/>
                </a:solidFill>
              </a:rPr>
              <a:t>Configuration</a:t>
            </a:r>
            <a:r>
              <a:rPr b="1" lang="en">
                <a:solidFill>
                  <a:srgbClr val="1D1C1D"/>
                </a:solidFill>
              </a:rPr>
              <a:t> Leader:  </a:t>
            </a:r>
            <a:r>
              <a:rPr b="1" lang="en">
                <a:solidFill>
                  <a:srgbClr val="0000FF"/>
                </a:solidFill>
              </a:rPr>
              <a:t>Huimin Diao</a:t>
            </a:r>
            <a:endParaRPr b="1" sz="1400">
              <a:solidFill>
                <a:srgbClr val="0000FF"/>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Learned how to use different tools - </a:t>
            </a:r>
            <a:r>
              <a:rPr lang="en">
                <a:solidFill>
                  <a:srgbClr val="000000"/>
                </a:solidFill>
                <a:latin typeface="Arial"/>
                <a:ea typeface="Arial"/>
                <a:cs typeface="Arial"/>
                <a:sym typeface="Arial"/>
              </a:rPr>
              <a:t>Git/GitHub, Slack, Pivotal Tracker </a:t>
            </a:r>
            <a:endParaRPr>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Gain knowledge of Front-end development - HTML, CSS, Javascript</a:t>
            </a:r>
            <a:endParaRPr>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Learned how to use balsamiq - build ware frames</a:t>
            </a:r>
            <a:endParaRPr>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Learned new programing languages - Flask</a:t>
            </a:r>
            <a:endParaRPr>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First time team collaboration project</a:t>
            </a:r>
            <a:endParaRPr>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In summary: Great Learning Experience!</a:t>
            </a:r>
            <a:endParaRPr>
              <a:solidFill>
                <a:srgbClr val="000000"/>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7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Team 4 - Member Takeaways...</a:t>
            </a:r>
            <a:endParaRPr b="1" sz="2800"/>
          </a:p>
        </p:txBody>
      </p:sp>
      <p:sp>
        <p:nvSpPr>
          <p:cNvPr id="504" name="Google Shape;504;p78"/>
          <p:cNvSpPr txBox="1"/>
          <p:nvPr>
            <p:ph idx="1" type="body"/>
          </p:nvPr>
        </p:nvSpPr>
        <p:spPr>
          <a:xfrm>
            <a:off x="311700" y="1017800"/>
            <a:ext cx="8520600" cy="3772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Arial"/>
              <a:buChar char="❖"/>
            </a:pPr>
            <a:r>
              <a:rPr b="1" lang="en">
                <a:solidFill>
                  <a:srgbClr val="1D1C1D"/>
                </a:solidFill>
              </a:rPr>
              <a:t>Security </a:t>
            </a:r>
            <a:r>
              <a:rPr b="1" lang="en">
                <a:solidFill>
                  <a:srgbClr val="1D1C1D"/>
                </a:solidFill>
              </a:rPr>
              <a:t>Leader:  </a:t>
            </a:r>
            <a:r>
              <a:rPr b="1" lang="en">
                <a:solidFill>
                  <a:srgbClr val="0000FF"/>
                </a:solidFill>
              </a:rPr>
              <a:t>Zixia Zhou</a:t>
            </a:r>
            <a:endParaRPr b="1" sz="1400">
              <a:solidFill>
                <a:srgbClr val="0000FF"/>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Learned how to use Git/GitHub, Slack, Pivotal Tracker </a:t>
            </a:r>
            <a:endParaRPr>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I had no experience with the product development cycle before this course and experiencing team project work.</a:t>
            </a:r>
            <a:endParaRPr>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Learned to encrypt user passwords using hash</a:t>
            </a:r>
            <a:endParaRPr>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Learned new programing - Flask</a:t>
            </a:r>
            <a:endParaRPr>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Great learning Experience!</a:t>
            </a:r>
            <a:endParaRPr>
              <a:solidFill>
                <a:srgbClr val="000000"/>
              </a:solidFill>
              <a:latin typeface="Arial"/>
              <a:ea typeface="Arial"/>
              <a:cs typeface="Arial"/>
              <a:sym typeface="Arial"/>
            </a:endParaRPr>
          </a:p>
          <a:p>
            <a:pPr indent="0" lvl="0" marL="914400" rtl="0" algn="l">
              <a:spcBef>
                <a:spcPts val="1200"/>
              </a:spcBef>
              <a:spcAft>
                <a:spcPts val="0"/>
              </a:spcAft>
              <a:buNone/>
            </a:pPr>
            <a:r>
              <a:t/>
            </a:r>
            <a:endParaRPr>
              <a:solidFill>
                <a:srgbClr val="000000"/>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pic>
        <p:nvPicPr>
          <p:cNvPr id="509" name="Google Shape;509;p79"/>
          <p:cNvPicPr preferRelativeResize="0"/>
          <p:nvPr/>
        </p:nvPicPr>
        <p:blipFill>
          <a:blip r:embed="rId3">
            <a:alphaModFix/>
          </a:blip>
          <a:stretch>
            <a:fillRect/>
          </a:stretch>
        </p:blipFill>
        <p:spPr>
          <a:xfrm>
            <a:off x="1543050" y="-87325"/>
            <a:ext cx="605790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19"/>
          <p:cNvPicPr preferRelativeResize="0"/>
          <p:nvPr/>
        </p:nvPicPr>
        <p:blipFill>
          <a:blip r:embed="rId3">
            <a:alphaModFix/>
          </a:blip>
          <a:stretch>
            <a:fillRect/>
          </a:stretch>
        </p:blipFill>
        <p:spPr>
          <a:xfrm>
            <a:off x="2819400" y="441050"/>
            <a:ext cx="3505200" cy="1009650"/>
          </a:xfrm>
          <a:prstGeom prst="rect">
            <a:avLst/>
          </a:prstGeom>
          <a:noFill/>
          <a:ln>
            <a:noFill/>
          </a:ln>
        </p:spPr>
      </p:pic>
      <p:sp>
        <p:nvSpPr>
          <p:cNvPr id="122" name="Google Shape;122;p19"/>
          <p:cNvSpPr txBox="1"/>
          <p:nvPr>
            <p:ph type="ctrTitle"/>
          </p:nvPr>
        </p:nvSpPr>
        <p:spPr>
          <a:xfrm>
            <a:off x="460950" y="1787100"/>
            <a:ext cx="8222100" cy="3280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400"/>
              <a:t>Section II</a:t>
            </a:r>
            <a:endParaRPr sz="3400"/>
          </a:p>
          <a:p>
            <a:pPr indent="0" lvl="0" marL="0" rtl="0" algn="ctr">
              <a:spcBef>
                <a:spcPts val="0"/>
              </a:spcBef>
              <a:spcAft>
                <a:spcPts val="0"/>
              </a:spcAft>
              <a:buNone/>
            </a:pPr>
            <a:r>
              <a:t/>
            </a:r>
            <a:endParaRPr sz="3000"/>
          </a:p>
          <a:p>
            <a:pPr indent="0" lvl="0" marL="0" rtl="0" algn="ctr">
              <a:spcBef>
                <a:spcPts val="0"/>
              </a:spcBef>
              <a:spcAft>
                <a:spcPts val="0"/>
              </a:spcAft>
              <a:buNone/>
            </a:pPr>
            <a:r>
              <a:rPr b="1" lang="en" sz="3400">
                <a:solidFill>
                  <a:srgbClr val="F6B26B"/>
                </a:solidFill>
              </a:rPr>
              <a:t>Project Management</a:t>
            </a:r>
            <a:endParaRPr b="1" sz="3400">
              <a:solidFill>
                <a:srgbClr val="F6B26B"/>
              </a:solidFill>
            </a:endParaRPr>
          </a:p>
          <a:p>
            <a:pPr indent="0" lvl="0" marL="0" rtl="0" algn="ctr">
              <a:spcBef>
                <a:spcPts val="0"/>
              </a:spcBef>
              <a:spcAft>
                <a:spcPts val="0"/>
              </a:spcAft>
              <a:buNone/>
            </a:pPr>
            <a:r>
              <a:t/>
            </a:r>
            <a:endParaRPr sz="3000"/>
          </a:p>
          <a:p>
            <a:pPr indent="0" lvl="0" marL="0" rtl="0" algn="ctr">
              <a:spcBef>
                <a:spcPts val="0"/>
              </a:spcBef>
              <a:spcAft>
                <a:spcPts val="0"/>
              </a:spcAft>
              <a:buNone/>
            </a:pPr>
            <a:r>
              <a:rPr lang="en" sz="2400"/>
              <a:t>Presenter:  Ray Clark</a:t>
            </a:r>
            <a:endParaRPr sz="2400"/>
          </a:p>
          <a:p>
            <a:pPr indent="0" lvl="0" marL="0" rtl="0" algn="ctr">
              <a:spcBef>
                <a:spcPts val="0"/>
              </a:spcBef>
              <a:spcAft>
                <a:spcPts val="0"/>
              </a:spcAft>
              <a:buNone/>
            </a:pPr>
            <a:r>
              <a:t/>
            </a:r>
            <a:endParaRPr sz="3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Project Management</a:t>
            </a:r>
            <a:endParaRPr b="1" sz="2800"/>
          </a:p>
        </p:txBody>
      </p:sp>
      <p:sp>
        <p:nvSpPr>
          <p:cNvPr id="128" name="Google Shape;128;p20"/>
          <p:cNvSpPr txBox="1"/>
          <p:nvPr>
            <p:ph idx="1" type="body"/>
          </p:nvPr>
        </p:nvSpPr>
        <p:spPr>
          <a:xfrm>
            <a:off x="311700" y="1017800"/>
            <a:ext cx="8520600" cy="3339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Arial"/>
              <a:buChar char="❖"/>
            </a:pPr>
            <a:r>
              <a:rPr b="1" lang="en">
                <a:solidFill>
                  <a:srgbClr val="0000FF"/>
                </a:solidFill>
              </a:rPr>
              <a:t>Overview</a:t>
            </a:r>
            <a:endParaRPr b="1" sz="1400">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b="1" lang="en">
                <a:solidFill>
                  <a:srgbClr val="000000"/>
                </a:solidFill>
                <a:latin typeface="Arial"/>
                <a:ea typeface="Arial"/>
                <a:cs typeface="Arial"/>
                <a:sym typeface="Arial"/>
              </a:rPr>
              <a:t>Management Style</a:t>
            </a:r>
            <a:endParaRPr b="1">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b="1" lang="en">
                <a:solidFill>
                  <a:srgbClr val="000000"/>
                </a:solidFill>
                <a:latin typeface="Arial"/>
                <a:ea typeface="Arial"/>
                <a:cs typeface="Arial"/>
                <a:sym typeface="Arial"/>
              </a:rPr>
              <a:t>Meetings</a:t>
            </a:r>
            <a:endParaRPr b="1">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b="1" lang="en">
                <a:solidFill>
                  <a:srgbClr val="000000"/>
                </a:solidFill>
                <a:latin typeface="Arial"/>
                <a:ea typeface="Arial"/>
                <a:cs typeface="Arial"/>
                <a:sym typeface="Arial"/>
              </a:rPr>
              <a:t>Training/Pair Programming</a:t>
            </a:r>
            <a:endParaRPr b="1">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b="1" lang="en">
                <a:solidFill>
                  <a:srgbClr val="000000"/>
                </a:solidFill>
                <a:latin typeface="Arial"/>
                <a:ea typeface="Arial"/>
                <a:cs typeface="Arial"/>
                <a:sym typeface="Arial"/>
              </a:rPr>
              <a:t>Use of PivotalTracker</a:t>
            </a:r>
            <a:endParaRPr b="1">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Management Style</a:t>
            </a:r>
            <a:endParaRPr b="1" sz="2800"/>
          </a:p>
        </p:txBody>
      </p:sp>
      <p:sp>
        <p:nvSpPr>
          <p:cNvPr id="134" name="Google Shape;134;p21"/>
          <p:cNvSpPr txBox="1"/>
          <p:nvPr>
            <p:ph idx="1" type="body"/>
          </p:nvPr>
        </p:nvSpPr>
        <p:spPr>
          <a:xfrm>
            <a:off x="311700" y="1017800"/>
            <a:ext cx="8520600" cy="3803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Arial"/>
              <a:buChar char="❖"/>
            </a:pPr>
            <a:r>
              <a:rPr b="1" lang="en">
                <a:solidFill>
                  <a:srgbClr val="0000FF"/>
                </a:solidFill>
              </a:rPr>
              <a:t>Overview</a:t>
            </a:r>
            <a:endParaRPr b="1" sz="1400">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Approach - Attempted to adhere to Agile Scrum methodology &amp; sprint planning</a:t>
            </a:r>
            <a:endParaRPr>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Attempted to complete working code at the end of each sprint/iteration:</a:t>
            </a:r>
            <a:endParaRPr>
              <a:solidFill>
                <a:srgbClr val="000000"/>
              </a:solidFill>
              <a:latin typeface="Arial"/>
              <a:ea typeface="Arial"/>
              <a:cs typeface="Arial"/>
              <a:sym typeface="Arial"/>
            </a:endParaRPr>
          </a:p>
          <a:p>
            <a:pPr indent="-304800" lvl="2" marL="1371600" rtl="0" algn="l">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Iteration 1 - completed working code for three (3) distinct modules</a:t>
            </a:r>
            <a:endParaRPr sz="1200">
              <a:solidFill>
                <a:srgbClr val="000000"/>
              </a:solidFill>
              <a:latin typeface="Arial"/>
              <a:ea typeface="Arial"/>
              <a:cs typeface="Arial"/>
              <a:sym typeface="Arial"/>
            </a:endParaRPr>
          </a:p>
          <a:p>
            <a:pPr indent="-304800" lvl="2" marL="1371600" rtl="0" algn="l">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Iteration 2 - Integrated all 3 modules into a working system - MVP</a:t>
            </a:r>
            <a:endParaRPr sz="1200">
              <a:solidFill>
                <a:srgbClr val="000000"/>
              </a:solidFill>
              <a:latin typeface="Arial"/>
              <a:ea typeface="Arial"/>
              <a:cs typeface="Arial"/>
              <a:sym typeface="Arial"/>
            </a:endParaRPr>
          </a:p>
          <a:p>
            <a:pPr indent="-304800" lvl="2" marL="1371600" rtl="0" algn="l">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Iteration 3 - Integrated advanced features, testing &amp; exception handling</a:t>
            </a:r>
            <a:endParaRPr sz="1200">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Given team time zones, no daily stand-up meeting, instead conducted 2 meetings/week</a:t>
            </a:r>
            <a:endParaRPr>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Combined upcoming </a:t>
            </a:r>
            <a:r>
              <a:rPr lang="en">
                <a:solidFill>
                  <a:srgbClr val="000000"/>
                </a:solidFill>
                <a:latin typeface="Arial"/>
                <a:ea typeface="Arial"/>
                <a:cs typeface="Arial"/>
                <a:sym typeface="Arial"/>
              </a:rPr>
              <a:t>sprint</a:t>
            </a:r>
            <a:r>
              <a:rPr lang="en">
                <a:solidFill>
                  <a:srgbClr val="000000"/>
                </a:solidFill>
                <a:latin typeface="Arial"/>
                <a:ea typeface="Arial"/>
                <a:cs typeface="Arial"/>
                <a:sym typeface="Arial"/>
              </a:rPr>
              <a:t> planning with iteration retrospective</a:t>
            </a:r>
            <a:endParaRPr>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Given time zones, encouraged individual</a:t>
            </a:r>
            <a:r>
              <a:rPr lang="en">
                <a:solidFill>
                  <a:srgbClr val="000000"/>
                </a:solidFill>
                <a:latin typeface="Arial"/>
                <a:ea typeface="Arial"/>
                <a:cs typeface="Arial"/>
                <a:sym typeface="Arial"/>
              </a:rPr>
              <a:t> education &amp; pair programming</a:t>
            </a:r>
            <a:endParaRPr>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