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CB8A47-A561-41F2-B3D8-E8CF3FDE2074}">
  <a:tblStyle styleId="{13CB8A47-A561-41F2-B3D8-E8CF3FDE20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4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e507e62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e507e62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ff71861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ff71861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97a58ae1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97a58ae1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ff71861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ff71861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ff718619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ff71861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97a58ae1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97a58ae1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ff718619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ff718619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f718619f_1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f718619f_1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f718619f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f718619f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ff718619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ff718619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dbbd793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dbbd793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97a58ae1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97a58ae1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dbbd793d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dbbd793d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dbbd793d5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dbbd793d5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000d2c2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000d2c2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000d2c2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000d2c2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000d2c26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000d2c26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dbbd793d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dbbd793d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dbbd793d5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dbbd793d5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dbbd793d5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dbbd793d5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b10bc304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b10bc304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dbbd793d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dbbd793d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b10bc304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b10bc304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d561416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d561416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97a58ae1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97a58ae1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97a58ae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97a58ae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can see, being overweight is a common problem for many Americans right now. The problem of being overweight can be linked to diet.</a:t>
            </a:r>
            <a:r>
              <a:rPr lang="en" sz="800"/>
              <a:t>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 t</a:t>
            </a:r>
            <a:r>
              <a:rPr lang="en">
                <a:solidFill>
                  <a:schemeClr val="dk1"/>
                </a:solidFill>
              </a:rPr>
              <a:t>he purpose of our application which named MyDietHub is to allow a user to track their caloric intake and thereby regulate their diet.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MyDietHub is a full stack application built on modern frameworks that allows a user to compute the calories of a given food type and for an entire meal.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 Any person hoping to regulate their caloric intake and track their diet.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97a58ae1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97a58ae1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we used B</a:t>
            </a:r>
            <a:r>
              <a:rPr lang="en"/>
              <a:t>alsamiq wireframes to do the UI design, As you can see, this is the home page, and it is a gateway to MyDietHub, you can see Home, About, Login/Register Logout on the navigation bar.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97a58ae1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97a58ae1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ff718619f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ff718619f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97a58ae1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97a58ae1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While this is only an MVP...limited functionality.  On the Meal Input Page, you only enter:  Meal Type, Food Item 1 and Food Item 2 and hit submit.  There is NO weight at this point.  We will do the rest things in iteration3. And a software demo video in the Iteration 2 folder is available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d9166c6b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d9166c6b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rive.google.com/drive/folders/1b7rD0_OYSKx40c97Q4FVX2_E8Hv1m-tY" TargetMode="External"/><Relationship Id="rId4" Type="http://schemas.openxmlformats.org/officeDocument/2006/relationships/hyperlink" Target="https://github.com/BUMETCS673/BUMETCS673OLSum21P4/tree/iteration2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441050"/>
            <a:ext cx="350520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ctrTitle"/>
          </p:nvPr>
        </p:nvSpPr>
        <p:spPr>
          <a:xfrm>
            <a:off x="460950" y="1788650"/>
            <a:ext cx="8222100" cy="27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</a:t>
            </a:r>
            <a:r>
              <a:rPr lang="en" sz="3400"/>
              <a:t>ET CS 673 - Software Engineering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Team 4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Iteration 2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Architecture, Refactoring &amp; Testing</a:t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Key Changes: Iteration 1 to Iteration 2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1163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Iteration 1:</a:t>
            </a:r>
            <a:endParaRPr b="1">
              <a:solidFill>
                <a:srgbClr val="0000FF"/>
              </a:solidFill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Iteration 1 - Key Outcomes: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During Iteration 1, the team completed the initial code development for three (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distinct components:</a:t>
            </a:r>
            <a:endParaRPr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4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Registration &amp; Login Module - Single User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4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USDA Module - Makes API call to USDA FoodCentral DB to obtain calories by food type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4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CRUD Operations Module - Control code to process http requests &amp; response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three of these modules were built using a Python-Flask framework with simple interfaces and a SQLite database hosted locally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Iteration 2:</a:t>
            </a:r>
            <a:endParaRPr b="1">
              <a:solidFill>
                <a:srgbClr val="0000FF"/>
              </a:solidFill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Iteration 2 - Key Outcomes: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During Iteration 2, the team completed the following milestones:</a:t>
            </a:r>
            <a:endParaRPr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4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Combined the Reg/Login, USDA API, &amp; CRUD modules into one (1) integrated system - MVP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4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Refactored these primary modules to eliminate key code smells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4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Completed a series of unit tests to test the primary functionality of each module and the system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4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Developed a detailed software &amp; system architectural design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System </a:t>
            </a:r>
            <a:r>
              <a:rPr b="1" lang="en" sz="2800"/>
              <a:t>Architecture - </a:t>
            </a:r>
            <a:r>
              <a:rPr b="1" lang="en" sz="2800"/>
              <a:t>Layered</a:t>
            </a:r>
            <a:r>
              <a:rPr b="1" lang="en" sz="2800"/>
              <a:t> Structure</a:t>
            </a:r>
            <a:endParaRPr b="1" sz="2800"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Goal -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Decompose system into smaller subsystems (components) to reduce system complexity and allow for change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Subsystems or components are structured or decomposed based on functions and data flow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Broad design includes frontend, backend and data layer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a system perspective, the design is based on a 2-tiered, layered structure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layer provides a related set of services to upper layers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diagram on the following page illustrates the layered system architecture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System Architecture - Layered Structure Diagram</a:t>
            </a:r>
            <a:endParaRPr b="1" sz="2800"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155925"/>
            <a:ext cx="59436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Software </a:t>
            </a:r>
            <a:r>
              <a:rPr b="1" lang="en" sz="2800"/>
              <a:t>Architecture - MVC Pattern</a:t>
            </a:r>
            <a:endParaRPr b="1" sz="2800"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1163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Model–view–controller (known as MVC) -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design pattern commonly used to develop user interfaces that divides related program logic into three interconnected elements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MVC architecture - Model is responsible for application-domain data, View displays the model and is templates to render HTML pages, Controller (logic) handles requests &amp; responses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b="1"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MyDietHub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MVC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Layer (Model)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implemented using a SQLite relational database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Layer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uses interfaces developed using HTML5/CSS3 and Jinja2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Layer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built as a REST API using the Python-Flask framework that provides API endpoints to perform various CRUD (create-read-update-delete) operations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diagram on the following page illustrates the MVC software architecture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Software Architecture - MVC Pattern Diagram</a:t>
            </a:r>
            <a:endParaRPr b="1" sz="2800"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362" y="1141600"/>
            <a:ext cx="5339275" cy="36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Database Design</a:t>
            </a:r>
            <a:endParaRPr b="1" sz="2800"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166275"/>
            <a:ext cx="85206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SQLite chosen for simplicity and integration with python/flask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Two (2) primary database Schemas are used in the system: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Model Table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 database has 7 keys: id, firstname, lastname, email, username, password and role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Meal Model Table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database has 6 keys: id, meal_type, food_item1, food_item2, calories, date_created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Database Schema Overview - User Model Table </a:t>
            </a:r>
            <a:endParaRPr b="1" sz="2800"/>
          </a:p>
        </p:txBody>
      </p:sp>
      <p:graphicFrame>
        <p:nvGraphicFramePr>
          <p:cNvPr id="185" name="Google Shape;185;p28"/>
          <p:cNvGraphicFramePr/>
          <p:nvPr/>
        </p:nvGraphicFramePr>
        <p:xfrm>
          <a:off x="1600200" y="141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{13CB8A47-A561-41F2-B3D8-E8CF3FDE2074}</a:tableStyleId>
              </a:tblPr>
              <a:tblGrid>
                <a:gridCol w="1981200"/>
                <a:gridCol w="1981200"/>
                <a:gridCol w="1981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Column name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Variable type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Unique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id (primary key)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True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firstname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False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lastname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False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email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True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username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True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password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False 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role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False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Database Schema Overview - Meal Model Table </a:t>
            </a:r>
            <a:endParaRPr b="1" sz="2800"/>
          </a:p>
        </p:txBody>
      </p:sp>
      <p:graphicFrame>
        <p:nvGraphicFramePr>
          <p:cNvPr id="191" name="Google Shape;191;p29"/>
          <p:cNvGraphicFramePr/>
          <p:nvPr/>
        </p:nvGraphicFramePr>
        <p:xfrm>
          <a:off x="1600200" y="161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{13CB8A47-A561-41F2-B3D8-E8CF3FDE2074}</a:tableStyleId>
              </a:tblPr>
              <a:tblGrid>
                <a:gridCol w="1981200"/>
                <a:gridCol w="1981200"/>
                <a:gridCol w="1981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Column name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Variable type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Nullable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id (primary key)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Integer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True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meal_type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String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False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food_item1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String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False 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food_item2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String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False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calories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Float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False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date_created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Datetime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True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Use Case Diagram</a:t>
            </a:r>
            <a:endParaRPr b="1" sz="2800"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116300"/>
            <a:ext cx="8520600" cy="30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use case diagram on the following page outlines how users will perform tasks on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MyDietHub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application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outlines from a user’s point of view, a system’s behavior as it responds to a request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Following the use case diagram, we have included the class diagram and database design schema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Use Case </a:t>
            </a:r>
            <a:r>
              <a:rPr b="1" lang="en" sz="2800"/>
              <a:t>Diagram</a:t>
            </a:r>
            <a:endParaRPr b="1" sz="2800"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850" y="1017800"/>
            <a:ext cx="5118295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Team 4 - Members Overview</a:t>
            </a:r>
            <a:endParaRPr b="1" sz="28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111575"/>
            <a:ext cx="8520600" cy="3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endParaRPr sz="5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b="1" i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Leader</a:t>
            </a:r>
            <a:r>
              <a:rPr i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1" lang="en" sz="381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Ray Clark</a:t>
            </a:r>
            <a:endParaRPr b="1" i="1" sz="381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b="1" i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 Leader</a:t>
            </a:r>
            <a:r>
              <a:rPr i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1" lang="en" sz="381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Chen Zha</a:t>
            </a:r>
            <a:r>
              <a:rPr b="1" i="1" lang="en" sz="381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1" i="1" sz="381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b="1" i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&amp; Implementation Leader</a:t>
            </a:r>
            <a:r>
              <a:rPr i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1" lang="en" sz="381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Daniel Graziano</a:t>
            </a:r>
            <a:endParaRPr b="1" i="1" sz="381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b="1" i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QA Leader</a:t>
            </a:r>
            <a:r>
              <a:rPr i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1" lang="en" sz="381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But Wing Han Josephine</a:t>
            </a:r>
            <a:endParaRPr b="1" i="1" sz="381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b="1" i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Configuration Leader</a:t>
            </a:r>
            <a:r>
              <a:rPr i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1" lang="en" sz="381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Huimin Diao</a:t>
            </a:r>
            <a:endParaRPr b="1" i="1" sz="381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b="1" i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Leader</a:t>
            </a:r>
            <a:r>
              <a:rPr i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1" lang="en" sz="381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Zixia Zhou</a:t>
            </a:r>
            <a:endParaRPr b="1" i="1" sz="381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Class Diagram</a:t>
            </a:r>
            <a:endParaRPr b="1" sz="2800"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725" y="913750"/>
            <a:ext cx="5560550" cy="39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Refactoring - Example 1</a:t>
            </a:r>
            <a:endParaRPr b="1" sz="2800"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66275"/>
            <a:ext cx="85206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During Iteration 2, the team </a:t>
            </a:r>
            <a:r>
              <a:rPr lang="en" sz="1400"/>
              <a:t>completed</a:t>
            </a:r>
            <a:r>
              <a:rPr lang="en" sz="1400"/>
              <a:t> initial refactoring for each of the three (3) key modules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The goal of the refactoring effort was to remove key code smells and employ a single </a:t>
            </a:r>
            <a:r>
              <a:rPr lang="en" sz="1400"/>
              <a:t>responsibility</a:t>
            </a:r>
            <a:r>
              <a:rPr lang="en" sz="1400"/>
              <a:t> principle by moving key functions to separate classes and files.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200"/>
              <a:t>Examples of the refactoring effort: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b="1" i="1" lang="en" sz="1200">
                <a:highlight>
                  <a:schemeClr val="lt1"/>
                </a:highlight>
              </a:rPr>
              <a:t>Login Function Before Refactoring :</a:t>
            </a:r>
            <a:endParaRPr b="1" i="1" sz="1200"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highlight>
                <a:srgbClr val="FCE5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highlight>
                  <a:srgbClr val="FCE5CD"/>
                </a:highlight>
              </a:rPr>
              <a:t>	</a:t>
            </a:r>
            <a:endParaRPr b="1" i="1" sz="1200">
              <a:highlight>
                <a:srgbClr val="FCE5CD"/>
              </a:highlight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highlight>
                <a:srgbClr val="FCE5CD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highlight>
                <a:srgbClr val="FCE5CD"/>
              </a:highlight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500" y="2269675"/>
            <a:ext cx="3506775" cy="25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Refactoring - Example 1</a:t>
            </a:r>
            <a:endParaRPr b="1" sz="2800"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50" y="1324625"/>
            <a:ext cx="4681049" cy="31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Refactoring - Example 2</a:t>
            </a:r>
            <a:endParaRPr b="1" sz="2800"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311700" y="1166275"/>
            <a:ext cx="85206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During Iteration 2, the team completed initial refactoring for each of the three (3) key modules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The goal of the refactoring effort was to remove key code smells and employ a single responsibility principle by moving key functions to separate classes and files.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200"/>
              <a:t>Example 2 - </a:t>
            </a:r>
            <a:r>
              <a:rPr b="1" i="1" lang="en" sz="1200">
                <a:highlight>
                  <a:schemeClr val="lt1"/>
                </a:highlight>
              </a:rPr>
              <a:t>Organization:  Database code, control (route) code and Flask app instantiation code all in the same file, ‘app.py’.  Screen shots below of app.py before &amp; after refactoring show database code and routes</a:t>
            </a:r>
            <a:endParaRPr b="1" i="1" sz="1200"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highlight>
                <a:srgbClr val="FCE5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highlight>
                  <a:srgbClr val="FCE5CD"/>
                </a:highlight>
              </a:rPr>
              <a:t>	</a:t>
            </a:r>
            <a:endParaRPr b="1" i="1" sz="1200">
              <a:highlight>
                <a:srgbClr val="FCE5CD"/>
              </a:highlight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highlight>
                <a:srgbClr val="FCE5CD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highlight>
                <a:srgbClr val="FCE5CD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Refactoring - Example 2</a:t>
            </a:r>
            <a:endParaRPr b="1" sz="2800"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311700" y="1017800"/>
            <a:ext cx="85206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68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0"/>
              <a:buChar char="❖"/>
            </a:pPr>
            <a:r>
              <a:rPr b="1" i="1" lang="en" sz="1220">
                <a:highlight>
                  <a:schemeClr val="lt1"/>
                </a:highlight>
              </a:rPr>
              <a:t>Database code included in app.py </a:t>
            </a:r>
            <a:r>
              <a:rPr b="1" i="1" lang="en" sz="1220" u="sng">
                <a:highlight>
                  <a:schemeClr val="lt1"/>
                </a:highlight>
              </a:rPr>
              <a:t>before </a:t>
            </a:r>
            <a:r>
              <a:rPr b="1" i="1" lang="en" sz="1220">
                <a:highlight>
                  <a:schemeClr val="lt1"/>
                </a:highlight>
              </a:rPr>
              <a:t>refactoring</a:t>
            </a:r>
            <a:endParaRPr b="1" i="1" sz="122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i="1" sz="1020">
              <a:highlight>
                <a:srgbClr val="FCE5CD"/>
              </a:highlight>
            </a:endParaRPr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1825"/>
            <a:ext cx="8520601" cy="304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Refactoring - Example 2</a:t>
            </a:r>
            <a:endParaRPr b="1" sz="2800"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311700" y="1017800"/>
            <a:ext cx="85206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13880" lvl="0" marL="457200" rtl="0" algn="l">
              <a:spcBef>
                <a:spcPts val="0"/>
              </a:spcBef>
              <a:spcAft>
                <a:spcPts val="0"/>
              </a:spcAft>
              <a:buSzPct val="111637"/>
              <a:buChar char="❖"/>
            </a:pPr>
            <a:r>
              <a:rPr b="1" i="1" lang="en" sz="1718">
                <a:highlight>
                  <a:schemeClr val="lt1"/>
                </a:highlight>
              </a:rPr>
              <a:t>Database code included in models.py </a:t>
            </a:r>
            <a:r>
              <a:rPr b="1" i="1" lang="en" sz="1718" u="sng">
                <a:highlight>
                  <a:schemeClr val="lt1"/>
                </a:highlight>
              </a:rPr>
              <a:t>after </a:t>
            </a:r>
            <a:r>
              <a:rPr b="1" i="1" lang="en" sz="1718">
                <a:highlight>
                  <a:schemeClr val="lt1"/>
                </a:highlight>
              </a:rPr>
              <a:t>refactoring</a:t>
            </a:r>
            <a:endParaRPr b="1" i="1" sz="1718"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highlight>
                <a:srgbClr val="FCE5CD"/>
              </a:highlight>
            </a:endParaRPr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262" y="1403477"/>
            <a:ext cx="7913474" cy="32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5357"/>
              <a:buFont typeface="Arial"/>
              <a:buNone/>
            </a:pPr>
            <a:r>
              <a:rPr b="1" lang="en" sz="2800"/>
              <a:t>Testing Plan &amp; Results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Framework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Python unittest for unit testing</a:t>
            </a:r>
            <a:endParaRPr/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Plan to use Selenium for automated system testing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Types of testing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UI Tests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Perform manually and use black box testing</a:t>
            </a:r>
            <a:endParaRPr/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Unit Tests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Perform automatically and use white box testing</a:t>
            </a:r>
            <a:endParaRPr/>
          </a:p>
          <a:p>
            <a:pPr indent="-304165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System Test</a:t>
            </a:r>
            <a:endParaRPr/>
          </a:p>
          <a:p>
            <a:pPr indent="-304164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Will perform automatically and use black box testing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Manual UI Testing</a:t>
            </a:r>
            <a:endParaRPr b="1" sz="2800"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311700" y="1087000"/>
            <a:ext cx="5692500" cy="3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950"/>
              <a:buFont typeface="Arial"/>
              <a:buChar char="❖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Result: Total Number of UI Testing = 13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Number of failures = 2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950"/>
              <a:buFont typeface="Arial"/>
              <a:buChar char="❖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UI Testing 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400" y="1992025"/>
            <a:ext cx="5183200" cy="29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Code Coverage Report</a:t>
            </a:r>
            <a:endParaRPr b="1" sz="2800"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unit tests cover approximately 80% of the application.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825" y="1912325"/>
            <a:ext cx="59436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Conclusion - Next Steps for Final Iteration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311700" y="11163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lang="en" sz="1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During this iteration 2, the team successfully completed the 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following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tasks:</a:t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Successfully integrated three (3) 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into a fully functional MVP system</a:t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Refactored all three modules to 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eliminate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key code smells</a:t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Completed a series of 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initial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tests of the MVP code functionality</a:t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lang="en" sz="1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- The team has the 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following</a:t>
            </a: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key objectives for the final iteration 3:</a:t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Char char="➢"/>
            </a:pP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Revise code to accept “multiple” food items</a:t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Char char="➢"/>
            </a:pP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Be able to query DB based on varying criteria</a:t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Char char="➢"/>
            </a:pP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Additional exception handling and data validation</a:t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Iteration 2 - </a:t>
            </a:r>
            <a:r>
              <a:rPr b="1" lang="en" sz="2800"/>
              <a:t>Overview</a:t>
            </a:r>
            <a:endParaRPr b="1" sz="28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12105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❖"/>
            </a:pPr>
            <a:r>
              <a:rPr b="1" lang="en" sz="1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Iteration 2 - Presenters:</a:t>
            </a:r>
            <a:endParaRPr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Chen Zhao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Requirements Leader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Huimin Diao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Configuration Leader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201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❖"/>
            </a:pPr>
            <a:r>
              <a:rPr b="1" lang="en" sz="1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Iteration 2 Presentation - Topics</a:t>
            </a:r>
            <a:r>
              <a:rPr lang="en" sz="1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3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MyDietHub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Application Overview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Changes: Iteration 1 to Iteration 2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Architecture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Architecture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Refactoring - Examples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Plan &amp; Results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for Final Iteration 3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User Interface (UI) Designs</a:t>
            </a:r>
            <a:endParaRPr b="1" sz="2800"/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115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the following pages, we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wireframe designs for the application’s UIs: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 Page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Registration &amp; Login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Meal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Meal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Code Demo and Release Branch Link</a:t>
            </a:r>
            <a:endParaRPr b="1" sz="2800"/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MyGitHub - software demo/code walk-through link: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https://drive.google.com/drive/folders/1b7rD0_OYSKx40c97Q4FVX2_E8Hv1m-tY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MyGitHub - Release branch link - Github: </a:t>
            </a:r>
            <a:r>
              <a:rPr lang="en" u="sng">
                <a:solidFill>
                  <a:schemeClr val="hlink"/>
                </a:solidFill>
                <a:hlinkClick r:id="rId4"/>
              </a:rPr>
              <a:t>Iteration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-87325"/>
            <a:ext cx="6057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MyDietHub - Application Overview</a:t>
            </a:r>
            <a:endParaRPr b="1" sz="2800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1163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Application</a:t>
            </a:r>
            <a:r>
              <a:rPr b="1" lang="en">
                <a:solidFill>
                  <a:srgbClr val="0000FF"/>
                </a:solidFill>
              </a:rPr>
              <a:t> Overview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ccor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ding to the National Health &amp; Nutrition Examination Survey (2013–2014), approximately 2 in 3 adults in the U.S. are either overweight or obese.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App: </a:t>
            </a:r>
            <a:r>
              <a:rPr b="1"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MyDietHub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full stack application built on modern frameworks that allows a user to compute the calories of a given food type and for an entire meal.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purpose of the application is to allow a user to track their caloric intake and thereby regulate their diet.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Users: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person hoping to regulate their caloric intake and track their diet.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386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6204825" y="990525"/>
            <a:ext cx="28218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a landing page (Home page).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a gateway to MyDietHub’s content.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09275"/>
            <a:ext cx="4325119" cy="38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Registration/Login Page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128950" y="3861750"/>
            <a:ext cx="362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 form for the user to do registration.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4744125" y="1017800"/>
            <a:ext cx="366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form for the user to login into MyDietHub.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1017800"/>
            <a:ext cx="3528500" cy="28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299" y="1633400"/>
            <a:ext cx="3609117" cy="32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Page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2229300" cy="33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this page, we display more information about our project. Like</a:t>
            </a:r>
            <a:r>
              <a:rPr lang="en"/>
              <a:t> what it is this page and how this web page works.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100" y="710950"/>
            <a:ext cx="429851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Dashboard - </a:t>
            </a:r>
            <a:r>
              <a:rPr lang="en"/>
              <a:t>Create Meal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6263275" y="1229875"/>
            <a:ext cx="25689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will navigate to the user’s dashboard page after login successfully.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can click the “Create A Meal” button to Create a new meal which contains Meal Type and Food Items.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After input those informations, system will show the totally calories, and save this meal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5246150" cy="364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Meal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6013400" y="1280725"/>
            <a:ext cx="2818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can view all past meals in this page, it contained with Meal Type, Food Items, Calories, Added-which is the date that user input this meal, Actions-user can update the meal information, or just delete this meal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4803883" cy="32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