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7b10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a47b1047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7fe4212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47fe4212f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47b10471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47b104713_0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7fe4212f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47fe4212f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47fe4212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47fe4212f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8224121c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9f8224121c_7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7fe4212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a47fe4212f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7fe4212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47fe4212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7b1047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a47b104713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7b1047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47b104713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7fe4212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47fe4212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7fe4212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47fe4212f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8224121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8224121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7fe4212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47fe4212f_3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gif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37000" y="91288"/>
            <a:ext cx="8645100" cy="24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Dairy Products Online E-commerce Store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77400" y="3055950"/>
            <a:ext cx="23379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Duan Lin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Bhavesh Tadikonda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Shuyi Zheng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Shreyas Prakash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643825" y="3055950"/>
            <a:ext cx="266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Hussain Alibrahim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Ming Yuan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Neha Jadhav Sarnaik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30925" y="3055950"/>
            <a:ext cx="12396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Configuration and Deployment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20475" y="1405275"/>
            <a:ext cx="78348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Our github set up is structured in two parts: Frontend and Backend</a:t>
            </a:r>
            <a:endParaRPr sz="13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Both essentially use the same structure: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Everyone has their own branch where they work on features assigned to them.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Code can only be pushed after screening the code with at least 2 people.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If all branches are ready to be merged in an end, they merge onto the leader’s branch: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Backend: Duan Lin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Front End: Shuyi Zheng</a:t>
            </a:r>
            <a:endParaRPr sz="13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Once we’re ready for deployment, we check both ends and if everything checks out, we merge both front end and back end into master.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96875" y="831200"/>
            <a:ext cx="5592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Security 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>
            <a:off x="496874" y="1417050"/>
            <a:ext cx="8104500" cy="34239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08400" y="1417050"/>
            <a:ext cx="79272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Security</a:t>
            </a:r>
            <a:r>
              <a:rPr b="1" lang="en" sz="1700">
                <a:solidFill>
                  <a:srgbClr val="434343"/>
                </a:solidFill>
              </a:rPr>
              <a:t> </a:t>
            </a:r>
            <a:r>
              <a:rPr b="1" lang="en" sz="1500">
                <a:solidFill>
                  <a:srgbClr val="434343"/>
                </a:solidFill>
              </a:rPr>
              <a:t>Issues</a:t>
            </a:r>
            <a:r>
              <a:rPr b="1" lang="en" sz="1700">
                <a:solidFill>
                  <a:srgbClr val="434343"/>
                </a:solidFill>
              </a:rPr>
              <a:t> and mitigation measures</a:t>
            </a:r>
            <a:endParaRPr b="1" sz="1700">
              <a:solidFill>
                <a:srgbClr val="43434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✓"/>
            </a:pPr>
            <a:r>
              <a:rPr lang="en" sz="1500">
                <a:solidFill>
                  <a:srgbClr val="434343"/>
                </a:solidFill>
              </a:rPr>
              <a:t>Weak password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Reinforce the strength of password！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✓"/>
            </a:pPr>
            <a:r>
              <a:rPr lang="en" sz="1500">
                <a:solidFill>
                  <a:srgbClr val="434343"/>
                </a:solidFill>
              </a:rPr>
              <a:t>Password Leak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Encrypt the password and hide the mechanism!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✓"/>
            </a:pPr>
            <a:r>
              <a:rPr lang="en" sz="1500">
                <a:solidFill>
                  <a:srgbClr val="434343"/>
                </a:solidFill>
              </a:rPr>
              <a:t>Illegal visit to database</a:t>
            </a:r>
            <a:endParaRPr sz="15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Keep the credential safe！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Project Management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599375" y="1340900"/>
            <a:ext cx="82797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300">
                <a:solidFill>
                  <a:srgbClr val="434343"/>
                </a:solidFill>
              </a:rPr>
              <a:t>Agile model </a:t>
            </a:r>
            <a:endParaRPr b="1"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Requirement gathering Stage</a:t>
            </a:r>
            <a:endParaRPr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Design the requirements Stage</a:t>
            </a:r>
            <a:endParaRPr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Iteration Stage </a:t>
            </a:r>
            <a:endParaRPr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Testing the application Stage</a:t>
            </a:r>
            <a:endParaRPr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Deployment Stage</a:t>
            </a:r>
            <a:endParaRPr sz="1300">
              <a:solidFill>
                <a:srgbClr val="434343"/>
              </a:solidFill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Feedback Stage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Future Work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839125" y="1079350"/>
            <a:ext cx="52446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Checking for the product information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Adding a product into the cart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Removing selected products from the cart 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Editing default delivery address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Adding payment option 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Customer Service page </a:t>
            </a:r>
            <a:endParaRPr sz="1300">
              <a:solidFill>
                <a:srgbClr val="434343"/>
              </a:solidFill>
            </a:endParaRPr>
          </a:p>
          <a:p>
            <a:pPr indent="-3175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434343"/>
                </a:solidFill>
              </a:rPr>
              <a:t>Checking for order history </a:t>
            </a:r>
            <a:endParaRPr sz="13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2179750" y="1616550"/>
            <a:ext cx="66063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/>
              <a:t>Thank You !</a:t>
            </a:r>
            <a:endParaRPr b="1" sz="7600"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00" y="1554375"/>
            <a:ext cx="1419000" cy="14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936675" y="1990300"/>
            <a:ext cx="919800" cy="9288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36775" y="579338"/>
            <a:ext cx="3074100" cy="358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6875" y="831200"/>
            <a:ext cx="3428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Topics of Iteration 1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046625" y="2291275"/>
            <a:ext cx="26544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34343"/>
                </a:solidFill>
              </a:rPr>
              <a:t>Back-End 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Sign up &amp; Login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Manually Login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Third 	Party Login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Database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YAML to MongoDB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956625" y="748500"/>
            <a:ext cx="2834400" cy="13179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956625" y="748501"/>
            <a:ext cx="26544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Front-End：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Design &amp; UI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Implementation &amp; Technical Stack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339950" y="1383750"/>
            <a:ext cx="3223200" cy="34239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444497" y="1494250"/>
            <a:ext cx="30141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Requirement analysis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Design &amp; Implementation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Testing &amp; QA management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Configuration &amp; Deployment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Security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Project Management</a:t>
            </a:r>
            <a:endParaRPr b="1"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b="1" lang="en" sz="1300">
                <a:solidFill>
                  <a:srgbClr val="434343"/>
                </a:solidFill>
              </a:rPr>
              <a:t>Future Work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956625" y="2247175"/>
            <a:ext cx="2834400" cy="18150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677" y="1813337"/>
            <a:ext cx="184350" cy="183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 flipH="1" rot="10800000">
            <a:off x="5162676" y="2081105"/>
            <a:ext cx="6741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1082175" y="2270625"/>
            <a:ext cx="774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 rot="10800000">
            <a:off x="1923026" y="2465630"/>
            <a:ext cx="598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37" y="2247176"/>
            <a:ext cx="1065712" cy="106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 rot="5400000">
            <a:off x="910100" y="1612225"/>
            <a:ext cx="71367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25" y="-147725"/>
            <a:ext cx="8023318" cy="55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96875" y="831200"/>
            <a:ext cx="3428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Requirement 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Analysis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96875" y="831200"/>
            <a:ext cx="3428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Front-End Design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10100" y="1612225"/>
            <a:ext cx="7136700" cy="30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>
                <a:solidFill>
                  <a:srgbClr val="434343"/>
                </a:solidFill>
              </a:rPr>
              <a:t>What features did we use to build an easy to use and responsive User Interface?</a:t>
            </a:r>
            <a:endParaRPr b="1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A Navbar was applied to make the transition between pages easier</a:t>
            </a:r>
            <a:endParaRPr sz="1300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Product Cards were implemented so Customers can have a brief glimpse at the products available</a:t>
            </a:r>
            <a:endParaRPr sz="1300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Easy to use log in that also incorporates facebook and google logins for easy entry</a:t>
            </a:r>
            <a:endParaRPr sz="13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>
                <a:solidFill>
                  <a:srgbClr val="434343"/>
                </a:solidFill>
              </a:rPr>
              <a:t>How do the features enhance the User Experience?</a:t>
            </a:r>
            <a:endParaRPr b="1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We use the pictures of our products in our Product Cards to catch the customer’s eye and lead them to clicking on the product of interest.</a:t>
            </a:r>
            <a:endParaRPr sz="1300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In terms of login, for those who want to streamline the sign up experience, they may rely on google or facebook, but they can still sign up too through our site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What can be improved?</a:t>
            </a:r>
            <a:endParaRPr b="1" sz="1300">
              <a:solidFill>
                <a:srgbClr val="434343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" sz="1300">
                <a:solidFill>
                  <a:srgbClr val="434343"/>
                </a:solidFill>
              </a:rPr>
              <a:t>The navbar still has trouble with mobile viewing, so we need to implement the navbar into the mobile view without </a:t>
            </a:r>
            <a:r>
              <a:rPr lang="en" sz="1300">
                <a:solidFill>
                  <a:srgbClr val="434343"/>
                </a:solidFill>
              </a:rPr>
              <a:t>compromising</a:t>
            </a:r>
            <a:r>
              <a:rPr lang="en" sz="1300">
                <a:solidFill>
                  <a:srgbClr val="434343"/>
                </a:solidFill>
              </a:rPr>
              <a:t> the User Experience.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45700" y="1442725"/>
            <a:ext cx="7832700" cy="3423900"/>
          </a:xfrm>
          <a:prstGeom prst="frame">
            <a:avLst>
              <a:gd fmla="val 1373" name="adj1"/>
            </a:avLst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83825" y="1988700"/>
            <a:ext cx="2625300" cy="26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943438" y="1988700"/>
            <a:ext cx="2774100" cy="26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Front-End Implementation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-1750" l="0" r="0" t="0"/>
          <a:stretch/>
        </p:blipFill>
        <p:spPr>
          <a:xfrm>
            <a:off x="1198700" y="2094675"/>
            <a:ext cx="1594162" cy="22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344575" y="2153488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index.html</a:t>
            </a:r>
            <a:endParaRPr b="1" sz="600"/>
          </a:p>
        </p:txBody>
      </p:sp>
      <p:sp>
        <p:nvSpPr>
          <p:cNvPr id="118" name="Google Shape;118;p17"/>
          <p:cNvSpPr/>
          <p:nvPr/>
        </p:nvSpPr>
        <p:spPr>
          <a:xfrm>
            <a:off x="344575" y="2577138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login.</a:t>
            </a:r>
            <a:r>
              <a:rPr b="1" lang="en" sz="600"/>
              <a:t>html</a:t>
            </a:r>
            <a:endParaRPr b="1" sz="600"/>
          </a:p>
        </p:txBody>
      </p:sp>
      <p:sp>
        <p:nvSpPr>
          <p:cNvPr id="119" name="Google Shape;119;p17"/>
          <p:cNvSpPr/>
          <p:nvPr/>
        </p:nvSpPr>
        <p:spPr>
          <a:xfrm>
            <a:off x="344575" y="302350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register</a:t>
            </a:r>
            <a:r>
              <a:rPr b="1" lang="en" sz="600"/>
              <a:t>.html</a:t>
            </a:r>
            <a:endParaRPr b="1" sz="600"/>
          </a:p>
        </p:txBody>
      </p:sp>
      <p:sp>
        <p:nvSpPr>
          <p:cNvPr id="120" name="Google Shape;120;p17"/>
          <p:cNvSpPr/>
          <p:nvPr/>
        </p:nvSpPr>
        <p:spPr>
          <a:xfrm>
            <a:off x="344575" y="3469863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products</a:t>
            </a:r>
            <a:r>
              <a:rPr b="1" lang="en" sz="600"/>
              <a:t>.html</a:t>
            </a:r>
            <a:endParaRPr b="1" sz="600"/>
          </a:p>
        </p:txBody>
      </p:sp>
      <p:sp>
        <p:nvSpPr>
          <p:cNvPr id="121" name="Google Shape;121;p17"/>
          <p:cNvSpPr/>
          <p:nvPr/>
        </p:nvSpPr>
        <p:spPr>
          <a:xfrm>
            <a:off x="2995575" y="2157763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main</a:t>
            </a:r>
            <a:r>
              <a:rPr b="1" lang="en" sz="600"/>
              <a:t>.css</a:t>
            </a:r>
            <a:endParaRPr b="1" sz="600"/>
          </a:p>
        </p:txBody>
      </p:sp>
      <p:sp>
        <p:nvSpPr>
          <p:cNvPr id="122" name="Google Shape;122;p17"/>
          <p:cNvSpPr/>
          <p:nvPr/>
        </p:nvSpPr>
        <p:spPr>
          <a:xfrm>
            <a:off x="2995575" y="2581433"/>
            <a:ext cx="833400" cy="50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fontawesome-all</a:t>
            </a:r>
            <a:r>
              <a:rPr b="1" lang="en" sz="600">
                <a:solidFill>
                  <a:schemeClr val="dk1"/>
                </a:solidFill>
              </a:rPr>
              <a:t>.min.css</a:t>
            </a:r>
            <a:endParaRPr b="1" sz="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413" y="2019150"/>
            <a:ext cx="1743275" cy="260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150" y="2052623"/>
            <a:ext cx="1926246" cy="1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5868150" y="2052625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l</a:t>
            </a:r>
            <a:r>
              <a:rPr b="1" lang="en" sz="600">
                <a:solidFill>
                  <a:schemeClr val="dk1"/>
                </a:solidFill>
              </a:rPr>
              <a:t>ogin_register.js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26" name="Google Shape;126;p17"/>
          <p:cNvSpPr/>
          <p:nvPr/>
        </p:nvSpPr>
        <p:spPr>
          <a:xfrm>
            <a:off x="5868150" y="247625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c</a:t>
            </a:r>
            <a:r>
              <a:rPr b="1" lang="en" sz="600">
                <a:solidFill>
                  <a:schemeClr val="dk1"/>
                </a:solidFill>
              </a:rPr>
              <a:t>art.js</a:t>
            </a:r>
            <a:endParaRPr b="1" sz="600"/>
          </a:p>
        </p:txBody>
      </p:sp>
      <p:sp>
        <p:nvSpPr>
          <p:cNvPr id="127" name="Google Shape;127;p17"/>
          <p:cNvSpPr/>
          <p:nvPr/>
        </p:nvSpPr>
        <p:spPr>
          <a:xfrm>
            <a:off x="5868150" y="292265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l</a:t>
            </a:r>
            <a:r>
              <a:rPr b="1" lang="en" sz="600">
                <a:solidFill>
                  <a:schemeClr val="dk1"/>
                </a:solidFill>
              </a:rPr>
              <a:t>ayer.js</a:t>
            </a:r>
            <a:endParaRPr b="1" sz="600"/>
          </a:p>
        </p:txBody>
      </p:sp>
      <p:sp>
        <p:nvSpPr>
          <p:cNvPr id="128" name="Google Shape;128;p17"/>
          <p:cNvSpPr/>
          <p:nvPr/>
        </p:nvSpPr>
        <p:spPr>
          <a:xfrm>
            <a:off x="5868150" y="336905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j</a:t>
            </a:r>
            <a:r>
              <a:rPr b="1" lang="en" sz="600">
                <a:solidFill>
                  <a:schemeClr val="dk1"/>
                </a:solidFill>
              </a:rPr>
              <a:t>query.fly.js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29" name="Google Shape;129;p17"/>
          <p:cNvSpPr/>
          <p:nvPr/>
        </p:nvSpPr>
        <p:spPr>
          <a:xfrm>
            <a:off x="5868150" y="381545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j</a:t>
            </a:r>
            <a:r>
              <a:rPr b="1" lang="en" sz="600">
                <a:solidFill>
                  <a:schemeClr val="dk1"/>
                </a:solidFill>
              </a:rPr>
              <a:t>query.fly.min.js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130" name="Google Shape;130;p17"/>
          <p:cNvSpPr/>
          <p:nvPr/>
        </p:nvSpPr>
        <p:spPr>
          <a:xfrm>
            <a:off x="5868150" y="4261850"/>
            <a:ext cx="833400" cy="2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j</a:t>
            </a:r>
            <a:r>
              <a:rPr b="1" lang="en" sz="600">
                <a:solidFill>
                  <a:schemeClr val="dk1"/>
                </a:solidFill>
              </a:rPr>
              <a:t>query.validate.js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751877" y="1988700"/>
            <a:ext cx="3108300" cy="26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3350" y="1461750"/>
            <a:ext cx="6505899" cy="4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Back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-End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Design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20475" y="1405275"/>
            <a:ext cx="78348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 sz="1300">
                <a:solidFill>
                  <a:srgbClr val="434343"/>
                </a:solidFill>
              </a:rPr>
              <a:t>Front-End send request (Controller level) -&gt; Flask functions (Service level) -&gt; MongoDB Operations(DAO level, Data Access Object) -&gt; Flask get response from DAO -&gt; Front-End receive and render HTML page.</a:t>
            </a:r>
            <a:endParaRPr sz="13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>
                <a:solidFill>
                  <a:srgbClr val="434343"/>
                </a:solidFill>
              </a:rPr>
              <a:t>How to manage new users?</a:t>
            </a:r>
            <a:endParaRPr b="1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Set up two collections in MongoDB: OAUTH_USER_DETAILS, USER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OAUTH: From Google Login, </a:t>
            </a:r>
            <a:r>
              <a:rPr lang="en" sz="1300">
                <a:solidFill>
                  <a:srgbClr val="434343"/>
                </a:solidFill>
              </a:rPr>
              <a:t>identify</a:t>
            </a:r>
            <a:r>
              <a:rPr lang="en" sz="1300">
                <a:solidFill>
                  <a:srgbClr val="434343"/>
                </a:solidFill>
              </a:rPr>
              <a:t> by Google account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USER: From Website manual login, use email address</a:t>
            </a:r>
            <a:endParaRPr sz="1300"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en">
                <a:solidFill>
                  <a:srgbClr val="434343"/>
                </a:solidFill>
              </a:rPr>
              <a:t>How to separate “Service level” and make it readable?</a:t>
            </a:r>
            <a:endParaRPr b="1"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app.py - run the server, contain routes: /, /index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login.py - handle login request, routes: /login, /login-result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register.py - handle register action, routes: /register, /register-result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product.py - show products and cart action, routes: /products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30225" y="832625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Back-End</a:t>
            </a: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Implementation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07650" y="1225325"/>
            <a:ext cx="46542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</a:rPr>
              <a:t>RestFul API</a:t>
            </a:r>
            <a:r>
              <a:rPr b="1" lang="en">
                <a:solidFill>
                  <a:srgbClr val="434343"/>
                </a:solidFill>
              </a:rPr>
              <a:t>’</a:t>
            </a:r>
            <a:r>
              <a:rPr lang="en">
                <a:solidFill>
                  <a:srgbClr val="434343"/>
                </a:solidFill>
              </a:rPr>
              <a:t>s are </a:t>
            </a:r>
            <a:r>
              <a:rPr lang="en">
                <a:solidFill>
                  <a:srgbClr val="434343"/>
                </a:solidFill>
              </a:rPr>
              <a:t>being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built</a:t>
            </a:r>
            <a:r>
              <a:rPr lang="en">
                <a:solidFill>
                  <a:srgbClr val="434343"/>
                </a:solidFill>
              </a:rPr>
              <a:t> which integrates the front end with the MongoDB.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 sequence of operation is as follows :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app.run(host=’127.0.0.1’, port=5000, debug=True)</a:t>
            </a:r>
            <a:endParaRPr b="1" sz="13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which initializes the main route and renders index.html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Get the href corresponding to the list item Login(mainly login button)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         This will render login.html.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Now we have google sign in option(button). After we click that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         Now the control redirects to ‘/login’ route.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After selecting appropriate Gmail ID </a:t>
            </a:r>
            <a:endParaRPr b="1" sz="13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Verification of correct Gmail ID by OAuth which then changes the control to ‘/authorize’ route.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Receive all profile information of the user entering the application and place dynamically on MongoDB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034725" y="1225325"/>
            <a:ext cx="1489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u="sng">
                <a:solidFill>
                  <a:srgbClr val="434343"/>
                </a:solidFill>
              </a:rPr>
              <a:t>Databases</a:t>
            </a:r>
            <a:endParaRPr b="1" sz="1800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034725" y="1833125"/>
            <a:ext cx="37266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There are 3 collections on MongoDB: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OAUTH_USER_DETAILS </a:t>
            </a:r>
            <a:endParaRPr b="1" sz="13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Collection used to store user login details done by Google Sign In.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User</a:t>
            </a:r>
            <a:endParaRPr b="1" sz="13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Collection used to store Manual Sign up user login details. 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434343"/>
                </a:solidFill>
              </a:rPr>
              <a:t>Product</a:t>
            </a:r>
            <a:endParaRPr b="1" sz="13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Collection used to store product information of all the products.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Here we have used YAML format which has been parsed to JSON and stored on product collection</a:t>
            </a:r>
            <a:r>
              <a:rPr lang="en" sz="1300"/>
              <a:t>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155" name="Google Shape;155;p19"/>
          <p:cNvCxnSpPr/>
          <p:nvPr/>
        </p:nvCxnSpPr>
        <p:spPr>
          <a:xfrm>
            <a:off x="4886675" y="1283375"/>
            <a:ext cx="49200" cy="35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4960700" y="1283375"/>
            <a:ext cx="49200" cy="35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55225" y="1284000"/>
            <a:ext cx="48495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1400"/>
              <a:t>User will be </a:t>
            </a:r>
            <a:r>
              <a:rPr lang="en" sz="1400"/>
              <a:t>authorized</a:t>
            </a:r>
            <a:r>
              <a:rPr lang="en" sz="1400"/>
              <a:t> using google third party API.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                        </a:t>
            </a:r>
            <a:r>
              <a:rPr lang="en" sz="1100"/>
              <a:t> </a:t>
            </a:r>
            <a:r>
              <a:rPr b="1" lang="en" sz="1400"/>
              <a:t>OAuth 2.0 flow</a:t>
            </a:r>
            <a:r>
              <a:rPr b="1" lang="en" sz="1100"/>
              <a:t>  </a:t>
            </a:r>
            <a:r>
              <a:rPr lang="en" sz="1100"/>
              <a:t>                                                            </a:t>
            </a:r>
            <a:br>
              <a:rPr lang="en" sz="1100"/>
            </a:br>
            <a:br>
              <a:rPr lang="en" sz="1100"/>
            </a:br>
            <a:r>
              <a:rPr lang="en" sz="1100"/>
              <a:t>	</a:t>
            </a:r>
            <a:endParaRPr sz="1100"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0" y="1311363"/>
            <a:ext cx="3363425" cy="36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30225" y="774300"/>
            <a:ext cx="3531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Back-End Implementation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4155825" y="579350"/>
            <a:ext cx="3180900" cy="5184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</a:rPr>
              <a:t>OAuth 2.0 - Authorization code flow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884350" y="2514250"/>
            <a:ext cx="20682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E</a:t>
            </a:r>
            <a:r>
              <a:rPr b="1" lang="en" sz="1100">
                <a:solidFill>
                  <a:schemeClr val="dk2"/>
                </a:solidFill>
              </a:rPr>
              <a:t>ndpoints and Website  </a:t>
            </a:r>
            <a:r>
              <a:rPr lang="en" sz="1100">
                <a:solidFill>
                  <a:schemeClr val="dk2"/>
                </a:solidFill>
              </a:rPr>
              <a:t>  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Google.com                                                                                                                                              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/authorize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/token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/userinfo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-89452" y="0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-89453" y="5080651"/>
            <a:ext cx="9303000" cy="696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75"/>
            <a:ext cx="1489776" cy="5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-225865" y="880947"/>
            <a:ext cx="656100" cy="296400"/>
          </a:xfrm>
          <a:prstGeom prst="homePlate">
            <a:avLst>
              <a:gd fmla="val 50000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96875" y="831200"/>
            <a:ext cx="47433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Testing and QA management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620475" y="1405275"/>
            <a:ext cx="78348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Now, please let me briefly show how to use our website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434343"/>
                </a:solidFill>
              </a:rPr>
              <a:t>Test:</a:t>
            </a:r>
            <a:endParaRPr b="1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434343"/>
                </a:solidFill>
              </a:rPr>
              <a:t>Register: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Blank input fields: web page pops up warning messages when click “submit”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Invalid email address: format using Regex from both side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Invalid password and prompt warnings: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A lowercase letter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A capital letter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A number</a:t>
            </a:r>
            <a:endParaRPr sz="13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300">
                <a:solidFill>
                  <a:srgbClr val="434343"/>
                </a:solidFill>
              </a:rPr>
              <a:t>Length between 8 to 20</a:t>
            </a:r>
            <a:endParaRPr sz="13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434343"/>
                </a:solidFill>
              </a:rPr>
              <a:t>Password confirmation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