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3716000" cx="2438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m74q59WuYkLUWn/gN7lXkvPE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26B1B9-8C21-4F9A-A1F1-68994614FAAB}">
  <a:tblStyle styleId="{D226B1B9-8C21-4F9A-A1F1-68994614FAAB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517b9e92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8517b9e9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517b9e92a_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8517b9e92a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517b9e92a_5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8517b9e92a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1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1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2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24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kedin.com/in/shop-swapp-7b5960271/" TargetMode="External"/><Relationship Id="rId4" Type="http://schemas.openxmlformats.org/officeDocument/2006/relationships/hyperlink" Target="https://www.stuvia.com/en-u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201345" y="11859850"/>
            <a:ext cx="10956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600"/>
              <a:t>CS673 FA2023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6</a:t>
            </a:r>
            <a:endParaRPr/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</a:t>
            </a:r>
            <a:r>
              <a:rPr b="1" lang="en-US" sz="5500"/>
              <a:t>Public </a:t>
            </a: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Marketplace</a:t>
            </a:r>
            <a:endParaRPr/>
          </a:p>
        </p:txBody>
      </p:sp>
      <p:sp>
        <p:nvSpPr>
          <p:cNvPr id="79" name="Google Shape;79;p1"/>
          <p:cNvSpPr txBox="1"/>
          <p:nvPr>
            <p:ph idx="1" type="body"/>
          </p:nvPr>
        </p:nvSpPr>
        <p:spPr>
          <a:xfrm>
            <a:off x="12220595" y="11859850"/>
            <a:ext cx="10956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/>
              <a:t>ITERATION 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manage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Objectives and Priorities</a:t>
            </a:r>
            <a:endParaRPr/>
          </a:p>
        </p:txBody>
      </p:sp>
      <p:sp>
        <p:nvSpPr>
          <p:cNvPr id="140" name="Google Shape;140;p8"/>
          <p:cNvSpPr txBox="1"/>
          <p:nvPr>
            <p:ph idx="2" type="body"/>
          </p:nvPr>
        </p:nvSpPr>
        <p:spPr>
          <a:xfrm>
            <a:off x="1206500" y="40961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2500" lnSpcReduction="10000"/>
          </a:bodyPr>
          <a:lstStyle/>
          <a:p>
            <a:pPr indent="-581482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 1 : Requirement UX/UI Analysis</a:t>
            </a:r>
            <a:endParaRPr/>
          </a:p>
          <a:p>
            <a:pPr indent="-581482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Priority: High</a:t>
            </a:r>
            <a:endParaRPr/>
          </a:p>
          <a:p>
            <a:pPr indent="-581482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Rationale: to provide a comprehensive requirement/solutions.</a:t>
            </a:r>
            <a:endParaRPr/>
          </a:p>
          <a:p>
            <a:pPr indent="-581482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 2 : Develop essential features, including account creation, login/logout, filters, create/update posts, verification/reporting, and commenting.</a:t>
            </a:r>
            <a:endParaRPr/>
          </a:p>
          <a:p>
            <a:pPr indent="-581482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Priority: High</a:t>
            </a:r>
            <a:endParaRPr/>
          </a:p>
          <a:p>
            <a:pPr indent="-581482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123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Rationale: These features are crucial for the core functionality of the marketplace, ensuring that students can efficiently buy and sell items.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manage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Objectives and Priorities</a:t>
            </a:r>
            <a:endParaRPr/>
          </a:p>
        </p:txBody>
      </p:sp>
      <p:sp>
        <p:nvSpPr>
          <p:cNvPr id="147" name="Google Shape;147;p9"/>
          <p:cNvSpPr txBox="1"/>
          <p:nvPr>
            <p:ph idx="2" type="body"/>
          </p:nvPr>
        </p:nvSpPr>
        <p:spPr>
          <a:xfrm>
            <a:off x="1206500" y="39437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 3 : GPS functionality for location pin-pointing, GPS location search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Priority: Medium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Rationale: While not essential, these features enhance the user experience and provide added value. [ if time and resources permit ]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 4 : Successfully deploy (Project name) on the web to make it accessible to students in Boston.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Priority: Medium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Rationale: Deployment is a critical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manage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Objectives and Priorities</a:t>
            </a:r>
            <a:endParaRPr/>
          </a:p>
        </p:txBody>
      </p:sp>
      <p:sp>
        <p:nvSpPr>
          <p:cNvPr id="154" name="Google Shape;154;p1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 5 : Explore optional features like a chatbot/ direct-messaging/favorite.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Priority: Low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Rationale: Optional features can be implemented if there is time available.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manage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Risk</a:t>
            </a:r>
            <a:endParaRPr/>
          </a:p>
        </p:txBody>
      </p:sp>
      <p:sp>
        <p:nvSpPr>
          <p:cNvPr id="161" name="Google Shape;161;p1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Challenge : Monitor Dev. Process, sync up team members.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Adoption : Getting student to adopt and use the app. -&gt; Ask friend, a little bit of marketing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Security : User compliance and trust -&gt; Detail protocol and encryption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Req. : Misunderstand in team members -&gt; Design Lead hold version-controlled details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: Chat/Voice/Video Meeting .. Text/Picture/Diagram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manage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206500" y="21443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Timeline</a:t>
            </a:r>
            <a:endParaRPr/>
          </a:p>
        </p:txBody>
      </p:sp>
      <p:graphicFrame>
        <p:nvGraphicFramePr>
          <p:cNvPr id="168" name="Google Shape;168;p12"/>
          <p:cNvGraphicFramePr/>
          <p:nvPr/>
        </p:nvGraphicFramePr>
        <p:xfrm>
          <a:off x="1393601" y="310651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{D226B1B9-8C21-4F9A-A1F1-68994614FAAB}</a:tableStyleId>
              </a:tblPr>
              <a:tblGrid>
                <a:gridCol w="1469325"/>
                <a:gridCol w="8966200"/>
                <a:gridCol w="8954925"/>
                <a:gridCol w="2374625"/>
              </a:tblGrid>
              <a:tr h="16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Iter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Function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Task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Hr (Total in Team)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6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User / System Req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-Design database schema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-Develop the UX/UI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-Userflow</a:t>
                      </a:r>
                      <a:br>
                        <a:rPr lang="en-US" sz="3200" u="none" cap="none" strike="noStrike"/>
                      </a:b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20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6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Acc. Regist/Authen UXUI Sell Post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-Set up development environment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-Develop the UI for account creation and login/logout</a:t>
                      </a:r>
                      <a:br>
                        <a:rPr lang="en-US" sz="3200" u="none" cap="none" strike="noStrike"/>
                      </a:b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-Implement user authentication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-Create and update posts functionality</a:t>
                      </a:r>
                      <a:br>
                        <a:rPr lang="en-US" sz="3200" u="none" cap="none" strike="noStrike"/>
                      </a:b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6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Filters Comments FAQ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-Implement basic filtering functionality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-Add commenting functionality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-Setup Deployment Environment</a:t>
                      </a:r>
                      <a:br>
                        <a:rPr lang="en-US" sz="3200" u="none" cap="none" strike="noStrike"/>
                      </a:b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6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Verify &amp; Report GPS Deployment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-Implement verification and reporting features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-Integrate GPS location services</a:t>
                      </a:r>
                      <a:br>
                        <a:rPr lang="en-US" sz="3200" u="none" cap="none" strike="noStrike"/>
                      </a:br>
                      <a:r>
                        <a:rPr lang="en-US" sz="3200" u="none" cap="none" strike="noStrike"/>
                        <a:t>-Deployment</a:t>
                      </a:r>
                      <a:br>
                        <a:rPr lang="en-US" sz="3200" u="none" cap="none" strike="noStrike"/>
                      </a:b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manage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Configuration</a:t>
            </a:r>
            <a:endParaRPr/>
          </a:p>
        </p:txBody>
      </p:sp>
      <p:pic>
        <p:nvPicPr>
          <p:cNvPr descr="Image"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928" y="3172551"/>
            <a:ext cx="8236566" cy="4633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901" y="4039571"/>
            <a:ext cx="2899029" cy="289902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/>
        </p:nvSpPr>
        <p:spPr>
          <a:xfrm>
            <a:off x="1870446" y="6793321"/>
            <a:ext cx="31485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FE-Dev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BE-Dev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</a:t>
            </a:r>
            <a:endParaRPr sz="1000"/>
          </a:p>
        </p:txBody>
      </p:sp>
      <p:sp>
        <p:nvSpPr>
          <p:cNvPr id="178" name="Google Shape;178;p13"/>
          <p:cNvSpPr txBox="1"/>
          <p:nvPr/>
        </p:nvSpPr>
        <p:spPr>
          <a:xfrm>
            <a:off x="11085163" y="7670429"/>
            <a:ext cx="58575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React/JS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(RestAPI)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Postgresql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make it great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1387663" y="2256337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US"/>
              <a:t>Q</a:t>
            </a:r>
            <a:r>
              <a:rPr b="1" lang="en-US" sz="5500"/>
              <a:t>uality assurance: Metrics</a:t>
            </a:r>
            <a:endParaRPr/>
          </a:p>
        </p:txBody>
      </p:sp>
      <p:graphicFrame>
        <p:nvGraphicFramePr>
          <p:cNvPr id="185" name="Google Shape;185;p14"/>
          <p:cNvGraphicFramePr/>
          <p:nvPr/>
        </p:nvGraphicFramePr>
        <p:xfrm>
          <a:off x="1652995" y="386851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{D226B1B9-8C21-4F9A-A1F1-68994614FAAB}</a:tableStyleId>
              </a:tblPr>
              <a:tblGrid>
                <a:gridCol w="5486400"/>
                <a:gridCol w="15254175"/>
              </a:tblGrid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Metric Name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Description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84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Code Quality Metrics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Assist teams in identifying areas for improvement, tracking codebase changes over time, and ensuring that coding standards are followed. (LOC, # of files, # of classes, # methods, cyclomatic complexity, etc.) 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37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Defect rate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Assist in identifying areas of concern, tracking the progress of defect resolution, and improving overall software quality. (Defects per KLOC)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214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Testing metrics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Essential for evaluating the effectiveness of the testing process, measuring the quality of the software, and identifying areas for improvement. ( # of test cases, test case pass rate)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8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Cost(Person-hours used)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Measures the total person-hours expended on the project.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45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/>
                        <a:t>Number of Security Vulnerabilities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Tracks the count of identified security vulnerabilities within the software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make it great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US"/>
              <a:t>C</a:t>
            </a:r>
            <a:r>
              <a:rPr b="1" lang="en-US" sz="5500"/>
              <a:t>oding standards</a:t>
            </a: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1226458" y="4134709"/>
            <a:ext cx="22655400" cy="77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17500" lvl="0" marL="2222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1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Naming Conventions</a:t>
            </a: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naming variables, functions, classes, and other elements.</a:t>
            </a:r>
            <a:endParaRPr/>
          </a:p>
          <a:p>
            <a:pPr indent="-317500" lvl="0" marL="2222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1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Commenting and Documentation</a:t>
            </a: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guidelines for adding comments and documentation to code to explain its purpose, usage, and etc.</a:t>
            </a:r>
            <a:endParaRPr/>
          </a:p>
          <a:p>
            <a:pPr indent="-317500" lvl="0" marL="2222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1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Readability and Maintainability</a:t>
            </a: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making code easy to read and meaningful, avoiding overly complex code structures</a:t>
            </a:r>
            <a:endParaRPr/>
          </a:p>
          <a:p>
            <a:pPr indent="-317500" lvl="0" marL="2222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1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Reviews</a:t>
            </a: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Help ensure code quality</a:t>
            </a: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, identifies bugs or issues</a:t>
            </a:r>
            <a:endParaRPr sz="5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2222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1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and Quality Assurance</a:t>
            </a: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Defines the integration of testing into the development process, including rules for unit testing, integration testing, and quality assurance practices.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make it great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US"/>
              <a:t>R</a:t>
            </a:r>
            <a:r>
              <a:rPr b="1" lang="en-US" sz="5500"/>
              <a:t>eview process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2664451" y="3873875"/>
            <a:ext cx="190551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546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rabicPeriod"/>
            </a:pP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Pull Requests</a:t>
            </a:r>
            <a:endParaRPr sz="5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22224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Reviews by two team members</a:t>
            </a:r>
            <a:endParaRPr/>
          </a:p>
          <a:p>
            <a:pPr indent="-317500" lvl="0" marL="22224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 Automatic checklist testing</a:t>
            </a:r>
            <a:endParaRPr/>
          </a:p>
          <a:p>
            <a:pPr indent="-317500" lvl="0" marL="22224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Feedback</a:t>
            </a:r>
            <a:endParaRPr/>
          </a:p>
          <a:p>
            <a:pPr indent="-317500" lvl="0" marL="22224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Iterative Eva</a:t>
            </a: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luation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we make it great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US"/>
              <a:t>Defects that we will focus on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1065266" y="6232778"/>
            <a:ext cx="22655400" cy="54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17500" lvl="0" marL="2222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Issues : Affect the co</a:t>
            </a: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re functionality.</a:t>
            </a:r>
            <a:endParaRPr/>
          </a:p>
          <a:p>
            <a:pPr indent="-317500" lvl="0" marL="2222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Feature Requests</a:t>
            </a: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: Adding new functionality/feature.</a:t>
            </a:r>
            <a:endParaRPr/>
          </a:p>
          <a:p>
            <a:pPr indent="-317500" lvl="0" marL="2222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issues: Defects related to the performance</a:t>
            </a: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317500" lvl="0" marL="2222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Integration Issues: software fails to work together seamlessly.</a:t>
            </a:r>
            <a:endParaRPr/>
          </a:p>
          <a:p>
            <a:pPr indent="-317500" lvl="0" marL="2222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Defects: </a:t>
            </a: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andling, processing, or storage of data</a:t>
            </a:r>
            <a:endParaRPr/>
          </a:p>
          <a:p>
            <a:pPr indent="-317500" lvl="0" marL="2222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Compatibility: </a:t>
            </a: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orks correctly on different platforms, browsers, or devices.</a:t>
            </a:r>
            <a:endParaRPr/>
          </a:p>
          <a:p>
            <a:pPr indent="-317500" lvl="0" marL="22224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AutoNum type="arabicPeriod"/>
            </a:pPr>
            <a:r>
              <a:rPr b="0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Usability Issues: UX/UI accessibility and usability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1206450" y="3416445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Issues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6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Member</a:t>
            </a:r>
            <a:endParaRPr/>
          </a:p>
        </p:txBody>
      </p:sp>
      <p:graphicFrame>
        <p:nvGraphicFramePr>
          <p:cNvPr id="86" name="Google Shape;86;p2"/>
          <p:cNvGraphicFramePr/>
          <p:nvPr/>
        </p:nvGraphicFramePr>
        <p:xfrm>
          <a:off x="2800299" y="42330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{D226B1B9-8C21-4F9A-A1F1-68994614FAAB}</a:tableStyleId>
              </a:tblPr>
              <a:tblGrid>
                <a:gridCol w="9770050"/>
                <a:gridCol w="9013375"/>
              </a:tblGrid>
              <a:tr h="137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Theerarun Tubnonghee (Steve)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Team Lead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37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Aishwarya Raja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Configuration Lead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37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Nidhi Desai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QA Lead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37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Subhajit Das (Jeet)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B</a:t>
                      </a:r>
                      <a:r>
                        <a:rPr lang="en-US" sz="5000"/>
                        <a:t>ackend</a:t>
                      </a:r>
                      <a:r>
                        <a:rPr lang="en-US" sz="5000" u="none" cap="none" strike="noStrike"/>
                        <a:t> Lead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37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Chenyang Lyu (Nick)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F</a:t>
                      </a:r>
                      <a:r>
                        <a:rPr lang="en-US" sz="5000"/>
                        <a:t>rontend</a:t>
                      </a:r>
                      <a:r>
                        <a:rPr lang="en-US" sz="5000" u="none" cap="none" strike="noStrike"/>
                        <a:t> Lead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37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Yin Xiancheng (Xanthus)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0"/>
                        <a:buFont typeface="Helvetica Neue"/>
                        <a:buNone/>
                      </a:pPr>
                      <a:r>
                        <a:rPr lang="en-US" sz="5000" u="none" cap="none" strike="noStrike"/>
                        <a:t>DevOps Lead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37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Vedant Gupta</a:t>
                      </a:r>
                      <a:endParaRPr sz="5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Design/Implementation Lead</a:t>
                      </a:r>
                      <a:endParaRPr sz="50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517b9e92a_0_0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lang="en-US" sz="3600"/>
              <a:t>CS673 FA2023</a:t>
            </a:r>
            <a:endParaRPr/>
          </a:p>
        </p:txBody>
      </p:sp>
      <p:sp>
        <p:nvSpPr>
          <p:cNvPr id="213" name="Google Shape;213;g28517b9e92a_0_0"/>
          <p:cNvSpPr txBox="1"/>
          <p:nvPr>
            <p:ph idx="4294967295" type="ctr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6</a:t>
            </a:r>
            <a:endParaRPr/>
          </a:p>
        </p:txBody>
      </p:sp>
      <p:sp>
        <p:nvSpPr>
          <p:cNvPr id="214" name="Google Shape;214;g28517b9e92a_0_0"/>
          <p:cNvSpPr txBox="1"/>
          <p:nvPr>
            <p:ph idx="4294967295" type="subTitle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Marketplace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517b9e92a_1_1"/>
          <p:cNvSpPr txBox="1"/>
          <p:nvPr>
            <p:ph type="title"/>
          </p:nvPr>
        </p:nvSpPr>
        <p:spPr>
          <a:xfrm>
            <a:off x="1206500" y="6326425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Finding a needle in a haystack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we discovered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Pain point</a:t>
            </a:r>
            <a:endParaRPr/>
          </a:p>
        </p:txBody>
      </p:sp>
      <p:sp>
        <p:nvSpPr>
          <p:cNvPr id="98" name="Google Shape;98;p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tailored for college students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Mostly, second hand furniture and miscellaneous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much for second hand textbooks/study notes/ and such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Costly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Scammer and unverified sales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we found so far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Other related platform</a:t>
            </a:r>
            <a:endParaRPr/>
          </a:p>
        </p:txBody>
      </p:sp>
      <p:sp>
        <p:nvSpPr>
          <p:cNvPr id="105" name="Google Shape;105;p4"/>
          <p:cNvSpPr txBox="1"/>
          <p:nvPr>
            <p:ph idx="2" type="body"/>
          </p:nvPr>
        </p:nvSpPr>
        <p:spPr>
          <a:xfrm>
            <a:off x="1206500" y="3639524"/>
            <a:ext cx="21971000" cy="960800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4048" lvl="0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shop swap</a:t>
            </a:r>
            <a:r>
              <a:rPr lang="en-US" sz="4410"/>
              <a:t> (built by two BU students)</a:t>
            </a:r>
            <a:endParaRPr/>
          </a:p>
          <a:p>
            <a:pPr indent="-384046" lvl="1" marL="768095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424"/>
              <a:buFont typeface="Helvetica Neue"/>
              <a:buChar char="‣"/>
            </a:pPr>
            <a:r>
              <a:rPr lang="en-US" sz="4410"/>
              <a:t>focused on solving clothing issues among students.</a:t>
            </a:r>
            <a:endParaRPr/>
          </a:p>
          <a:p>
            <a:pPr indent="-384048" lvl="0" marL="384048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Stuvia</a:t>
            </a:r>
            <a:endParaRPr/>
          </a:p>
          <a:p>
            <a:pPr indent="-384046" lvl="1" marL="768094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424"/>
              <a:buFont typeface="Helvetica Neue"/>
              <a:buChar char="‣"/>
            </a:pPr>
            <a:r>
              <a:rPr lang="en-US" sz="4410"/>
              <a:t>tailored towards study notes too, but being closed-sourced software makes it very hard to understand how it works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517b9e92a_5_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we found so far</a:t>
            </a:r>
            <a:endParaRPr/>
          </a:p>
        </p:txBody>
      </p:sp>
      <p:sp>
        <p:nvSpPr>
          <p:cNvPr id="111" name="Google Shape;111;g28517b9e92a_5_0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Other related platform</a:t>
            </a:r>
            <a:endParaRPr/>
          </a:p>
        </p:txBody>
      </p:sp>
      <p:sp>
        <p:nvSpPr>
          <p:cNvPr id="112" name="Google Shape;112;g28517b9e92a_5_0"/>
          <p:cNvSpPr txBox="1"/>
          <p:nvPr>
            <p:ph idx="2" type="body"/>
          </p:nvPr>
        </p:nvSpPr>
        <p:spPr>
          <a:xfrm>
            <a:off x="1206500" y="2420324"/>
            <a:ext cx="21971100" cy="9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4047" lvl="0" marL="384048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424"/>
              <a:buFont typeface="Helvetica Neue"/>
              <a:buChar char="●"/>
            </a:pPr>
            <a:r>
              <a:rPr lang="en-US" sz="4410"/>
              <a:t>闲鱼*(Idle Fish)(China’s largest flea market)</a:t>
            </a:r>
            <a:endParaRPr/>
          </a:p>
          <a:p>
            <a:pPr indent="-384046" lvl="1" marL="768094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424"/>
              <a:buFont typeface="Helvetica Neue"/>
              <a:buChar char="‣"/>
            </a:pPr>
            <a:r>
              <a:rPr lang="en-US" sz="4410"/>
              <a:t>Before the user posts goods online, the user does not need to be verified for identity.</a:t>
            </a:r>
            <a:endParaRPr sz="4410"/>
          </a:p>
          <a:p>
            <a:pPr indent="-319638" lvl="1" marL="768094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SzPts val="4410"/>
              <a:buChar char="‣"/>
            </a:pPr>
            <a:r>
              <a:rPr lang="en-US" sz="4410"/>
              <a:t>Users can click to follow this type of product, if this type of product comes, the user will be notified.</a:t>
            </a:r>
            <a:endParaRPr sz="4410"/>
          </a:p>
          <a:p>
            <a:pPr indent="-384047" lvl="0" marL="384048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424"/>
              <a:buFont typeface="Helvetica Neue"/>
              <a:buChar char="●"/>
            </a:pPr>
            <a:r>
              <a:rPr lang="en-US" sz="4410"/>
              <a:t>孔夫子旧书网*(Confucius Old Books Website)(focuses on 2nd-hand books)</a:t>
            </a:r>
            <a:endParaRPr/>
          </a:p>
          <a:p>
            <a:pPr indent="-384046" lvl="1" marL="768094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5424"/>
              <a:buFont typeface="Helvetica Neue"/>
              <a:buChar char="‣"/>
            </a:pPr>
            <a:r>
              <a:rPr lang="en-US" sz="4410"/>
              <a:t>Book sellers sell books by opening virtual bookstores on the Internet. Many of the franchised bookstores are physical bookstores.</a:t>
            </a:r>
            <a:endParaRPr sz="4410"/>
          </a:p>
          <a:p>
            <a:pPr indent="-344443" lvl="0" marL="400050" rtl="0" algn="l">
              <a:spcBef>
                <a:spcPts val="2800"/>
              </a:spcBef>
              <a:spcAft>
                <a:spcPts val="0"/>
              </a:spcAft>
              <a:buSzPts val="5424"/>
              <a:buChar char="●"/>
            </a:pPr>
            <a:r>
              <a:rPr lang="en-US" sz="4410"/>
              <a:t>メルカリ(Japan's largest flea market app)</a:t>
            </a:r>
            <a:endParaRPr sz="4410"/>
          </a:p>
          <a:p>
            <a:pPr indent="0" lvl="0" marL="6096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4410"/>
              <a:t>write some frequently asked questions for users. Before this, we need to collect possible problems.</a:t>
            </a:r>
            <a:endParaRPr sz="44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we try to solve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Tailor-made Student Marketplace Web application</a:t>
            </a:r>
            <a:endParaRPr/>
          </a:p>
        </p:txBody>
      </p:sp>
      <p:sp>
        <p:nvSpPr>
          <p:cNvPr id="119" name="Google Shape;119;p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-597408" lvl="0" marL="59740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86"/>
              <a:buFont typeface="Helvetica Neue"/>
              <a:buChar char="•"/>
            </a:pPr>
            <a:r>
              <a:rPr lang="en-US" sz="4704"/>
              <a:t>A student marketplace for all your needs. Students now struggle to adjust to a new city and have </a:t>
            </a:r>
            <a:r>
              <a:rPr b="1" lang="en-US" sz="4704"/>
              <a:t>problems finding textbooks, furnishings, notes</a:t>
            </a:r>
            <a:r>
              <a:rPr lang="en-US" sz="4704"/>
              <a:t>, etc. (Project name) is the solution to all the student problems. </a:t>
            </a:r>
            <a:endParaRPr/>
          </a:p>
          <a:p>
            <a:pPr indent="-597408" lvl="0" marL="597408" rtl="0" algn="l">
              <a:lnSpc>
                <a:spcPct val="9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5786"/>
              <a:buFont typeface="Helvetica Neue"/>
              <a:buChar char="•"/>
            </a:pPr>
            <a:r>
              <a:rPr lang="en-US" sz="4704"/>
              <a:t>Students </a:t>
            </a:r>
            <a:r>
              <a:rPr b="1" lang="en-US" sz="4704"/>
              <a:t>may offer their used furniture, textbooks</a:t>
            </a:r>
            <a:r>
              <a:rPr lang="en-US" sz="4704"/>
              <a:t>, and other items, making it easier for new students to establish in a new location. </a:t>
            </a:r>
            <a:endParaRPr/>
          </a:p>
          <a:p>
            <a:pPr indent="-597408" lvl="0" marL="597408" rtl="0" algn="l">
              <a:lnSpc>
                <a:spcPct val="9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5786"/>
              <a:buFont typeface="Helvetica Neue"/>
              <a:buChar char="•"/>
            </a:pPr>
            <a:r>
              <a:rPr lang="en-US" sz="4704"/>
              <a:t>The potential users would be the students in Boston, we plan to restrict the application to student email addresses. </a:t>
            </a:r>
            <a:endParaRPr/>
          </a:p>
          <a:p>
            <a:pPr indent="-597408" lvl="0" marL="597408" rtl="0" algn="l">
              <a:lnSpc>
                <a:spcPct val="9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5786"/>
              <a:buFont typeface="Helvetica Neue"/>
              <a:buChar char="•"/>
            </a:pPr>
            <a:r>
              <a:rPr lang="en-US" sz="4704"/>
              <a:t>The primary technology stack that we will be implementing will be ReactJS for front-end development and Python (RestAPI) and Postgresql database for back-end development.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we think it is best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Essential Stuffs</a:t>
            </a:r>
            <a:endParaRPr/>
          </a:p>
        </p:txBody>
      </p:sp>
      <p:sp>
        <p:nvSpPr>
          <p:cNvPr id="126" name="Google Shape;126;p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24"/>
              <a:t>Account Creation &amp; Login/Logout</a:t>
            </a:r>
            <a:r>
              <a:rPr lang="en-US" sz="4224"/>
              <a:t>: Students/Users will be able to create an account with their student email ids only, other email types will be restricted. </a:t>
            </a:r>
            <a:endParaRPr sz="4224"/>
          </a:p>
          <a:p>
            <a:pPr indent="0" lvl="0" marL="0" rtl="0" algn="l">
              <a:spcBef>
                <a:spcPts val="3900"/>
              </a:spcBef>
              <a:spcAft>
                <a:spcPts val="0"/>
              </a:spcAft>
              <a:buNone/>
            </a:pPr>
            <a:r>
              <a:rPr b="1" lang="en-US" sz="4224"/>
              <a:t>Create &amp; Update</a:t>
            </a:r>
            <a:r>
              <a:rPr lang="en-US" sz="4224"/>
              <a:t>: Users can publish their goods in form of post with photos and they will be able to set the status of the product(Open/Sold/On hold)</a:t>
            </a:r>
            <a:endParaRPr sz="4224"/>
          </a:p>
          <a:p>
            <a:pPr indent="0" lvl="0" marL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b="1" lang="en-US" sz="4224"/>
              <a:t>Filters</a:t>
            </a:r>
            <a:r>
              <a:rPr lang="en-US" sz="4224"/>
              <a:t>: User will be able to set filters for finding goods(University, Course, etc)</a:t>
            </a:r>
            <a:endParaRPr sz="4224"/>
          </a:p>
          <a:p>
            <a:pPr indent="0" lvl="0" marL="0" rtl="0" algn="l">
              <a:spcBef>
                <a:spcPts val="3900"/>
              </a:spcBef>
              <a:spcAft>
                <a:spcPts val="0"/>
              </a:spcAft>
              <a:buNone/>
            </a:pPr>
            <a:r>
              <a:rPr b="1" lang="en-US" sz="4224"/>
              <a:t>Verification &amp; Report</a:t>
            </a:r>
            <a:r>
              <a:rPr lang="en-US" sz="4224"/>
              <a:t>: Users will be able to report a person/post as well as verify the identity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b="1" lang="en-US" sz="4224"/>
              <a:t>Commenting</a:t>
            </a:r>
            <a:r>
              <a:rPr lang="en-US" sz="4224"/>
              <a:t>: Users will be able to comment on posts to move forward with the product.</a:t>
            </a:r>
            <a:endParaRPr sz="4224"/>
          </a:p>
          <a:p>
            <a:pPr indent="0" lvl="0" marL="0" rtl="0" algn="l">
              <a:spcBef>
                <a:spcPts val="3900"/>
              </a:spcBef>
              <a:spcAft>
                <a:spcPts val="0"/>
              </a:spcAft>
              <a:buNone/>
            </a:pPr>
            <a:r>
              <a:rPr b="1" lang="en-US" sz="4224"/>
              <a:t>GPS</a:t>
            </a:r>
            <a:r>
              <a:rPr lang="en-US" sz="4224"/>
              <a:t>: Users will be able to put in the location to find goods near them.</a:t>
            </a:r>
            <a:endParaRPr sz="4224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we think it helps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Other Desirable Stuffs</a:t>
            </a:r>
            <a:endParaRPr/>
          </a:p>
        </p:txBody>
      </p:sp>
      <p:sp>
        <p:nvSpPr>
          <p:cNvPr id="133" name="Google Shape;133;p7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-469391" lvl="0" marL="46939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46"/>
              <a:buFont typeface="Helvetica Neue"/>
              <a:buChar char="•"/>
            </a:pPr>
            <a:r>
              <a:rPr lang="en-US" sz="3696"/>
              <a:t>Desirable Features (the nice features that you really want to have too):</a:t>
            </a:r>
            <a:endParaRPr/>
          </a:p>
          <a:p>
            <a:pPr indent="-469391" lvl="2" marL="1408175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546"/>
              <a:buFont typeface="Helvetica Neue"/>
              <a:buChar char="‣"/>
            </a:pPr>
            <a:r>
              <a:rPr lang="en-US" sz="3696"/>
              <a:t>GPS for ease of location pin-pointing </a:t>
            </a:r>
            <a:endParaRPr/>
          </a:p>
          <a:p>
            <a:pPr indent="-469391" lvl="0" marL="469391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546"/>
              <a:buFont typeface="Helvetica Neue"/>
              <a:buChar char="•"/>
            </a:pPr>
            <a:r>
              <a:rPr lang="en-US" sz="3696"/>
              <a:t>Optional Features (additional cool features that you want to have if there is time):</a:t>
            </a:r>
            <a:endParaRPr/>
          </a:p>
          <a:p>
            <a:pPr indent="-469391" lvl="2" marL="1408175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546"/>
              <a:buFont typeface="Helvetica Neue"/>
              <a:buChar char="‣"/>
            </a:pPr>
            <a:r>
              <a:rPr lang="en-US" sz="3696"/>
              <a:t>Chatbot </a:t>
            </a:r>
            <a:endParaRPr/>
          </a:p>
          <a:p>
            <a:pPr indent="-469391" lvl="2" marL="1408175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546"/>
              <a:buFont typeface="Helvetica Neue"/>
              <a:buChar char="‣"/>
            </a:pPr>
            <a:r>
              <a:rPr lang="en-US" sz="3696"/>
              <a:t>Save My Favorite</a:t>
            </a:r>
            <a:endParaRPr/>
          </a:p>
          <a:p>
            <a:pPr indent="-469391" lvl="2" marL="1408175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546"/>
              <a:buFont typeface="Helvetica Neue"/>
              <a:buChar char="‣"/>
            </a:pPr>
            <a:r>
              <a:rPr lang="en-US" sz="3696"/>
              <a:t>Direct-Messaging</a:t>
            </a:r>
            <a:endParaRPr/>
          </a:p>
          <a:p>
            <a:pPr indent="-469391" lvl="0" marL="469391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546"/>
              <a:buFont typeface="Helvetica Neue"/>
              <a:buChar char="•"/>
            </a:pPr>
            <a:r>
              <a:rPr lang="en-US" sz="3696"/>
              <a:t>Nonfunctional Requirements</a:t>
            </a:r>
            <a:endParaRPr/>
          </a:p>
          <a:p>
            <a:pPr indent="-469391" lvl="2" marL="1408175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546"/>
              <a:buFont typeface="Helvetica Neue"/>
              <a:buChar char="‣"/>
            </a:pPr>
            <a:r>
              <a:rPr lang="en-US" sz="3696"/>
              <a:t>Users can setup their profile</a:t>
            </a:r>
            <a:endParaRPr/>
          </a:p>
          <a:p>
            <a:pPr indent="-469391" lvl="2" marL="1408175" rtl="0" algn="l">
              <a:lnSpc>
                <a:spcPct val="9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4546"/>
              <a:buFont typeface="Helvetica Neue"/>
              <a:buChar char="‣"/>
            </a:pPr>
            <a:r>
              <a:rPr lang="en-US" sz="3696"/>
              <a:t>Users can view the FAQ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