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5143500" cx="9144000"/>
  <p:notesSz cx="6858000" cy="9144000"/>
  <p:embeddedFontLst>
    <p:embeddedFont>
      <p:font typeface="Average"/>
      <p:regular r:id="rId50"/>
    </p:embeddedFont>
    <p:embeddedFont>
      <p:font typeface="Oswald"/>
      <p:regular r:id="rId51"/>
      <p:bold r:id="rId52"/>
    </p:embeddedFont>
    <p:embeddedFont>
      <p:font typeface="Roboto Mon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9911704-5B81-4767-8AAD-2400C7E1A902}">
  <a:tblStyle styleId="{99911704-5B81-4767-8AAD-2400C7E1A90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swald-regular.fntdata"/><Relationship Id="rId50" Type="http://schemas.openxmlformats.org/officeDocument/2006/relationships/font" Target="fonts/Average-regular.fntdata"/><Relationship Id="rId53" Type="http://schemas.openxmlformats.org/officeDocument/2006/relationships/font" Target="fonts/RobotoMono-regular.fntdata"/><Relationship Id="rId52" Type="http://schemas.openxmlformats.org/officeDocument/2006/relationships/font" Target="fonts/Oswald-bold.fntdata"/><Relationship Id="rId11" Type="http://schemas.openxmlformats.org/officeDocument/2006/relationships/slide" Target="slides/slide5.xml"/><Relationship Id="rId55" Type="http://schemas.openxmlformats.org/officeDocument/2006/relationships/font" Target="fonts/RobotoMono-italic.fntdata"/><Relationship Id="rId10" Type="http://schemas.openxmlformats.org/officeDocument/2006/relationships/slide" Target="slides/slide4.xml"/><Relationship Id="rId54" Type="http://schemas.openxmlformats.org/officeDocument/2006/relationships/font" Target="fonts/RobotoMono-bold.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RobotoMon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8b224a0c5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8b224a0c5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85e93dcf65_1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85e93dcf65_1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7cbd6fbb4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7cbd6fbb4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85e93dcf6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85e93dcf6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859f4b13d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859f4b13d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859f4b13d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859f4b13d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85e93dcf65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85e93dcf65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8b224a0c5f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8b224a0c5f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859f4b13d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859f4b13d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859f4b13d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859f4b13d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859f4b13d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859f4b13d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85e93dcf65_1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85e93dcf65_1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85e93dcf65_1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85e93dcf65_1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8b224a0c5f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8b224a0c5f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8b224a0c5f_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8b224a0c5f_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85e93dcf65_1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85e93dcf65_1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8b224a0c5f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8b224a0c5f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85e93dcf65_1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85e93dcf65_1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85e93dcf65_1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85e93dcf65_1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859f4b13d5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859f4b13d5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859f4b13d5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859f4b13d5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859f4b13d5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859f4b13d5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85e93dcf65_1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85e93dcf65_1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859f4b13d5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859f4b13d5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859f4b13d5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859f4b13d5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859f4b13d5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859f4b13d5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859f4b13d5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859f4b13d5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859f4b13d5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859f4b13d5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85e93dcf65_1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85e93dcf65_1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85e93dcf65_1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85e93dcf65_1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85e93dcf65_1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85e93dcf65_1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85e93dcf65_1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85e93dcf65_1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859f4b13d5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859f4b13d5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7cbd6fbb4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7cbd6fbb4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85e93dcf65_1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85e93dcf65_1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85e93dcf65_1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85e93dcf65_1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89a7e7d6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389a7e7d6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85e93dcf65_1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385e93dcf65_1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85e93dcf65_1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85e93dcf65_1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7cbd6fbb4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7cbd6fbb4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85e93dcf65_1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85e93dcf65_1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85e93dcf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85e93dcf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85e93dcf6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85e93dcf6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3"/>
          <p:cNvPicPr preferRelativeResize="0"/>
          <p:nvPr/>
        </p:nvPicPr>
        <p:blipFill>
          <a:blip r:embed="rId3">
            <a:alphaModFix/>
          </a:blip>
          <a:stretch>
            <a:fillRect/>
          </a:stretch>
        </p:blipFill>
        <p:spPr>
          <a:xfrm>
            <a:off x="2442199" y="406874"/>
            <a:ext cx="4143799" cy="2164875"/>
          </a:xfrm>
          <a:prstGeom prst="rect">
            <a:avLst/>
          </a:prstGeom>
          <a:noFill/>
          <a:ln>
            <a:noFill/>
          </a:ln>
        </p:spPr>
      </p:pic>
      <p:sp>
        <p:nvSpPr>
          <p:cNvPr id="60" name="Google Shape;60;p13"/>
          <p:cNvSpPr txBox="1"/>
          <p:nvPr>
            <p:ph idx="1" type="body"/>
          </p:nvPr>
        </p:nvSpPr>
        <p:spPr>
          <a:xfrm>
            <a:off x="879600" y="3348501"/>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2100"/>
              <a:t>Project by: Stacey Burns, Gopi Rayini, Qi Chen, Yongxiang Chen, Pedro Ramirez, and James Rose </a:t>
            </a:r>
            <a:endParaRPr sz="2100"/>
          </a:p>
        </p:txBody>
      </p:sp>
      <p:cxnSp>
        <p:nvCxnSpPr>
          <p:cNvPr id="61" name="Google Shape;61;p13"/>
          <p:cNvCxnSpPr/>
          <p:nvPr/>
        </p:nvCxnSpPr>
        <p:spPr>
          <a:xfrm flipH="1" rot="10800000">
            <a:off x="1307850" y="2954275"/>
            <a:ext cx="6412500" cy="117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2"/>
          <p:cNvPicPr preferRelativeResize="0"/>
          <p:nvPr/>
        </p:nvPicPr>
        <p:blipFill>
          <a:blip r:embed="rId3">
            <a:alphaModFix/>
          </a:blip>
          <a:stretch>
            <a:fillRect/>
          </a:stretch>
        </p:blipFill>
        <p:spPr>
          <a:xfrm>
            <a:off x="2442199" y="406874"/>
            <a:ext cx="4143799" cy="2164875"/>
          </a:xfrm>
          <a:prstGeom prst="rect">
            <a:avLst/>
          </a:prstGeom>
          <a:noFill/>
          <a:ln>
            <a:noFill/>
          </a:ln>
        </p:spPr>
      </p:pic>
      <p:sp>
        <p:nvSpPr>
          <p:cNvPr id="119" name="Google Shape;119;p22"/>
          <p:cNvSpPr txBox="1"/>
          <p:nvPr>
            <p:ph idx="1" type="body"/>
          </p:nvPr>
        </p:nvSpPr>
        <p:spPr>
          <a:xfrm>
            <a:off x="879600" y="3348501"/>
            <a:ext cx="7801500" cy="792600"/>
          </a:xfrm>
          <a:prstGeom prst="rect">
            <a:avLst/>
          </a:prstGeom>
        </p:spPr>
        <p:txBody>
          <a:bodyPr anchorCtr="0" anchor="t" bIns="91425" lIns="91425" spcFirstLastPara="1" rIns="91425" wrap="square" tIns="91425">
            <a:noAutofit/>
          </a:bodyPr>
          <a:lstStyle/>
          <a:p>
            <a:pPr indent="0" lvl="0" marL="457200" rtl="0" algn="ctr">
              <a:spcBef>
                <a:spcPts val="0"/>
              </a:spcBef>
              <a:spcAft>
                <a:spcPts val="1200"/>
              </a:spcAft>
              <a:buNone/>
            </a:pPr>
            <a:r>
              <a:rPr lang="en" sz="2100"/>
              <a:t>3. Design</a:t>
            </a:r>
            <a:endParaRPr sz="2100"/>
          </a:p>
        </p:txBody>
      </p:sp>
      <p:cxnSp>
        <p:nvCxnSpPr>
          <p:cNvPr id="120" name="Google Shape;120;p22"/>
          <p:cNvCxnSpPr/>
          <p:nvPr/>
        </p:nvCxnSpPr>
        <p:spPr>
          <a:xfrm flipH="1" rot="10800000">
            <a:off x="1307850" y="2954275"/>
            <a:ext cx="6412500" cy="117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 Stack</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Frontend: React, TypeScript, Vite</a:t>
            </a:r>
            <a:endParaRPr/>
          </a:p>
          <a:p>
            <a:pPr indent="0" lvl="0" marL="0" rtl="0" algn="l">
              <a:spcBef>
                <a:spcPts val="1200"/>
              </a:spcBef>
              <a:spcAft>
                <a:spcPts val="0"/>
              </a:spcAft>
              <a:buNone/>
            </a:pPr>
            <a:r>
              <a:rPr lang="en"/>
              <a:t>Backend: Java Spring Boot, Maven</a:t>
            </a:r>
            <a:endParaRPr/>
          </a:p>
          <a:p>
            <a:pPr indent="0" lvl="0" marL="0" rtl="0" algn="l">
              <a:spcBef>
                <a:spcPts val="1200"/>
              </a:spcBef>
              <a:spcAft>
                <a:spcPts val="0"/>
              </a:spcAft>
              <a:buNone/>
            </a:pPr>
            <a:r>
              <a:rPr lang="en"/>
              <a:t>Database: SQL RDBMS (MySQL, AWS RDS)</a:t>
            </a:r>
            <a:endParaRPr/>
          </a:p>
          <a:p>
            <a:pPr indent="0" lvl="0" marL="0" rtl="0" algn="l">
              <a:spcBef>
                <a:spcPts val="1200"/>
              </a:spcBef>
              <a:spcAft>
                <a:spcPts val="0"/>
              </a:spcAft>
              <a:buNone/>
            </a:pPr>
            <a:r>
              <a:rPr lang="en"/>
              <a:t>Data Source: Rise Jobs API</a:t>
            </a:r>
            <a:endParaRPr/>
          </a:p>
          <a:p>
            <a:pPr indent="0" lvl="0" marL="0" rtl="0" algn="l">
              <a:spcBef>
                <a:spcPts val="1200"/>
              </a:spcBef>
              <a:spcAft>
                <a:spcPts val="1200"/>
              </a:spcAft>
              <a:buNone/>
            </a:pPr>
            <a:r>
              <a:rPr lang="en"/>
              <a:t>Styling: Bootstrap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 Level of Architecture</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React (client)</a:t>
            </a:r>
            <a:endParaRPr/>
          </a:p>
          <a:p>
            <a:pPr indent="0" lvl="0" marL="0" rtl="0" algn="l">
              <a:spcBef>
                <a:spcPts val="1200"/>
              </a:spcBef>
              <a:spcAft>
                <a:spcPts val="0"/>
              </a:spcAft>
              <a:buNone/>
            </a:pPr>
            <a:r>
              <a:rPr lang="en"/>
              <a:t>└── Java Backend (REST)</a:t>
            </a:r>
            <a:endParaRPr/>
          </a:p>
          <a:p>
            <a:pPr indent="0" lvl="0" marL="0" rtl="0" algn="l">
              <a:spcBef>
                <a:spcPts val="1200"/>
              </a:spcBef>
              <a:spcAft>
                <a:spcPts val="0"/>
              </a:spcAft>
              <a:buNone/>
            </a:pPr>
            <a:r>
              <a:rPr lang="en"/>
              <a:t>├── Rise Jobs API (read-only)</a:t>
            </a:r>
            <a:endParaRPr/>
          </a:p>
          <a:p>
            <a:pPr indent="0" lvl="0" marL="0" rtl="0" algn="l">
              <a:spcBef>
                <a:spcPts val="1200"/>
              </a:spcBef>
              <a:spcAft>
                <a:spcPts val="0"/>
              </a:spcAft>
              <a:buNone/>
            </a:pPr>
            <a:r>
              <a:rPr lang="en"/>
              <a:t>└── SQL Database (users, saved jobs, applications)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Frontend Architecture - Client            Server </a:t>
            </a:r>
            <a:endParaRPr/>
          </a:p>
        </p:txBody>
      </p:sp>
      <p:sp>
        <p:nvSpPr>
          <p:cNvPr id="138" name="Google Shape;138;p25"/>
          <p:cNvSpPr txBox="1"/>
          <p:nvPr>
            <p:ph idx="1" type="body"/>
          </p:nvPr>
        </p:nvSpPr>
        <p:spPr>
          <a:xfrm>
            <a:off x="311700" y="1152475"/>
            <a:ext cx="8520600" cy="3613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267">
                <a:solidFill>
                  <a:schemeClr val="dk1"/>
                </a:solidFill>
                <a:latin typeface="Arial"/>
                <a:ea typeface="Arial"/>
                <a:cs typeface="Arial"/>
                <a:sym typeface="Arial"/>
              </a:rPr>
              <a:t>Our React + TypeScript frontend is organized into pages and reusable components. </a:t>
            </a:r>
            <a:endParaRPr sz="1267">
              <a:solidFill>
                <a:schemeClr val="dk1"/>
              </a:solidFill>
              <a:latin typeface="Arial"/>
              <a:ea typeface="Arial"/>
              <a:cs typeface="Arial"/>
              <a:sym typeface="Arial"/>
            </a:endParaRPr>
          </a:p>
          <a:p>
            <a:pPr indent="0" lvl="0" marL="0" rtl="0" algn="l">
              <a:spcBef>
                <a:spcPts val="1200"/>
              </a:spcBef>
              <a:spcAft>
                <a:spcPts val="0"/>
              </a:spcAft>
              <a:buNone/>
            </a:pPr>
            <a:r>
              <a:rPr lang="en" sz="1267">
                <a:solidFill>
                  <a:schemeClr val="dk1"/>
                </a:solidFill>
                <a:latin typeface="Arial"/>
                <a:ea typeface="Arial"/>
                <a:cs typeface="Arial"/>
                <a:sym typeface="Arial"/>
              </a:rPr>
              <a:t>An API client centralizes the base URL, JSON handling, and JWT auth headers. </a:t>
            </a:r>
            <a:endParaRPr sz="1267">
              <a:solidFill>
                <a:schemeClr val="dk1"/>
              </a:solidFill>
              <a:latin typeface="Arial"/>
              <a:ea typeface="Arial"/>
              <a:cs typeface="Arial"/>
              <a:sym typeface="Arial"/>
            </a:endParaRPr>
          </a:p>
          <a:p>
            <a:pPr indent="0" lvl="0" marL="0" rtl="0" algn="l">
              <a:spcBef>
                <a:spcPts val="1200"/>
              </a:spcBef>
              <a:spcAft>
                <a:spcPts val="0"/>
              </a:spcAft>
              <a:buNone/>
            </a:pPr>
            <a:r>
              <a:rPr lang="en" sz="1267">
                <a:solidFill>
                  <a:schemeClr val="dk1"/>
                </a:solidFill>
                <a:latin typeface="Arial"/>
                <a:ea typeface="Arial"/>
                <a:cs typeface="Arial"/>
                <a:sym typeface="Arial"/>
              </a:rPr>
              <a:t>The Content page uses another external API to fetch job listings; </a:t>
            </a:r>
            <a:endParaRPr sz="1267">
              <a:solidFill>
                <a:schemeClr val="dk1"/>
              </a:solidFill>
              <a:latin typeface="Arial"/>
              <a:ea typeface="Arial"/>
              <a:cs typeface="Arial"/>
              <a:sym typeface="Arial"/>
            </a:endParaRPr>
          </a:p>
          <a:p>
            <a:pPr indent="0" lvl="0" marL="0" rtl="0" algn="l">
              <a:spcBef>
                <a:spcPts val="1200"/>
              </a:spcBef>
              <a:spcAft>
                <a:spcPts val="0"/>
              </a:spcAft>
              <a:buNone/>
            </a:pPr>
            <a:r>
              <a:rPr lang="en" sz="1267">
                <a:solidFill>
                  <a:schemeClr val="dk1"/>
                </a:solidFill>
                <a:latin typeface="Arial"/>
                <a:ea typeface="Arial"/>
                <a:cs typeface="Arial"/>
                <a:sym typeface="Arial"/>
              </a:rPr>
              <a:t>The Login/Register pages use it to obtain a JWT, which we store and attach to all subsequent requests. From then on, every job action—browse, save, apply, and delete—runs through this client.</a:t>
            </a:r>
            <a:endParaRPr sz="1267">
              <a:solidFill>
                <a:schemeClr val="dk1"/>
              </a:solidFill>
              <a:latin typeface="Arial"/>
              <a:ea typeface="Arial"/>
              <a:cs typeface="Arial"/>
              <a:sym typeface="Arial"/>
            </a:endParaRPr>
          </a:p>
          <a:p>
            <a:pPr indent="0" lvl="0" marL="0" rtl="0" algn="l">
              <a:spcBef>
                <a:spcPts val="1200"/>
              </a:spcBef>
              <a:spcAft>
                <a:spcPts val="0"/>
              </a:spcAft>
              <a:buNone/>
            </a:pPr>
            <a:r>
              <a:rPr lang="en" sz="1267">
                <a:solidFill>
                  <a:schemeClr val="dk1"/>
                </a:solidFill>
                <a:latin typeface="Arial"/>
                <a:ea typeface="Arial"/>
                <a:cs typeface="Arial"/>
                <a:sym typeface="Arial"/>
              </a:rPr>
              <a:t>The Listings view uses a three-panel layout: a job list (left), selected job details (center), and filters with a theme toggle (right).</a:t>
            </a:r>
            <a:endParaRPr sz="1267">
              <a:solidFill>
                <a:schemeClr val="dk1"/>
              </a:solidFill>
              <a:latin typeface="Arial"/>
              <a:ea typeface="Arial"/>
              <a:cs typeface="Arial"/>
              <a:sym typeface="Arial"/>
            </a:endParaRPr>
          </a:p>
          <a:p>
            <a:pPr indent="0" lvl="0" marL="0" rtl="0" algn="l">
              <a:lnSpc>
                <a:spcPct val="150000"/>
              </a:lnSpc>
              <a:spcBef>
                <a:spcPts val="1200"/>
              </a:spcBef>
              <a:spcAft>
                <a:spcPts val="1200"/>
              </a:spcAft>
              <a:buSzPts val="440"/>
              <a:buNone/>
            </a:pPr>
            <a:r>
              <a:t/>
            </a:r>
            <a:endParaRPr sz="1267">
              <a:solidFill>
                <a:schemeClr val="dk1"/>
              </a:solidFill>
              <a:latin typeface="Arial"/>
              <a:ea typeface="Arial"/>
              <a:cs typeface="Arial"/>
              <a:sym typeface="Arial"/>
            </a:endParaRPr>
          </a:p>
        </p:txBody>
      </p:sp>
      <p:sp>
        <p:nvSpPr>
          <p:cNvPr id="139" name="Google Shape;139;p25"/>
          <p:cNvSpPr/>
          <p:nvPr/>
        </p:nvSpPr>
        <p:spPr>
          <a:xfrm>
            <a:off x="4228575" y="661475"/>
            <a:ext cx="789900" cy="139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Frontend Architecture - Client            Server </a:t>
            </a:r>
            <a:endParaRPr/>
          </a:p>
        </p:txBody>
      </p:sp>
      <p:sp>
        <p:nvSpPr>
          <p:cNvPr id="145" name="Google Shape;145;p26"/>
          <p:cNvSpPr txBox="1"/>
          <p:nvPr>
            <p:ph idx="1" type="body"/>
          </p:nvPr>
        </p:nvSpPr>
        <p:spPr>
          <a:xfrm>
            <a:off x="311700" y="1152475"/>
            <a:ext cx="8520600" cy="3613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40"/>
              <a:buNone/>
            </a:pPr>
            <a:r>
              <a:rPr b="1" lang="en" sz="1267">
                <a:solidFill>
                  <a:schemeClr val="dk1"/>
                </a:solidFill>
                <a:latin typeface="Arial"/>
                <a:ea typeface="Arial"/>
                <a:cs typeface="Arial"/>
                <a:sym typeface="Arial"/>
              </a:rPr>
              <a:t>Stack:</a:t>
            </a:r>
            <a:r>
              <a:rPr lang="en" sz="1267">
                <a:solidFill>
                  <a:schemeClr val="dk1"/>
                </a:solidFill>
                <a:latin typeface="Arial"/>
                <a:ea typeface="Arial"/>
                <a:cs typeface="Arial"/>
                <a:sym typeface="Arial"/>
              </a:rPr>
              <a:t> React 18 + TypeScript, Vite, Bootstrap</a:t>
            </a:r>
            <a:endParaRPr sz="1267">
              <a:solidFill>
                <a:schemeClr val="dk1"/>
              </a:solidFill>
              <a:latin typeface="Arial"/>
              <a:ea typeface="Arial"/>
              <a:cs typeface="Arial"/>
              <a:sym typeface="Arial"/>
            </a:endParaRPr>
          </a:p>
          <a:p>
            <a:pPr indent="0" lvl="0" marL="0" rtl="0" algn="l">
              <a:lnSpc>
                <a:spcPct val="100000"/>
              </a:lnSpc>
              <a:spcBef>
                <a:spcPts val="1200"/>
              </a:spcBef>
              <a:spcAft>
                <a:spcPts val="0"/>
              </a:spcAft>
              <a:buSzPts val="440"/>
              <a:buNone/>
            </a:pPr>
            <a:r>
              <a:rPr b="1" lang="en" sz="1267">
                <a:solidFill>
                  <a:schemeClr val="dk1"/>
                </a:solidFill>
                <a:latin typeface="Arial"/>
                <a:ea typeface="Arial"/>
                <a:cs typeface="Arial"/>
                <a:sym typeface="Arial"/>
              </a:rPr>
              <a:t>Pages (React-Routing):</a:t>
            </a:r>
            <a:r>
              <a:rPr lang="en" sz="1267">
                <a:solidFill>
                  <a:schemeClr val="dk1"/>
                </a:solidFill>
                <a:latin typeface="Arial"/>
                <a:ea typeface="Arial"/>
                <a:cs typeface="Arial"/>
                <a:sym typeface="Arial"/>
              </a:rPr>
              <a:t> </a:t>
            </a:r>
            <a:r>
              <a:rPr lang="en" sz="1267">
                <a:solidFill>
                  <a:schemeClr val="dk1"/>
                </a:solidFill>
                <a:latin typeface="Roboto Mono"/>
                <a:ea typeface="Roboto Mono"/>
                <a:cs typeface="Roboto Mono"/>
                <a:sym typeface="Roboto Mono"/>
              </a:rPr>
              <a:t>Login</a:t>
            </a:r>
            <a:r>
              <a:rPr lang="en" sz="1267">
                <a:solidFill>
                  <a:schemeClr val="dk1"/>
                </a:solidFill>
                <a:latin typeface="Arial"/>
                <a:ea typeface="Arial"/>
                <a:cs typeface="Arial"/>
                <a:sym typeface="Arial"/>
              </a:rPr>
              <a:t>, </a:t>
            </a:r>
            <a:r>
              <a:rPr lang="en" sz="1267">
                <a:solidFill>
                  <a:schemeClr val="dk1"/>
                </a:solidFill>
                <a:latin typeface="Roboto Mono"/>
                <a:ea typeface="Roboto Mono"/>
                <a:cs typeface="Roboto Mono"/>
                <a:sym typeface="Roboto Mono"/>
              </a:rPr>
              <a:t>Register</a:t>
            </a:r>
            <a:r>
              <a:rPr lang="en" sz="1267">
                <a:solidFill>
                  <a:schemeClr val="dk1"/>
                </a:solidFill>
                <a:latin typeface="Arial"/>
                <a:ea typeface="Arial"/>
                <a:cs typeface="Arial"/>
                <a:sym typeface="Arial"/>
              </a:rPr>
              <a:t>, </a:t>
            </a:r>
            <a:r>
              <a:rPr lang="en" sz="1267">
                <a:solidFill>
                  <a:schemeClr val="dk1"/>
                </a:solidFill>
                <a:latin typeface="Roboto Mono"/>
                <a:ea typeface="Roboto Mono"/>
                <a:cs typeface="Roboto Mono"/>
                <a:sym typeface="Roboto Mono"/>
              </a:rPr>
              <a:t>Content</a:t>
            </a:r>
            <a:r>
              <a:rPr lang="en" sz="1267">
                <a:solidFill>
                  <a:schemeClr val="dk1"/>
                </a:solidFill>
                <a:latin typeface="Arial"/>
                <a:ea typeface="Arial"/>
                <a:cs typeface="Arial"/>
                <a:sym typeface="Arial"/>
              </a:rPr>
              <a:t> (Job Listings), </a:t>
            </a:r>
            <a:r>
              <a:rPr lang="en" sz="1267">
                <a:solidFill>
                  <a:schemeClr val="dk1"/>
                </a:solidFill>
                <a:latin typeface="Roboto Mono"/>
                <a:ea typeface="Roboto Mono"/>
                <a:cs typeface="Roboto Mono"/>
                <a:sym typeface="Roboto Mono"/>
              </a:rPr>
              <a:t>MyJobs</a:t>
            </a:r>
            <a:endParaRPr sz="1267">
              <a:solidFill>
                <a:schemeClr val="dk1"/>
              </a:solidFill>
              <a:latin typeface="Roboto Mono"/>
              <a:ea typeface="Roboto Mono"/>
              <a:cs typeface="Roboto Mono"/>
              <a:sym typeface="Roboto Mono"/>
            </a:endParaRPr>
          </a:p>
          <a:p>
            <a:pPr indent="0" lvl="0" marL="0" rtl="0" algn="l">
              <a:lnSpc>
                <a:spcPct val="100000"/>
              </a:lnSpc>
              <a:spcBef>
                <a:spcPts val="1200"/>
              </a:spcBef>
              <a:spcAft>
                <a:spcPts val="0"/>
              </a:spcAft>
              <a:buSzPts val="440"/>
              <a:buNone/>
            </a:pPr>
            <a:r>
              <a:rPr b="1" lang="en" sz="1267">
                <a:solidFill>
                  <a:schemeClr val="dk1"/>
                </a:solidFill>
                <a:latin typeface="Arial"/>
                <a:ea typeface="Arial"/>
                <a:cs typeface="Arial"/>
                <a:sym typeface="Arial"/>
              </a:rPr>
              <a:t>Key Components:</a:t>
            </a:r>
            <a:endParaRPr b="1" sz="1267">
              <a:solidFill>
                <a:schemeClr val="dk1"/>
              </a:solidFill>
              <a:latin typeface="Arial"/>
              <a:ea typeface="Arial"/>
              <a:cs typeface="Arial"/>
              <a:sym typeface="Arial"/>
            </a:endParaRPr>
          </a:p>
          <a:p>
            <a:pPr indent="-309060" lvl="0" marL="457200" rtl="0" algn="l">
              <a:lnSpc>
                <a:spcPct val="100000"/>
              </a:lnSpc>
              <a:spcBef>
                <a:spcPts val="1200"/>
              </a:spcBef>
              <a:spcAft>
                <a:spcPts val="0"/>
              </a:spcAft>
              <a:buClr>
                <a:schemeClr val="dk1"/>
              </a:buClr>
              <a:buSzPts val="1267"/>
              <a:buFont typeface="Arial"/>
              <a:buChar char="●"/>
            </a:pPr>
            <a:r>
              <a:rPr lang="en" sz="1267">
                <a:solidFill>
                  <a:schemeClr val="dk1"/>
                </a:solidFill>
                <a:latin typeface="Roboto Mono"/>
                <a:ea typeface="Roboto Mono"/>
                <a:cs typeface="Roboto Mono"/>
                <a:sym typeface="Roboto Mono"/>
              </a:rPr>
              <a:t>JobsViewList</a:t>
            </a:r>
            <a:r>
              <a:rPr lang="en" sz="1267">
                <a:solidFill>
                  <a:schemeClr val="dk1"/>
                </a:solidFill>
                <a:latin typeface="Arial"/>
                <a:ea typeface="Arial"/>
                <a:cs typeface="Arial"/>
                <a:sym typeface="Arial"/>
              </a:rPr>
              <a:t> (left list) + </a:t>
            </a:r>
            <a:r>
              <a:rPr lang="en" sz="1267">
                <a:solidFill>
                  <a:schemeClr val="dk1"/>
                </a:solidFill>
                <a:latin typeface="Roboto Mono"/>
                <a:ea typeface="Roboto Mono"/>
                <a:cs typeface="Roboto Mono"/>
                <a:sym typeface="Roboto Mono"/>
              </a:rPr>
              <a:t>JobCard</a:t>
            </a:r>
            <a:r>
              <a:rPr lang="en" sz="1267">
                <a:solidFill>
                  <a:schemeClr val="dk1"/>
                </a:solidFill>
                <a:latin typeface="Arial"/>
                <a:ea typeface="Arial"/>
                <a:cs typeface="Arial"/>
                <a:sym typeface="Arial"/>
              </a:rPr>
              <a:t> (details panel)</a:t>
            </a:r>
            <a:br>
              <a:rPr lang="en" sz="1267">
                <a:solidFill>
                  <a:schemeClr val="dk1"/>
                </a:solidFill>
                <a:latin typeface="Arial"/>
                <a:ea typeface="Arial"/>
                <a:cs typeface="Arial"/>
                <a:sym typeface="Arial"/>
              </a:rPr>
            </a:br>
            <a:endParaRPr sz="1267">
              <a:solidFill>
                <a:schemeClr val="dk1"/>
              </a:solidFill>
              <a:latin typeface="Arial"/>
              <a:ea typeface="Arial"/>
              <a:cs typeface="Arial"/>
              <a:sym typeface="Arial"/>
            </a:endParaRPr>
          </a:p>
          <a:p>
            <a:pPr indent="-309060" lvl="0" marL="457200" rtl="0" algn="l">
              <a:lnSpc>
                <a:spcPct val="100000"/>
              </a:lnSpc>
              <a:spcBef>
                <a:spcPts val="0"/>
              </a:spcBef>
              <a:spcAft>
                <a:spcPts val="0"/>
              </a:spcAft>
              <a:buClr>
                <a:schemeClr val="dk1"/>
              </a:buClr>
              <a:buSzPts val="1267"/>
              <a:buFont typeface="Arial"/>
              <a:buChar char="●"/>
            </a:pPr>
            <a:r>
              <a:rPr lang="en" sz="1267">
                <a:solidFill>
                  <a:schemeClr val="dk1"/>
                </a:solidFill>
                <a:latin typeface="Roboto Mono"/>
                <a:ea typeface="Roboto Mono"/>
                <a:cs typeface="Roboto Mono"/>
                <a:sym typeface="Roboto Mono"/>
              </a:rPr>
              <a:t>Aside</a:t>
            </a:r>
            <a:r>
              <a:rPr lang="en" sz="1267">
                <a:solidFill>
                  <a:schemeClr val="dk1"/>
                </a:solidFill>
                <a:latin typeface="Arial"/>
                <a:ea typeface="Arial"/>
                <a:cs typeface="Arial"/>
                <a:sym typeface="Arial"/>
              </a:rPr>
              <a:t> with filters (</a:t>
            </a:r>
            <a:r>
              <a:rPr lang="en" sz="1267">
                <a:solidFill>
                  <a:schemeClr val="dk1"/>
                </a:solidFill>
                <a:latin typeface="Roboto Mono"/>
                <a:ea typeface="Roboto Mono"/>
                <a:cs typeface="Roboto Mono"/>
                <a:sym typeface="Roboto Mono"/>
              </a:rPr>
              <a:t>Field</a:t>
            </a:r>
            <a:r>
              <a:rPr lang="en" sz="1267">
                <a:solidFill>
                  <a:schemeClr val="dk1"/>
                </a:solidFill>
                <a:latin typeface="Arial"/>
                <a:ea typeface="Arial"/>
                <a:cs typeface="Arial"/>
                <a:sym typeface="Arial"/>
              </a:rPr>
              <a:t>, </a:t>
            </a:r>
            <a:r>
              <a:rPr lang="en" sz="1267">
                <a:solidFill>
                  <a:schemeClr val="dk1"/>
                </a:solidFill>
                <a:latin typeface="Roboto Mono"/>
                <a:ea typeface="Roboto Mono"/>
                <a:cs typeface="Roboto Mono"/>
                <a:sym typeface="Roboto Mono"/>
              </a:rPr>
              <a:t>Location</a:t>
            </a:r>
            <a:r>
              <a:rPr lang="en" sz="1267">
                <a:solidFill>
                  <a:schemeClr val="dk1"/>
                </a:solidFill>
                <a:latin typeface="Arial"/>
                <a:ea typeface="Arial"/>
                <a:cs typeface="Arial"/>
                <a:sym typeface="Arial"/>
              </a:rPr>
              <a:t>, </a:t>
            </a:r>
            <a:r>
              <a:rPr lang="en" sz="1267">
                <a:solidFill>
                  <a:schemeClr val="dk1"/>
                </a:solidFill>
                <a:latin typeface="Roboto Mono"/>
                <a:ea typeface="Roboto Mono"/>
                <a:cs typeface="Roboto Mono"/>
                <a:sym typeface="Roboto Mono"/>
              </a:rPr>
              <a:t>Type</a:t>
            </a:r>
            <a:r>
              <a:rPr lang="en" sz="1267">
                <a:solidFill>
                  <a:schemeClr val="dk1"/>
                </a:solidFill>
                <a:latin typeface="Arial"/>
                <a:ea typeface="Arial"/>
                <a:cs typeface="Arial"/>
                <a:sym typeface="Arial"/>
              </a:rPr>
              <a:t>)</a:t>
            </a:r>
            <a:br>
              <a:rPr lang="en" sz="1267">
                <a:solidFill>
                  <a:schemeClr val="dk1"/>
                </a:solidFill>
                <a:latin typeface="Arial"/>
                <a:ea typeface="Arial"/>
                <a:cs typeface="Arial"/>
                <a:sym typeface="Arial"/>
              </a:rPr>
            </a:br>
            <a:endParaRPr sz="1267">
              <a:solidFill>
                <a:schemeClr val="dk1"/>
              </a:solidFill>
              <a:latin typeface="Arial"/>
              <a:ea typeface="Arial"/>
              <a:cs typeface="Arial"/>
              <a:sym typeface="Arial"/>
            </a:endParaRPr>
          </a:p>
          <a:p>
            <a:pPr indent="-309060" lvl="0" marL="457200" rtl="0" algn="l">
              <a:lnSpc>
                <a:spcPct val="100000"/>
              </a:lnSpc>
              <a:spcBef>
                <a:spcPts val="0"/>
              </a:spcBef>
              <a:spcAft>
                <a:spcPts val="0"/>
              </a:spcAft>
              <a:buClr>
                <a:schemeClr val="dk1"/>
              </a:buClr>
              <a:buSzPts val="1267"/>
              <a:buFont typeface="Arial"/>
              <a:buChar char="●"/>
            </a:pPr>
            <a:r>
              <a:rPr lang="en" sz="1267">
                <a:solidFill>
                  <a:schemeClr val="dk1"/>
                </a:solidFill>
                <a:latin typeface="Roboto Mono"/>
                <a:ea typeface="Roboto Mono"/>
                <a:cs typeface="Roboto Mono"/>
                <a:sym typeface="Roboto Mono"/>
              </a:rPr>
              <a:t>Header</a:t>
            </a:r>
            <a:r>
              <a:rPr lang="en" sz="1267">
                <a:solidFill>
                  <a:schemeClr val="dk1"/>
                </a:solidFill>
                <a:latin typeface="Arial"/>
                <a:ea typeface="Arial"/>
                <a:cs typeface="Arial"/>
                <a:sym typeface="Arial"/>
              </a:rPr>
              <a:t> / </a:t>
            </a:r>
            <a:r>
              <a:rPr lang="en" sz="1267">
                <a:solidFill>
                  <a:schemeClr val="dk1"/>
                </a:solidFill>
                <a:latin typeface="Roboto Mono"/>
                <a:ea typeface="Roboto Mono"/>
                <a:cs typeface="Roboto Mono"/>
                <a:sym typeface="Roboto Mono"/>
              </a:rPr>
              <a:t>Footer</a:t>
            </a:r>
            <a:endParaRPr sz="1267">
              <a:solidFill>
                <a:schemeClr val="dk1"/>
              </a:solidFill>
              <a:latin typeface="Roboto Mono"/>
              <a:ea typeface="Roboto Mono"/>
              <a:cs typeface="Roboto Mono"/>
              <a:sym typeface="Roboto Mono"/>
            </a:endParaRPr>
          </a:p>
          <a:p>
            <a:pPr indent="0" lvl="0" marL="0" rtl="0" algn="l">
              <a:lnSpc>
                <a:spcPct val="100000"/>
              </a:lnSpc>
              <a:spcBef>
                <a:spcPts val="1200"/>
              </a:spcBef>
              <a:spcAft>
                <a:spcPts val="0"/>
              </a:spcAft>
              <a:buSzPts val="440"/>
              <a:buNone/>
            </a:pPr>
            <a:r>
              <a:rPr b="1" lang="en" sz="1267">
                <a:solidFill>
                  <a:schemeClr val="dk1"/>
                </a:solidFill>
                <a:latin typeface="Arial"/>
                <a:ea typeface="Arial"/>
                <a:cs typeface="Arial"/>
                <a:sym typeface="Arial"/>
              </a:rPr>
              <a:t>State &amp; Theming:</a:t>
            </a:r>
            <a:r>
              <a:rPr lang="en" sz="1267">
                <a:solidFill>
                  <a:schemeClr val="dk1"/>
                </a:solidFill>
                <a:latin typeface="Arial"/>
                <a:ea typeface="Arial"/>
                <a:cs typeface="Arial"/>
                <a:sym typeface="Arial"/>
              </a:rPr>
              <a:t> </a:t>
            </a:r>
            <a:r>
              <a:rPr lang="en" sz="1267">
                <a:solidFill>
                  <a:schemeClr val="dk1"/>
                </a:solidFill>
                <a:latin typeface="Roboto Mono"/>
                <a:ea typeface="Roboto Mono"/>
                <a:cs typeface="Roboto Mono"/>
                <a:sym typeface="Roboto Mono"/>
              </a:rPr>
              <a:t>ThemeContext</a:t>
            </a:r>
            <a:r>
              <a:rPr lang="en" sz="1267">
                <a:solidFill>
                  <a:schemeClr val="dk1"/>
                </a:solidFill>
                <a:latin typeface="Arial"/>
                <a:ea typeface="Arial"/>
                <a:cs typeface="Arial"/>
                <a:sym typeface="Arial"/>
              </a:rPr>
              <a:t> (light/dark), local UI state per component</a:t>
            </a:r>
            <a:br>
              <a:rPr lang="en" sz="1267">
                <a:solidFill>
                  <a:schemeClr val="dk1"/>
                </a:solidFill>
                <a:latin typeface="Arial"/>
                <a:ea typeface="Arial"/>
                <a:cs typeface="Arial"/>
                <a:sym typeface="Arial"/>
              </a:rPr>
            </a:br>
            <a:endParaRPr sz="1267">
              <a:solidFill>
                <a:schemeClr val="dk1"/>
              </a:solidFill>
              <a:latin typeface="Arial"/>
              <a:ea typeface="Arial"/>
              <a:cs typeface="Arial"/>
              <a:sym typeface="Arial"/>
            </a:endParaRPr>
          </a:p>
          <a:p>
            <a:pPr indent="0" lvl="0" marL="0" rtl="0" algn="l">
              <a:lnSpc>
                <a:spcPct val="100000"/>
              </a:lnSpc>
              <a:spcBef>
                <a:spcPts val="0"/>
              </a:spcBef>
              <a:spcAft>
                <a:spcPts val="0"/>
              </a:spcAft>
              <a:buSzPts val="440"/>
              <a:buNone/>
            </a:pPr>
            <a:r>
              <a:rPr b="1" lang="en" sz="1267">
                <a:solidFill>
                  <a:schemeClr val="dk1"/>
                </a:solidFill>
                <a:latin typeface="Arial"/>
                <a:ea typeface="Arial"/>
                <a:cs typeface="Arial"/>
                <a:sym typeface="Arial"/>
              </a:rPr>
              <a:t>API Client:</a:t>
            </a:r>
            <a:r>
              <a:rPr lang="en" sz="1267">
                <a:solidFill>
                  <a:schemeClr val="dk1"/>
                </a:solidFill>
                <a:latin typeface="Arial"/>
                <a:ea typeface="Arial"/>
                <a:cs typeface="Arial"/>
                <a:sym typeface="Arial"/>
              </a:rPr>
              <a:t> REST api to fetch the jobs, and connect with the back end</a:t>
            </a:r>
            <a:endParaRPr sz="1267">
              <a:solidFill>
                <a:schemeClr val="dk1"/>
              </a:solidFill>
              <a:latin typeface="Arial"/>
              <a:ea typeface="Arial"/>
              <a:cs typeface="Arial"/>
              <a:sym typeface="Arial"/>
            </a:endParaRPr>
          </a:p>
          <a:p>
            <a:pPr indent="0" lvl="0" marL="0" rtl="0" algn="l">
              <a:lnSpc>
                <a:spcPct val="150000"/>
              </a:lnSpc>
              <a:spcBef>
                <a:spcPts val="1200"/>
              </a:spcBef>
              <a:spcAft>
                <a:spcPts val="0"/>
              </a:spcAft>
              <a:buSzPts val="440"/>
              <a:buNone/>
            </a:pPr>
            <a:r>
              <a:rPr b="1" lang="en" sz="1267">
                <a:solidFill>
                  <a:schemeClr val="dk1"/>
                </a:solidFill>
                <a:latin typeface="Arial"/>
                <a:ea typeface="Arial"/>
                <a:cs typeface="Arial"/>
                <a:sym typeface="Arial"/>
              </a:rPr>
              <a:t>Auth Flow:</a:t>
            </a:r>
            <a:r>
              <a:rPr lang="en" sz="1267">
                <a:solidFill>
                  <a:schemeClr val="dk1"/>
                </a:solidFill>
                <a:latin typeface="Arial"/>
                <a:ea typeface="Arial"/>
                <a:cs typeface="Arial"/>
                <a:sym typeface="Arial"/>
              </a:rPr>
              <a:t> login/register → store JWT → attach </a:t>
            </a:r>
            <a:r>
              <a:rPr lang="en" sz="1267">
                <a:solidFill>
                  <a:schemeClr val="dk1"/>
                </a:solidFill>
                <a:latin typeface="Roboto Mono"/>
                <a:ea typeface="Roboto Mono"/>
                <a:cs typeface="Roboto Mono"/>
                <a:sym typeface="Roboto Mono"/>
              </a:rPr>
              <a:t>Authorization: Bearer &lt;token&gt;</a:t>
            </a:r>
            <a:r>
              <a:rPr lang="en" sz="1267">
                <a:solidFill>
                  <a:schemeClr val="dk1"/>
                </a:solidFill>
                <a:latin typeface="Arial"/>
                <a:ea typeface="Arial"/>
                <a:cs typeface="Arial"/>
                <a:sym typeface="Arial"/>
              </a:rPr>
              <a:t> to requests</a:t>
            </a:r>
            <a:br>
              <a:rPr lang="en" sz="1267">
                <a:solidFill>
                  <a:schemeClr val="dk1"/>
                </a:solidFill>
                <a:latin typeface="Arial"/>
                <a:ea typeface="Arial"/>
                <a:cs typeface="Arial"/>
                <a:sym typeface="Arial"/>
              </a:rPr>
            </a:br>
            <a:r>
              <a:rPr b="1" lang="en" sz="1267">
                <a:solidFill>
                  <a:schemeClr val="dk1"/>
                </a:solidFill>
                <a:latin typeface="Arial"/>
                <a:ea typeface="Arial"/>
                <a:cs typeface="Arial"/>
                <a:sym typeface="Arial"/>
              </a:rPr>
              <a:t>Data Flow:</a:t>
            </a:r>
            <a:r>
              <a:rPr lang="en" sz="1267">
                <a:solidFill>
                  <a:schemeClr val="dk1"/>
                </a:solidFill>
                <a:latin typeface="Arial"/>
                <a:ea typeface="Arial"/>
                <a:cs typeface="Arial"/>
                <a:sym typeface="Arial"/>
              </a:rPr>
              <a:t> UI ➜ API Client ➜ Spring controllers ➜ responses hydrate UI</a:t>
            </a:r>
            <a:endParaRPr sz="1267">
              <a:solidFill>
                <a:schemeClr val="dk1"/>
              </a:solidFill>
              <a:latin typeface="Arial"/>
              <a:ea typeface="Arial"/>
              <a:cs typeface="Arial"/>
              <a:sym typeface="Arial"/>
            </a:endParaRPr>
          </a:p>
          <a:p>
            <a:pPr indent="0" lvl="0" marL="0" rtl="0" algn="l">
              <a:lnSpc>
                <a:spcPct val="95000"/>
              </a:lnSpc>
              <a:spcBef>
                <a:spcPts val="1200"/>
              </a:spcBef>
              <a:spcAft>
                <a:spcPts val="1200"/>
              </a:spcAft>
              <a:buSzPts val="440"/>
              <a:buNone/>
            </a:pPr>
            <a:r>
              <a:t/>
            </a:r>
            <a:endParaRPr sz="720"/>
          </a:p>
        </p:txBody>
      </p:sp>
      <p:sp>
        <p:nvSpPr>
          <p:cNvPr id="146" name="Google Shape;146;p26"/>
          <p:cNvSpPr/>
          <p:nvPr/>
        </p:nvSpPr>
        <p:spPr>
          <a:xfrm>
            <a:off x="4228575" y="661475"/>
            <a:ext cx="789900" cy="139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 Frontend</a:t>
            </a:r>
            <a:endParaRPr/>
          </a:p>
        </p:txBody>
      </p:sp>
      <p:sp>
        <p:nvSpPr>
          <p:cNvPr id="152" name="Google Shape;15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solidFill>
                  <a:schemeClr val="dk1"/>
                </a:solidFill>
              </a:rPr>
              <a:t>async function saveJob(jobId: number, token: string) {</a:t>
            </a:r>
            <a:endParaRPr>
              <a:solidFill>
                <a:schemeClr val="dk1"/>
              </a:solidFill>
            </a:endParaRPr>
          </a:p>
          <a:p>
            <a:pPr indent="0" lvl="0" marL="0" rtl="0" algn="l">
              <a:spcBef>
                <a:spcPts val="1200"/>
              </a:spcBef>
              <a:spcAft>
                <a:spcPts val="0"/>
              </a:spcAft>
              <a:buNone/>
            </a:pPr>
            <a:r>
              <a:rPr lang="en">
                <a:solidFill>
                  <a:schemeClr val="dk1"/>
                </a:solidFill>
              </a:rPr>
              <a:t>  const res = await fetch(`${BASE_URL}/api/jobs/${jobId}/save`, {</a:t>
            </a:r>
            <a:endParaRPr>
              <a:solidFill>
                <a:schemeClr val="dk1"/>
              </a:solidFill>
            </a:endParaRPr>
          </a:p>
          <a:p>
            <a:pPr indent="0" lvl="0" marL="0" rtl="0" algn="l">
              <a:spcBef>
                <a:spcPts val="1200"/>
              </a:spcBef>
              <a:spcAft>
                <a:spcPts val="0"/>
              </a:spcAft>
              <a:buNone/>
            </a:pPr>
            <a:r>
              <a:rPr lang="en">
                <a:solidFill>
                  <a:schemeClr val="dk1"/>
                </a:solidFill>
              </a:rPr>
              <a:t>    method: 'POST',</a:t>
            </a:r>
            <a:endParaRPr>
              <a:solidFill>
                <a:schemeClr val="dk1"/>
              </a:solidFill>
            </a:endParaRPr>
          </a:p>
          <a:p>
            <a:pPr indent="0" lvl="0" marL="0" rtl="0" algn="l">
              <a:spcBef>
                <a:spcPts val="1200"/>
              </a:spcBef>
              <a:spcAft>
                <a:spcPts val="0"/>
              </a:spcAft>
              <a:buNone/>
            </a:pPr>
            <a:r>
              <a:rPr lang="en">
                <a:solidFill>
                  <a:schemeClr val="dk1"/>
                </a:solidFill>
              </a:rPr>
              <a:t>    headers: { 'Content-Type': 'application/json', Authorization: `Bearer ${token}` },</a:t>
            </a:r>
            <a:endParaRPr>
              <a:solidFill>
                <a:schemeClr val="dk1"/>
              </a:solidFill>
            </a:endParaRPr>
          </a:p>
          <a:p>
            <a:pPr indent="0" lvl="0" marL="0" rtl="0" algn="l">
              <a:spcBef>
                <a:spcPts val="1200"/>
              </a:spcBef>
              <a:spcAft>
                <a:spcPts val="0"/>
              </a:spcAft>
              <a:buNone/>
            </a:pPr>
            <a:r>
              <a:rPr lang="en">
                <a:solidFill>
                  <a:schemeClr val="dk1"/>
                </a:solidFill>
              </a:rPr>
              <a:t>  });</a:t>
            </a:r>
            <a:endParaRPr>
              <a:solidFill>
                <a:schemeClr val="dk1"/>
              </a:solidFill>
            </a:endParaRPr>
          </a:p>
          <a:p>
            <a:pPr indent="0" lvl="0" marL="0" rtl="0" algn="l">
              <a:spcBef>
                <a:spcPts val="1200"/>
              </a:spcBef>
              <a:spcAft>
                <a:spcPts val="0"/>
              </a:spcAft>
              <a:buNone/>
            </a:pPr>
            <a:r>
              <a:rPr lang="en">
                <a:solidFill>
                  <a:schemeClr val="dk1"/>
                </a:solidFill>
              </a:rPr>
              <a:t>  if (!res.ok) throw new Error('Save failed');</a:t>
            </a:r>
            <a:endParaRPr>
              <a:solidFill>
                <a:schemeClr val="dk1"/>
              </a:solidFill>
            </a:endParaRPr>
          </a:p>
          <a:p>
            <a:pPr indent="0" lvl="0" marL="0" rtl="0" algn="l">
              <a:spcBef>
                <a:spcPts val="1200"/>
              </a:spcBef>
              <a:spcAft>
                <a:spcPts val="0"/>
              </a:spcAft>
              <a:buNone/>
            </a:pPr>
            <a:r>
              <a:rPr lang="en">
                <a:solidFill>
                  <a:schemeClr val="dk1"/>
                </a:solidFill>
              </a:rPr>
              <a:t>  return res.json();</a:t>
            </a:r>
            <a:endParaRPr>
              <a:solidFill>
                <a:schemeClr val="dk1"/>
              </a:solidFill>
            </a:endParaRPr>
          </a:p>
          <a:p>
            <a:pPr indent="0" lvl="0" marL="0" rtl="0" algn="l">
              <a:spcBef>
                <a:spcPts val="1200"/>
              </a:spcBef>
              <a:spcAft>
                <a:spcPts val="0"/>
              </a:spcAft>
              <a:buNone/>
            </a:pPr>
            <a:r>
              <a:rPr lang="en">
                <a:solidFill>
                  <a:schemeClr val="dk1"/>
                </a:solidFill>
              </a:rPr>
              <a:t>}</a:t>
            </a:r>
            <a:endParaRPr>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Backend </a:t>
            </a:r>
            <a:r>
              <a:rPr lang="en"/>
              <a:t>Architecture</a:t>
            </a:r>
            <a:r>
              <a:rPr lang="en"/>
              <a:t> </a:t>
            </a:r>
            <a:endParaRPr/>
          </a:p>
        </p:txBody>
      </p:sp>
      <p:sp>
        <p:nvSpPr>
          <p:cNvPr id="158" name="Google Shape;15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Controllers → services → repositories (typical Spring layering)</a:t>
            </a:r>
            <a:br>
              <a:rPr lang="en" sz="1600"/>
            </a:br>
            <a:endParaRPr sz="1600"/>
          </a:p>
          <a:p>
            <a:pPr indent="-330200" lvl="0" marL="457200" rtl="0" algn="l">
              <a:spcBef>
                <a:spcPts val="0"/>
              </a:spcBef>
              <a:spcAft>
                <a:spcPts val="0"/>
              </a:spcAft>
              <a:buSzPts val="1600"/>
              <a:buChar char="●"/>
            </a:pPr>
            <a:r>
              <a:rPr lang="en" sz="1600"/>
              <a:t>Endpoints: auth, </a:t>
            </a:r>
            <a:r>
              <a:rPr b="1" lang="en" sz="1600"/>
              <a:t>/jobs/saved</a:t>
            </a:r>
            <a:r>
              <a:rPr lang="en" sz="1600"/>
              <a:t>, </a:t>
            </a:r>
            <a:r>
              <a:rPr b="1" lang="en" sz="1600"/>
              <a:t>/jobs/applied</a:t>
            </a:r>
            <a:r>
              <a:rPr lang="en" sz="1600"/>
              <a:t> (save/apply/list/delete)</a:t>
            </a:r>
            <a:br>
              <a:rPr lang="en" sz="1600"/>
            </a:br>
            <a:endParaRPr sz="1600"/>
          </a:p>
          <a:p>
            <a:pPr indent="-330200" lvl="0" marL="457200" rtl="0" algn="l">
              <a:spcBef>
                <a:spcPts val="0"/>
              </a:spcBef>
              <a:spcAft>
                <a:spcPts val="0"/>
              </a:spcAft>
              <a:buSzPts val="1600"/>
              <a:buChar char="●"/>
            </a:pPr>
            <a:r>
              <a:rPr lang="en" sz="1600"/>
              <a:t>DTOs for clean contracts; validation/error handling</a:t>
            </a:r>
            <a:endParaRPr sz="1600"/>
          </a:p>
          <a:p>
            <a:pPr indent="0" lvl="0" marL="0" rtl="0" algn="l">
              <a:spcBef>
                <a:spcPts val="1200"/>
              </a:spcBef>
              <a:spcAft>
                <a:spcPts val="1200"/>
              </a:spcAft>
              <a:buNone/>
            </a:pPr>
            <a:r>
              <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9" title="Untitled diagram _ Mermaid Chart-2025-09-19-192316.png"/>
          <p:cNvPicPr preferRelativeResize="0"/>
          <p:nvPr/>
        </p:nvPicPr>
        <p:blipFill>
          <a:blip r:embed="rId3">
            <a:alphaModFix/>
          </a:blip>
          <a:stretch>
            <a:fillRect/>
          </a:stretch>
        </p:blipFill>
        <p:spPr>
          <a:xfrm>
            <a:off x="3293659" y="0"/>
            <a:ext cx="2556682" cy="51435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274775"/>
            <a:ext cx="8520600" cy="57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UML and Data flow diagrams</a:t>
            </a:r>
            <a:endParaRPr/>
          </a:p>
        </p:txBody>
      </p:sp>
      <p:sp>
        <p:nvSpPr>
          <p:cNvPr id="169" name="Google Shape;16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0" name="Google Shape;170;p30" title="Untitled diagram _ Mermaid Chart-2025-09-19-202657.png"/>
          <p:cNvPicPr preferRelativeResize="0"/>
          <p:nvPr/>
        </p:nvPicPr>
        <p:blipFill>
          <a:blip r:embed="rId3">
            <a:alphaModFix/>
          </a:blip>
          <a:stretch>
            <a:fillRect/>
          </a:stretch>
        </p:blipFill>
        <p:spPr>
          <a:xfrm>
            <a:off x="0" y="915296"/>
            <a:ext cx="9144003" cy="422820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Backend Architecture</a:t>
            </a:r>
            <a:endParaRPr/>
          </a:p>
        </p:txBody>
      </p:sp>
      <p:pic>
        <p:nvPicPr>
          <p:cNvPr id="176" name="Google Shape;176;p31" title="backend arch (1).png"/>
          <p:cNvPicPr preferRelativeResize="0"/>
          <p:nvPr/>
        </p:nvPicPr>
        <p:blipFill>
          <a:blip r:embed="rId3">
            <a:alphaModFix/>
          </a:blip>
          <a:stretch>
            <a:fillRect/>
          </a:stretch>
        </p:blipFill>
        <p:spPr>
          <a:xfrm>
            <a:off x="1493725" y="110375"/>
            <a:ext cx="6978299" cy="49791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Recap of Project Overview</a:t>
            </a:r>
            <a:endParaRPr/>
          </a:p>
          <a:p>
            <a:pPr indent="-342900" lvl="0" marL="457200" rtl="0" algn="l">
              <a:spcBef>
                <a:spcPts val="0"/>
              </a:spcBef>
              <a:spcAft>
                <a:spcPts val="0"/>
              </a:spcAft>
              <a:buSzPts val="1800"/>
              <a:buAutoNum type="arabicPeriod"/>
            </a:pPr>
            <a:r>
              <a:rPr lang="en"/>
              <a:t>Requirement Analysis</a:t>
            </a:r>
            <a:endParaRPr/>
          </a:p>
          <a:p>
            <a:pPr indent="-342900" lvl="0" marL="457200" rtl="0" algn="l">
              <a:spcBef>
                <a:spcPts val="0"/>
              </a:spcBef>
              <a:spcAft>
                <a:spcPts val="0"/>
              </a:spcAft>
              <a:buSzPts val="1800"/>
              <a:buAutoNum type="arabicPeriod"/>
            </a:pPr>
            <a:r>
              <a:rPr lang="en"/>
              <a:t>Design</a:t>
            </a:r>
            <a:endParaRPr/>
          </a:p>
          <a:p>
            <a:pPr indent="-342900" lvl="0" marL="457200" rtl="0" algn="l">
              <a:spcBef>
                <a:spcPts val="0"/>
              </a:spcBef>
              <a:spcAft>
                <a:spcPts val="0"/>
              </a:spcAft>
              <a:buSzPts val="1800"/>
              <a:buAutoNum type="arabicPeriod"/>
            </a:pPr>
            <a:r>
              <a:rPr lang="en"/>
              <a:t>Security</a:t>
            </a:r>
            <a:endParaRPr/>
          </a:p>
          <a:p>
            <a:pPr indent="-342900" lvl="0" marL="457200" rtl="0" algn="l">
              <a:spcBef>
                <a:spcPts val="0"/>
              </a:spcBef>
              <a:spcAft>
                <a:spcPts val="0"/>
              </a:spcAft>
              <a:buSzPts val="1800"/>
              <a:buAutoNum type="arabicPeriod"/>
            </a:pPr>
            <a:r>
              <a:rPr lang="en"/>
              <a:t>Testing</a:t>
            </a:r>
            <a:endParaRPr/>
          </a:p>
          <a:p>
            <a:pPr indent="-342900" lvl="0" marL="457200" rtl="0" algn="l">
              <a:spcBef>
                <a:spcPts val="0"/>
              </a:spcBef>
              <a:spcAft>
                <a:spcPts val="0"/>
              </a:spcAft>
              <a:buSzPts val="1800"/>
              <a:buAutoNum type="arabicPeriod"/>
            </a:pPr>
            <a:r>
              <a:rPr lang="en"/>
              <a:t>Deployment</a:t>
            </a:r>
            <a:endParaRPr/>
          </a:p>
          <a:p>
            <a:pPr indent="-342900" lvl="0" marL="457200" rtl="0" algn="l">
              <a:spcBef>
                <a:spcPts val="0"/>
              </a:spcBef>
              <a:spcAft>
                <a:spcPts val="0"/>
              </a:spcAft>
              <a:buSzPts val="1800"/>
              <a:buAutoNum type="arabicPeriod"/>
            </a:pPr>
            <a:r>
              <a:rPr lang="en"/>
              <a:t>Project Management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 Backend</a:t>
            </a:r>
            <a:endParaRPr/>
          </a:p>
        </p:txBody>
      </p:sp>
      <p:pic>
        <p:nvPicPr>
          <p:cNvPr id="182" name="Google Shape;182;p32"/>
          <p:cNvPicPr preferRelativeResize="0"/>
          <p:nvPr/>
        </p:nvPicPr>
        <p:blipFill>
          <a:blip r:embed="rId3">
            <a:alphaModFix/>
          </a:blip>
          <a:stretch>
            <a:fillRect/>
          </a:stretch>
        </p:blipFill>
        <p:spPr>
          <a:xfrm>
            <a:off x="363775" y="1114413"/>
            <a:ext cx="7477125" cy="1457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600"/>
              </a:spcAft>
              <a:buNone/>
            </a:pPr>
            <a:r>
              <a:rPr lang="en" sz="2700"/>
              <a:t>Implementation highlights (frontend)</a:t>
            </a:r>
            <a:endParaRPr sz="2700"/>
          </a:p>
        </p:txBody>
      </p:sp>
      <p:sp>
        <p:nvSpPr>
          <p:cNvPr id="188" name="Google Shape;18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1200"/>
              </a:spcBef>
              <a:spcAft>
                <a:spcPts val="0"/>
              </a:spcAft>
              <a:buSzPts val="1800"/>
              <a:buFont typeface="Arial"/>
              <a:buChar char="●"/>
            </a:pPr>
            <a:r>
              <a:rPr b="1" lang="en"/>
              <a:t>Three-panel</a:t>
            </a:r>
            <a:r>
              <a:rPr lang="en"/>
              <a:t> layout: list, details, filters (desktop) + modal details (mobile)</a:t>
            </a:r>
            <a:endParaRPr/>
          </a:p>
          <a:p>
            <a:pPr indent="-342900" lvl="0" marL="457200" rtl="0" algn="l">
              <a:lnSpc>
                <a:spcPct val="150000"/>
              </a:lnSpc>
              <a:spcBef>
                <a:spcPts val="0"/>
              </a:spcBef>
              <a:spcAft>
                <a:spcPts val="0"/>
              </a:spcAft>
              <a:buSzPts val="1800"/>
              <a:buChar char="●"/>
            </a:pPr>
            <a:r>
              <a:rPr lang="en"/>
              <a:t>Filter pub/sub via custom events; no prop drilling</a:t>
            </a:r>
            <a:endParaRPr/>
          </a:p>
          <a:p>
            <a:pPr indent="-342900" lvl="0" marL="457200" rtl="0" algn="l">
              <a:lnSpc>
                <a:spcPct val="150000"/>
              </a:lnSpc>
              <a:spcBef>
                <a:spcPts val="0"/>
              </a:spcBef>
              <a:spcAft>
                <a:spcPts val="0"/>
              </a:spcAft>
              <a:buSzPts val="1800"/>
              <a:buChar char="●"/>
            </a:pPr>
            <a:r>
              <a:rPr lang="en"/>
              <a:t>Optimistic delete with rollback; success toasts; accessibility roles/ARIA</a:t>
            </a:r>
            <a:br>
              <a:rPr lang="en" sz="1100">
                <a:solidFill>
                  <a:srgbClr val="000000"/>
                </a:solidFill>
                <a:latin typeface="Arial"/>
                <a:ea typeface="Arial"/>
                <a:cs typeface="Arial"/>
                <a:sym typeface="Arial"/>
              </a:rPr>
            </a:br>
            <a:endParaRPr/>
          </a:p>
        </p:txBody>
      </p:sp>
      <p:pic>
        <p:nvPicPr>
          <p:cNvPr id="189" name="Google Shape;189;p33" title="Screenshot 2025-10-12 at 11.15.13 AM.png"/>
          <p:cNvPicPr preferRelativeResize="0"/>
          <p:nvPr/>
        </p:nvPicPr>
        <p:blipFill>
          <a:blip r:embed="rId3">
            <a:alphaModFix/>
          </a:blip>
          <a:stretch>
            <a:fillRect/>
          </a:stretch>
        </p:blipFill>
        <p:spPr>
          <a:xfrm>
            <a:off x="1904100" y="2473824"/>
            <a:ext cx="5140800" cy="24639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600"/>
              </a:spcAft>
              <a:buNone/>
            </a:pPr>
            <a:r>
              <a:rPr lang="en" sz="2700"/>
              <a:t>Implementation highlights (backend)</a:t>
            </a:r>
            <a:endParaRPr sz="3400"/>
          </a:p>
        </p:txBody>
      </p:sp>
      <p:sp>
        <p:nvSpPr>
          <p:cNvPr id="195" name="Google Shape;19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2400"/>
              </a:spcBef>
              <a:spcAft>
                <a:spcPts val="0"/>
              </a:spcAft>
              <a:buSzPts val="1800"/>
              <a:buChar char="●"/>
            </a:pPr>
            <a:r>
              <a:rPr lang="en"/>
              <a:t>JWT middleware (issue/verify); secured endpoints</a:t>
            </a:r>
            <a:endParaRPr/>
          </a:p>
          <a:p>
            <a:pPr indent="-342900" lvl="0" marL="457200" rtl="0" algn="l">
              <a:lnSpc>
                <a:spcPct val="150000"/>
              </a:lnSpc>
              <a:spcBef>
                <a:spcPts val="0"/>
              </a:spcBef>
              <a:spcAft>
                <a:spcPts val="0"/>
              </a:spcAft>
              <a:buSzPts val="1800"/>
              <a:buChar char="●"/>
            </a:pPr>
            <a:r>
              <a:rPr lang="en"/>
              <a:t>Bulk delete operations (saved/applied) with user ID from token</a:t>
            </a:r>
            <a:endParaRPr/>
          </a:p>
          <a:p>
            <a:pPr indent="-342900" lvl="0" marL="457200" rtl="0" algn="l">
              <a:lnSpc>
                <a:spcPct val="150000"/>
              </a:lnSpc>
              <a:spcBef>
                <a:spcPts val="0"/>
              </a:spcBef>
              <a:spcAft>
                <a:spcPts val="0"/>
              </a:spcAft>
              <a:buSzPts val="1800"/>
              <a:buChar char="●"/>
            </a:pPr>
            <a:r>
              <a:rPr lang="en"/>
              <a:t>Normalized payloads; envelope stripping; error surfaces to client</a:t>
            </a:r>
            <a:endParaRPr/>
          </a:p>
          <a:p>
            <a:pPr indent="0" lvl="0" marL="457200" rtl="0" algn="l">
              <a:lnSpc>
                <a:spcPct val="150000"/>
              </a:lnSpc>
              <a:spcBef>
                <a:spcPts val="2400"/>
              </a:spcBef>
              <a:spcAft>
                <a:spcPts val="600"/>
              </a:spcAft>
              <a:buNone/>
            </a:pPr>
            <a:r>
              <a:t/>
            </a:r>
            <a:endParaRPr/>
          </a:p>
        </p:txBody>
      </p:sp>
      <p:pic>
        <p:nvPicPr>
          <p:cNvPr id="196" name="Google Shape;196;p34"/>
          <p:cNvPicPr preferRelativeResize="0"/>
          <p:nvPr/>
        </p:nvPicPr>
        <p:blipFill>
          <a:blip r:embed="rId3">
            <a:alphaModFix/>
          </a:blip>
          <a:stretch>
            <a:fillRect/>
          </a:stretch>
        </p:blipFill>
        <p:spPr>
          <a:xfrm>
            <a:off x="1981725" y="2814738"/>
            <a:ext cx="4876800" cy="1609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35"/>
          <p:cNvPicPr preferRelativeResize="0"/>
          <p:nvPr/>
        </p:nvPicPr>
        <p:blipFill>
          <a:blip r:embed="rId3">
            <a:alphaModFix/>
          </a:blip>
          <a:stretch>
            <a:fillRect/>
          </a:stretch>
        </p:blipFill>
        <p:spPr>
          <a:xfrm>
            <a:off x="2442199" y="406874"/>
            <a:ext cx="4143799" cy="2164875"/>
          </a:xfrm>
          <a:prstGeom prst="rect">
            <a:avLst/>
          </a:prstGeom>
          <a:noFill/>
          <a:ln>
            <a:noFill/>
          </a:ln>
        </p:spPr>
      </p:pic>
      <p:sp>
        <p:nvSpPr>
          <p:cNvPr id="202" name="Google Shape;202;p35"/>
          <p:cNvSpPr txBox="1"/>
          <p:nvPr>
            <p:ph idx="1" type="body"/>
          </p:nvPr>
        </p:nvSpPr>
        <p:spPr>
          <a:xfrm>
            <a:off x="879600" y="3348501"/>
            <a:ext cx="7801500" cy="792600"/>
          </a:xfrm>
          <a:prstGeom prst="rect">
            <a:avLst/>
          </a:prstGeom>
        </p:spPr>
        <p:txBody>
          <a:bodyPr anchorCtr="0" anchor="t" bIns="91425" lIns="91425" spcFirstLastPara="1" rIns="91425" wrap="square" tIns="91425">
            <a:noAutofit/>
          </a:bodyPr>
          <a:lstStyle/>
          <a:p>
            <a:pPr indent="0" lvl="0" marL="457200" rtl="0" algn="ctr">
              <a:spcBef>
                <a:spcPts val="0"/>
              </a:spcBef>
              <a:spcAft>
                <a:spcPts val="1200"/>
              </a:spcAft>
              <a:buNone/>
            </a:pPr>
            <a:r>
              <a:rPr lang="en" sz="2100"/>
              <a:t>4. Security</a:t>
            </a:r>
            <a:endParaRPr sz="2100"/>
          </a:p>
        </p:txBody>
      </p:sp>
      <p:cxnSp>
        <p:nvCxnSpPr>
          <p:cNvPr id="203" name="Google Shape;203;p35"/>
          <p:cNvCxnSpPr/>
          <p:nvPr/>
        </p:nvCxnSpPr>
        <p:spPr>
          <a:xfrm flipH="1" rot="10800000">
            <a:off x="1307850" y="2954275"/>
            <a:ext cx="6412500" cy="117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a:t>
            </a:r>
            <a:endParaRPr/>
          </a:p>
        </p:txBody>
      </p:sp>
      <p:sp>
        <p:nvSpPr>
          <p:cNvPr id="209" name="Google Shape;209;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1200"/>
              </a:spcBef>
              <a:spcAft>
                <a:spcPts val="0"/>
              </a:spcAft>
              <a:buSzPts val="1700"/>
              <a:buChar char="●"/>
            </a:pPr>
            <a:r>
              <a:rPr lang="en" sz="1700"/>
              <a:t>JWT: short-lived tokens; auth headers on protected routes</a:t>
            </a:r>
            <a:br>
              <a:rPr lang="en" sz="1700"/>
            </a:br>
            <a:endParaRPr sz="1700"/>
          </a:p>
          <a:p>
            <a:pPr indent="-336550" lvl="0" marL="457200" rtl="0" algn="l">
              <a:spcBef>
                <a:spcPts val="0"/>
              </a:spcBef>
              <a:spcAft>
                <a:spcPts val="0"/>
              </a:spcAft>
              <a:buSzPts val="1700"/>
              <a:buChar char="●"/>
            </a:pPr>
            <a:r>
              <a:rPr lang="en" sz="1700"/>
              <a:t>Input validation + server-side checks</a:t>
            </a:r>
            <a:br>
              <a:rPr lang="en" sz="1700"/>
            </a:br>
            <a:endParaRPr sz="1700"/>
          </a:p>
          <a:p>
            <a:pPr indent="-336550" lvl="0" marL="457200" rtl="0" algn="l">
              <a:spcBef>
                <a:spcPts val="0"/>
              </a:spcBef>
              <a:spcAft>
                <a:spcPts val="0"/>
              </a:spcAft>
              <a:buSzPts val="1700"/>
              <a:buChar char="●"/>
            </a:pPr>
            <a:r>
              <a:rPr lang="en" sz="1700"/>
              <a:t>Minimal PII; safe external links (noopener/noreferrer)</a:t>
            </a:r>
            <a:endParaRPr sz="2400"/>
          </a:p>
        </p:txBody>
      </p:sp>
      <p:pic>
        <p:nvPicPr>
          <p:cNvPr id="210" name="Google Shape;210;p36"/>
          <p:cNvPicPr preferRelativeResize="0"/>
          <p:nvPr/>
        </p:nvPicPr>
        <p:blipFill rotWithShape="1">
          <a:blip r:embed="rId3">
            <a:alphaModFix/>
          </a:blip>
          <a:srcRect b="15971" l="0" r="0" t="27352"/>
          <a:stretch/>
        </p:blipFill>
        <p:spPr>
          <a:xfrm>
            <a:off x="1888538" y="3319100"/>
            <a:ext cx="5366924" cy="1358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a:t>
            </a:r>
            <a:endParaRPr/>
          </a:p>
        </p:txBody>
      </p:sp>
      <p:sp>
        <p:nvSpPr>
          <p:cNvPr id="216" name="Google Shape;216;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CI/CD security involving SAST</a:t>
            </a:r>
            <a:endParaRPr sz="1700"/>
          </a:p>
          <a:p>
            <a:pPr indent="-336550" lvl="1" marL="914400" rtl="0" algn="l">
              <a:spcBef>
                <a:spcPts val="0"/>
              </a:spcBef>
              <a:spcAft>
                <a:spcPts val="0"/>
              </a:spcAft>
              <a:buSzPts val="1700"/>
              <a:buChar char="○"/>
            </a:pPr>
            <a:r>
              <a:rPr lang="en" sz="1700"/>
              <a:t>Scans for SQL injection, XSS, hard coded secrets, insecure API usage, weak cryptography</a:t>
            </a:r>
            <a:endParaRPr sz="1700"/>
          </a:p>
          <a:p>
            <a:pPr indent="-336550" lvl="1" marL="914400" rtl="0" algn="l">
              <a:spcBef>
                <a:spcPts val="0"/>
              </a:spcBef>
              <a:spcAft>
                <a:spcPts val="0"/>
              </a:spcAft>
              <a:buSzPts val="1700"/>
              <a:buChar char="○"/>
            </a:pPr>
            <a:r>
              <a:rPr lang="en" sz="1700"/>
              <a:t>Analyzes both codebases</a:t>
            </a:r>
            <a:endParaRPr sz="1700"/>
          </a:p>
          <a:p>
            <a:pPr indent="-336550" lvl="1" marL="914400" rtl="0" algn="l">
              <a:spcBef>
                <a:spcPts val="0"/>
              </a:spcBef>
              <a:spcAft>
                <a:spcPts val="0"/>
              </a:spcAft>
              <a:buSzPts val="1700"/>
              <a:buChar char="○"/>
            </a:pPr>
            <a:r>
              <a:rPr lang="en" sz="1700"/>
              <a:t>Runs on every push or PR</a:t>
            </a:r>
            <a:endParaRPr sz="1700"/>
          </a:p>
          <a:p>
            <a:pPr indent="-336550" lvl="0" marL="457200" rtl="0" algn="l">
              <a:spcBef>
                <a:spcPts val="0"/>
              </a:spcBef>
              <a:spcAft>
                <a:spcPts val="0"/>
              </a:spcAft>
              <a:buSzPts val="1700"/>
              <a:buChar char="●"/>
            </a:pPr>
            <a:r>
              <a:rPr lang="en" sz="1700"/>
              <a:t>DB stores hashed passwords using BCrypt</a:t>
            </a:r>
            <a:endParaRPr sz="1700"/>
          </a:p>
          <a:p>
            <a:pPr indent="-336550" lvl="0" marL="457200" rtl="0" algn="l">
              <a:spcBef>
                <a:spcPts val="0"/>
              </a:spcBef>
              <a:spcAft>
                <a:spcPts val="0"/>
              </a:spcAft>
              <a:buSzPts val="1700"/>
              <a:buChar char="●"/>
            </a:pPr>
            <a:r>
              <a:rPr lang="en" sz="1700"/>
              <a:t>User details encrypted with AES</a:t>
            </a:r>
            <a:endParaRPr sz="1700"/>
          </a:p>
          <a:p>
            <a:pPr indent="-336550" lvl="0" marL="457200" rtl="0" algn="l">
              <a:spcBef>
                <a:spcPts val="0"/>
              </a:spcBef>
              <a:spcAft>
                <a:spcPts val="0"/>
              </a:spcAft>
              <a:buSzPts val="1700"/>
              <a:buChar char="●"/>
            </a:pPr>
            <a:r>
              <a:rPr lang="en" sz="1700"/>
              <a:t>JWT, DB credentials, and API tokens injected at runtime</a:t>
            </a:r>
            <a:endParaRPr sz="17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8"/>
          <p:cNvPicPr preferRelativeResize="0"/>
          <p:nvPr/>
        </p:nvPicPr>
        <p:blipFill>
          <a:blip r:embed="rId3">
            <a:alphaModFix/>
          </a:blip>
          <a:stretch>
            <a:fillRect/>
          </a:stretch>
        </p:blipFill>
        <p:spPr>
          <a:xfrm>
            <a:off x="2442199" y="406874"/>
            <a:ext cx="4143799" cy="2164875"/>
          </a:xfrm>
          <a:prstGeom prst="rect">
            <a:avLst/>
          </a:prstGeom>
          <a:noFill/>
          <a:ln>
            <a:noFill/>
          </a:ln>
        </p:spPr>
      </p:pic>
      <p:sp>
        <p:nvSpPr>
          <p:cNvPr id="222" name="Google Shape;222;p38"/>
          <p:cNvSpPr txBox="1"/>
          <p:nvPr>
            <p:ph idx="1" type="body"/>
          </p:nvPr>
        </p:nvSpPr>
        <p:spPr>
          <a:xfrm>
            <a:off x="879600" y="3348501"/>
            <a:ext cx="7801500" cy="792600"/>
          </a:xfrm>
          <a:prstGeom prst="rect">
            <a:avLst/>
          </a:prstGeom>
        </p:spPr>
        <p:txBody>
          <a:bodyPr anchorCtr="0" anchor="t" bIns="91425" lIns="91425" spcFirstLastPara="1" rIns="91425" wrap="square" tIns="91425">
            <a:noAutofit/>
          </a:bodyPr>
          <a:lstStyle/>
          <a:p>
            <a:pPr indent="0" lvl="0" marL="457200" rtl="0" algn="ctr">
              <a:spcBef>
                <a:spcPts val="0"/>
              </a:spcBef>
              <a:spcAft>
                <a:spcPts val="1200"/>
              </a:spcAft>
              <a:buNone/>
            </a:pPr>
            <a:r>
              <a:rPr lang="en" sz="2100"/>
              <a:t>5. Testing</a:t>
            </a:r>
            <a:endParaRPr sz="2100"/>
          </a:p>
        </p:txBody>
      </p:sp>
      <p:cxnSp>
        <p:nvCxnSpPr>
          <p:cNvPr id="223" name="Google Shape;223;p38"/>
          <p:cNvCxnSpPr/>
          <p:nvPr/>
        </p:nvCxnSpPr>
        <p:spPr>
          <a:xfrm flipH="1" rot="10800000">
            <a:off x="1307850" y="2954275"/>
            <a:ext cx="6412500" cy="117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Frontend Testing Approach:</a:t>
            </a:r>
            <a:endParaRPr/>
          </a:p>
        </p:txBody>
      </p:sp>
      <p:sp>
        <p:nvSpPr>
          <p:cNvPr id="229" name="Google Shape;229;p39"/>
          <p:cNvSpPr txBox="1"/>
          <p:nvPr>
            <p:ph idx="1" type="body"/>
          </p:nvPr>
        </p:nvSpPr>
        <p:spPr>
          <a:xfrm>
            <a:off x="311700" y="1152475"/>
            <a:ext cx="6208800" cy="3613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accent3"/>
              </a:buClr>
              <a:buSzPts val="1800"/>
              <a:buFont typeface="Average"/>
              <a:buChar char="●"/>
            </a:pPr>
            <a:r>
              <a:rPr lang="en"/>
              <a:t>Frameworks: Jest, React Testing Library(RTL), @testing-library/user-event, MemoryRouter, ThemeProvider, jest.mock</a:t>
            </a:r>
            <a:br>
              <a:rPr lang="en"/>
            </a:br>
            <a:endParaRPr/>
          </a:p>
          <a:p>
            <a:pPr indent="-342900" lvl="0" marL="457200" rtl="0" algn="l">
              <a:lnSpc>
                <a:spcPct val="100000"/>
              </a:lnSpc>
              <a:spcBef>
                <a:spcPts val="0"/>
              </a:spcBef>
              <a:spcAft>
                <a:spcPts val="0"/>
              </a:spcAft>
              <a:buClr>
                <a:schemeClr val="accent3"/>
              </a:buClr>
              <a:buSzPts val="1800"/>
              <a:buFont typeface="Average"/>
              <a:buChar char="●"/>
            </a:pPr>
            <a:r>
              <a:rPr lang="en"/>
              <a:t>Automation: CI pipeline</a:t>
            </a:r>
            <a:br>
              <a:rPr lang="en"/>
            </a:br>
            <a:endParaRPr/>
          </a:p>
          <a:p>
            <a:pPr indent="-342900" lvl="0" marL="457200" rtl="0" algn="l">
              <a:lnSpc>
                <a:spcPct val="100000"/>
              </a:lnSpc>
              <a:spcBef>
                <a:spcPts val="0"/>
              </a:spcBef>
              <a:spcAft>
                <a:spcPts val="0"/>
              </a:spcAft>
              <a:buClr>
                <a:schemeClr val="accent3"/>
              </a:buClr>
              <a:buSzPts val="1800"/>
              <a:buFont typeface="Average"/>
              <a:buChar char="●"/>
            </a:pPr>
            <a:r>
              <a:rPr lang="en"/>
              <a:t>Techniques: Mock APIs/localStorage</a:t>
            </a:r>
            <a:br>
              <a:rPr lang="en"/>
            </a:br>
            <a:endParaRPr/>
          </a:p>
          <a:p>
            <a:pPr indent="-342900" lvl="0" marL="457200" rtl="0" algn="l">
              <a:lnSpc>
                <a:spcPct val="100000"/>
              </a:lnSpc>
              <a:spcBef>
                <a:spcPts val="0"/>
              </a:spcBef>
              <a:spcAft>
                <a:spcPts val="0"/>
              </a:spcAft>
              <a:buClr>
                <a:schemeClr val="accent3"/>
              </a:buClr>
              <a:buSzPts val="1800"/>
              <a:buFont typeface="Average"/>
              <a:buChar char="●"/>
            </a:pPr>
            <a:r>
              <a:rPr lang="en"/>
              <a:t>Focus: Component rendering, routing, form validation, user interactions, utilities</a:t>
            </a:r>
            <a:endParaRPr/>
          </a:p>
          <a:p>
            <a:pPr indent="0" lvl="0" marL="0" rtl="0" algn="l">
              <a:lnSpc>
                <a:spcPct val="100000"/>
              </a:lnSpc>
              <a:spcBef>
                <a:spcPts val="0"/>
              </a:spcBef>
              <a:spcAft>
                <a:spcPts val="0"/>
              </a:spcAft>
              <a:buNone/>
            </a:pPr>
            <a:r>
              <a:t/>
            </a:r>
            <a:endParaRPr/>
          </a:p>
          <a:p>
            <a:pPr indent="0" lvl="0" marL="0" rtl="0" algn="l">
              <a:lnSpc>
                <a:spcPct val="150000"/>
              </a:lnSpc>
              <a:spcBef>
                <a:spcPts val="0"/>
              </a:spcBef>
              <a:spcAft>
                <a:spcPts val="1200"/>
              </a:spcAft>
              <a:buSzPts val="440"/>
              <a:buNone/>
            </a:pPr>
            <a:r>
              <a:t/>
            </a:r>
            <a:endParaRPr sz="1267">
              <a:solidFill>
                <a:schemeClr val="dk1"/>
              </a:solidFill>
              <a:latin typeface="Arial"/>
              <a:ea typeface="Arial"/>
              <a:cs typeface="Arial"/>
              <a:sym typeface="Arial"/>
            </a:endParaRPr>
          </a:p>
        </p:txBody>
      </p:sp>
      <p:pic>
        <p:nvPicPr>
          <p:cNvPr id="230" name="Google Shape;230;p39"/>
          <p:cNvPicPr preferRelativeResize="0"/>
          <p:nvPr/>
        </p:nvPicPr>
        <p:blipFill>
          <a:blip r:embed="rId3">
            <a:alphaModFix/>
          </a:blip>
          <a:stretch>
            <a:fillRect/>
          </a:stretch>
        </p:blipFill>
        <p:spPr>
          <a:xfrm>
            <a:off x="6075000" y="879000"/>
            <a:ext cx="2381250" cy="23812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Frontend Test Coverage:</a:t>
            </a:r>
            <a:endParaRPr/>
          </a:p>
        </p:txBody>
      </p:sp>
      <p:sp>
        <p:nvSpPr>
          <p:cNvPr id="236" name="Google Shape;236;p40"/>
          <p:cNvSpPr txBox="1"/>
          <p:nvPr>
            <p:ph idx="1" type="body"/>
          </p:nvPr>
        </p:nvSpPr>
        <p:spPr>
          <a:xfrm>
            <a:off x="311700" y="1152475"/>
            <a:ext cx="8520600" cy="36132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rgbClr val="000000"/>
              </a:buClr>
              <a:buSzPts val="1800"/>
              <a:buFont typeface="Arial"/>
              <a:buNone/>
            </a:pPr>
            <a:r>
              <a:rPr b="1" lang="en">
                <a:latin typeface="Arial"/>
                <a:ea typeface="Arial"/>
                <a:cs typeface="Arial"/>
                <a:sym typeface="Arial"/>
              </a:rPr>
              <a:t>Unit Tests (38 total):</a:t>
            </a:r>
            <a:endParaRPr b="1">
              <a:latin typeface="Arial"/>
              <a:ea typeface="Arial"/>
              <a:cs typeface="Arial"/>
              <a:sym typeface="Arial"/>
            </a:endParaRPr>
          </a:p>
          <a:p>
            <a:pPr indent="0" lvl="0" marL="0" rtl="0" algn="l">
              <a:lnSpc>
                <a:spcPct val="200000"/>
              </a:lnSpc>
              <a:spcBef>
                <a:spcPts val="1800"/>
              </a:spcBef>
              <a:spcAft>
                <a:spcPts val="0"/>
              </a:spcAft>
              <a:buNone/>
            </a:pPr>
            <a:r>
              <a:rPr b="1" lang="en">
                <a:latin typeface="Arial"/>
                <a:ea typeface="Arial"/>
                <a:cs typeface="Arial"/>
                <a:sym typeface="Arial"/>
              </a:rPr>
              <a:t>Components: </a:t>
            </a:r>
            <a:r>
              <a:rPr lang="en">
                <a:latin typeface="Arial"/>
                <a:ea typeface="Arial"/>
                <a:cs typeface="Arial"/>
                <a:sym typeface="Arial"/>
              </a:rPr>
              <a:t>Aside, Validation, Field, Type, MyJobsButton, Login Form/Registration Form, ApplyJobButton, SaveJobButton, SavedJobApplyButton, ThemeToggler</a:t>
            </a:r>
            <a:endParaRPr>
              <a:latin typeface="Arial"/>
              <a:ea typeface="Arial"/>
              <a:cs typeface="Arial"/>
              <a:sym typeface="Arial"/>
            </a:endParaRPr>
          </a:p>
          <a:p>
            <a:pPr indent="0" lvl="0" marL="0" rtl="0" algn="l">
              <a:lnSpc>
                <a:spcPct val="150000"/>
              </a:lnSpc>
              <a:spcBef>
                <a:spcPts val="1800"/>
              </a:spcBef>
              <a:spcAft>
                <a:spcPts val="0"/>
              </a:spcAft>
              <a:buSzPts val="440"/>
              <a:buNone/>
            </a:pPr>
            <a:r>
              <a:t/>
            </a:r>
            <a:endParaRPr b="1" sz="1267">
              <a:solidFill>
                <a:schemeClr val="dk1"/>
              </a:solidFill>
              <a:latin typeface="Arial"/>
              <a:ea typeface="Arial"/>
              <a:cs typeface="Arial"/>
              <a:sym typeface="Arial"/>
            </a:endParaRPr>
          </a:p>
          <a:p>
            <a:pPr indent="0" lvl="0" marL="0" rtl="0" algn="l">
              <a:lnSpc>
                <a:spcPct val="95000"/>
              </a:lnSpc>
              <a:spcBef>
                <a:spcPts val="1200"/>
              </a:spcBef>
              <a:spcAft>
                <a:spcPts val="1200"/>
              </a:spcAft>
              <a:buSzPts val="440"/>
              <a:buNone/>
            </a:pPr>
            <a:r>
              <a:t/>
            </a:r>
            <a:endParaRPr sz="72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1"/>
          <p:cNvSpPr txBox="1"/>
          <p:nvPr>
            <p:ph type="title"/>
          </p:nvPr>
        </p:nvSpPr>
        <p:spPr>
          <a:xfrm>
            <a:off x="311713" y="323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Frontend Testing Sequence Diagram:</a:t>
            </a:r>
            <a:endParaRPr/>
          </a:p>
        </p:txBody>
      </p:sp>
      <p:pic>
        <p:nvPicPr>
          <p:cNvPr id="242" name="Google Shape;242;p41" title="Untitled diagram _ Mermaid Chart-2025-10-06-155735.png"/>
          <p:cNvPicPr preferRelativeResize="0"/>
          <p:nvPr/>
        </p:nvPicPr>
        <p:blipFill>
          <a:blip r:embed="rId3">
            <a:alphaModFix/>
          </a:blip>
          <a:stretch>
            <a:fillRect/>
          </a:stretch>
        </p:blipFill>
        <p:spPr>
          <a:xfrm>
            <a:off x="654638" y="1306125"/>
            <a:ext cx="7834726" cy="32096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5"/>
          <p:cNvPicPr preferRelativeResize="0"/>
          <p:nvPr/>
        </p:nvPicPr>
        <p:blipFill>
          <a:blip r:embed="rId3">
            <a:alphaModFix/>
          </a:blip>
          <a:stretch>
            <a:fillRect/>
          </a:stretch>
        </p:blipFill>
        <p:spPr>
          <a:xfrm>
            <a:off x="2442199" y="406874"/>
            <a:ext cx="4143799" cy="2164875"/>
          </a:xfrm>
          <a:prstGeom prst="rect">
            <a:avLst/>
          </a:prstGeom>
          <a:noFill/>
          <a:ln>
            <a:noFill/>
          </a:ln>
        </p:spPr>
      </p:pic>
      <p:sp>
        <p:nvSpPr>
          <p:cNvPr id="73" name="Google Shape;73;p15"/>
          <p:cNvSpPr txBox="1"/>
          <p:nvPr>
            <p:ph idx="1" type="body"/>
          </p:nvPr>
        </p:nvSpPr>
        <p:spPr>
          <a:xfrm>
            <a:off x="879600" y="3348501"/>
            <a:ext cx="7801500" cy="792600"/>
          </a:xfrm>
          <a:prstGeom prst="rect">
            <a:avLst/>
          </a:prstGeom>
        </p:spPr>
        <p:txBody>
          <a:bodyPr anchorCtr="0" anchor="t" bIns="91425" lIns="91425" spcFirstLastPara="1" rIns="91425" wrap="square" tIns="91425">
            <a:noAutofit/>
          </a:bodyPr>
          <a:lstStyle/>
          <a:p>
            <a:pPr indent="-361950" lvl="0" marL="457200" rtl="0" algn="ctr">
              <a:spcBef>
                <a:spcPts val="0"/>
              </a:spcBef>
              <a:spcAft>
                <a:spcPts val="0"/>
              </a:spcAft>
              <a:buSzPts val="2100"/>
              <a:buAutoNum type="arabicPeriod"/>
            </a:pPr>
            <a:r>
              <a:rPr lang="en" sz="2100"/>
              <a:t>Project Overview</a:t>
            </a:r>
            <a:endParaRPr sz="2100"/>
          </a:p>
        </p:txBody>
      </p:sp>
      <p:cxnSp>
        <p:nvCxnSpPr>
          <p:cNvPr id="74" name="Google Shape;74;p15"/>
          <p:cNvCxnSpPr/>
          <p:nvPr/>
        </p:nvCxnSpPr>
        <p:spPr>
          <a:xfrm flipH="1" rot="10800000">
            <a:off x="1307850" y="2954275"/>
            <a:ext cx="6412500" cy="117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2"/>
          <p:cNvSpPr txBox="1"/>
          <p:nvPr>
            <p:ph type="title"/>
          </p:nvPr>
        </p:nvSpPr>
        <p:spPr>
          <a:xfrm>
            <a:off x="311700" y="242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Status &amp; Metrics:</a:t>
            </a:r>
            <a:endParaRPr/>
          </a:p>
        </p:txBody>
      </p:sp>
      <p:sp>
        <p:nvSpPr>
          <p:cNvPr id="248" name="Google Shape;248;p42"/>
          <p:cNvSpPr txBox="1"/>
          <p:nvPr/>
        </p:nvSpPr>
        <p:spPr>
          <a:xfrm>
            <a:off x="214350" y="1002675"/>
            <a:ext cx="8715300" cy="2432100"/>
          </a:xfrm>
          <a:prstGeom prst="rect">
            <a:avLst/>
          </a:prstGeom>
          <a:noFill/>
          <a:ln>
            <a:noFill/>
          </a:ln>
        </p:spPr>
        <p:txBody>
          <a:bodyPr anchorCtr="0" anchor="t" bIns="91425" lIns="91425" spcFirstLastPara="1" rIns="91425" wrap="square" tIns="91425">
            <a:spAutoFit/>
          </a:bodyPr>
          <a:lstStyle/>
          <a:p>
            <a:pPr indent="-342900" lvl="0" marL="457200" rtl="0" algn="l">
              <a:lnSpc>
                <a:spcPct val="200000"/>
              </a:lnSpc>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Test Coverage: 11 unit test files; 38 total test cases</a:t>
            </a:r>
            <a:endParaRPr sz="1800">
              <a:solidFill>
                <a:schemeClr val="accent3"/>
              </a:solidFill>
              <a:latin typeface="Average"/>
              <a:ea typeface="Average"/>
              <a:cs typeface="Average"/>
              <a:sym typeface="Average"/>
            </a:endParaRPr>
          </a:p>
          <a:p>
            <a:pPr indent="-342900" lvl="0" marL="457200" rtl="0" algn="l">
              <a:lnSpc>
                <a:spcPct val="200000"/>
              </a:lnSpc>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Test Pass Rate: All frontend tests pass locally</a:t>
            </a:r>
            <a:endParaRPr sz="1800">
              <a:solidFill>
                <a:schemeClr val="accent3"/>
              </a:solidFill>
              <a:latin typeface="Average"/>
              <a:ea typeface="Average"/>
              <a:cs typeface="Average"/>
              <a:sym typeface="Average"/>
            </a:endParaRPr>
          </a:p>
          <a:p>
            <a:pPr indent="0" lvl="0" marL="0" rtl="0" algn="l">
              <a:lnSpc>
                <a:spcPct val="200000"/>
              </a:lnSpc>
              <a:spcBef>
                <a:spcPts val="1200"/>
              </a:spcBef>
              <a:spcAft>
                <a:spcPts val="0"/>
              </a:spcAft>
              <a:buNone/>
            </a:pPr>
            <a:r>
              <a:t/>
            </a:r>
            <a:endParaRPr sz="1800">
              <a:solidFill>
                <a:schemeClr val="accent3"/>
              </a:solidFill>
              <a:latin typeface="Average"/>
              <a:ea typeface="Average"/>
              <a:cs typeface="Average"/>
              <a:sym typeface="Average"/>
            </a:endParaRPr>
          </a:p>
          <a:p>
            <a:pPr indent="0" lvl="0" marL="0" rtl="0" algn="l">
              <a:lnSpc>
                <a:spcPct val="115000"/>
              </a:lnSpc>
              <a:spcBef>
                <a:spcPts val="1200"/>
              </a:spcBef>
              <a:spcAft>
                <a:spcPts val="1200"/>
              </a:spcAft>
              <a:buNone/>
            </a:pPr>
            <a:r>
              <a:t/>
            </a:r>
            <a:endParaRPr sz="1800">
              <a:solidFill>
                <a:schemeClr val="accent3"/>
              </a:solidFill>
              <a:latin typeface="Average"/>
              <a:ea typeface="Average"/>
              <a:cs typeface="Average"/>
              <a:sym typeface="Average"/>
            </a:endParaRPr>
          </a:p>
        </p:txBody>
      </p:sp>
      <p:pic>
        <p:nvPicPr>
          <p:cNvPr id="249" name="Google Shape;249;p42"/>
          <p:cNvPicPr preferRelativeResize="0"/>
          <p:nvPr/>
        </p:nvPicPr>
        <p:blipFill>
          <a:blip r:embed="rId3">
            <a:alphaModFix/>
          </a:blip>
          <a:stretch>
            <a:fillRect/>
          </a:stretch>
        </p:blipFill>
        <p:spPr>
          <a:xfrm>
            <a:off x="476250" y="2249675"/>
            <a:ext cx="6619325" cy="26554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Backend Testing Approach:</a:t>
            </a:r>
            <a:endParaRPr/>
          </a:p>
        </p:txBody>
      </p:sp>
      <p:sp>
        <p:nvSpPr>
          <p:cNvPr id="255" name="Google Shape;255;p43"/>
          <p:cNvSpPr txBox="1"/>
          <p:nvPr/>
        </p:nvSpPr>
        <p:spPr>
          <a:xfrm>
            <a:off x="546750" y="1063125"/>
            <a:ext cx="6864900" cy="3452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Frameworks: JUnit5, Mockito, Spring Boot Test, Spring Test (MockMvc)</a:t>
            </a:r>
            <a:br>
              <a:rPr lang="en" sz="1800">
                <a:solidFill>
                  <a:schemeClr val="accent3"/>
                </a:solidFill>
                <a:latin typeface="Average"/>
                <a:ea typeface="Average"/>
                <a:cs typeface="Average"/>
                <a:sym typeface="Average"/>
              </a:rPr>
            </a:b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Automated in Maven build &amp; CI/CD pipeline</a:t>
            </a:r>
            <a:br>
              <a:rPr lang="en" sz="1800">
                <a:solidFill>
                  <a:schemeClr val="accent3"/>
                </a:solidFill>
                <a:latin typeface="Average"/>
                <a:ea typeface="Average"/>
                <a:cs typeface="Average"/>
                <a:sym typeface="Average"/>
              </a:rPr>
            </a:b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Selenium WebDriver for acceptance/UI testing</a:t>
            </a:r>
            <a:br>
              <a:rPr lang="en" sz="1800">
                <a:solidFill>
                  <a:schemeClr val="accent3"/>
                </a:solidFill>
                <a:latin typeface="Average"/>
                <a:ea typeface="Average"/>
                <a:cs typeface="Average"/>
                <a:sym typeface="Average"/>
              </a:rPr>
            </a:b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Focus: Entities, services, security</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pic>
        <p:nvPicPr>
          <p:cNvPr id="256" name="Google Shape;256;p43" title="Apache_Maven_logo.svg_.png"/>
          <p:cNvPicPr preferRelativeResize="0"/>
          <p:nvPr/>
        </p:nvPicPr>
        <p:blipFill>
          <a:blip r:embed="rId3">
            <a:alphaModFix/>
          </a:blip>
          <a:stretch>
            <a:fillRect/>
          </a:stretch>
        </p:blipFill>
        <p:spPr>
          <a:xfrm>
            <a:off x="1828125" y="3619673"/>
            <a:ext cx="5184000" cy="1311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4"/>
          <p:cNvSpPr txBox="1"/>
          <p:nvPr>
            <p:ph type="title"/>
          </p:nvPr>
        </p:nvSpPr>
        <p:spPr>
          <a:xfrm>
            <a:off x="311700" y="212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Backend Test Coverage:</a:t>
            </a:r>
            <a:endParaRPr/>
          </a:p>
        </p:txBody>
      </p:sp>
      <p:sp>
        <p:nvSpPr>
          <p:cNvPr id="262" name="Google Shape;262;p44"/>
          <p:cNvSpPr txBox="1"/>
          <p:nvPr/>
        </p:nvSpPr>
        <p:spPr>
          <a:xfrm>
            <a:off x="311700" y="1017725"/>
            <a:ext cx="8980800" cy="375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800"/>
              <a:buFont typeface="Arial"/>
              <a:buNone/>
            </a:pPr>
            <a:r>
              <a:rPr b="1" lang="en" sz="1800">
                <a:solidFill>
                  <a:schemeClr val="accent3"/>
                </a:solidFill>
              </a:rPr>
              <a:t>Unit Tests (121 total):</a:t>
            </a:r>
            <a:endParaRPr b="1" sz="1800">
              <a:solidFill>
                <a:schemeClr val="accent3"/>
              </a:solidFill>
            </a:endParaRPr>
          </a:p>
          <a:p>
            <a:pPr indent="-342900" lvl="0" marL="457200" rtl="0" algn="l">
              <a:lnSpc>
                <a:spcPct val="150000"/>
              </a:lnSpc>
              <a:spcBef>
                <a:spcPts val="1800"/>
              </a:spcBef>
              <a:spcAft>
                <a:spcPts val="0"/>
              </a:spcAft>
              <a:buClr>
                <a:schemeClr val="accent3"/>
              </a:buClr>
              <a:buSzPts val="1800"/>
              <a:buChar char="●"/>
            </a:pPr>
            <a:r>
              <a:rPr lang="en" sz="1800">
                <a:solidFill>
                  <a:schemeClr val="accent3"/>
                </a:solidFill>
              </a:rPr>
              <a:t>Entities: User, Job, ApplicationTracking, Benefits, Values, LocationCoordinates</a:t>
            </a:r>
            <a:endParaRPr sz="1800">
              <a:solidFill>
                <a:schemeClr val="accent3"/>
              </a:solidFill>
            </a:endParaRPr>
          </a:p>
          <a:p>
            <a:pPr indent="-342900" lvl="0" marL="457200" rtl="0" algn="l">
              <a:lnSpc>
                <a:spcPct val="150000"/>
              </a:lnSpc>
              <a:spcBef>
                <a:spcPts val="0"/>
              </a:spcBef>
              <a:spcAft>
                <a:spcPts val="0"/>
              </a:spcAft>
              <a:buClr>
                <a:schemeClr val="accent3"/>
              </a:buClr>
              <a:buSzPts val="1800"/>
              <a:buChar char="●"/>
            </a:pPr>
            <a:r>
              <a:rPr lang="en" sz="1800">
                <a:solidFill>
                  <a:schemeClr val="accent3"/>
                </a:solidFill>
              </a:rPr>
              <a:t>Security: JwtUtil token generation/validation</a:t>
            </a:r>
            <a:endParaRPr sz="1800">
              <a:solidFill>
                <a:schemeClr val="accent3"/>
              </a:solidFill>
            </a:endParaRPr>
          </a:p>
          <a:p>
            <a:pPr indent="-342900" lvl="0" marL="457200" rtl="0" algn="l">
              <a:lnSpc>
                <a:spcPct val="150000"/>
              </a:lnSpc>
              <a:spcBef>
                <a:spcPts val="0"/>
              </a:spcBef>
              <a:spcAft>
                <a:spcPts val="0"/>
              </a:spcAft>
              <a:buClr>
                <a:schemeClr val="accent3"/>
              </a:buClr>
              <a:buSzPts val="1800"/>
              <a:buChar char="●"/>
            </a:pPr>
            <a:r>
              <a:rPr lang="en" sz="1800">
                <a:solidFill>
                  <a:schemeClr val="accent3"/>
                </a:solidFill>
              </a:rPr>
              <a:t>Services: UserServiceImpl with mocks</a:t>
            </a:r>
            <a:endParaRPr sz="1800">
              <a:solidFill>
                <a:schemeClr val="accent3"/>
              </a:solidFill>
            </a:endParaRPr>
          </a:p>
          <a:p>
            <a:pPr indent="0" lvl="0" marL="0" rtl="0" algn="l">
              <a:lnSpc>
                <a:spcPct val="100000"/>
              </a:lnSpc>
              <a:spcBef>
                <a:spcPts val="1800"/>
              </a:spcBef>
              <a:spcAft>
                <a:spcPts val="0"/>
              </a:spcAft>
              <a:buClr>
                <a:srgbClr val="000000"/>
              </a:buClr>
              <a:buSzPts val="1800"/>
              <a:buFont typeface="Arial"/>
              <a:buNone/>
            </a:pPr>
            <a:r>
              <a:rPr b="1" lang="en" sz="1800">
                <a:solidFill>
                  <a:schemeClr val="accent3"/>
                </a:solidFill>
              </a:rPr>
              <a:t>Integration Tests:</a:t>
            </a:r>
            <a:endParaRPr b="1" sz="1800">
              <a:solidFill>
                <a:schemeClr val="accent3"/>
              </a:solidFill>
            </a:endParaRPr>
          </a:p>
          <a:p>
            <a:pPr indent="-342900" lvl="0" marL="457200" rtl="0" algn="l">
              <a:lnSpc>
                <a:spcPct val="150000"/>
              </a:lnSpc>
              <a:spcBef>
                <a:spcPts val="1800"/>
              </a:spcBef>
              <a:spcAft>
                <a:spcPts val="0"/>
              </a:spcAft>
              <a:buClr>
                <a:schemeClr val="accent3"/>
              </a:buClr>
              <a:buSzPts val="1800"/>
              <a:buChar char="●"/>
            </a:pPr>
            <a:r>
              <a:rPr lang="en" sz="1800">
                <a:solidFill>
                  <a:schemeClr val="accent3"/>
                </a:solidFill>
              </a:rPr>
              <a:t>Authentication, registration, JWT workflows</a:t>
            </a:r>
            <a:endParaRPr sz="1800">
              <a:solidFill>
                <a:schemeClr val="accent3"/>
              </a:solidFill>
            </a:endParaRPr>
          </a:p>
          <a:p>
            <a:pPr indent="-342900" lvl="0" marL="457200" rtl="0" algn="l">
              <a:lnSpc>
                <a:spcPct val="150000"/>
              </a:lnSpc>
              <a:spcBef>
                <a:spcPts val="0"/>
              </a:spcBef>
              <a:spcAft>
                <a:spcPts val="0"/>
              </a:spcAft>
              <a:buClr>
                <a:schemeClr val="accent3"/>
              </a:buClr>
              <a:buSzPts val="1800"/>
              <a:buChar char="●"/>
            </a:pPr>
            <a:r>
              <a:rPr lang="en" sz="1800">
                <a:solidFill>
                  <a:schemeClr val="accent3"/>
                </a:solidFill>
              </a:rPr>
              <a:t>Postman API tests for endpoints</a:t>
            </a:r>
            <a:endParaRPr sz="1800">
              <a:solidFill>
                <a:schemeClr val="accent3"/>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5"/>
          <p:cNvSpPr txBox="1"/>
          <p:nvPr>
            <p:ph type="title"/>
          </p:nvPr>
        </p:nvSpPr>
        <p:spPr>
          <a:xfrm>
            <a:off x="483825" y="586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Backend Testing Metrics:</a:t>
            </a:r>
            <a:endParaRPr/>
          </a:p>
        </p:txBody>
      </p:sp>
      <p:sp>
        <p:nvSpPr>
          <p:cNvPr id="268" name="Google Shape;268;p45"/>
          <p:cNvSpPr txBox="1"/>
          <p:nvPr>
            <p:ph idx="1" type="body"/>
          </p:nvPr>
        </p:nvSpPr>
        <p:spPr>
          <a:xfrm>
            <a:off x="311700" y="1597975"/>
            <a:ext cx="5429100" cy="3909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Unit tests = regression net (run every push)</a:t>
            </a:r>
            <a:endParaRPr/>
          </a:p>
          <a:p>
            <a:pPr indent="-342900" lvl="0" marL="457200" rtl="0" algn="l">
              <a:lnSpc>
                <a:spcPct val="150000"/>
              </a:lnSpc>
              <a:spcBef>
                <a:spcPts val="0"/>
              </a:spcBef>
              <a:spcAft>
                <a:spcPts val="0"/>
              </a:spcAft>
              <a:buSzPts val="1800"/>
              <a:buChar char="●"/>
            </a:pPr>
            <a:r>
              <a:rPr lang="en"/>
              <a:t>121 tests → </a:t>
            </a:r>
            <a:r>
              <a:rPr b="1" lang="en"/>
              <a:t>100% passing</a:t>
            </a:r>
            <a:endParaRPr/>
          </a:p>
          <a:p>
            <a:pPr indent="-342900" lvl="0" marL="457200" rtl="0" algn="l">
              <a:lnSpc>
                <a:spcPct val="150000"/>
              </a:lnSpc>
              <a:spcBef>
                <a:spcPts val="0"/>
              </a:spcBef>
              <a:spcAft>
                <a:spcPts val="0"/>
              </a:spcAft>
              <a:buSzPts val="1800"/>
              <a:buChar char="●"/>
            </a:pPr>
            <a:r>
              <a:rPr lang="en"/>
              <a:t>Full CI stack: unit, integration, system, E2E</a:t>
            </a:r>
            <a:endParaRPr/>
          </a:p>
          <a:p>
            <a:pPr indent="-342900" lvl="0" marL="457200" rtl="0" algn="l">
              <a:lnSpc>
                <a:spcPct val="150000"/>
              </a:lnSpc>
              <a:spcBef>
                <a:spcPts val="0"/>
              </a:spcBef>
              <a:spcAft>
                <a:spcPts val="0"/>
              </a:spcAft>
              <a:buSzPts val="1800"/>
              <a:buChar char="●"/>
            </a:pPr>
            <a:r>
              <a:rPr lang="en"/>
              <a:t>Selenium covers login</a:t>
            </a:r>
            <a:endParaRPr/>
          </a:p>
          <a:p>
            <a:pPr indent="0" lvl="0" marL="457200" rtl="0" algn="l">
              <a:lnSpc>
                <a:spcPct val="150000"/>
              </a:lnSpc>
              <a:spcBef>
                <a:spcPts val="1200"/>
              </a:spcBef>
              <a:spcAft>
                <a:spcPts val="0"/>
              </a:spcAft>
              <a:buNone/>
            </a:pPr>
            <a:r>
              <a:t/>
            </a:r>
            <a:endParaRPr/>
          </a:p>
          <a:p>
            <a:pPr indent="0" lvl="0" marL="0" rtl="0" algn="l">
              <a:spcBef>
                <a:spcPts val="1200"/>
              </a:spcBef>
              <a:spcAft>
                <a:spcPts val="1200"/>
              </a:spcAft>
              <a:buNone/>
            </a:pPr>
            <a:r>
              <a:t/>
            </a:r>
            <a:endParaRPr/>
          </a:p>
        </p:txBody>
      </p:sp>
      <p:pic>
        <p:nvPicPr>
          <p:cNvPr id="269" name="Google Shape;269;p45" title="Selenium_Logo.png"/>
          <p:cNvPicPr preferRelativeResize="0"/>
          <p:nvPr/>
        </p:nvPicPr>
        <p:blipFill>
          <a:blip r:embed="rId3">
            <a:alphaModFix/>
          </a:blip>
          <a:stretch>
            <a:fillRect/>
          </a:stretch>
        </p:blipFill>
        <p:spPr>
          <a:xfrm>
            <a:off x="6170900" y="1551000"/>
            <a:ext cx="2192350" cy="229080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Backend Testing Flowchart:</a:t>
            </a:r>
            <a:endParaRPr/>
          </a:p>
        </p:txBody>
      </p:sp>
      <p:pic>
        <p:nvPicPr>
          <p:cNvPr id="275" name="Google Shape;275;p46" title="Untitled diagram _ Mermaid Chart-2025-10-06-155441.png"/>
          <p:cNvPicPr preferRelativeResize="0"/>
          <p:nvPr/>
        </p:nvPicPr>
        <p:blipFill>
          <a:blip r:embed="rId3">
            <a:alphaModFix/>
          </a:blip>
          <a:stretch>
            <a:fillRect/>
          </a:stretch>
        </p:blipFill>
        <p:spPr>
          <a:xfrm>
            <a:off x="219525" y="1488375"/>
            <a:ext cx="8704952" cy="24737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47"/>
          <p:cNvPicPr preferRelativeResize="0"/>
          <p:nvPr/>
        </p:nvPicPr>
        <p:blipFill>
          <a:blip r:embed="rId3">
            <a:alphaModFix/>
          </a:blip>
          <a:stretch>
            <a:fillRect/>
          </a:stretch>
        </p:blipFill>
        <p:spPr>
          <a:xfrm>
            <a:off x="2442199" y="406874"/>
            <a:ext cx="4143799" cy="2164875"/>
          </a:xfrm>
          <a:prstGeom prst="rect">
            <a:avLst/>
          </a:prstGeom>
          <a:noFill/>
          <a:ln>
            <a:noFill/>
          </a:ln>
        </p:spPr>
      </p:pic>
      <p:sp>
        <p:nvSpPr>
          <p:cNvPr id="281" name="Google Shape;281;p47"/>
          <p:cNvSpPr txBox="1"/>
          <p:nvPr>
            <p:ph idx="1" type="body"/>
          </p:nvPr>
        </p:nvSpPr>
        <p:spPr>
          <a:xfrm>
            <a:off x="879600" y="3348501"/>
            <a:ext cx="7801500" cy="792600"/>
          </a:xfrm>
          <a:prstGeom prst="rect">
            <a:avLst/>
          </a:prstGeom>
        </p:spPr>
        <p:txBody>
          <a:bodyPr anchorCtr="0" anchor="t" bIns="91425" lIns="91425" spcFirstLastPara="1" rIns="91425" wrap="square" tIns="91425">
            <a:noAutofit/>
          </a:bodyPr>
          <a:lstStyle/>
          <a:p>
            <a:pPr indent="0" lvl="0" marL="457200" rtl="0" algn="ctr">
              <a:spcBef>
                <a:spcPts val="0"/>
              </a:spcBef>
              <a:spcAft>
                <a:spcPts val="1200"/>
              </a:spcAft>
              <a:buNone/>
            </a:pPr>
            <a:r>
              <a:rPr lang="en" sz="2100"/>
              <a:t>6. Deployment</a:t>
            </a:r>
            <a:endParaRPr sz="2100"/>
          </a:p>
        </p:txBody>
      </p:sp>
      <p:cxnSp>
        <p:nvCxnSpPr>
          <p:cNvPr id="282" name="Google Shape;282;p47"/>
          <p:cNvCxnSpPr/>
          <p:nvPr/>
        </p:nvCxnSpPr>
        <p:spPr>
          <a:xfrm flipH="1" rot="10800000">
            <a:off x="1307850" y="2954275"/>
            <a:ext cx="6412500" cy="117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8"/>
          <p:cNvSpPr txBox="1"/>
          <p:nvPr>
            <p:ph type="title"/>
          </p:nvPr>
        </p:nvSpPr>
        <p:spPr>
          <a:xfrm>
            <a:off x="346400" y="419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Deployment Process</a:t>
            </a:r>
            <a:endParaRPr/>
          </a:p>
        </p:txBody>
      </p:sp>
      <p:sp>
        <p:nvSpPr>
          <p:cNvPr id="288" name="Google Shape;288;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Deployment Workflow via GitHub</a:t>
            </a:r>
            <a:endParaRPr/>
          </a:p>
          <a:p>
            <a:pPr indent="-317500" lvl="1" marL="914400" rtl="0" algn="l">
              <a:spcBef>
                <a:spcPts val="0"/>
              </a:spcBef>
              <a:spcAft>
                <a:spcPts val="0"/>
              </a:spcAft>
              <a:buSzPts val="1400"/>
              <a:buChar char="○"/>
            </a:pPr>
            <a:r>
              <a:rPr lang="en"/>
              <a:t>Code Commit to trigger GitHub Actions CI/CD Pipeline</a:t>
            </a:r>
            <a:endParaRPr/>
          </a:p>
          <a:p>
            <a:pPr indent="-342900" lvl="0" marL="457200" rtl="0" algn="l">
              <a:spcBef>
                <a:spcPts val="0"/>
              </a:spcBef>
              <a:spcAft>
                <a:spcPts val="0"/>
              </a:spcAft>
              <a:buSzPts val="1800"/>
              <a:buChar char="●"/>
            </a:pPr>
            <a:r>
              <a:rPr lang="en"/>
              <a:t>CI</a:t>
            </a:r>
            <a:endParaRPr/>
          </a:p>
          <a:p>
            <a:pPr indent="-317500" lvl="1" marL="914400" rtl="0" algn="l">
              <a:spcBef>
                <a:spcPts val="0"/>
              </a:spcBef>
              <a:spcAft>
                <a:spcPts val="0"/>
              </a:spcAft>
              <a:buSzPts val="1400"/>
              <a:buChar char="○"/>
            </a:pPr>
            <a:r>
              <a:rPr lang="en"/>
              <a:t>Builds Spring Boot and React</a:t>
            </a:r>
            <a:endParaRPr/>
          </a:p>
          <a:p>
            <a:pPr indent="-317500" lvl="1" marL="914400" rtl="0" algn="l">
              <a:spcBef>
                <a:spcPts val="0"/>
              </a:spcBef>
              <a:spcAft>
                <a:spcPts val="0"/>
              </a:spcAft>
              <a:buSzPts val="1400"/>
              <a:buChar char="○"/>
            </a:pPr>
            <a:r>
              <a:rPr lang="en"/>
              <a:t>Runs front and backend tests</a:t>
            </a:r>
            <a:endParaRPr/>
          </a:p>
          <a:p>
            <a:pPr indent="-317500" lvl="1" marL="914400" rtl="0" algn="l">
              <a:spcBef>
                <a:spcPts val="0"/>
              </a:spcBef>
              <a:spcAft>
                <a:spcPts val="0"/>
              </a:spcAft>
              <a:buSzPts val="1400"/>
              <a:buChar char="○"/>
            </a:pPr>
            <a:r>
              <a:rPr lang="en"/>
              <a:t>Executes SAST security scan</a:t>
            </a:r>
            <a:endParaRPr/>
          </a:p>
          <a:p>
            <a:pPr indent="-342900" lvl="0" marL="457200" rtl="0" algn="l">
              <a:spcBef>
                <a:spcPts val="0"/>
              </a:spcBef>
              <a:spcAft>
                <a:spcPts val="0"/>
              </a:spcAft>
              <a:buSzPts val="1800"/>
              <a:buChar char="●"/>
            </a:pPr>
            <a:r>
              <a:rPr lang="en"/>
              <a:t>Dockerization</a:t>
            </a:r>
            <a:endParaRPr/>
          </a:p>
          <a:p>
            <a:pPr indent="-317500" lvl="1" marL="914400" rtl="0" algn="l">
              <a:spcBef>
                <a:spcPts val="0"/>
              </a:spcBef>
              <a:spcAft>
                <a:spcPts val="0"/>
              </a:spcAft>
              <a:buSzPts val="1400"/>
              <a:buChar char="○"/>
            </a:pPr>
            <a:r>
              <a:rPr lang="en"/>
              <a:t>Builds Docker images -&gt; pushes to AWS ECR</a:t>
            </a:r>
            <a:endParaRPr/>
          </a:p>
          <a:p>
            <a:pPr indent="-342900" lvl="0" marL="457200" rtl="0" algn="l">
              <a:spcBef>
                <a:spcPts val="0"/>
              </a:spcBef>
              <a:spcAft>
                <a:spcPts val="0"/>
              </a:spcAft>
              <a:buSzPts val="1800"/>
              <a:buChar char="●"/>
            </a:pPr>
            <a:r>
              <a:rPr lang="en"/>
              <a:t>CD</a:t>
            </a:r>
            <a:endParaRPr/>
          </a:p>
          <a:p>
            <a:pPr indent="-317500" lvl="1" marL="914400" rtl="0" algn="l">
              <a:spcBef>
                <a:spcPts val="0"/>
              </a:spcBef>
              <a:spcAft>
                <a:spcPts val="0"/>
              </a:spcAft>
              <a:buSzPts val="1400"/>
              <a:buChar char="○"/>
            </a:pPr>
            <a:r>
              <a:rPr lang="en"/>
              <a:t>AWS EC2 pulls latest images from ECR</a:t>
            </a:r>
            <a:endParaRPr/>
          </a:p>
          <a:p>
            <a:pPr indent="-317500" lvl="1" marL="914400" rtl="0" algn="l">
              <a:spcBef>
                <a:spcPts val="0"/>
              </a:spcBef>
              <a:spcAft>
                <a:spcPts val="0"/>
              </a:spcAft>
              <a:buSzPts val="1400"/>
              <a:buChar char="○"/>
            </a:pPr>
            <a:r>
              <a:rPr lang="en"/>
              <a:t>Containers start</a:t>
            </a:r>
            <a:endParaRPr/>
          </a:p>
          <a:p>
            <a:pPr indent="-317500" lvl="1" marL="914400" rtl="0" algn="l">
              <a:spcBef>
                <a:spcPts val="0"/>
              </a:spcBef>
              <a:spcAft>
                <a:spcPts val="0"/>
              </a:spcAft>
              <a:buSzPts val="1400"/>
              <a:buChar char="○"/>
            </a:pPr>
            <a:r>
              <a:rPr lang="en"/>
              <a:t>Connects to AWS RDS MySQL for persistent data</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49"/>
          <p:cNvPicPr preferRelativeResize="0"/>
          <p:nvPr/>
        </p:nvPicPr>
        <p:blipFill>
          <a:blip r:embed="rId3">
            <a:alphaModFix/>
          </a:blip>
          <a:stretch>
            <a:fillRect/>
          </a:stretch>
        </p:blipFill>
        <p:spPr>
          <a:xfrm>
            <a:off x="2442199" y="406874"/>
            <a:ext cx="4143799" cy="2164875"/>
          </a:xfrm>
          <a:prstGeom prst="rect">
            <a:avLst/>
          </a:prstGeom>
          <a:noFill/>
          <a:ln>
            <a:noFill/>
          </a:ln>
        </p:spPr>
      </p:pic>
      <p:sp>
        <p:nvSpPr>
          <p:cNvPr id="294" name="Google Shape;294;p49"/>
          <p:cNvSpPr txBox="1"/>
          <p:nvPr>
            <p:ph idx="1" type="body"/>
          </p:nvPr>
        </p:nvSpPr>
        <p:spPr>
          <a:xfrm>
            <a:off x="879600" y="3348501"/>
            <a:ext cx="7801500" cy="792600"/>
          </a:xfrm>
          <a:prstGeom prst="rect">
            <a:avLst/>
          </a:prstGeom>
        </p:spPr>
        <p:txBody>
          <a:bodyPr anchorCtr="0" anchor="t" bIns="91425" lIns="91425" spcFirstLastPara="1" rIns="91425" wrap="square" tIns="91425">
            <a:noAutofit/>
          </a:bodyPr>
          <a:lstStyle/>
          <a:p>
            <a:pPr indent="0" lvl="0" marL="457200" rtl="0" algn="ctr">
              <a:spcBef>
                <a:spcPts val="0"/>
              </a:spcBef>
              <a:spcAft>
                <a:spcPts val="1200"/>
              </a:spcAft>
              <a:buNone/>
            </a:pPr>
            <a:r>
              <a:rPr lang="en" sz="2100"/>
              <a:t>7. Project Management</a:t>
            </a:r>
            <a:endParaRPr sz="2100"/>
          </a:p>
        </p:txBody>
      </p:sp>
      <p:cxnSp>
        <p:nvCxnSpPr>
          <p:cNvPr id="295" name="Google Shape;295;p49"/>
          <p:cNvCxnSpPr/>
          <p:nvPr/>
        </p:nvCxnSpPr>
        <p:spPr>
          <a:xfrm flipH="1" rot="10800000">
            <a:off x="1307850" y="2954275"/>
            <a:ext cx="6412500" cy="117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a:t>
            </a:r>
            <a:endParaRPr/>
          </a:p>
        </p:txBody>
      </p:sp>
      <p:graphicFrame>
        <p:nvGraphicFramePr>
          <p:cNvPr id="301" name="Google Shape;301;p50"/>
          <p:cNvGraphicFramePr/>
          <p:nvPr/>
        </p:nvGraphicFramePr>
        <p:xfrm>
          <a:off x="782500" y="1636500"/>
          <a:ext cx="3000000" cy="3000000"/>
        </p:xfrm>
        <a:graphic>
          <a:graphicData uri="http://schemas.openxmlformats.org/drawingml/2006/table">
            <a:tbl>
              <a:tblPr>
                <a:noFill/>
                <a:tableStyleId>{99911704-5B81-4767-8AAD-2400C7E1A902}</a:tableStyleId>
              </a:tblPr>
              <a:tblGrid>
                <a:gridCol w="3619500"/>
                <a:gridCol w="3619500"/>
              </a:tblGrid>
              <a:tr h="381000">
                <a:tc>
                  <a:txBody>
                    <a:bodyPr/>
                    <a:lstStyle/>
                    <a:p>
                      <a:pPr indent="0" lvl="0" marL="0" rtl="0" algn="ctr">
                        <a:spcBef>
                          <a:spcPts val="0"/>
                        </a:spcBef>
                        <a:spcAft>
                          <a:spcPts val="0"/>
                        </a:spcAft>
                        <a:buNone/>
                      </a:pPr>
                      <a:r>
                        <a:rPr b="1" lang="en">
                          <a:solidFill>
                            <a:schemeClr val="accent3"/>
                          </a:solidFill>
                          <a:latin typeface="Average"/>
                          <a:ea typeface="Average"/>
                          <a:cs typeface="Average"/>
                          <a:sym typeface="Average"/>
                        </a:rPr>
                        <a:t>Team Member</a:t>
                      </a:r>
                      <a:endParaRPr b="1">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accent3"/>
                          </a:solidFill>
                          <a:latin typeface="Average"/>
                          <a:ea typeface="Average"/>
                          <a:cs typeface="Average"/>
                          <a:sym typeface="Average"/>
                        </a:rPr>
                        <a:t>Role(s)</a:t>
                      </a:r>
                      <a:endParaRPr b="1">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Gopi Rayini</a:t>
                      </a:r>
                      <a:endParaRPr>
                        <a:solidFill>
                          <a:schemeClr val="accent3"/>
                        </a:solidFill>
                        <a:latin typeface="Average"/>
                        <a:ea typeface="Average"/>
                        <a:cs typeface="Average"/>
                        <a:sym typeface="Average"/>
                      </a:endParaRPr>
                    </a:p>
                  </a:txBody>
                  <a:tcPr marT="0" marB="0" marR="25400" marL="2540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Configuration Leader</a:t>
                      </a:r>
                      <a:endParaRPr>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Pedro Ramirez</a:t>
                      </a:r>
                      <a:endParaRPr>
                        <a:solidFill>
                          <a:schemeClr val="accent3"/>
                        </a:solidFill>
                        <a:latin typeface="Average"/>
                        <a:ea typeface="Average"/>
                        <a:cs typeface="Average"/>
                        <a:sym typeface="Average"/>
                      </a:endParaRPr>
                    </a:p>
                  </a:txBody>
                  <a:tcPr marT="0" marB="0" marR="25400" marL="2540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Design and Implementation</a:t>
                      </a:r>
                      <a:endParaRPr>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James Rose </a:t>
                      </a:r>
                      <a:endParaRPr>
                        <a:solidFill>
                          <a:schemeClr val="accent3"/>
                        </a:solidFill>
                        <a:latin typeface="Average"/>
                        <a:ea typeface="Average"/>
                        <a:cs typeface="Average"/>
                        <a:sym typeface="Average"/>
                      </a:endParaRPr>
                    </a:p>
                  </a:txBody>
                  <a:tcPr marT="0" marB="0" marR="25400" marL="2540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Team Leader</a:t>
                      </a:r>
                      <a:endParaRPr>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Qi Chen</a:t>
                      </a:r>
                      <a:endParaRPr>
                        <a:solidFill>
                          <a:schemeClr val="accent3"/>
                        </a:solidFill>
                        <a:latin typeface="Average"/>
                        <a:ea typeface="Average"/>
                        <a:cs typeface="Average"/>
                        <a:sym typeface="Average"/>
                      </a:endParaRPr>
                    </a:p>
                  </a:txBody>
                  <a:tcPr marT="0" marB="0" marR="25400" marL="2540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Requirement Leader</a:t>
                      </a:r>
                      <a:endParaRPr>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Stacey Burns</a:t>
                      </a:r>
                      <a:endParaRPr>
                        <a:solidFill>
                          <a:schemeClr val="accent3"/>
                        </a:solidFill>
                        <a:latin typeface="Average"/>
                        <a:ea typeface="Average"/>
                        <a:cs typeface="Average"/>
                        <a:sym typeface="Average"/>
                      </a:endParaRPr>
                    </a:p>
                  </a:txBody>
                  <a:tcPr marT="0" marB="0" marR="25400" marL="2540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QA Leader</a:t>
                      </a:r>
                      <a:endParaRPr>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Sean Chen</a:t>
                      </a:r>
                      <a:endParaRPr>
                        <a:solidFill>
                          <a:schemeClr val="accent3"/>
                        </a:solidFill>
                        <a:latin typeface="Average"/>
                        <a:ea typeface="Average"/>
                        <a:cs typeface="Average"/>
                        <a:sym typeface="Average"/>
                      </a:endParaRPr>
                    </a:p>
                  </a:txBody>
                  <a:tcPr marT="0" marB="0" marR="25400" marL="2540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Security Leader</a:t>
                      </a:r>
                      <a:endParaRPr>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Management</a:t>
            </a:r>
            <a:endParaRPr/>
          </a:p>
        </p:txBody>
      </p:sp>
      <p:sp>
        <p:nvSpPr>
          <p:cNvPr id="307" name="Google Shape;307;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5000"/>
              </a:lnSpc>
              <a:spcBef>
                <a:spcPts val="0"/>
              </a:spcBef>
              <a:spcAft>
                <a:spcPts val="0"/>
              </a:spcAft>
              <a:buSzPts val="1800"/>
              <a:buChar char="●"/>
            </a:pPr>
            <a:r>
              <a:rPr lang="en"/>
              <a:t>Risk &amp; Quality Management</a:t>
            </a:r>
            <a:endParaRPr/>
          </a:p>
          <a:p>
            <a:pPr indent="-342900" lvl="1" marL="914400" rtl="0" algn="l">
              <a:lnSpc>
                <a:spcPct val="105000"/>
              </a:lnSpc>
              <a:spcBef>
                <a:spcPts val="0"/>
              </a:spcBef>
              <a:spcAft>
                <a:spcPts val="0"/>
              </a:spcAft>
              <a:buSzPts val="1800"/>
              <a:buChar char="○"/>
            </a:pPr>
            <a:r>
              <a:rPr lang="en"/>
              <a:t>Risk Identification: Regularly reviewed potential risks—deployment issues, database outages, integration failures, and missed deadlines.</a:t>
            </a:r>
            <a:endParaRPr/>
          </a:p>
          <a:p>
            <a:pPr indent="-342900" lvl="0" marL="457200" rtl="0" algn="l">
              <a:lnSpc>
                <a:spcPct val="105000"/>
              </a:lnSpc>
              <a:spcBef>
                <a:spcPts val="0"/>
              </a:spcBef>
              <a:spcAft>
                <a:spcPts val="0"/>
              </a:spcAft>
              <a:buSzPts val="1800"/>
              <a:buChar char="●"/>
            </a:pPr>
            <a:r>
              <a:rPr lang="en"/>
              <a:t>Mitigation Strategies:</a:t>
            </a:r>
            <a:endParaRPr/>
          </a:p>
          <a:p>
            <a:pPr indent="-342900" lvl="1" marL="914400" rtl="0" algn="l">
              <a:lnSpc>
                <a:spcPct val="105000"/>
              </a:lnSpc>
              <a:spcBef>
                <a:spcPts val="0"/>
              </a:spcBef>
              <a:spcAft>
                <a:spcPts val="0"/>
              </a:spcAft>
              <a:buSzPts val="1800"/>
              <a:buChar char="○"/>
            </a:pPr>
            <a:r>
              <a:rPr lang="en"/>
              <a:t>Maintained separate dev/test/prod environments.</a:t>
            </a:r>
            <a:endParaRPr/>
          </a:p>
          <a:p>
            <a:pPr indent="-342900" lvl="1" marL="914400" rtl="0" algn="l">
              <a:lnSpc>
                <a:spcPct val="105000"/>
              </a:lnSpc>
              <a:spcBef>
                <a:spcPts val="0"/>
              </a:spcBef>
              <a:spcAft>
                <a:spcPts val="0"/>
              </a:spcAft>
              <a:buSzPts val="1800"/>
              <a:buChar char="○"/>
            </a:pPr>
            <a:r>
              <a:rPr lang="en"/>
              <a:t>Monitored coverage and static analysis through JaCoCo and CodeQL.</a:t>
            </a:r>
            <a:endParaRPr/>
          </a:p>
          <a:p>
            <a:pPr indent="-342900" lvl="0" marL="457200" rtl="0" algn="l">
              <a:lnSpc>
                <a:spcPct val="105000"/>
              </a:lnSpc>
              <a:spcBef>
                <a:spcPts val="0"/>
              </a:spcBef>
              <a:spcAft>
                <a:spcPts val="0"/>
              </a:spcAft>
              <a:buSzPts val="1800"/>
              <a:buChar char="●"/>
            </a:pPr>
            <a:r>
              <a:rPr lang="en"/>
              <a:t>Quality Assurance:</a:t>
            </a:r>
            <a:endParaRPr/>
          </a:p>
          <a:p>
            <a:pPr indent="-342900" lvl="1" marL="914400" rtl="0" algn="l">
              <a:lnSpc>
                <a:spcPct val="105000"/>
              </a:lnSpc>
              <a:spcBef>
                <a:spcPts val="0"/>
              </a:spcBef>
              <a:spcAft>
                <a:spcPts val="0"/>
              </a:spcAft>
              <a:buSzPts val="1800"/>
              <a:buChar char="○"/>
            </a:pPr>
            <a:r>
              <a:rPr lang="en"/>
              <a:t>Automated tests run in GitHub Actions.</a:t>
            </a:r>
            <a:endParaRPr/>
          </a:p>
          <a:p>
            <a:pPr indent="-342900" lvl="1" marL="914400" rtl="0" algn="l">
              <a:lnSpc>
                <a:spcPct val="105000"/>
              </a:lnSpc>
              <a:spcBef>
                <a:spcPts val="0"/>
              </a:spcBef>
              <a:spcAft>
                <a:spcPts val="0"/>
              </a:spcAft>
              <a:buSzPts val="1800"/>
              <a:buChar char="○"/>
            </a:pPr>
            <a:r>
              <a:rPr lang="en"/>
              <a:t>Code reviews required before merge.</a:t>
            </a:r>
            <a:endParaRPr/>
          </a:p>
          <a:p>
            <a:pPr indent="-342900" lvl="1" marL="914400" rtl="0" algn="l">
              <a:lnSpc>
                <a:spcPct val="105000"/>
              </a:lnSpc>
              <a:spcBef>
                <a:spcPts val="0"/>
              </a:spcBef>
              <a:spcAft>
                <a:spcPts val="0"/>
              </a:spcAft>
              <a:buSzPts val="1800"/>
              <a:buChar char="○"/>
            </a:pPr>
            <a:r>
              <a:rPr lang="en"/>
              <a:t>Regularly met with team to discuss progress and road blocks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600"/>
              <a:t>This project is a job search application aimed at helping individuals stay organized in their career search by saving, applying to, and tracking jobs in one place. The motivation is to provide users with a simple system to monitor jobs the user has applied to instead of relying on scattered tools. Its purpose is to connect employers and employees, with potential users being anyone on the job market. Core functionality includes creating user accounts, viewing and searching job posts, saving and applying to jobs, and tracking the status of applications.</a:t>
            </a:r>
            <a:endParaRPr sz="23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 Improvement and Iteration Evolution</a:t>
            </a:r>
            <a:endParaRPr/>
          </a:p>
        </p:txBody>
      </p:sp>
      <p:sp>
        <p:nvSpPr>
          <p:cNvPr id="313" name="Google Shape;313;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Adopted Agile Scrum with 2 week sprints and continuous feedback loops</a:t>
            </a:r>
            <a:endParaRPr/>
          </a:p>
          <a:p>
            <a:pPr indent="-342900" lvl="0" marL="457200" rtl="0" algn="l">
              <a:spcBef>
                <a:spcPts val="0"/>
              </a:spcBef>
              <a:spcAft>
                <a:spcPts val="0"/>
              </a:spcAft>
              <a:buSzPts val="1800"/>
              <a:buChar char="●"/>
            </a:pPr>
            <a:r>
              <a:rPr lang="en"/>
              <a:t>Incorporated CodeQL Advanced SAST and CI/CD automation mid-project for security and efficiency gains.</a:t>
            </a:r>
            <a:endParaRPr/>
          </a:p>
          <a:p>
            <a:pPr indent="-342900" lvl="0" marL="457200" rtl="0" algn="l">
              <a:spcBef>
                <a:spcPts val="0"/>
              </a:spcBef>
              <a:spcAft>
                <a:spcPts val="0"/>
              </a:spcAft>
              <a:buSzPts val="1800"/>
              <a:buChar char="●"/>
            </a:pPr>
            <a:r>
              <a:rPr lang="en"/>
              <a:t>Enhanced documentation and test coverage over time.</a:t>
            </a:r>
            <a:endParaRPr/>
          </a:p>
          <a:p>
            <a:pPr indent="-342900" lvl="0" marL="457200" rtl="0" algn="l">
              <a:spcBef>
                <a:spcPts val="0"/>
              </a:spcBef>
              <a:spcAft>
                <a:spcPts val="0"/>
              </a:spcAft>
              <a:buSzPts val="1800"/>
              <a:buChar char="●"/>
            </a:pPr>
            <a:r>
              <a:rPr lang="en"/>
              <a:t>Jira enhancement iteration (using stories and tasks)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Iteration 3 Key Updates</a:t>
            </a:r>
            <a:endParaRPr/>
          </a:p>
        </p:txBody>
      </p:sp>
      <p:sp>
        <p:nvSpPr>
          <p:cNvPr id="319" name="Google Shape;319;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Frontend was deployed and set up a CI/CD pipeline</a:t>
            </a:r>
            <a:endParaRPr/>
          </a:p>
          <a:p>
            <a:pPr indent="-342900" lvl="0" marL="457200" rtl="0" algn="l">
              <a:spcBef>
                <a:spcPts val="0"/>
              </a:spcBef>
              <a:spcAft>
                <a:spcPts val="0"/>
              </a:spcAft>
              <a:buSzPts val="1800"/>
              <a:buChar char="●"/>
            </a:pPr>
            <a:r>
              <a:rPr lang="en"/>
              <a:t>Backend fixed issue with containers and configs</a:t>
            </a:r>
            <a:endParaRPr/>
          </a:p>
          <a:p>
            <a:pPr indent="-342900" lvl="0" marL="457200" rtl="0" algn="l">
              <a:spcBef>
                <a:spcPts val="0"/>
              </a:spcBef>
              <a:spcAft>
                <a:spcPts val="0"/>
              </a:spcAft>
              <a:buSzPts val="1800"/>
              <a:buChar char="●"/>
            </a:pPr>
            <a:r>
              <a:rPr lang="en"/>
              <a:t>Front end mobile issues were addressed and cleaned up for better user experience</a:t>
            </a:r>
            <a:endParaRPr/>
          </a:p>
          <a:p>
            <a:pPr indent="-342900" lvl="0" marL="457200" rtl="0" algn="l">
              <a:spcBef>
                <a:spcPts val="0"/>
              </a:spcBef>
              <a:spcAft>
                <a:spcPts val="0"/>
              </a:spcAft>
              <a:buSzPts val="1800"/>
              <a:buChar char="●"/>
            </a:pPr>
            <a:r>
              <a:rPr lang="en"/>
              <a:t>More front end tests were created</a:t>
            </a:r>
            <a:endParaRPr/>
          </a:p>
          <a:p>
            <a:pPr indent="-342900" lvl="0" marL="457200" rtl="0" algn="l">
              <a:spcBef>
                <a:spcPts val="0"/>
              </a:spcBef>
              <a:spcAft>
                <a:spcPts val="0"/>
              </a:spcAft>
              <a:buSzPts val="1800"/>
              <a:buChar char="●"/>
            </a:pPr>
            <a:r>
              <a:rPr lang="en"/>
              <a:t>Added </a:t>
            </a:r>
            <a:r>
              <a:rPr lang="en"/>
              <a:t>JaCoCo to measure code coverage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Achievements, Challenges, Lessons Learned</a:t>
            </a:r>
            <a:endParaRPr/>
          </a:p>
        </p:txBody>
      </p:sp>
      <p:sp>
        <p:nvSpPr>
          <p:cNvPr id="325" name="Google Shape;325;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Key Achievements</a:t>
            </a:r>
            <a:endParaRPr/>
          </a:p>
          <a:p>
            <a:pPr indent="-317500" lvl="1" marL="914400" rtl="0" algn="l">
              <a:spcBef>
                <a:spcPts val="0"/>
              </a:spcBef>
              <a:spcAft>
                <a:spcPts val="0"/>
              </a:spcAft>
              <a:buSzPts val="1400"/>
              <a:buChar char="○"/>
            </a:pPr>
            <a:r>
              <a:rPr lang="en"/>
              <a:t>Deployed full-stack CareerForge (Spring Boot + React) on AWS EC2, with RDS and Docker Compose</a:t>
            </a:r>
            <a:endParaRPr/>
          </a:p>
          <a:p>
            <a:pPr indent="-317500" lvl="1" marL="914400" rtl="0" algn="l">
              <a:spcBef>
                <a:spcPts val="0"/>
              </a:spcBef>
              <a:spcAft>
                <a:spcPts val="0"/>
              </a:spcAft>
              <a:buSzPts val="1400"/>
              <a:buChar char="○"/>
            </a:pPr>
            <a:r>
              <a:rPr lang="en"/>
              <a:t>Integrated automated testing, security scanning, and DevOps pipeline</a:t>
            </a:r>
            <a:endParaRPr/>
          </a:p>
          <a:p>
            <a:pPr indent="-317500" lvl="1" marL="914400" rtl="0" algn="l">
              <a:spcBef>
                <a:spcPts val="0"/>
              </a:spcBef>
              <a:spcAft>
                <a:spcPts val="0"/>
              </a:spcAft>
              <a:buSzPts val="1400"/>
              <a:buChar char="○"/>
            </a:pPr>
            <a:r>
              <a:rPr lang="en"/>
              <a:t>Delivered a responsive, secure, and maintainable product meeting user and stakeholder expectations</a:t>
            </a:r>
            <a:endParaRPr/>
          </a:p>
          <a:p>
            <a:pPr indent="-342900" lvl="0" marL="457200" rtl="0" algn="l">
              <a:spcBef>
                <a:spcPts val="0"/>
              </a:spcBef>
              <a:spcAft>
                <a:spcPts val="0"/>
              </a:spcAft>
              <a:buSzPts val="1800"/>
              <a:buChar char="●"/>
            </a:pPr>
            <a:r>
              <a:rPr lang="en"/>
              <a:t>Challenges Faced</a:t>
            </a:r>
            <a:endParaRPr/>
          </a:p>
          <a:p>
            <a:pPr indent="-317500" lvl="1" marL="914400" rtl="0" algn="l">
              <a:spcBef>
                <a:spcPts val="0"/>
              </a:spcBef>
              <a:spcAft>
                <a:spcPts val="0"/>
              </a:spcAft>
              <a:buSzPts val="1400"/>
              <a:buChar char="○"/>
            </a:pPr>
            <a:r>
              <a:rPr lang="en"/>
              <a:t>Ran into issues with our container at one point due to m</a:t>
            </a:r>
            <a:r>
              <a:rPr lang="en"/>
              <a:t>anaging JWT secret injection between environments</a:t>
            </a:r>
            <a:endParaRPr/>
          </a:p>
          <a:p>
            <a:pPr indent="-317500" lvl="1" marL="914400" rtl="0" algn="l">
              <a:spcBef>
                <a:spcPts val="0"/>
              </a:spcBef>
              <a:spcAft>
                <a:spcPts val="0"/>
              </a:spcAft>
              <a:buSzPts val="1400"/>
              <a:buChar char="○"/>
            </a:pPr>
            <a:r>
              <a:rPr lang="en"/>
              <a:t>Database connection issues during Docker and AWS integration</a:t>
            </a:r>
            <a:endParaRPr/>
          </a:p>
          <a:p>
            <a:pPr indent="-317500" lvl="1" marL="914400" rtl="0" algn="l">
              <a:spcBef>
                <a:spcPts val="0"/>
              </a:spcBef>
              <a:spcAft>
                <a:spcPts val="0"/>
              </a:spcAft>
              <a:buSzPts val="1400"/>
              <a:buChar char="○"/>
            </a:pPr>
            <a:r>
              <a:rPr lang="en"/>
              <a:t>Balancing development pace with academic deliverables and documentation</a:t>
            </a:r>
            <a:endParaRPr/>
          </a:p>
          <a:p>
            <a:pPr indent="-342900" lvl="0" marL="457200" rtl="0" algn="l">
              <a:spcBef>
                <a:spcPts val="0"/>
              </a:spcBef>
              <a:spcAft>
                <a:spcPts val="0"/>
              </a:spcAft>
              <a:buSzPts val="1800"/>
              <a:buChar char="●"/>
            </a:pPr>
            <a:r>
              <a:rPr lang="en"/>
              <a:t>Lessons Learned</a:t>
            </a:r>
            <a:endParaRPr/>
          </a:p>
          <a:p>
            <a:pPr indent="-317500" lvl="1" marL="914400" rtl="0" algn="l">
              <a:spcBef>
                <a:spcPts val="0"/>
              </a:spcBef>
              <a:spcAft>
                <a:spcPts val="0"/>
              </a:spcAft>
              <a:buSzPts val="1400"/>
              <a:buChar char="○"/>
            </a:pPr>
            <a:r>
              <a:rPr lang="en"/>
              <a:t>Early integration of CI/CD and SAST saves time and prevents defects later.</a:t>
            </a:r>
            <a:endParaRPr/>
          </a:p>
          <a:p>
            <a:pPr indent="-317500" lvl="1" marL="914400" rtl="0" algn="l">
              <a:spcBef>
                <a:spcPts val="0"/>
              </a:spcBef>
              <a:spcAft>
                <a:spcPts val="0"/>
              </a:spcAft>
              <a:buSzPts val="1400"/>
              <a:buChar char="○"/>
            </a:pPr>
            <a:r>
              <a:rPr lang="en"/>
              <a:t>Clear communication and sprint retrospectives improve team coordination.</a:t>
            </a:r>
            <a:endParaRPr/>
          </a:p>
          <a:p>
            <a:pPr indent="-317500" lvl="1" marL="914400" rtl="0" algn="l">
              <a:spcBef>
                <a:spcPts val="0"/>
              </a:spcBef>
              <a:spcAft>
                <a:spcPts val="0"/>
              </a:spcAft>
              <a:buSzPts val="1400"/>
              <a:buChar char="○"/>
            </a:pPr>
            <a:r>
              <a:rPr lang="en"/>
              <a:t>Agile iteration enables adaptability to evolving requirements and feedback.</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p55"/>
          <p:cNvPicPr preferRelativeResize="0"/>
          <p:nvPr/>
        </p:nvPicPr>
        <p:blipFill>
          <a:blip r:embed="rId3">
            <a:alphaModFix/>
          </a:blip>
          <a:stretch>
            <a:fillRect/>
          </a:stretch>
        </p:blipFill>
        <p:spPr>
          <a:xfrm>
            <a:off x="2442199" y="406874"/>
            <a:ext cx="4143799" cy="2164875"/>
          </a:xfrm>
          <a:prstGeom prst="rect">
            <a:avLst/>
          </a:prstGeom>
          <a:noFill/>
          <a:ln>
            <a:noFill/>
          </a:ln>
        </p:spPr>
      </p:pic>
      <p:sp>
        <p:nvSpPr>
          <p:cNvPr id="331" name="Google Shape;331;p55"/>
          <p:cNvSpPr txBox="1"/>
          <p:nvPr>
            <p:ph idx="1" type="body"/>
          </p:nvPr>
        </p:nvSpPr>
        <p:spPr>
          <a:xfrm>
            <a:off x="879600" y="3348501"/>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2100"/>
              <a:t>Thank you!</a:t>
            </a:r>
            <a:endParaRPr sz="2100"/>
          </a:p>
        </p:txBody>
      </p:sp>
      <p:cxnSp>
        <p:nvCxnSpPr>
          <p:cNvPr id="332" name="Google Shape;332;p55"/>
          <p:cNvCxnSpPr/>
          <p:nvPr/>
        </p:nvCxnSpPr>
        <p:spPr>
          <a:xfrm flipH="1" rot="10800000">
            <a:off x="1307850" y="2954275"/>
            <a:ext cx="6412500" cy="117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7"/>
          <p:cNvPicPr preferRelativeResize="0"/>
          <p:nvPr/>
        </p:nvPicPr>
        <p:blipFill>
          <a:blip r:embed="rId3">
            <a:alphaModFix/>
          </a:blip>
          <a:stretch>
            <a:fillRect/>
          </a:stretch>
        </p:blipFill>
        <p:spPr>
          <a:xfrm>
            <a:off x="2442199" y="406874"/>
            <a:ext cx="4143799" cy="2164875"/>
          </a:xfrm>
          <a:prstGeom prst="rect">
            <a:avLst/>
          </a:prstGeom>
          <a:noFill/>
          <a:ln>
            <a:noFill/>
          </a:ln>
        </p:spPr>
      </p:pic>
      <p:sp>
        <p:nvSpPr>
          <p:cNvPr id="86" name="Google Shape;86;p17"/>
          <p:cNvSpPr txBox="1"/>
          <p:nvPr>
            <p:ph idx="1" type="body"/>
          </p:nvPr>
        </p:nvSpPr>
        <p:spPr>
          <a:xfrm>
            <a:off x="879600" y="3348501"/>
            <a:ext cx="7801500" cy="792600"/>
          </a:xfrm>
          <a:prstGeom prst="rect">
            <a:avLst/>
          </a:prstGeom>
        </p:spPr>
        <p:txBody>
          <a:bodyPr anchorCtr="0" anchor="t" bIns="91425" lIns="91425" spcFirstLastPara="1" rIns="91425" wrap="square" tIns="91425">
            <a:noAutofit/>
          </a:bodyPr>
          <a:lstStyle/>
          <a:p>
            <a:pPr indent="0" lvl="0" marL="457200" rtl="0" algn="ctr">
              <a:spcBef>
                <a:spcPts val="0"/>
              </a:spcBef>
              <a:spcAft>
                <a:spcPts val="1200"/>
              </a:spcAft>
              <a:buNone/>
            </a:pPr>
            <a:r>
              <a:rPr lang="en" sz="2100"/>
              <a:t>2. Requirement Analysis</a:t>
            </a:r>
            <a:endParaRPr sz="2100"/>
          </a:p>
        </p:txBody>
      </p:sp>
      <p:cxnSp>
        <p:nvCxnSpPr>
          <p:cNvPr id="87" name="Google Shape;87;p17"/>
          <p:cNvCxnSpPr/>
          <p:nvPr/>
        </p:nvCxnSpPr>
        <p:spPr>
          <a:xfrm flipH="1" rot="10800000">
            <a:off x="1307850" y="2954275"/>
            <a:ext cx="6412500" cy="117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Features</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Fetch and display real job postings from Rise Jobs API</a:t>
            </a:r>
            <a:endParaRPr/>
          </a:p>
          <a:p>
            <a:pPr indent="-342900" lvl="0" marL="457200" rtl="0" algn="l">
              <a:spcBef>
                <a:spcPts val="0"/>
              </a:spcBef>
              <a:spcAft>
                <a:spcPts val="0"/>
              </a:spcAft>
              <a:buSzPts val="1800"/>
              <a:buChar char="●"/>
            </a:pPr>
            <a:r>
              <a:rPr lang="en"/>
              <a:t>Basic filters (job type, field, myJobs)</a:t>
            </a:r>
            <a:endParaRPr/>
          </a:p>
          <a:p>
            <a:pPr indent="-342900" lvl="0" marL="457200" rtl="0" algn="l">
              <a:spcBef>
                <a:spcPts val="0"/>
              </a:spcBef>
              <a:spcAft>
                <a:spcPts val="0"/>
              </a:spcAft>
              <a:buSzPts val="1800"/>
              <a:buChar char="●"/>
            </a:pPr>
            <a:r>
              <a:rPr lang="en"/>
              <a:t>User accounts creation</a:t>
            </a:r>
            <a:endParaRPr/>
          </a:p>
          <a:p>
            <a:pPr indent="-342900" lvl="0" marL="457200" rtl="0" algn="l">
              <a:spcBef>
                <a:spcPts val="0"/>
              </a:spcBef>
              <a:spcAft>
                <a:spcPts val="0"/>
              </a:spcAft>
              <a:buSzPts val="1800"/>
              <a:buChar char="●"/>
            </a:pPr>
            <a:r>
              <a:rPr lang="en"/>
              <a:t>Save applied jobs and delete old ones</a:t>
            </a:r>
            <a:endParaRPr/>
          </a:p>
          <a:p>
            <a:pPr indent="-342900" lvl="0" marL="457200" rtl="0" algn="l">
              <a:spcBef>
                <a:spcPts val="0"/>
              </a:spcBef>
              <a:spcAft>
                <a:spcPts val="0"/>
              </a:spcAft>
              <a:buSzPts val="1800"/>
              <a:buChar char="●"/>
            </a:pPr>
            <a:r>
              <a:rPr lang="en"/>
              <a:t>Secure login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Requirement</a:t>
            </a:r>
            <a:endParaRPr/>
          </a:p>
        </p:txBody>
      </p:sp>
      <p:sp>
        <p:nvSpPr>
          <p:cNvPr id="99" name="Google Shape;99;p19"/>
          <p:cNvSpPr txBox="1"/>
          <p:nvPr>
            <p:ph idx="1" type="body"/>
          </p:nvPr>
        </p:nvSpPr>
        <p:spPr>
          <a:xfrm>
            <a:off x="311700" y="1152475"/>
            <a:ext cx="8520600" cy="35961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605"/>
              <a:buNone/>
            </a:pPr>
            <a:r>
              <a:rPr b="1" lang="en" sz="1481">
                <a:solidFill>
                  <a:schemeClr val="dk1"/>
                </a:solidFill>
                <a:latin typeface="Arial"/>
                <a:ea typeface="Arial"/>
                <a:cs typeface="Arial"/>
                <a:sym typeface="Arial"/>
              </a:rPr>
              <a:t>User Story</a:t>
            </a:r>
            <a:br>
              <a:rPr b="1" lang="en" sz="1081">
                <a:solidFill>
                  <a:schemeClr val="dk1"/>
                </a:solidFill>
                <a:latin typeface="Arial"/>
                <a:ea typeface="Arial"/>
                <a:cs typeface="Arial"/>
                <a:sym typeface="Arial"/>
              </a:rPr>
            </a:br>
            <a:r>
              <a:rPr lang="en" sz="1081">
                <a:solidFill>
                  <a:schemeClr val="dk1"/>
                </a:solidFill>
                <a:latin typeface="Arial"/>
                <a:ea typeface="Arial"/>
                <a:cs typeface="Arial"/>
                <a:sym typeface="Arial"/>
              </a:rPr>
              <a:t> As an authenticated user, I want to </a:t>
            </a:r>
            <a:r>
              <a:rPr b="1" lang="en" sz="1081">
                <a:solidFill>
                  <a:schemeClr val="dk1"/>
                </a:solidFill>
                <a:latin typeface="Arial"/>
                <a:ea typeface="Arial"/>
                <a:cs typeface="Arial"/>
                <a:sym typeface="Arial"/>
              </a:rPr>
              <a:t>save a job</a:t>
            </a:r>
            <a:r>
              <a:rPr lang="en" sz="1081">
                <a:solidFill>
                  <a:schemeClr val="dk1"/>
                </a:solidFill>
                <a:latin typeface="Arial"/>
                <a:ea typeface="Arial"/>
                <a:cs typeface="Arial"/>
                <a:sym typeface="Arial"/>
              </a:rPr>
              <a:t> from the listings so I can review it later in </a:t>
            </a:r>
            <a:r>
              <a:rPr b="1" lang="en" sz="1081">
                <a:solidFill>
                  <a:schemeClr val="dk1"/>
                </a:solidFill>
                <a:latin typeface="Arial"/>
                <a:ea typeface="Arial"/>
                <a:cs typeface="Arial"/>
                <a:sym typeface="Arial"/>
              </a:rPr>
              <a:t>My Jobs</a:t>
            </a:r>
            <a:r>
              <a:rPr lang="en" sz="1081">
                <a:solidFill>
                  <a:schemeClr val="dk1"/>
                </a:solidFill>
                <a:latin typeface="Arial"/>
                <a:ea typeface="Arial"/>
                <a:cs typeface="Arial"/>
                <a:sym typeface="Arial"/>
              </a:rPr>
              <a:t>.</a:t>
            </a:r>
            <a:endParaRPr sz="1081">
              <a:solidFill>
                <a:schemeClr val="dk1"/>
              </a:solidFill>
              <a:latin typeface="Arial"/>
              <a:ea typeface="Arial"/>
              <a:cs typeface="Arial"/>
              <a:sym typeface="Arial"/>
            </a:endParaRPr>
          </a:p>
          <a:p>
            <a:pPr indent="0" lvl="0" marL="0" rtl="0" algn="l">
              <a:lnSpc>
                <a:spcPct val="95000"/>
              </a:lnSpc>
              <a:spcBef>
                <a:spcPts val="1200"/>
              </a:spcBef>
              <a:spcAft>
                <a:spcPts val="0"/>
              </a:spcAft>
              <a:buSzPts val="605"/>
              <a:buNone/>
            </a:pPr>
            <a:r>
              <a:rPr b="1" lang="en" sz="1081">
                <a:solidFill>
                  <a:schemeClr val="dk1"/>
                </a:solidFill>
                <a:latin typeface="Arial"/>
                <a:ea typeface="Arial"/>
                <a:cs typeface="Arial"/>
                <a:sym typeface="Arial"/>
              </a:rPr>
              <a:t>Acceptance Test (Gherkin)</a:t>
            </a:r>
            <a:endParaRPr b="1" sz="1081">
              <a:solidFill>
                <a:schemeClr val="dk1"/>
              </a:solidFill>
              <a:latin typeface="Arial"/>
              <a:ea typeface="Arial"/>
              <a:cs typeface="Arial"/>
              <a:sym typeface="Arial"/>
            </a:endParaRPr>
          </a:p>
          <a:p>
            <a:pPr indent="-297243" lvl="0" marL="457200" rtl="0" algn="l">
              <a:lnSpc>
                <a:spcPct val="95000"/>
              </a:lnSpc>
              <a:spcBef>
                <a:spcPts val="1200"/>
              </a:spcBef>
              <a:spcAft>
                <a:spcPts val="0"/>
              </a:spcAft>
              <a:buClr>
                <a:schemeClr val="dk1"/>
              </a:buClr>
              <a:buSzPts val="1081"/>
              <a:buFont typeface="Arial"/>
              <a:buChar char="●"/>
            </a:pPr>
            <a:r>
              <a:rPr b="1" lang="en" sz="1081">
                <a:solidFill>
                  <a:schemeClr val="dk1"/>
                </a:solidFill>
                <a:latin typeface="Arial"/>
                <a:ea typeface="Arial"/>
                <a:cs typeface="Arial"/>
                <a:sym typeface="Arial"/>
              </a:rPr>
              <a:t>Given</a:t>
            </a:r>
            <a:r>
              <a:rPr lang="en" sz="1081">
                <a:solidFill>
                  <a:schemeClr val="dk1"/>
                </a:solidFill>
                <a:latin typeface="Arial"/>
                <a:ea typeface="Arial"/>
                <a:cs typeface="Arial"/>
                <a:sym typeface="Arial"/>
              </a:rPr>
              <a:t> I’m logged in and on the Job Listings page</a:t>
            </a:r>
            <a:br>
              <a:rPr lang="en" sz="1081">
                <a:solidFill>
                  <a:schemeClr val="dk1"/>
                </a:solidFill>
                <a:latin typeface="Arial"/>
                <a:ea typeface="Arial"/>
                <a:cs typeface="Arial"/>
                <a:sym typeface="Arial"/>
              </a:rPr>
            </a:br>
            <a:endParaRPr sz="1081">
              <a:solidFill>
                <a:schemeClr val="dk1"/>
              </a:solidFill>
              <a:latin typeface="Arial"/>
              <a:ea typeface="Arial"/>
              <a:cs typeface="Arial"/>
              <a:sym typeface="Arial"/>
            </a:endParaRPr>
          </a:p>
          <a:p>
            <a:pPr indent="-297243" lvl="0" marL="457200" rtl="0" algn="l">
              <a:lnSpc>
                <a:spcPct val="95000"/>
              </a:lnSpc>
              <a:spcBef>
                <a:spcPts val="0"/>
              </a:spcBef>
              <a:spcAft>
                <a:spcPts val="0"/>
              </a:spcAft>
              <a:buClr>
                <a:schemeClr val="dk1"/>
              </a:buClr>
              <a:buSzPts val="1081"/>
              <a:buFont typeface="Arial"/>
              <a:buChar char="●"/>
            </a:pPr>
            <a:r>
              <a:rPr b="1" lang="en" sz="1081">
                <a:solidFill>
                  <a:schemeClr val="dk1"/>
                </a:solidFill>
                <a:latin typeface="Arial"/>
                <a:ea typeface="Arial"/>
                <a:cs typeface="Arial"/>
                <a:sym typeface="Arial"/>
              </a:rPr>
              <a:t>When</a:t>
            </a:r>
            <a:r>
              <a:rPr lang="en" sz="1081">
                <a:solidFill>
                  <a:schemeClr val="dk1"/>
                </a:solidFill>
                <a:latin typeface="Arial"/>
                <a:ea typeface="Arial"/>
                <a:cs typeface="Arial"/>
                <a:sym typeface="Arial"/>
              </a:rPr>
              <a:t> I click </a:t>
            </a:r>
            <a:r>
              <a:rPr b="1" lang="en" sz="1081">
                <a:solidFill>
                  <a:schemeClr val="dk1"/>
                </a:solidFill>
                <a:latin typeface="Arial"/>
                <a:ea typeface="Arial"/>
                <a:cs typeface="Arial"/>
                <a:sym typeface="Arial"/>
              </a:rPr>
              <a:t>Save</a:t>
            </a:r>
            <a:r>
              <a:rPr lang="en" sz="1081">
                <a:solidFill>
                  <a:schemeClr val="dk1"/>
                </a:solidFill>
                <a:latin typeface="Arial"/>
                <a:ea typeface="Arial"/>
                <a:cs typeface="Arial"/>
                <a:sym typeface="Arial"/>
              </a:rPr>
              <a:t> on a job card</a:t>
            </a:r>
            <a:br>
              <a:rPr lang="en" sz="1081">
                <a:solidFill>
                  <a:schemeClr val="dk1"/>
                </a:solidFill>
                <a:latin typeface="Arial"/>
                <a:ea typeface="Arial"/>
                <a:cs typeface="Arial"/>
                <a:sym typeface="Arial"/>
              </a:rPr>
            </a:br>
            <a:endParaRPr sz="1081">
              <a:solidFill>
                <a:schemeClr val="dk1"/>
              </a:solidFill>
              <a:latin typeface="Arial"/>
              <a:ea typeface="Arial"/>
              <a:cs typeface="Arial"/>
              <a:sym typeface="Arial"/>
            </a:endParaRPr>
          </a:p>
          <a:p>
            <a:pPr indent="-297243" lvl="0" marL="457200" rtl="0" algn="l">
              <a:lnSpc>
                <a:spcPct val="95000"/>
              </a:lnSpc>
              <a:spcBef>
                <a:spcPts val="0"/>
              </a:spcBef>
              <a:spcAft>
                <a:spcPts val="0"/>
              </a:spcAft>
              <a:buClr>
                <a:schemeClr val="dk1"/>
              </a:buClr>
              <a:buSzPts val="1081"/>
              <a:buFont typeface="Arial"/>
              <a:buChar char="●"/>
            </a:pPr>
            <a:r>
              <a:rPr b="1" lang="en" sz="1081">
                <a:solidFill>
                  <a:schemeClr val="dk1"/>
                </a:solidFill>
                <a:latin typeface="Arial"/>
                <a:ea typeface="Arial"/>
                <a:cs typeface="Arial"/>
                <a:sym typeface="Arial"/>
              </a:rPr>
              <a:t>Then</a:t>
            </a:r>
            <a:r>
              <a:rPr lang="en" sz="1081">
                <a:solidFill>
                  <a:schemeClr val="dk1"/>
                </a:solidFill>
                <a:latin typeface="Arial"/>
                <a:ea typeface="Arial"/>
                <a:cs typeface="Arial"/>
                <a:sym typeface="Arial"/>
              </a:rPr>
              <a:t> I see a success message and the job appears in </a:t>
            </a:r>
            <a:r>
              <a:rPr b="1" lang="en" sz="1081">
                <a:solidFill>
                  <a:schemeClr val="dk1"/>
                </a:solidFill>
                <a:latin typeface="Arial"/>
                <a:ea typeface="Arial"/>
                <a:cs typeface="Arial"/>
                <a:sym typeface="Arial"/>
              </a:rPr>
              <a:t>My Jobs → Saved</a:t>
            </a:r>
            <a:br>
              <a:rPr b="1" lang="en" sz="1081">
                <a:solidFill>
                  <a:schemeClr val="dk1"/>
                </a:solidFill>
                <a:latin typeface="Arial"/>
                <a:ea typeface="Arial"/>
                <a:cs typeface="Arial"/>
                <a:sym typeface="Arial"/>
              </a:rPr>
            </a:br>
            <a:endParaRPr b="1" sz="1081">
              <a:solidFill>
                <a:schemeClr val="dk1"/>
              </a:solidFill>
              <a:latin typeface="Arial"/>
              <a:ea typeface="Arial"/>
              <a:cs typeface="Arial"/>
              <a:sym typeface="Arial"/>
            </a:endParaRPr>
          </a:p>
          <a:p>
            <a:pPr indent="-297243" lvl="0" marL="457200" rtl="0" algn="l">
              <a:lnSpc>
                <a:spcPct val="95000"/>
              </a:lnSpc>
              <a:spcBef>
                <a:spcPts val="0"/>
              </a:spcBef>
              <a:spcAft>
                <a:spcPts val="0"/>
              </a:spcAft>
              <a:buClr>
                <a:schemeClr val="dk1"/>
              </a:buClr>
              <a:buSzPts val="1081"/>
              <a:buFont typeface="Arial"/>
              <a:buChar char="●"/>
            </a:pPr>
            <a:r>
              <a:rPr b="1" lang="en" sz="1081">
                <a:solidFill>
                  <a:schemeClr val="dk1"/>
                </a:solidFill>
                <a:latin typeface="Arial"/>
                <a:ea typeface="Arial"/>
                <a:cs typeface="Arial"/>
                <a:sym typeface="Arial"/>
              </a:rPr>
              <a:t>And</a:t>
            </a:r>
            <a:r>
              <a:rPr lang="en" sz="1081">
                <a:solidFill>
                  <a:schemeClr val="dk1"/>
                </a:solidFill>
                <a:latin typeface="Arial"/>
                <a:ea typeface="Arial"/>
                <a:cs typeface="Arial"/>
                <a:sym typeface="Arial"/>
              </a:rPr>
              <a:t> saving the same job again does </a:t>
            </a:r>
            <a:r>
              <a:rPr b="1" lang="en" sz="1081">
                <a:solidFill>
                  <a:schemeClr val="dk1"/>
                </a:solidFill>
                <a:latin typeface="Arial"/>
                <a:ea typeface="Arial"/>
                <a:cs typeface="Arial"/>
                <a:sym typeface="Arial"/>
              </a:rPr>
              <a:t>not</a:t>
            </a:r>
            <a:r>
              <a:rPr lang="en" sz="1081">
                <a:solidFill>
                  <a:schemeClr val="dk1"/>
                </a:solidFill>
                <a:latin typeface="Arial"/>
                <a:ea typeface="Arial"/>
                <a:cs typeface="Arial"/>
                <a:sym typeface="Arial"/>
              </a:rPr>
              <a:t> create duplicates</a:t>
            </a:r>
            <a:br>
              <a:rPr lang="en" sz="1081">
                <a:solidFill>
                  <a:schemeClr val="dk1"/>
                </a:solidFill>
                <a:latin typeface="Arial"/>
                <a:ea typeface="Arial"/>
                <a:cs typeface="Arial"/>
                <a:sym typeface="Arial"/>
              </a:rPr>
            </a:br>
            <a:endParaRPr sz="1081">
              <a:solidFill>
                <a:schemeClr val="dk1"/>
              </a:solidFill>
              <a:latin typeface="Arial"/>
              <a:ea typeface="Arial"/>
              <a:cs typeface="Arial"/>
              <a:sym typeface="Arial"/>
            </a:endParaRPr>
          </a:p>
          <a:p>
            <a:pPr indent="-297243" lvl="0" marL="457200" rtl="0" algn="l">
              <a:lnSpc>
                <a:spcPct val="95000"/>
              </a:lnSpc>
              <a:spcBef>
                <a:spcPts val="0"/>
              </a:spcBef>
              <a:spcAft>
                <a:spcPts val="0"/>
              </a:spcAft>
              <a:buClr>
                <a:schemeClr val="dk1"/>
              </a:buClr>
              <a:buSzPts val="1081"/>
              <a:buFont typeface="Arial"/>
              <a:buChar char="●"/>
            </a:pPr>
            <a:r>
              <a:rPr b="1" lang="en" sz="1081">
                <a:solidFill>
                  <a:schemeClr val="dk1"/>
                </a:solidFill>
                <a:latin typeface="Arial"/>
                <a:ea typeface="Arial"/>
                <a:cs typeface="Arial"/>
                <a:sym typeface="Arial"/>
              </a:rPr>
              <a:t>And</a:t>
            </a:r>
            <a:r>
              <a:rPr lang="en" sz="1081">
                <a:solidFill>
                  <a:schemeClr val="dk1"/>
                </a:solidFill>
                <a:latin typeface="Arial"/>
                <a:ea typeface="Arial"/>
                <a:cs typeface="Arial"/>
                <a:sym typeface="Arial"/>
              </a:rPr>
              <a:t> </a:t>
            </a:r>
            <a:r>
              <a:rPr lang="en" sz="1081">
                <a:solidFill>
                  <a:schemeClr val="dk1"/>
                </a:solidFill>
                <a:latin typeface="Roboto Mono"/>
                <a:ea typeface="Roboto Mono"/>
                <a:cs typeface="Roboto Mono"/>
                <a:sym typeface="Roboto Mono"/>
              </a:rPr>
              <a:t>GET /api/users/me/saved</a:t>
            </a:r>
            <a:r>
              <a:rPr lang="en" sz="1081">
                <a:solidFill>
                  <a:schemeClr val="dk1"/>
                </a:solidFill>
                <a:latin typeface="Arial"/>
                <a:ea typeface="Arial"/>
                <a:cs typeface="Arial"/>
                <a:sym typeface="Arial"/>
              </a:rPr>
              <a:t> returns the saved job</a:t>
            </a:r>
            <a:endParaRPr sz="1081">
              <a:solidFill>
                <a:schemeClr val="dk1"/>
              </a:solidFill>
              <a:latin typeface="Arial"/>
              <a:ea typeface="Arial"/>
              <a:cs typeface="Arial"/>
              <a:sym typeface="Arial"/>
            </a:endParaRPr>
          </a:p>
          <a:p>
            <a:pPr indent="0" lvl="0" marL="0" rtl="0" algn="l">
              <a:lnSpc>
                <a:spcPct val="95000"/>
              </a:lnSpc>
              <a:spcBef>
                <a:spcPts val="1200"/>
              </a:spcBef>
              <a:spcAft>
                <a:spcPts val="0"/>
              </a:spcAft>
              <a:buSzPts val="605"/>
              <a:buNone/>
            </a:pPr>
            <a:r>
              <a:rPr b="1" lang="en" sz="1081">
                <a:solidFill>
                  <a:schemeClr val="dk1"/>
                </a:solidFill>
                <a:latin typeface="Arial"/>
                <a:ea typeface="Arial"/>
                <a:cs typeface="Arial"/>
                <a:sym typeface="Arial"/>
              </a:rPr>
              <a:t>API Contract</a:t>
            </a:r>
            <a:endParaRPr b="1" sz="1081">
              <a:solidFill>
                <a:schemeClr val="dk1"/>
              </a:solidFill>
              <a:latin typeface="Arial"/>
              <a:ea typeface="Arial"/>
              <a:cs typeface="Arial"/>
              <a:sym typeface="Arial"/>
            </a:endParaRPr>
          </a:p>
          <a:p>
            <a:pPr indent="-297243" lvl="0" marL="457200" rtl="0" algn="l">
              <a:lnSpc>
                <a:spcPct val="95000"/>
              </a:lnSpc>
              <a:spcBef>
                <a:spcPts val="1200"/>
              </a:spcBef>
              <a:spcAft>
                <a:spcPts val="0"/>
              </a:spcAft>
              <a:buClr>
                <a:schemeClr val="dk1"/>
              </a:buClr>
              <a:buSzPts val="1081"/>
              <a:buFont typeface="Arial"/>
              <a:buChar char="●"/>
            </a:pPr>
            <a:r>
              <a:rPr lang="en" sz="1081">
                <a:solidFill>
                  <a:schemeClr val="dk1"/>
                </a:solidFill>
                <a:latin typeface="Roboto Mono"/>
                <a:ea typeface="Roboto Mono"/>
                <a:cs typeface="Roboto Mono"/>
                <a:sym typeface="Roboto Mono"/>
              </a:rPr>
              <a:t>POST /api/jobs/:id/save</a:t>
            </a:r>
            <a:r>
              <a:rPr lang="en" sz="1081">
                <a:solidFill>
                  <a:schemeClr val="dk1"/>
                </a:solidFill>
                <a:latin typeface="Arial"/>
                <a:ea typeface="Arial"/>
                <a:cs typeface="Arial"/>
                <a:sym typeface="Arial"/>
              </a:rPr>
              <a:t> (JWT required) → </a:t>
            </a:r>
            <a:r>
              <a:rPr lang="en" sz="1081">
                <a:solidFill>
                  <a:schemeClr val="dk1"/>
                </a:solidFill>
                <a:latin typeface="Roboto Mono"/>
                <a:ea typeface="Roboto Mono"/>
                <a:cs typeface="Roboto Mono"/>
                <a:sym typeface="Roboto Mono"/>
              </a:rPr>
              <a:t>201 Created</a:t>
            </a:r>
            <a:r>
              <a:rPr lang="en" sz="1081">
                <a:solidFill>
                  <a:schemeClr val="dk1"/>
                </a:solidFill>
                <a:latin typeface="Arial"/>
                <a:ea typeface="Arial"/>
                <a:cs typeface="Arial"/>
                <a:sym typeface="Arial"/>
              </a:rPr>
              <a:t> + </a:t>
            </a:r>
            <a:r>
              <a:rPr lang="en" sz="1081">
                <a:solidFill>
                  <a:schemeClr val="dk1"/>
                </a:solidFill>
                <a:latin typeface="Roboto Mono"/>
                <a:ea typeface="Roboto Mono"/>
                <a:cs typeface="Roboto Mono"/>
                <a:sym typeface="Roboto Mono"/>
              </a:rPr>
              <a:t>SavedJob</a:t>
            </a:r>
            <a:br>
              <a:rPr lang="en" sz="1081">
                <a:solidFill>
                  <a:schemeClr val="dk1"/>
                </a:solidFill>
                <a:latin typeface="Roboto Mono"/>
                <a:ea typeface="Roboto Mono"/>
                <a:cs typeface="Roboto Mono"/>
                <a:sym typeface="Roboto Mono"/>
              </a:rPr>
            </a:br>
            <a:endParaRPr sz="1081">
              <a:solidFill>
                <a:schemeClr val="dk1"/>
              </a:solidFill>
              <a:latin typeface="Roboto Mono"/>
              <a:ea typeface="Roboto Mono"/>
              <a:cs typeface="Roboto Mono"/>
              <a:sym typeface="Roboto Mono"/>
            </a:endParaRPr>
          </a:p>
          <a:p>
            <a:pPr indent="-297243" lvl="0" marL="457200" rtl="0" algn="l">
              <a:lnSpc>
                <a:spcPct val="95000"/>
              </a:lnSpc>
              <a:spcBef>
                <a:spcPts val="0"/>
              </a:spcBef>
              <a:spcAft>
                <a:spcPts val="0"/>
              </a:spcAft>
              <a:buClr>
                <a:schemeClr val="dk1"/>
              </a:buClr>
              <a:buSzPts val="1081"/>
              <a:buFont typeface="Arial"/>
              <a:buChar char="●"/>
            </a:pPr>
            <a:r>
              <a:rPr lang="en" sz="1081">
                <a:solidFill>
                  <a:schemeClr val="dk1"/>
                </a:solidFill>
                <a:latin typeface="Roboto Mono"/>
                <a:ea typeface="Roboto Mono"/>
                <a:cs typeface="Roboto Mono"/>
                <a:sym typeface="Roboto Mono"/>
              </a:rPr>
              <a:t>GET /api/users/me/saved</a:t>
            </a:r>
            <a:r>
              <a:rPr lang="en" sz="1081">
                <a:solidFill>
                  <a:schemeClr val="dk1"/>
                </a:solidFill>
                <a:latin typeface="Arial"/>
                <a:ea typeface="Arial"/>
                <a:cs typeface="Arial"/>
                <a:sym typeface="Arial"/>
              </a:rPr>
              <a:t> (JWT required) → </a:t>
            </a:r>
            <a:r>
              <a:rPr lang="en" sz="1081">
                <a:solidFill>
                  <a:schemeClr val="dk1"/>
                </a:solidFill>
                <a:latin typeface="Roboto Mono"/>
                <a:ea typeface="Roboto Mono"/>
                <a:cs typeface="Roboto Mono"/>
                <a:sym typeface="Roboto Mono"/>
              </a:rPr>
              <a:t>[SavedJob]</a:t>
            </a:r>
            <a:endParaRPr sz="1081">
              <a:solidFill>
                <a:schemeClr val="dk1"/>
              </a:solidFill>
              <a:latin typeface="Roboto Mono"/>
              <a:ea typeface="Roboto Mono"/>
              <a:cs typeface="Roboto Mono"/>
              <a:sym typeface="Roboto Mono"/>
            </a:endParaRPr>
          </a:p>
          <a:p>
            <a:pPr indent="0" lvl="0" marL="457200" rtl="0" algn="l">
              <a:lnSpc>
                <a:spcPct val="95000"/>
              </a:lnSpc>
              <a:spcBef>
                <a:spcPts val="1200"/>
              </a:spcBef>
              <a:spcAft>
                <a:spcPts val="1200"/>
              </a:spcAft>
              <a:buSzPts val="605"/>
              <a:buNone/>
            </a:pPr>
            <a:r>
              <a:t/>
            </a:r>
            <a:endParaRPr sz="989"/>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Analysis</a:t>
            </a:r>
            <a:endParaRPr/>
          </a:p>
        </p:txBody>
      </p:sp>
      <p:pic>
        <p:nvPicPr>
          <p:cNvPr id="105" name="Google Shape;105;p20" title="iter3_use case.png"/>
          <p:cNvPicPr preferRelativeResize="0"/>
          <p:nvPr/>
        </p:nvPicPr>
        <p:blipFill>
          <a:blip r:embed="rId3">
            <a:alphaModFix/>
          </a:blip>
          <a:stretch>
            <a:fillRect/>
          </a:stretch>
        </p:blipFill>
        <p:spPr>
          <a:xfrm>
            <a:off x="4262500" y="1017725"/>
            <a:ext cx="3443350" cy="3839125"/>
          </a:xfrm>
          <a:prstGeom prst="rect">
            <a:avLst/>
          </a:prstGeom>
          <a:noFill/>
          <a:ln>
            <a:noFill/>
          </a:ln>
        </p:spPr>
      </p:pic>
      <p:sp>
        <p:nvSpPr>
          <p:cNvPr id="106" name="Google Shape;106;p20"/>
          <p:cNvSpPr txBox="1"/>
          <p:nvPr/>
        </p:nvSpPr>
        <p:spPr>
          <a:xfrm>
            <a:off x="554275" y="1378650"/>
            <a:ext cx="3443400" cy="32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One entity is mentioned:</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User</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rPr lang="en" sz="1800">
                <a:solidFill>
                  <a:schemeClr val="accent3"/>
                </a:solidFill>
                <a:latin typeface="Average"/>
                <a:ea typeface="Average"/>
                <a:cs typeface="Average"/>
                <a:sym typeface="Average"/>
              </a:rPr>
              <a:t>And two features:</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Save job</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View job</a:t>
            </a:r>
            <a:endParaRPr sz="1800">
              <a:solidFill>
                <a:schemeClr val="accent3"/>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 Diagram (Simplest Form)</a:t>
            </a:r>
            <a:endParaRPr/>
          </a:p>
        </p:txBody>
      </p:sp>
      <p:sp>
        <p:nvSpPr>
          <p:cNvPr id="112" name="Google Shape;112;p21"/>
          <p:cNvSpPr txBox="1"/>
          <p:nvPr/>
        </p:nvSpPr>
        <p:spPr>
          <a:xfrm>
            <a:off x="554275" y="1378650"/>
            <a:ext cx="3443400" cy="32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Two entities are needed:</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User</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Job</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rPr lang="en" sz="1800">
                <a:solidFill>
                  <a:schemeClr val="accent3"/>
                </a:solidFill>
                <a:latin typeface="Average"/>
                <a:ea typeface="Average"/>
                <a:cs typeface="Average"/>
                <a:sym typeface="Average"/>
              </a:rPr>
              <a:t>In User class, saved jobs can be stored as a list.</a:t>
            </a:r>
            <a:endParaRPr sz="1800">
              <a:solidFill>
                <a:schemeClr val="accent3"/>
              </a:solidFill>
              <a:latin typeface="Average"/>
              <a:ea typeface="Average"/>
              <a:cs typeface="Average"/>
              <a:sym typeface="Average"/>
            </a:endParaRPr>
          </a:p>
        </p:txBody>
      </p:sp>
      <p:pic>
        <p:nvPicPr>
          <p:cNvPr id="113" name="Google Shape;113;p21" title="iter3_class.png"/>
          <p:cNvPicPr preferRelativeResize="0"/>
          <p:nvPr/>
        </p:nvPicPr>
        <p:blipFill>
          <a:blip r:embed="rId3">
            <a:alphaModFix/>
          </a:blip>
          <a:stretch>
            <a:fillRect/>
          </a:stretch>
        </p:blipFill>
        <p:spPr>
          <a:xfrm>
            <a:off x="4150075" y="1792525"/>
            <a:ext cx="4200525" cy="542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