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Average"/>
      <p:regular r:id="rId17"/>
    </p:embeddedFont>
    <p:embeddedFont>
      <p:font typeface="Oswald"/>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84A5E00-2E02-4CCC-9D09-D2E729BB2FD4}">
  <a:tblStyle styleId="{D84A5E00-2E02-4CCC-9D09-D2E729BB2FD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Average-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Oswald-bold.fntdata"/><Relationship Id="rId6" Type="http://schemas.openxmlformats.org/officeDocument/2006/relationships/notesMaster" Target="notesMasters/notesMaster1.xml"/><Relationship Id="rId18" Type="http://schemas.openxmlformats.org/officeDocument/2006/relationships/font" Target="fonts/Oswald-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7d516bc67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7d516bc67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7cbd6fbb4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7cbd6fbb4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7cbd6fbb47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7cbd6fbb47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7cbd6fbb47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7cbd6fbb47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7cbd6fbb47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7cbd6fbb47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7cbd6fbb4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7cbd6fbb4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7d516bc67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7d516bc67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7d516bc6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7d516bc6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7d516bc67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7d516bc67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sonarsource.com/open-source-editions/sonarqube-community-edition/" TargetMode="External"/><Relationship Id="rId4" Type="http://schemas.openxmlformats.org/officeDocument/2006/relationships/hyperlink" Target="https://github.com/features/action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pic>
        <p:nvPicPr>
          <p:cNvPr id="59" name="Google Shape;59;p13"/>
          <p:cNvPicPr preferRelativeResize="0"/>
          <p:nvPr/>
        </p:nvPicPr>
        <p:blipFill rotWithShape="1">
          <a:blip r:embed="rId3">
            <a:alphaModFix/>
          </a:blip>
          <a:srcRect b="12609" l="0" r="0" t="12601"/>
          <a:stretch/>
        </p:blipFill>
        <p:spPr>
          <a:xfrm>
            <a:off x="1312462" y="133925"/>
            <a:ext cx="6519075" cy="4875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a:t>
            </a:r>
            <a:endParaRPr/>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https://www.sonarsource.com/open-source-editions/sonarqube-community-edition/</a:t>
            </a:r>
            <a:endParaRPr/>
          </a:p>
          <a:p>
            <a:pPr indent="0" lvl="0" marL="0" rtl="0" algn="l">
              <a:spcBef>
                <a:spcPts val="1200"/>
              </a:spcBef>
              <a:spcAft>
                <a:spcPts val="0"/>
              </a:spcAft>
              <a:buNone/>
            </a:pPr>
            <a:r>
              <a:rPr lang="en" u="sng">
                <a:solidFill>
                  <a:schemeClr val="hlink"/>
                </a:solidFill>
                <a:hlinkClick r:id="rId4"/>
              </a:rPr>
              <a:t>https://github.com/features/actions</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sz="1600"/>
              <a:t>This project is a job search application aimed at helping individuals stay organized in their career search by saving, applying to, and tracking jobs in one place. The motivation is to provide users with a simple system to monitor jobs the user has applied to instead of relying on scattered tools. Its purpose is to connect employers and employees, with potential users being anyone on the job market. Core functionality includes creating user accounts, viewing and searching job posts, saving and applying to jobs, and tracking the status of applications.</a:t>
            </a:r>
            <a:endParaRPr sz="23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Team</a:t>
            </a:r>
            <a:endParaRPr/>
          </a:p>
        </p:txBody>
      </p:sp>
      <p:graphicFrame>
        <p:nvGraphicFramePr>
          <p:cNvPr id="71" name="Google Shape;71;p15"/>
          <p:cNvGraphicFramePr/>
          <p:nvPr/>
        </p:nvGraphicFramePr>
        <p:xfrm>
          <a:off x="782500" y="1636500"/>
          <a:ext cx="3000000" cy="3000000"/>
        </p:xfrm>
        <a:graphic>
          <a:graphicData uri="http://schemas.openxmlformats.org/drawingml/2006/table">
            <a:tbl>
              <a:tblPr>
                <a:noFill/>
                <a:tableStyleId>{D84A5E00-2E02-4CCC-9D09-D2E729BB2FD4}</a:tableStyleId>
              </a:tblPr>
              <a:tblGrid>
                <a:gridCol w="3619500"/>
                <a:gridCol w="3619500"/>
              </a:tblGrid>
              <a:tr h="381000">
                <a:tc>
                  <a:txBody>
                    <a:bodyPr/>
                    <a:lstStyle/>
                    <a:p>
                      <a:pPr indent="0" lvl="0" marL="0" rtl="0" algn="ctr">
                        <a:spcBef>
                          <a:spcPts val="0"/>
                        </a:spcBef>
                        <a:spcAft>
                          <a:spcPts val="0"/>
                        </a:spcAft>
                        <a:buNone/>
                      </a:pPr>
                      <a:r>
                        <a:rPr b="1" lang="en">
                          <a:solidFill>
                            <a:schemeClr val="accent3"/>
                          </a:solidFill>
                          <a:latin typeface="Average"/>
                          <a:ea typeface="Average"/>
                          <a:cs typeface="Average"/>
                          <a:sym typeface="Average"/>
                        </a:rPr>
                        <a:t>Team Member</a:t>
                      </a:r>
                      <a:endParaRPr b="1">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accent3"/>
                          </a:solidFill>
                          <a:latin typeface="Average"/>
                          <a:ea typeface="Average"/>
                          <a:cs typeface="Average"/>
                          <a:sym typeface="Average"/>
                        </a:rPr>
                        <a:t>Role(s)</a:t>
                      </a:r>
                      <a:endParaRPr b="1">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Gopi Rayini</a:t>
                      </a:r>
                      <a:endParaRPr>
                        <a:solidFill>
                          <a:schemeClr val="accent3"/>
                        </a:solidFill>
                        <a:latin typeface="Average"/>
                        <a:ea typeface="Average"/>
                        <a:cs typeface="Average"/>
                        <a:sym typeface="Average"/>
                      </a:endParaRPr>
                    </a:p>
                  </a:txBody>
                  <a:tcPr marT="0" marB="0" marR="25400" marL="2540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Configuration Leader</a:t>
                      </a:r>
                      <a:endParaRPr>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Pedro Ramirez</a:t>
                      </a:r>
                      <a:endParaRPr>
                        <a:solidFill>
                          <a:schemeClr val="accent3"/>
                        </a:solidFill>
                        <a:latin typeface="Average"/>
                        <a:ea typeface="Average"/>
                        <a:cs typeface="Average"/>
                        <a:sym typeface="Average"/>
                      </a:endParaRPr>
                    </a:p>
                  </a:txBody>
                  <a:tcPr marT="0" marB="0" marR="25400" marL="2540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Design and Implementation</a:t>
                      </a:r>
                      <a:endParaRPr>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James Rose </a:t>
                      </a:r>
                      <a:endParaRPr>
                        <a:solidFill>
                          <a:schemeClr val="accent3"/>
                        </a:solidFill>
                        <a:latin typeface="Average"/>
                        <a:ea typeface="Average"/>
                        <a:cs typeface="Average"/>
                        <a:sym typeface="Average"/>
                      </a:endParaRPr>
                    </a:p>
                  </a:txBody>
                  <a:tcPr marT="0" marB="0" marR="25400" marL="2540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Team Leader</a:t>
                      </a:r>
                      <a:endParaRPr>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Qi Chen</a:t>
                      </a:r>
                      <a:endParaRPr>
                        <a:solidFill>
                          <a:schemeClr val="accent3"/>
                        </a:solidFill>
                        <a:latin typeface="Average"/>
                        <a:ea typeface="Average"/>
                        <a:cs typeface="Average"/>
                        <a:sym typeface="Average"/>
                      </a:endParaRPr>
                    </a:p>
                  </a:txBody>
                  <a:tcPr marT="0" marB="0" marR="25400" marL="2540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Requirement Leader</a:t>
                      </a:r>
                      <a:endParaRPr>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Stacey Burns</a:t>
                      </a:r>
                      <a:endParaRPr>
                        <a:solidFill>
                          <a:schemeClr val="accent3"/>
                        </a:solidFill>
                        <a:latin typeface="Average"/>
                        <a:ea typeface="Average"/>
                        <a:cs typeface="Average"/>
                        <a:sym typeface="Average"/>
                      </a:endParaRPr>
                    </a:p>
                  </a:txBody>
                  <a:tcPr marT="0" marB="0" marR="25400" marL="2540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QA Leader</a:t>
                      </a:r>
                      <a:endParaRPr>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Sean Chen</a:t>
                      </a:r>
                      <a:endParaRPr>
                        <a:solidFill>
                          <a:schemeClr val="accent3"/>
                        </a:solidFill>
                        <a:latin typeface="Average"/>
                        <a:ea typeface="Average"/>
                        <a:cs typeface="Average"/>
                        <a:sym typeface="Average"/>
                      </a:endParaRPr>
                    </a:p>
                  </a:txBody>
                  <a:tcPr marT="0" marB="0" marR="25400" marL="25400"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n">
                          <a:solidFill>
                            <a:schemeClr val="accent3"/>
                          </a:solidFill>
                          <a:latin typeface="Average"/>
                          <a:ea typeface="Average"/>
                          <a:cs typeface="Average"/>
                          <a:sym typeface="Average"/>
                        </a:rPr>
                        <a:t>Security Leader</a:t>
                      </a:r>
                      <a:endParaRPr>
                        <a:solidFill>
                          <a:schemeClr val="accent3"/>
                        </a:solidFill>
                        <a:latin typeface="Average"/>
                        <a:ea typeface="Average"/>
                        <a:cs typeface="Average"/>
                        <a:sym typeface="Average"/>
                      </a:endParaRPr>
                    </a:p>
                  </a:txBody>
                  <a:tcPr marT="63500" marB="63500" marR="63500" marL="635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Features</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Fetch and display real job postings from Rise Jobs API</a:t>
            </a:r>
            <a:endParaRPr/>
          </a:p>
          <a:p>
            <a:pPr indent="-342900" lvl="0" marL="457200" rtl="0" algn="l">
              <a:spcBef>
                <a:spcPts val="0"/>
              </a:spcBef>
              <a:spcAft>
                <a:spcPts val="0"/>
              </a:spcAft>
              <a:buSzPts val="1800"/>
              <a:buChar char="●"/>
            </a:pPr>
            <a:r>
              <a:rPr lang="en"/>
              <a:t>Keyword search and basic filters (job type, location)</a:t>
            </a:r>
            <a:endParaRPr/>
          </a:p>
          <a:p>
            <a:pPr indent="-342900" lvl="0" marL="457200" rtl="0" algn="l">
              <a:spcBef>
                <a:spcPts val="0"/>
              </a:spcBef>
              <a:spcAft>
                <a:spcPts val="0"/>
              </a:spcAft>
              <a:buSzPts val="1800"/>
              <a:buChar char="●"/>
            </a:pPr>
            <a:r>
              <a:rPr lang="en"/>
              <a:t>User accounts creation</a:t>
            </a:r>
            <a:endParaRPr/>
          </a:p>
          <a:p>
            <a:pPr indent="-342900" lvl="0" marL="457200" rtl="0" algn="l">
              <a:spcBef>
                <a:spcPts val="0"/>
              </a:spcBef>
              <a:spcAft>
                <a:spcPts val="0"/>
              </a:spcAft>
              <a:buSzPts val="1800"/>
              <a:buChar char="●"/>
            </a:pPr>
            <a:r>
              <a:rPr lang="en"/>
              <a:t>Save applied jobs and delete old ones</a:t>
            </a:r>
            <a:endParaRPr/>
          </a:p>
          <a:p>
            <a:pPr indent="-342900" lvl="0" marL="457200" rtl="0" algn="l">
              <a:spcBef>
                <a:spcPts val="0"/>
              </a:spcBef>
              <a:spcAft>
                <a:spcPts val="0"/>
              </a:spcAft>
              <a:buSzPts val="1800"/>
              <a:buChar char="●"/>
            </a:pPr>
            <a:r>
              <a:rPr lang="en"/>
              <a:t>Pagination (optional in MVP)</a:t>
            </a:r>
            <a:endParaRPr/>
          </a:p>
          <a:p>
            <a:pPr indent="-342900" lvl="0" marL="457200" rtl="0" algn="l">
              <a:spcBef>
                <a:spcPts val="0"/>
              </a:spcBef>
              <a:spcAft>
                <a:spcPts val="0"/>
              </a:spcAft>
              <a:buSzPts val="1800"/>
              <a:buChar char="●"/>
            </a:pPr>
            <a:r>
              <a:rPr lang="en"/>
              <a:t>Secure login</a:t>
            </a:r>
            <a:endParaRPr/>
          </a:p>
          <a:p>
            <a:pPr indent="-342900" lvl="0" marL="457200" rtl="0" algn="l">
              <a:spcBef>
                <a:spcPts val="0"/>
              </a:spcBef>
              <a:spcAft>
                <a:spcPts val="0"/>
              </a:spcAft>
              <a:buSzPts val="1800"/>
              <a:buChar char="●"/>
            </a:pPr>
            <a:r>
              <a:rPr lang="en"/>
              <a:t>Tracking application status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 Stack</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Frontend: React, TypeScript, Vite</a:t>
            </a:r>
            <a:endParaRPr/>
          </a:p>
          <a:p>
            <a:pPr indent="0" lvl="0" marL="0" rtl="0" algn="l">
              <a:spcBef>
                <a:spcPts val="1200"/>
              </a:spcBef>
              <a:spcAft>
                <a:spcPts val="0"/>
              </a:spcAft>
              <a:buNone/>
            </a:pPr>
            <a:r>
              <a:rPr lang="en"/>
              <a:t>Backend: Java Spring Boot, Maven</a:t>
            </a:r>
            <a:endParaRPr/>
          </a:p>
          <a:p>
            <a:pPr indent="0" lvl="0" marL="0" rtl="0" algn="l">
              <a:spcBef>
                <a:spcPts val="1200"/>
              </a:spcBef>
              <a:spcAft>
                <a:spcPts val="0"/>
              </a:spcAft>
              <a:buNone/>
            </a:pPr>
            <a:r>
              <a:rPr lang="en"/>
              <a:t>Database: SQL RDBMS (e.g., PostgreSQL/MySQL – TBD)</a:t>
            </a:r>
            <a:endParaRPr/>
          </a:p>
          <a:p>
            <a:pPr indent="0" lvl="0" marL="0" rtl="0" algn="l">
              <a:spcBef>
                <a:spcPts val="1200"/>
              </a:spcBef>
              <a:spcAft>
                <a:spcPts val="0"/>
              </a:spcAft>
              <a:buNone/>
            </a:pPr>
            <a:r>
              <a:rPr lang="en"/>
              <a:t>Data Source: Rise Jobs API</a:t>
            </a:r>
            <a:endParaRPr/>
          </a:p>
          <a:p>
            <a:pPr indent="0" lvl="0" marL="0" rtl="0" algn="l">
              <a:spcBef>
                <a:spcPts val="1200"/>
              </a:spcBef>
              <a:spcAft>
                <a:spcPts val="1200"/>
              </a:spcAft>
              <a:buNone/>
            </a:pPr>
            <a:r>
              <a:rPr lang="en"/>
              <a:t>Styling: TBD (CSS Modules / Tailwind / Bootstrap)</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High Level of Architecture</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rPr lang="en"/>
              <a:t>React (client)</a:t>
            </a:r>
            <a:endParaRPr/>
          </a:p>
          <a:p>
            <a:pPr indent="0" lvl="0" marL="0" rtl="0" algn="l">
              <a:spcBef>
                <a:spcPts val="1200"/>
              </a:spcBef>
              <a:spcAft>
                <a:spcPts val="0"/>
              </a:spcAft>
              <a:buNone/>
            </a:pPr>
            <a:r>
              <a:rPr lang="en"/>
              <a:t>└── Java Backend (REST)</a:t>
            </a:r>
            <a:endParaRPr/>
          </a:p>
          <a:p>
            <a:pPr indent="0" lvl="0" marL="0" rtl="0" algn="l">
              <a:spcBef>
                <a:spcPts val="1200"/>
              </a:spcBef>
              <a:spcAft>
                <a:spcPts val="0"/>
              </a:spcAft>
              <a:buNone/>
            </a:pPr>
            <a:r>
              <a:rPr lang="en"/>
              <a:t>├── Rise Jobs API (read-only)</a:t>
            </a:r>
            <a:endParaRPr/>
          </a:p>
          <a:p>
            <a:pPr indent="0" lvl="0" marL="0" rtl="0" algn="l">
              <a:spcBef>
                <a:spcPts val="1200"/>
              </a:spcBef>
              <a:spcAft>
                <a:spcPts val="0"/>
              </a:spcAft>
              <a:buNone/>
            </a:pPr>
            <a:r>
              <a:rPr lang="en"/>
              <a:t>└── SQL Database (users, saved jobs, applications)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Management Plan</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main risks identified for this project include potential technical issues such as:</a:t>
            </a:r>
            <a:endParaRPr/>
          </a:p>
          <a:p>
            <a:pPr indent="-342900" lvl="0" marL="457200" rtl="0" algn="l">
              <a:spcBef>
                <a:spcPts val="1200"/>
              </a:spcBef>
              <a:spcAft>
                <a:spcPts val="0"/>
              </a:spcAft>
              <a:buSzPts val="1800"/>
              <a:buChar char="●"/>
            </a:pPr>
            <a:r>
              <a:rPr lang="en"/>
              <a:t>security vulnerabilities in user accounts</a:t>
            </a:r>
            <a:endParaRPr/>
          </a:p>
          <a:p>
            <a:pPr indent="-342900" lvl="0" marL="457200" rtl="0" algn="l">
              <a:spcBef>
                <a:spcPts val="0"/>
              </a:spcBef>
              <a:spcAft>
                <a:spcPts val="0"/>
              </a:spcAft>
              <a:buSzPts val="1800"/>
              <a:buChar char="●"/>
            </a:pPr>
            <a:r>
              <a:rPr lang="en"/>
              <a:t>bugs in job listing functionality</a:t>
            </a:r>
            <a:endParaRPr/>
          </a:p>
          <a:p>
            <a:pPr indent="-342900" lvl="0" marL="457200" rtl="0" algn="l">
              <a:spcBef>
                <a:spcPts val="0"/>
              </a:spcBef>
              <a:spcAft>
                <a:spcPts val="0"/>
              </a:spcAft>
              <a:buSzPts val="1800"/>
              <a:buChar char="●"/>
            </a:pPr>
            <a:r>
              <a:rPr lang="en"/>
              <a:t>integration challenges between backend and frontend</a:t>
            </a:r>
            <a:endParaRPr/>
          </a:p>
          <a:p>
            <a:pPr indent="-342900" lvl="0" marL="457200" rtl="0" algn="l">
              <a:spcBef>
                <a:spcPts val="0"/>
              </a:spcBef>
              <a:spcAft>
                <a:spcPts val="0"/>
              </a:spcAft>
              <a:buSzPts val="1800"/>
              <a:buChar char="●"/>
            </a:pPr>
            <a:r>
              <a:rPr lang="en"/>
              <a:t>scope creep if too many features are added early</a:t>
            </a:r>
            <a:endParaRPr/>
          </a:p>
          <a:p>
            <a:pPr indent="-342900" lvl="0" marL="457200" rtl="0" algn="l">
              <a:spcBef>
                <a:spcPts val="0"/>
              </a:spcBef>
              <a:spcAft>
                <a:spcPts val="0"/>
              </a:spcAft>
              <a:buSzPts val="1800"/>
              <a:buChar char="●"/>
            </a:pPr>
            <a:r>
              <a:rPr lang="en"/>
              <a:t>time management risks if tasks are underestimated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Configuration Management Plan</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Git</a:t>
            </a:r>
            <a:endParaRPr/>
          </a:p>
          <a:p>
            <a:pPr indent="-342900" lvl="0" marL="457200" rtl="0" algn="l">
              <a:spcBef>
                <a:spcPts val="0"/>
              </a:spcBef>
              <a:spcAft>
                <a:spcPts val="0"/>
              </a:spcAft>
              <a:buSzPts val="1800"/>
              <a:buChar char="●"/>
            </a:pPr>
            <a:r>
              <a:rPr lang="en"/>
              <a:t>VSCode IDE</a:t>
            </a:r>
            <a:endParaRPr/>
          </a:p>
          <a:p>
            <a:pPr indent="-342900" lvl="0" marL="457200" rtl="0" algn="l">
              <a:spcBef>
                <a:spcPts val="0"/>
              </a:spcBef>
              <a:spcAft>
                <a:spcPts val="0"/>
              </a:spcAft>
              <a:buSzPts val="1800"/>
              <a:buChar char="●"/>
            </a:pPr>
            <a:r>
              <a:rPr lang="en"/>
              <a:t>Intellij IDEA</a:t>
            </a:r>
            <a:endParaRPr/>
          </a:p>
          <a:p>
            <a:pPr indent="-342900" lvl="0" marL="457200" rtl="0" algn="l">
              <a:spcBef>
                <a:spcPts val="0"/>
              </a:spcBef>
              <a:spcAft>
                <a:spcPts val="0"/>
              </a:spcAft>
              <a:buSzPts val="1800"/>
              <a:buChar char="●"/>
            </a:pPr>
            <a:r>
              <a:rPr lang="en"/>
              <a:t>GitHub Actions</a:t>
            </a:r>
            <a:endParaRPr/>
          </a:p>
          <a:p>
            <a:pPr indent="-342900" lvl="0" marL="457200" rtl="0" algn="l">
              <a:spcBef>
                <a:spcPts val="0"/>
              </a:spcBef>
              <a:spcAft>
                <a:spcPts val="0"/>
              </a:spcAft>
              <a:buSzPts val="1800"/>
              <a:buChar char="●"/>
            </a:pPr>
            <a:r>
              <a:rPr lang="en"/>
              <a:t>Docker</a:t>
            </a:r>
            <a:endParaRPr/>
          </a:p>
          <a:p>
            <a:pPr indent="-342900" lvl="0" marL="457200" rtl="0" algn="l">
              <a:spcBef>
                <a:spcPts val="0"/>
              </a:spcBef>
              <a:spcAft>
                <a:spcPts val="0"/>
              </a:spcAft>
              <a:buSzPts val="1800"/>
              <a:buChar char="●"/>
            </a:pPr>
            <a:r>
              <a:rPr lang="en"/>
              <a:t>Pull Request Checklist</a:t>
            </a:r>
            <a:endParaRPr/>
          </a:p>
          <a:p>
            <a:pPr indent="-342900" lvl="0" marL="457200" rtl="0" algn="l">
              <a:spcBef>
                <a:spcPts val="0"/>
              </a:spcBef>
              <a:spcAft>
                <a:spcPts val="0"/>
              </a:spcAft>
              <a:buSzPts val="1800"/>
              <a:buChar char="●"/>
            </a:pPr>
            <a:r>
              <a:rPr lang="en"/>
              <a:t>JIRA/ClickUp</a:t>
            </a:r>
            <a:endParaRPr/>
          </a:p>
          <a:p>
            <a:pPr indent="-342900" lvl="0" marL="457200" rtl="0" algn="l">
              <a:spcBef>
                <a:spcPts val="0"/>
              </a:spcBef>
              <a:spcAft>
                <a:spcPts val="0"/>
              </a:spcAft>
              <a:buSzPts val="1800"/>
              <a:buChar char="●"/>
            </a:pPr>
            <a:r>
              <a:rPr lang="en"/>
              <a:t>SAST/DAST - TBD (SonarQube?)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Quality Assurance Plan</a:t>
            </a:r>
            <a:endParaRPr/>
          </a:p>
        </p:txBody>
      </p:sp>
      <p:sp>
        <p:nvSpPr>
          <p:cNvPr id="107" name="Google Shape;107;p21"/>
          <p:cNvSpPr txBox="1"/>
          <p:nvPr>
            <p:ph idx="1" type="body"/>
          </p:nvPr>
        </p:nvSpPr>
        <p:spPr>
          <a:xfrm>
            <a:off x="311700" y="1152475"/>
            <a:ext cx="8520600" cy="3660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Code Quality</a:t>
            </a:r>
            <a:endParaRPr/>
          </a:p>
          <a:p>
            <a:pPr indent="-342900" lvl="0" marL="457200" rtl="0" algn="l">
              <a:spcBef>
                <a:spcPts val="1200"/>
              </a:spcBef>
              <a:spcAft>
                <a:spcPts val="0"/>
              </a:spcAft>
              <a:buSzPts val="1800"/>
              <a:buChar char="●"/>
            </a:pPr>
            <a:r>
              <a:rPr lang="en"/>
              <a:t>All code changes must go through Pull Requests.</a:t>
            </a:r>
            <a:endParaRPr/>
          </a:p>
          <a:p>
            <a:pPr indent="-342900" lvl="0" marL="457200" rtl="0" algn="l">
              <a:spcBef>
                <a:spcPts val="0"/>
              </a:spcBef>
              <a:spcAft>
                <a:spcPts val="0"/>
              </a:spcAft>
              <a:buSzPts val="1800"/>
              <a:buChar char="●"/>
            </a:pPr>
            <a:r>
              <a:rPr lang="en"/>
              <a:t>Design/Implementation Leader (Pedro) reviews frontend/backend logic.</a:t>
            </a:r>
            <a:endParaRPr/>
          </a:p>
          <a:p>
            <a:pPr indent="-342900" lvl="0" marL="457200" rtl="0" algn="l">
              <a:spcBef>
                <a:spcPts val="0"/>
              </a:spcBef>
              <a:spcAft>
                <a:spcPts val="0"/>
              </a:spcAft>
              <a:buSzPts val="1800"/>
              <a:buChar char="●"/>
            </a:pPr>
            <a:r>
              <a:rPr lang="en"/>
              <a:t>Peer reviews are mandatory before merging.</a:t>
            </a:r>
            <a:endParaRPr/>
          </a:p>
          <a:p>
            <a:pPr indent="-342900" lvl="0" marL="457200" rtl="0" algn="l">
              <a:spcBef>
                <a:spcPts val="0"/>
              </a:spcBef>
              <a:spcAft>
                <a:spcPts val="0"/>
              </a:spcAft>
              <a:buSzPts val="1800"/>
              <a:buChar char="●"/>
            </a:pPr>
            <a:r>
              <a:rPr lang="en"/>
              <a:t>Pull Request Review checklist.</a:t>
            </a:r>
            <a:endParaRPr/>
          </a:p>
          <a:p>
            <a:pPr indent="0" lvl="0" marL="0" rtl="0" algn="l">
              <a:spcBef>
                <a:spcPts val="1200"/>
              </a:spcBef>
              <a:spcAft>
                <a:spcPts val="0"/>
              </a:spcAft>
              <a:buNone/>
            </a:pPr>
            <a:r>
              <a:rPr lang="en"/>
              <a:t>Tools and Framework:</a:t>
            </a:r>
            <a:endParaRPr/>
          </a:p>
          <a:p>
            <a:pPr indent="-342900" lvl="0" marL="457200" rtl="0" algn="l">
              <a:spcBef>
                <a:spcPts val="1200"/>
              </a:spcBef>
              <a:spcAft>
                <a:spcPts val="0"/>
              </a:spcAft>
              <a:buSzPts val="1800"/>
              <a:buChar char="●"/>
            </a:pPr>
            <a:r>
              <a:rPr lang="en"/>
              <a:t>Unit Testing: JUnit and Jest</a:t>
            </a:r>
            <a:endParaRPr/>
          </a:p>
          <a:p>
            <a:pPr indent="-342900" lvl="0" marL="457200" rtl="0" algn="l">
              <a:spcBef>
                <a:spcPts val="0"/>
              </a:spcBef>
              <a:spcAft>
                <a:spcPts val="0"/>
              </a:spcAft>
              <a:buSzPts val="1800"/>
              <a:buChar char="●"/>
            </a:pPr>
            <a:r>
              <a:rPr lang="en"/>
              <a:t>Integration testing: Postman, custom features</a:t>
            </a:r>
            <a:endParaRPr/>
          </a:p>
          <a:p>
            <a:pPr indent="-342900" lvl="0" marL="457200" rtl="0" algn="l">
              <a:spcBef>
                <a:spcPts val="0"/>
              </a:spcBef>
              <a:spcAft>
                <a:spcPts val="0"/>
              </a:spcAft>
              <a:buSzPts val="1800"/>
              <a:buChar char="●"/>
            </a:pPr>
            <a:r>
              <a:rPr lang="en"/>
              <a:t>End-to-End testing: Selenium with java</a:t>
            </a:r>
            <a:endParaRPr/>
          </a:p>
          <a:p>
            <a:pPr indent="-342900" lvl="0" marL="457200" rtl="0" algn="l">
              <a:spcBef>
                <a:spcPts val="0"/>
              </a:spcBef>
              <a:spcAft>
                <a:spcPts val="0"/>
              </a:spcAft>
              <a:buSzPts val="1800"/>
              <a:buChar char="●"/>
            </a:pPr>
            <a:r>
              <a:rPr lang="en"/>
              <a:t>Manual Functional Testing: Conducted during each sprint for exploratory and UI testing</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