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Nunito"/>
      <p:regular r:id="rId38"/>
      <p:bold r:id="rId39"/>
      <p:italic r:id="rId40"/>
      <p:boldItalic r:id="rId41"/>
    </p:embeddedFont>
    <p:embeddedFont>
      <p:font typeface="La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46" Type="http://schemas.openxmlformats.org/officeDocument/2006/relationships/font" Target="fonts/MavenPro-regular.fntdata"/><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avenPro-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3ded39ed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53ded39ed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3ded39ed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3ded39ed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3615bba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3615bba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37ec84f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37ec84f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537ec84f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537ec84f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37ec84f7c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37ec84f7c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37ec84f7c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537ec84f7c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37ec84f7c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537ec84f7c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537ec84f7c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537ec84f7c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3ea7835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3ea7835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3ea7835d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3ea7835d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37ec84f7c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537ec84f7c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37ec84f7c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537ec84f7c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37ec84f7c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37ec84f7c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37ec856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37ec856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3615bba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3615bba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53ea7835d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53ea7835d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Didn’t get to edit, interact and goals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539a0a63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539a0a63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539a0a63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539a0a63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53ea7835d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53ea7835d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3ea7835d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3ea7835d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615bb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3615bb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3ea7835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3ea783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3ea7835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3ea7835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3ea7835dd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3ea7835dd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3ea7835d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53ea7835d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3ded39e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53ded39e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news.aliasrobotics.com/content/images/2020/03/DevOps.png"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F7NgvEv7hx3lGqsx5UF1zMXdne4xvG91uIpnvxyj8Pw/edit#gid=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967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Calorie Tracker - Iteration 3</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CS673 Team3 Presentation</a:t>
            </a:r>
            <a:endParaRPr/>
          </a:p>
        </p:txBody>
      </p:sp>
      <p:sp>
        <p:nvSpPr>
          <p:cNvPr id="279" name="Google Shape;279;p13"/>
          <p:cNvSpPr txBox="1"/>
          <p:nvPr/>
        </p:nvSpPr>
        <p:spPr>
          <a:xfrm>
            <a:off x="824000" y="4051550"/>
            <a:ext cx="3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Instructor : Professor Yuting Zhang</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359900" y="238950"/>
            <a:ext cx="7017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 </a:t>
            </a:r>
            <a:r>
              <a:rPr lang="en"/>
              <a:t>Design (Food &amp; User relation) </a:t>
            </a:r>
            <a:r>
              <a:rPr lang="en"/>
              <a:t>- Adithya</a:t>
            </a:r>
            <a:endParaRPr/>
          </a:p>
          <a:p>
            <a:pPr indent="0" lvl="0" marL="0" rtl="0" algn="l">
              <a:spcBef>
                <a:spcPts val="0"/>
              </a:spcBef>
              <a:spcAft>
                <a:spcPts val="0"/>
              </a:spcAft>
              <a:buNone/>
            </a:pPr>
            <a:r>
              <a:t/>
            </a:r>
            <a:endParaRPr/>
          </a:p>
        </p:txBody>
      </p:sp>
      <p:sp>
        <p:nvSpPr>
          <p:cNvPr id="342" name="Google Shape;342;p22"/>
          <p:cNvSpPr txBox="1"/>
          <p:nvPr>
            <p:ph idx="1" type="body"/>
          </p:nvPr>
        </p:nvSpPr>
        <p:spPr>
          <a:xfrm>
            <a:off x="164950" y="1274625"/>
            <a:ext cx="5098500" cy="3718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A1120"/>
              </a:buClr>
              <a:buSzPts val="1300"/>
              <a:buFont typeface="Arial"/>
              <a:buChar char="●"/>
            </a:pPr>
            <a:r>
              <a:rPr lang="en">
                <a:solidFill>
                  <a:srgbClr val="0A1120"/>
                </a:solidFill>
                <a:latin typeface="Arial"/>
                <a:ea typeface="Arial"/>
                <a:cs typeface="Arial"/>
                <a:sym typeface="Arial"/>
              </a:rPr>
              <a:t>The database design between the django auth user and the Foods app can be established through a foreign key relationship. Each Food entry can have a foreign key reference to the User table, allowing the system to associate a specific user with their food records.</a:t>
            </a:r>
            <a:endParaRPr>
              <a:solidFill>
                <a:srgbClr val="0A1120"/>
              </a:solidFill>
              <a:latin typeface="Arial"/>
              <a:ea typeface="Arial"/>
              <a:cs typeface="Arial"/>
              <a:sym typeface="Arial"/>
            </a:endParaRPr>
          </a:p>
          <a:p>
            <a:pPr indent="-311150" lvl="0" marL="457200" rtl="0" algn="l">
              <a:spcBef>
                <a:spcPts val="0"/>
              </a:spcBef>
              <a:spcAft>
                <a:spcPts val="0"/>
              </a:spcAft>
              <a:buClr>
                <a:srgbClr val="0A1120"/>
              </a:buClr>
              <a:buSzPts val="1300"/>
              <a:buFont typeface="Arial"/>
              <a:buChar char="●"/>
            </a:pPr>
            <a:r>
              <a:rPr lang="en">
                <a:solidFill>
                  <a:srgbClr val="0A1120"/>
                </a:solidFill>
                <a:latin typeface="Arial"/>
                <a:ea typeface="Arial"/>
                <a:cs typeface="Arial"/>
                <a:sym typeface="Arial"/>
              </a:rPr>
              <a:t>By utilizing the Django authentication system, user authentication and authorization can be seamlessly integrated with the Foods app database design. This ensures that only authenticated users can interact with the Food entries and perform relevant actions, such as adding, modifying, or deleting food records.</a:t>
            </a:r>
            <a:endParaRPr>
              <a:solidFill>
                <a:srgbClr val="0A1120"/>
              </a:solidFill>
              <a:latin typeface="Arial"/>
              <a:ea typeface="Arial"/>
              <a:cs typeface="Arial"/>
              <a:sym typeface="Arial"/>
            </a:endParaRPr>
          </a:p>
          <a:p>
            <a:pPr indent="-311150" lvl="0" marL="457200" rtl="0" algn="l">
              <a:spcBef>
                <a:spcPts val="0"/>
              </a:spcBef>
              <a:spcAft>
                <a:spcPts val="0"/>
              </a:spcAft>
              <a:buClr>
                <a:srgbClr val="0A1120"/>
              </a:buClr>
              <a:buSzPts val="1300"/>
              <a:buFont typeface="Arial"/>
              <a:buChar char="●"/>
            </a:pPr>
            <a:r>
              <a:rPr lang="en">
                <a:solidFill>
                  <a:srgbClr val="0A1120"/>
                </a:solidFill>
                <a:latin typeface="Arial"/>
                <a:ea typeface="Arial"/>
                <a:cs typeface="Arial"/>
                <a:sym typeface="Arial"/>
              </a:rPr>
              <a:t>The database design can also include additional fields in the Foods app table to capture relevant information specific to each food entry, such as the name, calories per serving, and an optional image. These fields can provide necessary data for tracking and managing food items within the app while maintaining a consistent user experience.</a:t>
            </a:r>
            <a:endParaRPr>
              <a:solidFill>
                <a:srgbClr val="0A1120"/>
              </a:solidFill>
              <a:latin typeface="Arial"/>
              <a:ea typeface="Arial"/>
              <a:cs typeface="Arial"/>
              <a:sym typeface="Arial"/>
            </a:endParaRPr>
          </a:p>
        </p:txBody>
      </p:sp>
      <p:pic>
        <p:nvPicPr>
          <p:cNvPr id="343" name="Google Shape;343;p22"/>
          <p:cNvPicPr preferRelativeResize="0"/>
          <p:nvPr/>
        </p:nvPicPr>
        <p:blipFill rotWithShape="1">
          <a:blip r:embed="rId3">
            <a:alphaModFix/>
          </a:blip>
          <a:srcRect b="56887" l="9850" r="25298" t="0"/>
          <a:stretch/>
        </p:blipFill>
        <p:spPr>
          <a:xfrm>
            <a:off x="5330925" y="952200"/>
            <a:ext cx="3748801" cy="3486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572000" y="523875"/>
            <a:ext cx="6993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 Design (Social &amp; User relation)</a:t>
            </a:r>
            <a:r>
              <a:rPr lang="en"/>
              <a:t> - Adithya</a:t>
            </a:r>
            <a:endParaRPr/>
          </a:p>
        </p:txBody>
      </p:sp>
      <p:sp>
        <p:nvSpPr>
          <p:cNvPr id="349" name="Google Shape;349;p23"/>
          <p:cNvSpPr txBox="1"/>
          <p:nvPr>
            <p:ph idx="1" type="body"/>
          </p:nvPr>
        </p:nvSpPr>
        <p:spPr>
          <a:xfrm>
            <a:off x="157450" y="1267125"/>
            <a:ext cx="3614100" cy="379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A1120"/>
              </a:buClr>
              <a:buSzPts val="1300"/>
              <a:buFont typeface="Arial"/>
              <a:buChar char="●"/>
            </a:pPr>
            <a:r>
              <a:rPr lang="en">
                <a:solidFill>
                  <a:srgbClr val="0A1120"/>
                </a:solidFill>
                <a:latin typeface="Arial"/>
                <a:ea typeface="Arial"/>
                <a:cs typeface="Arial"/>
                <a:sym typeface="Arial"/>
              </a:rPr>
              <a:t>The Django auth user model provides user authentication and authorization functionality in the Calorie app.</a:t>
            </a:r>
            <a:endParaRPr>
              <a:solidFill>
                <a:srgbClr val="0A1120"/>
              </a:solidFill>
              <a:latin typeface="Arial"/>
              <a:ea typeface="Arial"/>
              <a:cs typeface="Arial"/>
              <a:sym typeface="Arial"/>
            </a:endParaRPr>
          </a:p>
          <a:p>
            <a:pPr indent="-311150" lvl="0" marL="457200" rtl="0" algn="l">
              <a:spcBef>
                <a:spcPts val="0"/>
              </a:spcBef>
              <a:spcAft>
                <a:spcPts val="0"/>
              </a:spcAft>
              <a:buClr>
                <a:srgbClr val="0A1120"/>
              </a:buClr>
              <a:buSzPts val="1300"/>
              <a:buFont typeface="Arial"/>
              <a:buChar char="●"/>
            </a:pPr>
            <a:r>
              <a:rPr lang="en">
                <a:solidFill>
                  <a:srgbClr val="0A1120"/>
                </a:solidFill>
                <a:latin typeface="Arial"/>
                <a:ea typeface="Arial"/>
                <a:cs typeface="Arial"/>
                <a:sym typeface="Arial"/>
              </a:rPr>
              <a:t>The social app extends the Django auth user model by introducing the Profile model, which associates a user with their social profile and enables additional social features such as followers/following functionality. This allows users to connect and interact with each other within the app.</a:t>
            </a:r>
            <a:endParaRPr>
              <a:solidFill>
                <a:srgbClr val="0A1120"/>
              </a:solidFill>
              <a:latin typeface="Arial"/>
              <a:ea typeface="Arial"/>
              <a:cs typeface="Arial"/>
              <a:sym typeface="Arial"/>
            </a:endParaRPr>
          </a:p>
          <a:p>
            <a:pPr indent="-311150" lvl="0" marL="457200" rtl="0" algn="l">
              <a:spcBef>
                <a:spcPts val="0"/>
              </a:spcBef>
              <a:spcAft>
                <a:spcPts val="0"/>
              </a:spcAft>
              <a:buClr>
                <a:srgbClr val="0A1120"/>
              </a:buClr>
              <a:buSzPts val="1300"/>
              <a:buFont typeface="Arial"/>
              <a:buChar char="●"/>
            </a:pPr>
            <a:r>
              <a:rPr lang="en">
                <a:solidFill>
                  <a:srgbClr val="0A1120"/>
                </a:solidFill>
                <a:latin typeface="Arial"/>
                <a:ea typeface="Arial"/>
                <a:cs typeface="Arial"/>
                <a:sym typeface="Arial"/>
              </a:rPr>
              <a:t>The relationship between the auth user model and social app is one-to-one, connecting user authentication with social functionality.</a:t>
            </a:r>
            <a:endParaRPr>
              <a:solidFill>
                <a:srgbClr val="0A1120"/>
              </a:solidFill>
              <a:latin typeface="Arial"/>
              <a:ea typeface="Arial"/>
              <a:cs typeface="Arial"/>
              <a:sym typeface="Arial"/>
            </a:endParaRPr>
          </a:p>
        </p:txBody>
      </p:sp>
      <p:pic>
        <p:nvPicPr>
          <p:cNvPr id="350" name="Google Shape;350;p23"/>
          <p:cNvPicPr preferRelativeResize="0"/>
          <p:nvPr/>
        </p:nvPicPr>
        <p:blipFill rotWithShape="1">
          <a:blip r:embed="rId3">
            <a:alphaModFix/>
          </a:blip>
          <a:srcRect b="46794" l="8991" r="0" t="0"/>
          <a:stretch/>
        </p:blipFill>
        <p:spPr>
          <a:xfrm>
            <a:off x="3812475" y="1267125"/>
            <a:ext cx="5230149" cy="3493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DevOps Toolkit</a:t>
            </a:r>
            <a:endParaRPr/>
          </a:p>
        </p:txBody>
      </p:sp>
      <p:sp>
        <p:nvSpPr>
          <p:cNvPr id="356" name="Google Shape;356;p24"/>
          <p:cNvSpPr txBox="1"/>
          <p:nvPr>
            <p:ph idx="1" type="body"/>
          </p:nvPr>
        </p:nvSpPr>
        <p:spPr>
          <a:xfrm>
            <a:off x="1162125" y="4668375"/>
            <a:ext cx="7030500" cy="354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Base Image Source: </a:t>
            </a:r>
            <a:r>
              <a:rPr lang="en" u="sng">
                <a:solidFill>
                  <a:schemeClr val="hlink"/>
                </a:solidFill>
                <a:hlinkClick r:id="rId3"/>
              </a:rPr>
              <a:t>https://news.aliasrobotics.com/content/images/2020/03/DevOps.png</a:t>
            </a:r>
            <a:r>
              <a:rPr lang="en"/>
              <a:t> </a:t>
            </a:r>
            <a:endParaRPr/>
          </a:p>
        </p:txBody>
      </p:sp>
      <p:pic>
        <p:nvPicPr>
          <p:cNvPr id="357" name="Google Shape;357;p24"/>
          <p:cNvPicPr preferRelativeResize="0"/>
          <p:nvPr/>
        </p:nvPicPr>
        <p:blipFill>
          <a:blip r:embed="rId4">
            <a:alphaModFix/>
          </a:blip>
          <a:stretch>
            <a:fillRect/>
          </a:stretch>
        </p:blipFill>
        <p:spPr>
          <a:xfrm>
            <a:off x="1639100" y="1259875"/>
            <a:ext cx="5865799" cy="319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446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Workflow</a:t>
            </a:r>
            <a:endParaRPr/>
          </a:p>
        </p:txBody>
      </p:sp>
      <p:pic>
        <p:nvPicPr>
          <p:cNvPr id="363" name="Google Shape;363;p25"/>
          <p:cNvPicPr preferRelativeResize="0"/>
          <p:nvPr/>
        </p:nvPicPr>
        <p:blipFill>
          <a:blip r:embed="rId3">
            <a:alphaModFix/>
          </a:blip>
          <a:stretch>
            <a:fillRect/>
          </a:stretch>
        </p:blipFill>
        <p:spPr>
          <a:xfrm>
            <a:off x="2576915" y="1145125"/>
            <a:ext cx="3990168" cy="3834925"/>
          </a:xfrm>
          <a:prstGeom prst="rect">
            <a:avLst/>
          </a:prstGeom>
          <a:noFill/>
          <a:ln>
            <a:noFill/>
          </a:ln>
        </p:spPr>
      </p:pic>
      <p:sp>
        <p:nvSpPr>
          <p:cNvPr id="364" name="Google Shape;364;p25"/>
          <p:cNvSpPr txBox="1"/>
          <p:nvPr/>
        </p:nvSpPr>
        <p:spPr>
          <a:xfrm>
            <a:off x="165650" y="3992750"/>
            <a:ext cx="225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Requirements</a:t>
            </a:r>
            <a:endParaRPr b="1" u="sng"/>
          </a:p>
          <a:p>
            <a:pPr indent="0" lvl="0" marL="0" rtl="0" algn="l">
              <a:spcBef>
                <a:spcPts val="0"/>
              </a:spcBef>
              <a:spcAft>
                <a:spcPts val="0"/>
              </a:spcAft>
              <a:buNone/>
            </a:pPr>
            <a:r>
              <a:rPr lang="en"/>
              <a:t>Gather requirements, features as user stories in Jira.</a:t>
            </a:r>
            <a:endParaRPr/>
          </a:p>
        </p:txBody>
      </p:sp>
      <p:sp>
        <p:nvSpPr>
          <p:cNvPr id="365" name="Google Shape;365;p25"/>
          <p:cNvSpPr txBox="1"/>
          <p:nvPr/>
        </p:nvSpPr>
        <p:spPr>
          <a:xfrm>
            <a:off x="165650" y="2891975"/>
            <a:ext cx="274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Review</a:t>
            </a:r>
            <a:endParaRPr b="1" u="sng"/>
          </a:p>
          <a:p>
            <a:pPr indent="0" lvl="0" marL="0" rtl="0" algn="l">
              <a:spcBef>
                <a:spcPts val="0"/>
              </a:spcBef>
              <a:spcAft>
                <a:spcPts val="0"/>
              </a:spcAft>
              <a:buNone/>
            </a:pPr>
            <a:r>
              <a:rPr lang="en"/>
              <a:t>Reflect as a team what was deployed how, and what the next features should be.</a:t>
            </a:r>
            <a:endParaRPr/>
          </a:p>
        </p:txBody>
      </p:sp>
      <p:sp>
        <p:nvSpPr>
          <p:cNvPr id="366" name="Google Shape;366;p25"/>
          <p:cNvSpPr txBox="1"/>
          <p:nvPr/>
        </p:nvSpPr>
        <p:spPr>
          <a:xfrm>
            <a:off x="165650" y="1784725"/>
            <a:ext cx="274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Deploy</a:t>
            </a:r>
            <a:endParaRPr b="1" u="sng"/>
          </a:p>
          <a:p>
            <a:pPr indent="-317500" lvl="0" marL="457200" rtl="0" algn="l">
              <a:spcBef>
                <a:spcPts val="0"/>
              </a:spcBef>
              <a:spcAft>
                <a:spcPts val="0"/>
              </a:spcAft>
              <a:buSzPts val="1400"/>
              <a:buChar char="●"/>
            </a:pPr>
            <a:r>
              <a:rPr lang="en"/>
              <a:t>Merge tested code</a:t>
            </a:r>
            <a:endParaRPr/>
          </a:p>
          <a:p>
            <a:pPr indent="-317500" lvl="0" marL="457200" rtl="0" algn="l">
              <a:spcBef>
                <a:spcPts val="0"/>
              </a:spcBef>
              <a:spcAft>
                <a:spcPts val="0"/>
              </a:spcAft>
              <a:buSzPts val="1400"/>
              <a:buChar char="●"/>
            </a:pPr>
            <a:r>
              <a:rPr lang="en"/>
              <a:t>Deployed Locally or to AWS in last iteration.</a:t>
            </a:r>
            <a:endParaRPr/>
          </a:p>
        </p:txBody>
      </p:sp>
      <p:sp>
        <p:nvSpPr>
          <p:cNvPr id="367" name="Google Shape;367;p25"/>
          <p:cNvSpPr txBox="1"/>
          <p:nvPr/>
        </p:nvSpPr>
        <p:spPr>
          <a:xfrm>
            <a:off x="3198900" y="956225"/>
            <a:ext cx="274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Test</a:t>
            </a:r>
            <a:endParaRPr b="1" u="sng"/>
          </a:p>
          <a:p>
            <a:pPr indent="0" lvl="0" marL="0" rtl="0" algn="l">
              <a:spcBef>
                <a:spcPts val="0"/>
              </a:spcBef>
              <a:spcAft>
                <a:spcPts val="0"/>
              </a:spcAft>
              <a:buNone/>
            </a:pPr>
            <a:r>
              <a:rPr lang="en"/>
              <a:t>Run automated PyTests as well as manual functional testing.</a:t>
            </a:r>
            <a:endParaRPr/>
          </a:p>
        </p:txBody>
      </p:sp>
      <p:sp>
        <p:nvSpPr>
          <p:cNvPr id="368" name="Google Shape;368;p25"/>
          <p:cNvSpPr txBox="1"/>
          <p:nvPr/>
        </p:nvSpPr>
        <p:spPr>
          <a:xfrm>
            <a:off x="5974200" y="1558925"/>
            <a:ext cx="308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Develop</a:t>
            </a:r>
            <a:endParaRPr b="1" u="sng"/>
          </a:p>
          <a:p>
            <a:pPr indent="-317500" lvl="0" marL="457200" rtl="0" algn="l">
              <a:spcBef>
                <a:spcPts val="0"/>
              </a:spcBef>
              <a:spcAft>
                <a:spcPts val="0"/>
              </a:spcAft>
              <a:buSzPts val="1400"/>
              <a:buChar char="●"/>
            </a:pPr>
            <a:r>
              <a:rPr lang="en"/>
              <a:t>Develop new features on feature branches. Based on assigned tasks.</a:t>
            </a:r>
            <a:endParaRPr/>
          </a:p>
          <a:p>
            <a:pPr indent="-317500" lvl="0" marL="457200" rtl="0" algn="l">
              <a:spcBef>
                <a:spcPts val="0"/>
              </a:spcBef>
              <a:spcAft>
                <a:spcPts val="0"/>
              </a:spcAft>
              <a:buSzPts val="1400"/>
              <a:buChar char="●"/>
            </a:pPr>
            <a:r>
              <a:rPr lang="en"/>
              <a:t>Create pull requests to integrate code into development branch.</a:t>
            </a:r>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p:txBody>
      </p:sp>
      <p:sp>
        <p:nvSpPr>
          <p:cNvPr id="369" name="Google Shape;369;p25"/>
          <p:cNvSpPr txBox="1"/>
          <p:nvPr/>
        </p:nvSpPr>
        <p:spPr>
          <a:xfrm>
            <a:off x="5974050" y="3495175"/>
            <a:ext cx="3080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Design</a:t>
            </a:r>
            <a:endParaRPr b="1" u="sng"/>
          </a:p>
          <a:p>
            <a:pPr indent="-317500" lvl="0" marL="457200" rtl="0" algn="l">
              <a:spcBef>
                <a:spcPts val="0"/>
              </a:spcBef>
              <a:spcAft>
                <a:spcPts val="0"/>
              </a:spcAft>
              <a:buSzPts val="1400"/>
              <a:buChar char="●"/>
            </a:pPr>
            <a:r>
              <a:rPr lang="en"/>
              <a:t>Discuss high level design, and generate Class, architecture, &amp; other diagrams as needed.</a:t>
            </a:r>
            <a:endParaRPr/>
          </a:p>
          <a:p>
            <a:pPr indent="-317500" lvl="0" marL="457200" rtl="0" algn="l">
              <a:spcBef>
                <a:spcPts val="0"/>
              </a:spcBef>
              <a:spcAft>
                <a:spcPts val="0"/>
              </a:spcAft>
              <a:buSzPts val="1400"/>
              <a:buChar char="●"/>
            </a:pPr>
            <a:r>
              <a:rPr lang="en"/>
              <a:t>Identify tasks and assignments</a:t>
            </a:r>
            <a:endParaRPr/>
          </a:p>
        </p:txBody>
      </p:sp>
      <p:sp>
        <p:nvSpPr>
          <p:cNvPr id="370" name="Google Shape;370;p25"/>
          <p:cNvSpPr txBox="1"/>
          <p:nvPr/>
        </p:nvSpPr>
        <p:spPr>
          <a:xfrm>
            <a:off x="3693150" y="3066425"/>
            <a:ext cx="16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1-2 Week Sprint</a:t>
            </a:r>
            <a:endParaRPr b="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194375" y="694900"/>
            <a:ext cx="4311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Deployment</a:t>
            </a:r>
            <a:endParaRPr/>
          </a:p>
        </p:txBody>
      </p:sp>
      <p:pic>
        <p:nvPicPr>
          <p:cNvPr id="376" name="Google Shape;376;p26"/>
          <p:cNvPicPr preferRelativeResize="0"/>
          <p:nvPr/>
        </p:nvPicPr>
        <p:blipFill>
          <a:blip r:embed="rId3">
            <a:alphaModFix/>
          </a:blip>
          <a:stretch>
            <a:fillRect/>
          </a:stretch>
        </p:blipFill>
        <p:spPr>
          <a:xfrm>
            <a:off x="2668700" y="2428150"/>
            <a:ext cx="3161850" cy="2624800"/>
          </a:xfrm>
          <a:prstGeom prst="rect">
            <a:avLst/>
          </a:prstGeom>
          <a:noFill/>
          <a:ln>
            <a:noFill/>
          </a:ln>
        </p:spPr>
      </p:pic>
      <p:pic>
        <p:nvPicPr>
          <p:cNvPr id="377" name="Google Shape;377;p26"/>
          <p:cNvPicPr preferRelativeResize="0"/>
          <p:nvPr/>
        </p:nvPicPr>
        <p:blipFill>
          <a:blip r:embed="rId4">
            <a:alphaModFix/>
          </a:blip>
          <a:stretch>
            <a:fillRect/>
          </a:stretch>
        </p:blipFill>
        <p:spPr>
          <a:xfrm>
            <a:off x="6265092" y="2242899"/>
            <a:ext cx="2737433" cy="2679750"/>
          </a:xfrm>
          <a:prstGeom prst="rect">
            <a:avLst/>
          </a:prstGeom>
          <a:noFill/>
          <a:ln>
            <a:noFill/>
          </a:ln>
        </p:spPr>
      </p:pic>
      <p:pic>
        <p:nvPicPr>
          <p:cNvPr id="378" name="Google Shape;378;p26"/>
          <p:cNvPicPr preferRelativeResize="0"/>
          <p:nvPr/>
        </p:nvPicPr>
        <p:blipFill>
          <a:blip r:embed="rId5">
            <a:alphaModFix/>
          </a:blip>
          <a:stretch>
            <a:fillRect/>
          </a:stretch>
        </p:blipFill>
        <p:spPr>
          <a:xfrm>
            <a:off x="697275" y="3425825"/>
            <a:ext cx="827050" cy="490625"/>
          </a:xfrm>
          <a:prstGeom prst="rect">
            <a:avLst/>
          </a:prstGeom>
          <a:noFill/>
          <a:ln>
            <a:noFill/>
          </a:ln>
        </p:spPr>
      </p:pic>
      <p:sp>
        <p:nvSpPr>
          <p:cNvPr id="379" name="Google Shape;379;p26"/>
          <p:cNvSpPr/>
          <p:nvPr/>
        </p:nvSpPr>
        <p:spPr>
          <a:xfrm>
            <a:off x="2218730" y="1760632"/>
            <a:ext cx="630300" cy="3705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3C47D"/>
              </a:highlight>
            </a:endParaRPr>
          </a:p>
        </p:txBody>
      </p:sp>
      <p:sp>
        <p:nvSpPr>
          <p:cNvPr id="380" name="Google Shape;380;p26"/>
          <p:cNvSpPr txBox="1"/>
          <p:nvPr/>
        </p:nvSpPr>
        <p:spPr>
          <a:xfrm>
            <a:off x="209225" y="1638100"/>
            <a:ext cx="22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Initial</a:t>
            </a:r>
            <a:endParaRPr b="1" u="sng"/>
          </a:p>
          <a:p>
            <a:pPr indent="-317500" lvl="0" marL="457200" rtl="0" algn="l">
              <a:spcBef>
                <a:spcPts val="0"/>
              </a:spcBef>
              <a:spcAft>
                <a:spcPts val="0"/>
              </a:spcAft>
              <a:buSzPts val="1400"/>
              <a:buChar char="●"/>
            </a:pPr>
            <a:r>
              <a:rPr lang="en"/>
              <a:t>Locally Hosted</a:t>
            </a:r>
            <a:endParaRPr/>
          </a:p>
        </p:txBody>
      </p:sp>
      <p:sp>
        <p:nvSpPr>
          <p:cNvPr id="381" name="Google Shape;381;p26"/>
          <p:cNvSpPr txBox="1"/>
          <p:nvPr/>
        </p:nvSpPr>
        <p:spPr>
          <a:xfrm>
            <a:off x="3282076" y="1116025"/>
            <a:ext cx="2506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Current</a:t>
            </a:r>
            <a:endParaRPr b="1" u="sng"/>
          </a:p>
          <a:p>
            <a:pPr indent="-317500" lvl="0" marL="457200" rtl="0" algn="l">
              <a:spcBef>
                <a:spcPts val="0"/>
              </a:spcBef>
              <a:spcAft>
                <a:spcPts val="0"/>
              </a:spcAft>
              <a:buSzPts val="1400"/>
              <a:buChar char="●"/>
            </a:pPr>
            <a:r>
              <a:rPr lang="en"/>
              <a:t>AWS (EC2)</a:t>
            </a:r>
            <a:endParaRPr/>
          </a:p>
          <a:p>
            <a:pPr indent="-317500" lvl="0" marL="457200" rtl="0" algn="l">
              <a:spcBef>
                <a:spcPts val="0"/>
              </a:spcBef>
              <a:spcAft>
                <a:spcPts val="0"/>
              </a:spcAft>
              <a:buSzPts val="1400"/>
              <a:buChar char="●"/>
            </a:pPr>
            <a:r>
              <a:rPr lang="en"/>
              <a:t>Basic web server</a:t>
            </a:r>
            <a:endParaRPr/>
          </a:p>
          <a:p>
            <a:pPr indent="-317500" lvl="0" marL="457200" rtl="0" algn="l">
              <a:spcBef>
                <a:spcPts val="0"/>
              </a:spcBef>
              <a:spcAft>
                <a:spcPts val="0"/>
              </a:spcAft>
              <a:buSzPts val="1400"/>
              <a:buChar char="●"/>
            </a:pPr>
            <a:r>
              <a:rPr lang="en"/>
              <a:t>Postgresql running as a container</a:t>
            </a:r>
            <a:endParaRPr/>
          </a:p>
        </p:txBody>
      </p:sp>
      <p:sp>
        <p:nvSpPr>
          <p:cNvPr id="382" name="Google Shape;382;p26"/>
          <p:cNvSpPr txBox="1"/>
          <p:nvPr/>
        </p:nvSpPr>
        <p:spPr>
          <a:xfrm>
            <a:off x="6666650" y="821800"/>
            <a:ext cx="2477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Possible </a:t>
            </a:r>
            <a:r>
              <a:rPr b="1" lang="en" u="sng"/>
              <a:t>Future</a:t>
            </a:r>
            <a:r>
              <a:rPr b="1" lang="en" u="sng"/>
              <a:t> State</a:t>
            </a:r>
            <a:endParaRPr b="1" u="sng"/>
          </a:p>
          <a:p>
            <a:pPr indent="-317500" lvl="0" marL="457200" rtl="0" algn="l">
              <a:spcBef>
                <a:spcPts val="0"/>
              </a:spcBef>
              <a:spcAft>
                <a:spcPts val="0"/>
              </a:spcAft>
              <a:buSzPts val="1400"/>
              <a:buChar char="●"/>
            </a:pPr>
            <a:r>
              <a:rPr lang="en"/>
              <a:t>AWS (EC2)</a:t>
            </a:r>
            <a:endParaRPr/>
          </a:p>
          <a:p>
            <a:pPr indent="-317500" lvl="0" marL="457200" rtl="0" algn="l">
              <a:spcBef>
                <a:spcPts val="0"/>
              </a:spcBef>
              <a:spcAft>
                <a:spcPts val="0"/>
              </a:spcAft>
              <a:buSzPts val="1400"/>
              <a:buChar char="●"/>
            </a:pPr>
            <a:r>
              <a:rPr lang="en"/>
              <a:t>Scalable web server</a:t>
            </a:r>
            <a:endParaRPr/>
          </a:p>
          <a:p>
            <a:pPr indent="-317500" lvl="0" marL="457200" rtl="0" algn="l">
              <a:spcBef>
                <a:spcPts val="0"/>
              </a:spcBef>
              <a:spcAft>
                <a:spcPts val="0"/>
              </a:spcAft>
              <a:buSzPts val="1400"/>
              <a:buChar char="●"/>
            </a:pPr>
            <a:r>
              <a:rPr lang="en"/>
              <a:t>All services running as containers</a:t>
            </a:r>
            <a:endParaRPr/>
          </a:p>
        </p:txBody>
      </p:sp>
      <p:sp>
        <p:nvSpPr>
          <p:cNvPr id="383" name="Google Shape;383;p26"/>
          <p:cNvSpPr/>
          <p:nvPr/>
        </p:nvSpPr>
        <p:spPr>
          <a:xfrm>
            <a:off x="5912468" y="1202307"/>
            <a:ext cx="630300" cy="3705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3C47D"/>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Requirements - </a:t>
            </a:r>
            <a:r>
              <a:rPr lang="en"/>
              <a:t>Zuowen</a:t>
            </a:r>
            <a:endParaRPr/>
          </a:p>
        </p:txBody>
      </p:sp>
      <p:sp>
        <p:nvSpPr>
          <p:cNvPr id="389" name="Google Shape;389;p27"/>
          <p:cNvSpPr txBox="1"/>
          <p:nvPr>
            <p:ph idx="1" type="body"/>
          </p:nvPr>
        </p:nvSpPr>
        <p:spPr>
          <a:xfrm>
            <a:off x="727650" y="1734500"/>
            <a:ext cx="7688700" cy="328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Arial"/>
              <a:buChar char="-"/>
            </a:pPr>
            <a:r>
              <a:rPr b="1" lang="en">
                <a:solidFill>
                  <a:schemeClr val="dk2"/>
                </a:solidFill>
                <a:latin typeface="Arial"/>
                <a:ea typeface="Arial"/>
                <a:cs typeface="Arial"/>
                <a:sym typeface="Arial"/>
              </a:rPr>
              <a:t>User Authentication</a:t>
            </a:r>
            <a:endParaRPr b="1">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User authentication verifies the identity of a user by validating their credentials.</a:t>
            </a:r>
            <a:endParaRPr sz="1300">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In our application, sessions are managed with a session ID, which is stored in a secure, encrypted cookie.</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b="1" lang="en">
                <a:solidFill>
                  <a:schemeClr val="dk2"/>
                </a:solidFill>
                <a:latin typeface="Arial"/>
                <a:ea typeface="Arial"/>
                <a:cs typeface="Arial"/>
                <a:sym typeface="Arial"/>
              </a:rPr>
              <a:t>Password Strength</a:t>
            </a:r>
            <a:endParaRPr b="1">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In our application, users are required to use a strong password: </a:t>
            </a:r>
            <a:r>
              <a:rPr lang="en" sz="1300">
                <a:solidFill>
                  <a:schemeClr val="dk2"/>
                </a:solidFill>
                <a:latin typeface="Arial"/>
                <a:ea typeface="Arial"/>
                <a:cs typeface="Arial"/>
                <a:sym typeface="Arial"/>
              </a:rPr>
              <a:t>a combination of letters, numbers, and special characters. It should ideally be at least 8 characters long</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b="1" lang="en">
                <a:solidFill>
                  <a:schemeClr val="dk2"/>
                </a:solidFill>
                <a:latin typeface="Arial"/>
                <a:ea typeface="Arial"/>
                <a:cs typeface="Arial"/>
                <a:sym typeface="Arial"/>
              </a:rPr>
              <a:t>Security storage for users’ credentials</a:t>
            </a:r>
            <a:endParaRPr b="1">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Passwords are not stored in plaintext. Instead, we use a process called hashing to convert the password into a fixed-length sequence of characters. </a:t>
            </a:r>
            <a:endParaRPr sz="1300">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We also use "salting" – adding random data to the password before hashing it – to protect against certain types of attacks.</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b="1" lang="en">
                <a:solidFill>
                  <a:schemeClr val="dk2"/>
                </a:solidFill>
                <a:latin typeface="Arial"/>
                <a:ea typeface="Arial"/>
                <a:cs typeface="Arial"/>
                <a:sym typeface="Arial"/>
              </a:rPr>
              <a:t>Date Encryption</a:t>
            </a:r>
            <a:endParaRPr b="1">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idx="1" type="body"/>
          </p:nvPr>
        </p:nvSpPr>
        <p:spPr>
          <a:xfrm>
            <a:off x="723300" y="3755051"/>
            <a:ext cx="76974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Django Data Encryption Process</a:t>
            </a:r>
            <a:endParaRPr sz="1900"/>
          </a:p>
        </p:txBody>
      </p:sp>
      <p:pic>
        <p:nvPicPr>
          <p:cNvPr id="395" name="Google Shape;395;p28"/>
          <p:cNvPicPr preferRelativeResize="0"/>
          <p:nvPr/>
        </p:nvPicPr>
        <p:blipFill>
          <a:blip r:embed="rId3">
            <a:alphaModFix/>
          </a:blip>
          <a:stretch>
            <a:fillRect/>
          </a:stretch>
        </p:blipFill>
        <p:spPr>
          <a:xfrm>
            <a:off x="382650" y="743600"/>
            <a:ext cx="8382000" cy="242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Design - Zuowen</a:t>
            </a:r>
            <a:endParaRPr/>
          </a:p>
        </p:txBody>
      </p:sp>
      <p:sp>
        <p:nvSpPr>
          <p:cNvPr id="401" name="Google Shape;401;p29"/>
          <p:cNvSpPr txBox="1"/>
          <p:nvPr>
            <p:ph idx="1" type="body"/>
          </p:nvPr>
        </p:nvSpPr>
        <p:spPr>
          <a:xfrm>
            <a:off x="729450" y="2078875"/>
            <a:ext cx="7688700" cy="2718600"/>
          </a:xfrm>
          <a:prstGeom prst="rect">
            <a:avLst/>
          </a:prstGeom>
        </p:spPr>
        <p:txBody>
          <a:bodyPr anchorCtr="0" anchor="t" bIns="91425" lIns="91425" spcFirstLastPara="1" rIns="91425" wrap="square" tIns="91425">
            <a:normAutofit fontScale="92500"/>
          </a:bodyPr>
          <a:lstStyle/>
          <a:p>
            <a:pPr indent="-316706" lvl="0" marL="457200" rtl="0" algn="l">
              <a:lnSpc>
                <a:spcPct val="150000"/>
              </a:lnSpc>
              <a:spcBef>
                <a:spcPts val="1000"/>
              </a:spcBef>
              <a:spcAft>
                <a:spcPts val="0"/>
              </a:spcAft>
              <a:buClr>
                <a:schemeClr val="dk2"/>
              </a:buClr>
              <a:buSzPct val="100000"/>
              <a:buFont typeface="Arial"/>
              <a:buChar char="-"/>
            </a:pPr>
            <a:r>
              <a:rPr lang="en" sz="1500">
                <a:solidFill>
                  <a:schemeClr val="dk2"/>
                </a:solidFill>
                <a:latin typeface="Arial"/>
                <a:ea typeface="Arial"/>
                <a:cs typeface="Arial"/>
                <a:sym typeface="Arial"/>
              </a:rPr>
              <a:t>Design including u</a:t>
            </a:r>
            <a:r>
              <a:rPr lang="en" sz="1500">
                <a:solidFill>
                  <a:schemeClr val="dk2"/>
                </a:solidFill>
                <a:latin typeface="Arial"/>
                <a:ea typeface="Arial"/>
                <a:cs typeface="Arial"/>
                <a:sym typeface="Arial"/>
              </a:rPr>
              <a:t>ser authentication, data encryption, secure session management, and secure storage of user credentials.</a:t>
            </a:r>
            <a:endParaRPr sz="1500">
              <a:solidFill>
                <a:schemeClr val="dk2"/>
              </a:solidFill>
              <a:latin typeface="Arial"/>
              <a:ea typeface="Arial"/>
              <a:cs typeface="Arial"/>
              <a:sym typeface="Arial"/>
            </a:endParaRPr>
          </a:p>
          <a:p>
            <a:pPr indent="-316706" lvl="0" marL="457200" rtl="0" algn="l">
              <a:lnSpc>
                <a:spcPct val="150000"/>
              </a:lnSpc>
              <a:spcBef>
                <a:spcPts val="1200"/>
              </a:spcBef>
              <a:spcAft>
                <a:spcPts val="0"/>
              </a:spcAft>
              <a:buClr>
                <a:schemeClr val="dk2"/>
              </a:buClr>
              <a:buSzPct val="100000"/>
              <a:buFont typeface="Arial"/>
              <a:buChar char="-"/>
            </a:pPr>
            <a:r>
              <a:rPr lang="en" sz="1500">
                <a:solidFill>
                  <a:schemeClr val="dk2"/>
                </a:solidFill>
                <a:latin typeface="Arial"/>
                <a:ea typeface="Arial"/>
                <a:cs typeface="Arial"/>
                <a:sym typeface="Arial"/>
              </a:rPr>
              <a:t>A role-based access control system to ensure users can only access the data and features relevant to their role.</a:t>
            </a:r>
            <a:endParaRPr sz="1500">
              <a:solidFill>
                <a:schemeClr val="dk2"/>
              </a:solidFill>
              <a:latin typeface="Arial"/>
              <a:ea typeface="Arial"/>
              <a:cs typeface="Arial"/>
              <a:sym typeface="Arial"/>
            </a:endParaRPr>
          </a:p>
          <a:p>
            <a:pPr indent="-316706" lvl="0" marL="457200" rtl="0" algn="l">
              <a:lnSpc>
                <a:spcPct val="150000"/>
              </a:lnSpc>
              <a:spcBef>
                <a:spcPts val="1000"/>
              </a:spcBef>
              <a:spcAft>
                <a:spcPts val="0"/>
              </a:spcAft>
              <a:buClr>
                <a:schemeClr val="dk2"/>
              </a:buClr>
              <a:buSzPct val="100000"/>
              <a:buFont typeface="Arial"/>
              <a:buChar char="-"/>
            </a:pPr>
            <a:r>
              <a:rPr lang="en" sz="1500">
                <a:solidFill>
                  <a:schemeClr val="dk2"/>
                </a:solidFill>
                <a:latin typeface="Arial"/>
                <a:ea typeface="Arial"/>
                <a:cs typeface="Arial"/>
                <a:sym typeface="Arial"/>
              </a:rPr>
              <a:t>Only email-</a:t>
            </a:r>
            <a:r>
              <a:rPr lang="en" sz="1500">
                <a:solidFill>
                  <a:schemeClr val="dk2"/>
                </a:solidFill>
                <a:latin typeface="Arial"/>
                <a:ea typeface="Arial"/>
                <a:cs typeface="Arial"/>
                <a:sym typeface="Arial"/>
              </a:rPr>
              <a:t>activated</a:t>
            </a:r>
            <a:r>
              <a:rPr lang="en" sz="1500">
                <a:solidFill>
                  <a:schemeClr val="dk2"/>
                </a:solidFill>
                <a:latin typeface="Arial"/>
                <a:ea typeface="Arial"/>
                <a:cs typeface="Arial"/>
                <a:sym typeface="Arial"/>
              </a:rPr>
              <a:t> users can visit the contents of website, </a:t>
            </a:r>
            <a:r>
              <a:rPr lang="en" sz="1500">
                <a:solidFill>
                  <a:schemeClr val="dk2"/>
                </a:solidFill>
                <a:latin typeface="Arial"/>
                <a:ea typeface="Arial"/>
                <a:cs typeface="Arial"/>
                <a:sym typeface="Arial"/>
              </a:rPr>
              <a:t>reducing </a:t>
            </a:r>
            <a:r>
              <a:rPr lang="en" sz="1500">
                <a:solidFill>
                  <a:schemeClr val="dk2"/>
                </a:solidFill>
                <a:latin typeface="Arial"/>
                <a:ea typeface="Arial"/>
                <a:cs typeface="Arial"/>
                <a:sym typeface="Arial"/>
              </a:rPr>
              <a:t>fake accounts.</a:t>
            </a:r>
            <a:endParaRPr sz="1500">
              <a:solidFill>
                <a:schemeClr val="dk2"/>
              </a:solidFill>
              <a:latin typeface="Arial"/>
              <a:ea typeface="Arial"/>
              <a:cs typeface="Arial"/>
              <a:sym typeface="Arial"/>
            </a:endParaRPr>
          </a:p>
          <a:p>
            <a:pPr indent="-316706" lvl="0" marL="457200" rtl="0" algn="l">
              <a:lnSpc>
                <a:spcPct val="150000"/>
              </a:lnSpc>
              <a:spcBef>
                <a:spcPts val="1000"/>
              </a:spcBef>
              <a:spcAft>
                <a:spcPts val="1200"/>
              </a:spcAft>
              <a:buClr>
                <a:schemeClr val="dk2"/>
              </a:buClr>
              <a:buSzPct val="100000"/>
              <a:buFont typeface="Arial"/>
              <a:buChar char="-"/>
            </a:pPr>
            <a:r>
              <a:rPr lang="en" sz="1500">
                <a:solidFill>
                  <a:schemeClr val="dk2"/>
                </a:solidFill>
                <a:latin typeface="Arial"/>
                <a:ea typeface="Arial"/>
                <a:cs typeface="Arial"/>
                <a:sym typeface="Arial"/>
              </a:rPr>
              <a:t>We are constantly testing and </a:t>
            </a:r>
            <a:r>
              <a:rPr lang="en" sz="1500">
                <a:solidFill>
                  <a:schemeClr val="dk2"/>
                </a:solidFill>
                <a:latin typeface="Arial"/>
                <a:ea typeface="Arial"/>
                <a:cs typeface="Arial"/>
                <a:sym typeface="Arial"/>
              </a:rPr>
              <a:t>updating</a:t>
            </a:r>
            <a:r>
              <a:rPr lang="en" sz="1500">
                <a:solidFill>
                  <a:schemeClr val="dk2"/>
                </a:solidFill>
                <a:latin typeface="Arial"/>
                <a:ea typeface="Arial"/>
                <a:cs typeface="Arial"/>
                <a:sym typeface="Arial"/>
              </a:rPr>
              <a:t> patches to ensure the experience of the users.</a:t>
            </a:r>
            <a:endParaRPr sz="1500">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Implementation and Tools - Zuowen</a:t>
            </a:r>
            <a:endParaRPr/>
          </a:p>
        </p:txBody>
      </p:sp>
      <p:sp>
        <p:nvSpPr>
          <p:cNvPr id="407" name="Google Shape;407;p30"/>
          <p:cNvSpPr txBox="1"/>
          <p:nvPr>
            <p:ph idx="1" type="body"/>
          </p:nvPr>
        </p:nvSpPr>
        <p:spPr>
          <a:xfrm>
            <a:off x="729450" y="1853850"/>
            <a:ext cx="7994100" cy="32898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1800"/>
              </a:spcBef>
              <a:spcAft>
                <a:spcPts val="0"/>
              </a:spcAft>
              <a:buSzPct val="76470"/>
              <a:buChar char="-"/>
            </a:pPr>
            <a:r>
              <a:rPr b="1" lang="en" sz="1700">
                <a:solidFill>
                  <a:srgbClr val="000000"/>
                </a:solidFill>
                <a:latin typeface="Arial"/>
                <a:ea typeface="Arial"/>
                <a:cs typeface="Arial"/>
                <a:sym typeface="Arial"/>
              </a:rPr>
              <a:t>Cross site request forgery (CSRF) protection</a:t>
            </a:r>
            <a:endParaRPr b="1" sz="1700">
              <a:solidFill>
                <a:srgbClr val="000000"/>
              </a:solidFill>
              <a:latin typeface="Arial"/>
              <a:ea typeface="Arial"/>
              <a:cs typeface="Arial"/>
              <a:sym typeface="Arial"/>
            </a:endParaRPr>
          </a:p>
          <a:p>
            <a:pPr indent="-314960" lvl="1" marL="9144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Django has built-in protection against most types of CSRF attacks, providing you have enabled and used it where appropriate.</a:t>
            </a:r>
            <a:endParaRPr sz="1600">
              <a:solidFill>
                <a:srgbClr val="000000"/>
              </a:solidFill>
              <a:latin typeface="Arial"/>
              <a:ea typeface="Arial"/>
              <a:cs typeface="Arial"/>
              <a:sym typeface="Arial"/>
            </a:endParaRPr>
          </a:p>
          <a:p>
            <a:pPr indent="-298767" lvl="0" marL="457200" rtl="0" algn="l">
              <a:spcBef>
                <a:spcPts val="0"/>
              </a:spcBef>
              <a:spcAft>
                <a:spcPts val="0"/>
              </a:spcAft>
              <a:buSzPct val="76470"/>
              <a:buChar char="-"/>
            </a:pPr>
            <a:r>
              <a:rPr b="1" lang="en" sz="1700">
                <a:solidFill>
                  <a:srgbClr val="000000"/>
                </a:solidFill>
                <a:latin typeface="Arial"/>
                <a:ea typeface="Arial"/>
                <a:cs typeface="Arial"/>
                <a:sym typeface="Arial"/>
              </a:rPr>
              <a:t>SQL injection protection</a:t>
            </a:r>
            <a:endParaRPr b="1" sz="1700">
              <a:solidFill>
                <a:srgbClr val="000000"/>
              </a:solidFill>
              <a:latin typeface="Arial"/>
              <a:ea typeface="Arial"/>
              <a:cs typeface="Arial"/>
              <a:sym typeface="Arial"/>
            </a:endParaRPr>
          </a:p>
          <a:p>
            <a:pPr indent="-314960" lvl="1" marL="9144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Django’s querysets are protected from SQL injection since their queries are constructed using query parameterization. </a:t>
            </a:r>
            <a:endParaRPr sz="1600">
              <a:solidFill>
                <a:srgbClr val="000000"/>
              </a:solidFill>
              <a:latin typeface="Arial"/>
              <a:ea typeface="Arial"/>
              <a:cs typeface="Arial"/>
              <a:sym typeface="Arial"/>
            </a:endParaRPr>
          </a:p>
          <a:p>
            <a:pPr indent="-298767" lvl="0" marL="457200" rtl="0" algn="l">
              <a:spcBef>
                <a:spcPts val="0"/>
              </a:spcBef>
              <a:spcAft>
                <a:spcPts val="0"/>
              </a:spcAft>
              <a:buSzPct val="76470"/>
              <a:buChar char="-"/>
            </a:pPr>
            <a:r>
              <a:rPr b="1" lang="en" sz="1700">
                <a:solidFill>
                  <a:srgbClr val="000000"/>
                </a:solidFill>
                <a:latin typeface="Arial"/>
                <a:ea typeface="Arial"/>
                <a:cs typeface="Arial"/>
                <a:sym typeface="Arial"/>
              </a:rPr>
              <a:t>Clickjacking protection</a:t>
            </a:r>
            <a:endParaRPr b="1" sz="1700">
              <a:solidFill>
                <a:srgbClr val="000000"/>
              </a:solidFill>
              <a:latin typeface="Arial"/>
              <a:ea typeface="Arial"/>
              <a:cs typeface="Arial"/>
              <a:sym typeface="Arial"/>
            </a:endParaRPr>
          </a:p>
          <a:p>
            <a:pPr indent="-320357" lvl="1" marL="914400" rtl="0" algn="l">
              <a:spcBef>
                <a:spcPts val="0"/>
              </a:spcBef>
              <a:spcAft>
                <a:spcPts val="0"/>
              </a:spcAft>
              <a:buClr>
                <a:srgbClr val="000000"/>
              </a:buClr>
              <a:buSzPct val="100000"/>
              <a:buFont typeface="Arial"/>
              <a:buChar char="-"/>
            </a:pPr>
            <a:r>
              <a:rPr lang="en" sz="1700">
                <a:solidFill>
                  <a:srgbClr val="000000"/>
                </a:solidFill>
                <a:latin typeface="Arial"/>
                <a:ea typeface="Arial"/>
                <a:cs typeface="Arial"/>
                <a:sym typeface="Arial"/>
              </a:rPr>
              <a:t>D</a:t>
            </a:r>
            <a:r>
              <a:rPr lang="en" sz="1700">
                <a:solidFill>
                  <a:srgbClr val="000000"/>
                </a:solidFill>
                <a:latin typeface="Arial"/>
                <a:ea typeface="Arial"/>
                <a:cs typeface="Arial"/>
                <a:sym typeface="Arial"/>
              </a:rPr>
              <a:t>jango contains clickjacking protection in the form of the X-Frame-Options middleware which in a supporting browser can prevent a site from being rendered inside a frame.</a:t>
            </a:r>
            <a:endParaRPr sz="1700">
              <a:solidFill>
                <a:srgbClr val="000000"/>
              </a:solidFill>
              <a:latin typeface="Arial"/>
              <a:ea typeface="Arial"/>
              <a:cs typeface="Arial"/>
              <a:sym typeface="Arial"/>
            </a:endParaRPr>
          </a:p>
          <a:p>
            <a:pPr indent="-298767" lvl="0" marL="457200" rtl="0" algn="l">
              <a:spcBef>
                <a:spcPts val="0"/>
              </a:spcBef>
              <a:spcAft>
                <a:spcPts val="0"/>
              </a:spcAft>
              <a:buSzPct val="76470"/>
              <a:buChar char="-"/>
            </a:pPr>
            <a:r>
              <a:rPr b="1" lang="en" sz="1700">
                <a:solidFill>
                  <a:srgbClr val="000000"/>
                </a:solidFill>
                <a:latin typeface="Arial"/>
                <a:ea typeface="Arial"/>
                <a:cs typeface="Arial"/>
                <a:sym typeface="Arial"/>
              </a:rPr>
              <a:t>Host header validation</a:t>
            </a:r>
            <a:endParaRPr b="1" sz="1700">
              <a:solidFill>
                <a:srgbClr val="000000"/>
              </a:solidFill>
              <a:latin typeface="Arial"/>
              <a:ea typeface="Arial"/>
              <a:cs typeface="Arial"/>
              <a:sym typeface="Arial"/>
            </a:endParaRPr>
          </a:p>
          <a:p>
            <a:pPr indent="-320357" lvl="1" marL="914400" rtl="0" algn="l">
              <a:spcBef>
                <a:spcPts val="0"/>
              </a:spcBef>
              <a:spcAft>
                <a:spcPts val="0"/>
              </a:spcAft>
              <a:buClr>
                <a:srgbClr val="000000"/>
              </a:buClr>
              <a:buSzPct val="100000"/>
              <a:buFont typeface="Arial"/>
              <a:buChar char="-"/>
            </a:pPr>
            <a:r>
              <a:rPr lang="en" sz="1700">
                <a:solidFill>
                  <a:srgbClr val="000000"/>
                </a:solidFill>
                <a:latin typeface="Arial"/>
                <a:ea typeface="Arial"/>
                <a:cs typeface="Arial"/>
                <a:sym typeface="Arial"/>
              </a:rPr>
              <a:t>Django uses the Host header provided by the client to construct URLs in certain cases.</a:t>
            </a:r>
            <a:endParaRPr sz="1700">
              <a:solidFill>
                <a:srgbClr val="000000"/>
              </a:solidFill>
              <a:latin typeface="Arial"/>
              <a:ea typeface="Arial"/>
              <a:cs typeface="Arial"/>
              <a:sym typeface="Arial"/>
            </a:endParaRPr>
          </a:p>
          <a:p>
            <a:pPr indent="-320357" lvl="0" marL="457200" rtl="0" algn="l">
              <a:spcBef>
                <a:spcPts val="0"/>
              </a:spcBef>
              <a:spcAft>
                <a:spcPts val="0"/>
              </a:spcAft>
              <a:buClr>
                <a:srgbClr val="000000"/>
              </a:buClr>
              <a:buSzPct val="100000"/>
              <a:buFont typeface="Arial"/>
              <a:buChar char="-"/>
            </a:pPr>
            <a:r>
              <a:rPr b="1" lang="en" sz="1700">
                <a:solidFill>
                  <a:srgbClr val="000000"/>
                </a:solidFill>
                <a:latin typeface="Arial"/>
                <a:ea typeface="Arial"/>
                <a:cs typeface="Arial"/>
                <a:sym typeface="Arial"/>
              </a:rPr>
              <a:t>Google Email Authentication</a:t>
            </a:r>
            <a:endParaRPr sz="17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Security Concern</a:t>
            </a:r>
            <a:endParaRPr/>
          </a:p>
        </p:txBody>
      </p:sp>
      <p:sp>
        <p:nvSpPr>
          <p:cNvPr id="413" name="Google Shape;413;p31"/>
          <p:cNvSpPr txBox="1"/>
          <p:nvPr>
            <p:ph idx="1" type="body"/>
          </p:nvPr>
        </p:nvSpPr>
        <p:spPr>
          <a:xfrm>
            <a:off x="405750" y="3020550"/>
            <a:ext cx="8473200" cy="197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Solutions:</a:t>
            </a:r>
            <a:r>
              <a:rPr lang="en" sz="1500"/>
              <a:t> </a:t>
            </a:r>
            <a:endParaRPr sz="1500"/>
          </a:p>
          <a:p>
            <a:pPr indent="-323850" lvl="0" marL="457200" rtl="0" algn="l">
              <a:spcBef>
                <a:spcPts val="1000"/>
              </a:spcBef>
              <a:spcAft>
                <a:spcPts val="0"/>
              </a:spcAft>
              <a:buSzPts val="1500"/>
              <a:buAutoNum type="arabicPeriod"/>
            </a:pPr>
            <a:r>
              <a:rPr b="1" lang="en" sz="1500"/>
              <a:t>Use environment variables</a:t>
            </a:r>
            <a:r>
              <a:rPr lang="en" sz="1500"/>
              <a:t>, which is to store data</a:t>
            </a:r>
            <a:r>
              <a:rPr lang="en" sz="1500"/>
              <a:t> in the kernel of the operating system and is made available to processes through system calls. </a:t>
            </a:r>
            <a:r>
              <a:rPr i="1" lang="en" sz="1500"/>
              <a:t>(Since the program is running on localhost, each student needs to configure the .env file differently due to different systems i.e. Windows, Mac, Linux, which might cause bugs.)</a:t>
            </a:r>
            <a:endParaRPr i="1" sz="1500"/>
          </a:p>
          <a:p>
            <a:pPr indent="-323850" lvl="0" marL="457200" rtl="0" algn="l">
              <a:spcBef>
                <a:spcPts val="1000"/>
              </a:spcBef>
              <a:spcAft>
                <a:spcPts val="1000"/>
              </a:spcAft>
              <a:buSzPts val="1500"/>
              <a:buAutoNum type="arabicPeriod"/>
            </a:pPr>
            <a:r>
              <a:rPr lang="en" sz="1500"/>
              <a:t>Use enterprise level </a:t>
            </a:r>
            <a:r>
              <a:rPr b="1" lang="en" sz="1500"/>
              <a:t>private</a:t>
            </a:r>
            <a:r>
              <a:rPr b="1" lang="en" sz="1500"/>
              <a:t> email </a:t>
            </a:r>
            <a:r>
              <a:rPr b="1" lang="en" sz="1500"/>
              <a:t>service.</a:t>
            </a:r>
            <a:endParaRPr b="1" sz="1500"/>
          </a:p>
        </p:txBody>
      </p:sp>
      <p:pic>
        <p:nvPicPr>
          <p:cNvPr id="414" name="Google Shape;414;p31"/>
          <p:cNvPicPr preferRelativeResize="0"/>
          <p:nvPr/>
        </p:nvPicPr>
        <p:blipFill>
          <a:blip r:embed="rId3">
            <a:alphaModFix/>
          </a:blip>
          <a:stretch>
            <a:fillRect/>
          </a:stretch>
        </p:blipFill>
        <p:spPr>
          <a:xfrm>
            <a:off x="1854249" y="1430825"/>
            <a:ext cx="5929601" cy="158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4261200" cy="7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Team Members Role</a:t>
            </a:r>
            <a:endParaRPr>
              <a:latin typeface="Arial"/>
              <a:ea typeface="Arial"/>
              <a:cs typeface="Arial"/>
              <a:sym typeface="Arial"/>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Corydon Wood</a:t>
            </a:r>
            <a:r>
              <a:rPr lang="en"/>
              <a:t> [ Configuration Leader ]</a:t>
            </a:r>
            <a:endParaRPr/>
          </a:p>
          <a:p>
            <a:pPr indent="0" lvl="0" marL="0" rtl="0" algn="l">
              <a:spcBef>
                <a:spcPts val="1200"/>
              </a:spcBef>
              <a:spcAft>
                <a:spcPts val="0"/>
              </a:spcAft>
              <a:buNone/>
            </a:pPr>
            <a:r>
              <a:rPr b="1" lang="en"/>
              <a:t>Aditya Prakash</a:t>
            </a:r>
            <a:r>
              <a:rPr lang="en"/>
              <a:t> [ Design and Implementation Leader ]</a:t>
            </a:r>
            <a:endParaRPr/>
          </a:p>
          <a:p>
            <a:pPr indent="0" lvl="0" marL="0" rtl="0" algn="l">
              <a:spcBef>
                <a:spcPts val="1200"/>
              </a:spcBef>
              <a:spcAft>
                <a:spcPts val="0"/>
              </a:spcAft>
              <a:buNone/>
            </a:pPr>
            <a:r>
              <a:rPr b="1" lang="en"/>
              <a:t>Zuowen Tang</a:t>
            </a:r>
            <a:r>
              <a:rPr lang="en"/>
              <a:t> [ Security / QA Leader ]</a:t>
            </a:r>
            <a:endParaRPr/>
          </a:p>
          <a:p>
            <a:pPr indent="0" lvl="0" marL="0" rtl="0" algn="l">
              <a:spcBef>
                <a:spcPts val="1200"/>
              </a:spcBef>
              <a:spcAft>
                <a:spcPts val="0"/>
              </a:spcAft>
              <a:buNone/>
            </a:pPr>
            <a:r>
              <a:rPr b="1" lang="en"/>
              <a:t>Alekhya Koppineni </a:t>
            </a:r>
            <a:r>
              <a:rPr lang="en"/>
              <a:t>[ Requirement Leader ]</a:t>
            </a:r>
            <a:endParaRPr/>
          </a:p>
          <a:p>
            <a:pPr indent="0" lvl="0" marL="0" rtl="0" algn="l">
              <a:spcBef>
                <a:spcPts val="1200"/>
              </a:spcBef>
              <a:spcAft>
                <a:spcPts val="0"/>
              </a:spcAft>
              <a:buNone/>
            </a:pPr>
            <a:r>
              <a:rPr b="1" lang="en"/>
              <a:t>Umamaheswar Edara </a:t>
            </a:r>
            <a:r>
              <a:rPr lang="en"/>
              <a:t>[ Team Leader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Items and Methods - Zuowen</a:t>
            </a:r>
            <a:endParaRPr/>
          </a:p>
        </p:txBody>
      </p:sp>
      <p:sp>
        <p:nvSpPr>
          <p:cNvPr id="420" name="Google Shape;420;p32"/>
          <p:cNvSpPr txBox="1"/>
          <p:nvPr>
            <p:ph idx="1" type="body"/>
          </p:nvPr>
        </p:nvSpPr>
        <p:spPr>
          <a:xfrm>
            <a:off x="238675" y="2078875"/>
            <a:ext cx="4265100" cy="2838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Functions have been tested:</a:t>
            </a:r>
            <a:endParaRPr b="1" sz="1500">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User Registration, Login, and Profile Management</a:t>
            </a:r>
            <a:endParaRPr sz="1500">
              <a:solidFill>
                <a:srgbClr val="000000"/>
              </a:solidFill>
              <a:latin typeface="Arial"/>
              <a:ea typeface="Arial"/>
              <a:cs typeface="Arial"/>
              <a:sym typeface="Arial"/>
            </a:endParaRPr>
          </a:p>
          <a:p>
            <a:pPr indent="-323850" lvl="0" marL="457200" rtl="0" algn="l">
              <a:lnSpc>
                <a:spcPct val="115000"/>
              </a:lnSpc>
              <a:spcBef>
                <a:spcPts val="10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Dietary Input and Management</a:t>
            </a:r>
            <a:endParaRPr sz="1500">
              <a:solidFill>
                <a:srgbClr val="000000"/>
              </a:solidFill>
              <a:latin typeface="Arial"/>
              <a:ea typeface="Arial"/>
              <a:cs typeface="Arial"/>
              <a:sym typeface="Arial"/>
            </a:endParaRPr>
          </a:p>
          <a:p>
            <a:pPr indent="-323850" lvl="0" marL="457200" rtl="0" algn="l">
              <a:lnSpc>
                <a:spcPct val="115000"/>
              </a:lnSpc>
              <a:spcBef>
                <a:spcPts val="10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Diet Tracking and Reporting</a:t>
            </a:r>
            <a:endParaRPr sz="1500">
              <a:solidFill>
                <a:srgbClr val="000000"/>
              </a:solidFill>
              <a:latin typeface="Arial"/>
              <a:ea typeface="Arial"/>
              <a:cs typeface="Arial"/>
              <a:sym typeface="Arial"/>
            </a:endParaRPr>
          </a:p>
          <a:p>
            <a:pPr indent="-323850" lvl="0" marL="457200" rtl="0" algn="l">
              <a:lnSpc>
                <a:spcPct val="115000"/>
              </a:lnSpc>
              <a:spcBef>
                <a:spcPts val="10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Social Media Function</a:t>
            </a:r>
            <a:endParaRPr sz="1500">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Data Privacy and Security</a:t>
            </a:r>
            <a:endParaRPr sz="1500">
              <a:solidFill>
                <a:srgbClr val="000000"/>
              </a:solidFill>
              <a:latin typeface="Arial"/>
              <a:ea typeface="Arial"/>
              <a:cs typeface="Arial"/>
              <a:sym typeface="Arial"/>
            </a:endParaRPr>
          </a:p>
          <a:p>
            <a:pPr indent="0" lvl="0" marL="0" rtl="0" algn="l">
              <a:spcBef>
                <a:spcPts val="1000"/>
              </a:spcBef>
              <a:spcAft>
                <a:spcPts val="1200"/>
              </a:spcAft>
              <a:buNone/>
            </a:pPr>
            <a:r>
              <a:t/>
            </a:r>
            <a:endParaRPr/>
          </a:p>
        </p:txBody>
      </p:sp>
      <p:sp>
        <p:nvSpPr>
          <p:cNvPr id="421" name="Google Shape;421;p32"/>
          <p:cNvSpPr txBox="1"/>
          <p:nvPr>
            <p:ph idx="2" type="body"/>
          </p:nvPr>
        </p:nvSpPr>
        <p:spPr>
          <a:xfrm>
            <a:off x="4152750" y="2078875"/>
            <a:ext cx="4702200" cy="30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2"/>
                </a:solidFill>
                <a:latin typeface="Arial"/>
                <a:ea typeface="Arial"/>
                <a:cs typeface="Arial"/>
                <a:sym typeface="Arial"/>
              </a:rPr>
              <a:t>Methods:</a:t>
            </a:r>
            <a:endParaRPr b="1" sz="1600">
              <a:solidFill>
                <a:schemeClr val="dk2"/>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Unit Testing</a:t>
            </a:r>
            <a:r>
              <a:rPr lang="en">
                <a:solidFill>
                  <a:srgbClr val="000000"/>
                </a:solidFill>
                <a:latin typeface="Arial"/>
                <a:ea typeface="Arial"/>
                <a:cs typeface="Arial"/>
                <a:sym typeface="Arial"/>
              </a:rPr>
              <a:t>: For testing individual components/functions of the application.</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Integration Testing</a:t>
            </a:r>
            <a:r>
              <a:rPr lang="en">
                <a:solidFill>
                  <a:srgbClr val="000000"/>
                </a:solidFill>
                <a:latin typeface="Arial"/>
                <a:ea typeface="Arial"/>
                <a:cs typeface="Arial"/>
                <a:sym typeface="Arial"/>
              </a:rPr>
              <a:t>: To test the interaction between different components of the application.</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Acceptance Testing</a:t>
            </a:r>
            <a:r>
              <a:rPr lang="en">
                <a:solidFill>
                  <a:srgbClr val="000000"/>
                </a:solidFill>
                <a:latin typeface="Arial"/>
                <a:ea typeface="Arial"/>
                <a:cs typeface="Arial"/>
                <a:sym typeface="Arial"/>
              </a:rPr>
              <a:t>: To ensure the system satisfies the requirements and is ready for delivery.</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Security Testing</a:t>
            </a:r>
            <a:r>
              <a:rPr lang="en">
                <a:solidFill>
                  <a:srgbClr val="000000"/>
                </a:solidFill>
                <a:latin typeface="Arial"/>
                <a:ea typeface="Arial"/>
                <a:cs typeface="Arial"/>
                <a:sym typeface="Arial"/>
              </a:rPr>
              <a:t>: To identify any potential vulnerabilities or weaknesses.</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Performance Testing</a:t>
            </a:r>
            <a:r>
              <a:rPr lang="en">
                <a:solidFill>
                  <a:srgbClr val="000000"/>
                </a:solidFill>
                <a:latin typeface="Arial"/>
                <a:ea typeface="Arial"/>
                <a:cs typeface="Arial"/>
                <a:sym typeface="Arial"/>
              </a:rPr>
              <a:t>: To ensure the system performs well under expected and peak load.</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Metrics - Zuowen</a:t>
            </a:r>
            <a:endParaRPr/>
          </a:p>
        </p:txBody>
      </p:sp>
      <p:sp>
        <p:nvSpPr>
          <p:cNvPr id="427" name="Google Shape;427;p33"/>
          <p:cNvSpPr txBox="1"/>
          <p:nvPr>
            <p:ph idx="1" type="body"/>
          </p:nvPr>
        </p:nvSpPr>
        <p:spPr>
          <a:xfrm>
            <a:off x="729450" y="1911800"/>
            <a:ext cx="7688700" cy="3064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Test Coverage</a:t>
            </a:r>
            <a:r>
              <a:rPr lang="en" sz="1400">
                <a:solidFill>
                  <a:srgbClr val="000000"/>
                </a:solidFill>
                <a:latin typeface="Arial"/>
                <a:ea typeface="Arial"/>
                <a:cs typeface="Arial"/>
                <a:sym typeface="Arial"/>
              </a:rPr>
              <a:t>: This measures the percentage of your code that is covered by your test cases. It gives an idea about the extent of testing performed and which parts of the codebase have been left untested.</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000000"/>
              </a:buClr>
              <a:buSzPts val="1400"/>
              <a:buFont typeface="Arial"/>
              <a:buChar char="●"/>
            </a:pPr>
            <a:r>
              <a:rPr b="1" lang="en" sz="1400">
                <a:solidFill>
                  <a:srgbClr val="000000"/>
                </a:solidFill>
                <a:latin typeface="Arial"/>
                <a:ea typeface="Arial"/>
                <a:cs typeface="Arial"/>
                <a:sym typeface="Arial"/>
              </a:rPr>
              <a:t>Number of Test Cases</a:t>
            </a:r>
            <a:r>
              <a:rPr lang="en" sz="1400">
                <a:solidFill>
                  <a:srgbClr val="000000"/>
                </a:solidFill>
                <a:latin typeface="Arial"/>
                <a:ea typeface="Arial"/>
                <a:cs typeface="Arial"/>
                <a:sym typeface="Arial"/>
              </a:rPr>
              <a:t>: This refers to the total number of test cases executed during a testing cycle. It can be further divided into passed, failed, and skipped test cases.</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000000"/>
              </a:buClr>
              <a:buSzPts val="1400"/>
              <a:buFont typeface="Arial"/>
              <a:buChar char="●"/>
            </a:pPr>
            <a:r>
              <a:rPr b="1" lang="en" sz="1400">
                <a:solidFill>
                  <a:srgbClr val="000000"/>
                </a:solidFill>
                <a:latin typeface="Arial"/>
                <a:ea typeface="Arial"/>
                <a:cs typeface="Arial"/>
                <a:sym typeface="Arial"/>
              </a:rPr>
              <a:t>Defect Density</a:t>
            </a:r>
            <a:r>
              <a:rPr lang="en" sz="1400">
                <a:solidFill>
                  <a:srgbClr val="000000"/>
                </a:solidFill>
                <a:latin typeface="Arial"/>
                <a:ea typeface="Arial"/>
                <a:cs typeface="Arial"/>
                <a:sym typeface="Arial"/>
              </a:rPr>
              <a:t>: This metric is the number of confirmed defects divided by the size of the software. It is often used to gauge the quality of a codebase or the effectiveness of a testing process.</a:t>
            </a:r>
            <a:endParaRPr sz="1400">
              <a:solidFill>
                <a:srgbClr val="000000"/>
              </a:solidFill>
              <a:latin typeface="Arial"/>
              <a:ea typeface="Arial"/>
              <a:cs typeface="Arial"/>
              <a:sym typeface="Arial"/>
            </a:endParaRPr>
          </a:p>
          <a:p>
            <a:pPr indent="-317500" lvl="0" marL="457200" rtl="0" algn="l">
              <a:spcBef>
                <a:spcPts val="1200"/>
              </a:spcBef>
              <a:spcAft>
                <a:spcPts val="1000"/>
              </a:spcAft>
              <a:buClr>
                <a:srgbClr val="000000"/>
              </a:buClr>
              <a:buSzPts val="1400"/>
              <a:buFont typeface="Arial"/>
              <a:buChar char="●"/>
            </a:pPr>
            <a:r>
              <a:rPr b="1" lang="en" sz="1400">
                <a:solidFill>
                  <a:srgbClr val="000000"/>
                </a:solidFill>
                <a:latin typeface="Arial"/>
                <a:ea typeface="Arial"/>
                <a:cs typeface="Arial"/>
                <a:sym typeface="Arial"/>
              </a:rPr>
              <a:t>Pass/Fail Rate</a:t>
            </a:r>
            <a:r>
              <a:rPr lang="en" sz="1400">
                <a:solidFill>
                  <a:srgbClr val="000000"/>
                </a:solidFill>
                <a:latin typeface="Arial"/>
                <a:ea typeface="Arial"/>
                <a:cs typeface="Arial"/>
                <a:sym typeface="Arial"/>
              </a:rPr>
              <a:t>: This is a simple metric that calculates the percentage of tests that passed versus those that failed.</a:t>
            </a:r>
            <a:endParaRPr sz="1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34"/>
          <p:cNvPicPr preferRelativeResize="0"/>
          <p:nvPr/>
        </p:nvPicPr>
        <p:blipFill>
          <a:blip r:embed="rId3">
            <a:alphaModFix/>
          </a:blip>
          <a:stretch>
            <a:fillRect/>
          </a:stretch>
        </p:blipFill>
        <p:spPr>
          <a:xfrm>
            <a:off x="1630237" y="2762250"/>
            <a:ext cx="5502650" cy="2381250"/>
          </a:xfrm>
          <a:prstGeom prst="rect">
            <a:avLst/>
          </a:prstGeom>
          <a:noFill/>
          <a:ln>
            <a:noFill/>
          </a:ln>
        </p:spPr>
      </p:pic>
      <p:pic>
        <p:nvPicPr>
          <p:cNvPr id="433" name="Google Shape;433;p34"/>
          <p:cNvPicPr preferRelativeResize="0"/>
          <p:nvPr/>
        </p:nvPicPr>
        <p:blipFill>
          <a:blip r:embed="rId4">
            <a:alphaModFix/>
          </a:blip>
          <a:stretch>
            <a:fillRect/>
          </a:stretch>
        </p:blipFill>
        <p:spPr>
          <a:xfrm>
            <a:off x="407363" y="152400"/>
            <a:ext cx="4676918" cy="2419350"/>
          </a:xfrm>
          <a:prstGeom prst="rect">
            <a:avLst/>
          </a:prstGeom>
          <a:noFill/>
          <a:ln>
            <a:noFill/>
          </a:ln>
        </p:spPr>
      </p:pic>
      <p:pic>
        <p:nvPicPr>
          <p:cNvPr id="434" name="Google Shape;434;p34"/>
          <p:cNvPicPr preferRelativeResize="0"/>
          <p:nvPr/>
        </p:nvPicPr>
        <p:blipFill>
          <a:blip r:embed="rId5">
            <a:alphaModFix/>
          </a:blip>
          <a:stretch>
            <a:fillRect/>
          </a:stretch>
        </p:blipFill>
        <p:spPr>
          <a:xfrm>
            <a:off x="4939775" y="152400"/>
            <a:ext cx="4204225" cy="2304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idx="1" type="body"/>
          </p:nvPr>
        </p:nvSpPr>
        <p:spPr>
          <a:xfrm>
            <a:off x="1105200" y="3857123"/>
            <a:ext cx="7697400" cy="12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Arial"/>
                <a:ea typeface="Arial"/>
                <a:cs typeface="Arial"/>
                <a:sym typeface="Arial"/>
              </a:rPr>
              <a:t>Manual Testing:</a:t>
            </a:r>
            <a:r>
              <a:rPr lang="en" sz="1500">
                <a:latin typeface="Arial"/>
                <a:ea typeface="Arial"/>
                <a:cs typeface="Arial"/>
                <a:sym typeface="Arial"/>
              </a:rPr>
              <a:t>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Testing name, detailed test steps, pass rate and number of testing, bug details.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Over </a:t>
            </a:r>
            <a:r>
              <a:rPr b="1" lang="en" sz="1500">
                <a:latin typeface="Arial"/>
                <a:ea typeface="Arial"/>
                <a:cs typeface="Arial"/>
                <a:sym typeface="Arial"/>
              </a:rPr>
              <a:t>95% </a:t>
            </a:r>
            <a:r>
              <a:rPr lang="en" sz="1500">
                <a:latin typeface="Arial"/>
                <a:ea typeface="Arial"/>
                <a:cs typeface="Arial"/>
                <a:sym typeface="Arial"/>
              </a:rPr>
              <a:t>of code is covered by either manual or unit testing.</a:t>
            </a:r>
            <a:endParaRPr sz="1500">
              <a:latin typeface="Arial"/>
              <a:ea typeface="Arial"/>
              <a:cs typeface="Arial"/>
              <a:sym typeface="Arial"/>
            </a:endParaRPr>
          </a:p>
        </p:txBody>
      </p:sp>
      <p:pic>
        <p:nvPicPr>
          <p:cNvPr id="440" name="Google Shape;440;p35"/>
          <p:cNvPicPr preferRelativeResize="0"/>
          <p:nvPr/>
        </p:nvPicPr>
        <p:blipFill>
          <a:blip r:embed="rId3">
            <a:alphaModFix/>
          </a:blip>
          <a:stretch>
            <a:fillRect/>
          </a:stretch>
        </p:blipFill>
        <p:spPr>
          <a:xfrm>
            <a:off x="0" y="515100"/>
            <a:ext cx="2850025" cy="2856174"/>
          </a:xfrm>
          <a:prstGeom prst="rect">
            <a:avLst/>
          </a:prstGeom>
          <a:noFill/>
          <a:ln>
            <a:noFill/>
          </a:ln>
        </p:spPr>
      </p:pic>
      <p:pic>
        <p:nvPicPr>
          <p:cNvPr id="441" name="Google Shape;441;p35"/>
          <p:cNvPicPr preferRelativeResize="0"/>
          <p:nvPr/>
        </p:nvPicPr>
        <p:blipFill>
          <a:blip r:embed="rId4">
            <a:alphaModFix/>
          </a:blip>
          <a:stretch>
            <a:fillRect/>
          </a:stretch>
        </p:blipFill>
        <p:spPr>
          <a:xfrm>
            <a:off x="3097412" y="446122"/>
            <a:ext cx="2949176" cy="2994125"/>
          </a:xfrm>
          <a:prstGeom prst="rect">
            <a:avLst/>
          </a:prstGeom>
          <a:noFill/>
          <a:ln>
            <a:noFill/>
          </a:ln>
        </p:spPr>
      </p:pic>
      <p:pic>
        <p:nvPicPr>
          <p:cNvPr id="442" name="Google Shape;442;p35"/>
          <p:cNvPicPr preferRelativeResize="0"/>
          <p:nvPr/>
        </p:nvPicPr>
        <p:blipFill>
          <a:blip r:embed="rId5">
            <a:alphaModFix/>
          </a:blip>
          <a:stretch>
            <a:fillRect/>
          </a:stretch>
        </p:blipFill>
        <p:spPr>
          <a:xfrm>
            <a:off x="6293975" y="446125"/>
            <a:ext cx="2850026" cy="2994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Leader-Alekhya</a:t>
            </a:r>
            <a:endParaRPr/>
          </a:p>
        </p:txBody>
      </p:sp>
      <p:sp>
        <p:nvSpPr>
          <p:cNvPr id="448" name="Google Shape;448;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Requirement analysis:</a:t>
            </a:r>
            <a:r>
              <a:rPr lang="en" sz="1200">
                <a:solidFill>
                  <a:schemeClr val="dk1"/>
                </a:solidFill>
              </a:rPr>
              <a:t> </a:t>
            </a:r>
            <a:endParaRPr sz="1200">
              <a:solidFill>
                <a:schemeClr val="dk1"/>
              </a:solidFill>
            </a:endParaRPr>
          </a:p>
          <a:p>
            <a:pPr indent="0" lvl="0" marL="0" rtl="0" algn="l">
              <a:spcBef>
                <a:spcPts val="1200"/>
              </a:spcBef>
              <a:spcAft>
                <a:spcPts val="0"/>
              </a:spcAft>
              <a:buNone/>
            </a:pPr>
            <a:r>
              <a:rPr lang="en" sz="1200">
                <a:solidFill>
                  <a:schemeClr val="dk1"/>
                </a:solidFill>
              </a:rPr>
              <a:t>overview of functional requirements using use case diagram, user stories (examples, total # (planned vs completed), total points), how your project tracks requirements and handles requirement changes, nonfunctional requirements etc.</a:t>
            </a:r>
            <a:endParaRPr sz="1200">
              <a:solidFill>
                <a:schemeClr val="dk1"/>
              </a:solidFill>
            </a:endParaRPr>
          </a:p>
          <a:p>
            <a:pPr indent="0" lvl="0" marL="0" rtl="0" algn="l">
              <a:spcBef>
                <a:spcPts val="1200"/>
              </a:spcBef>
              <a:spcAft>
                <a:spcPts val="1200"/>
              </a:spcAft>
              <a:buNone/>
            </a:pPr>
            <a:r>
              <a:rPr lang="en" sz="1200">
                <a:solidFill>
                  <a:schemeClr val="dk1"/>
                </a:solidFill>
              </a:rPr>
              <a:t>https://cs673-team3.atlassian.net/jira/software/c/projects/TU673/boards/1</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Analysis-Alekhya</a:t>
            </a:r>
            <a:endParaRPr/>
          </a:p>
        </p:txBody>
      </p:sp>
      <p:sp>
        <p:nvSpPr>
          <p:cNvPr id="454" name="Google Shape;454;p37"/>
          <p:cNvSpPr txBox="1"/>
          <p:nvPr>
            <p:ph idx="1" type="body"/>
          </p:nvPr>
        </p:nvSpPr>
        <p:spPr>
          <a:xfrm>
            <a:off x="1303800" y="1291825"/>
            <a:ext cx="3657300" cy="32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Functional requirements:			</a:t>
            </a:r>
            <a:endParaRPr b="1"/>
          </a:p>
          <a:p>
            <a:pPr indent="0" lvl="0" marL="0" rtl="0" algn="l">
              <a:spcBef>
                <a:spcPts val="1200"/>
              </a:spcBef>
              <a:spcAft>
                <a:spcPts val="0"/>
              </a:spcAft>
              <a:buNone/>
            </a:pPr>
            <a:r>
              <a:rPr lang="en"/>
              <a:t>User- registration and login</a:t>
            </a:r>
            <a:endParaRPr/>
          </a:p>
          <a:p>
            <a:pPr indent="0" lvl="0" marL="0" rtl="0" algn="l">
              <a:spcBef>
                <a:spcPts val="1200"/>
              </a:spcBef>
              <a:spcAft>
                <a:spcPts val="0"/>
              </a:spcAft>
              <a:buNone/>
            </a:pPr>
            <a:r>
              <a:rPr lang="en"/>
              <a:t>Food database- browse, entry, edit, delete, view, portion</a:t>
            </a:r>
            <a:endParaRPr/>
          </a:p>
          <a:p>
            <a:pPr indent="0" lvl="0" marL="0" rtl="0" algn="l">
              <a:spcBef>
                <a:spcPts val="1200"/>
              </a:spcBef>
              <a:spcAft>
                <a:spcPts val="0"/>
              </a:spcAft>
              <a:buNone/>
            </a:pPr>
            <a:r>
              <a:rPr lang="en"/>
              <a:t>Calorie calculation- track, total, view, visual, history </a:t>
            </a:r>
            <a:endParaRPr/>
          </a:p>
          <a:p>
            <a:pPr indent="0" lvl="0" marL="0" rtl="0" algn="l">
              <a:spcBef>
                <a:spcPts val="1200"/>
              </a:spcBef>
              <a:spcAft>
                <a:spcPts val="0"/>
              </a:spcAft>
              <a:buNone/>
            </a:pPr>
            <a:r>
              <a:rPr lang="en"/>
              <a:t>Social feature- post, interact </a:t>
            </a:r>
            <a:endParaRPr/>
          </a:p>
          <a:p>
            <a:pPr indent="0" lvl="0" marL="0" rtl="0" algn="l">
              <a:spcBef>
                <a:spcPts val="1200"/>
              </a:spcBef>
              <a:spcAft>
                <a:spcPts val="1200"/>
              </a:spcAft>
              <a:buNone/>
            </a:pPr>
            <a:r>
              <a:rPr lang="en"/>
              <a:t>Meal planning- goals</a:t>
            </a:r>
            <a:endParaRPr/>
          </a:p>
        </p:txBody>
      </p:sp>
      <p:sp>
        <p:nvSpPr>
          <p:cNvPr id="455" name="Google Shape;455;p37"/>
          <p:cNvSpPr txBox="1"/>
          <p:nvPr>
            <p:ph idx="1" type="body"/>
          </p:nvPr>
        </p:nvSpPr>
        <p:spPr>
          <a:xfrm>
            <a:off x="5062200" y="1291825"/>
            <a:ext cx="3657300" cy="32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Non-functional requirements:</a:t>
            </a:r>
            <a:endParaRPr b="1"/>
          </a:p>
          <a:p>
            <a:pPr indent="0" lvl="0" marL="0" rtl="0" algn="l">
              <a:spcBef>
                <a:spcPts val="1200"/>
              </a:spcBef>
              <a:spcAft>
                <a:spcPts val="0"/>
              </a:spcAft>
              <a:buNone/>
            </a:pPr>
            <a:r>
              <a:rPr lang="en"/>
              <a:t>Security</a:t>
            </a:r>
            <a:endParaRPr/>
          </a:p>
          <a:p>
            <a:pPr indent="0" lvl="0" marL="0" rtl="0" algn="l">
              <a:spcBef>
                <a:spcPts val="1200"/>
              </a:spcBef>
              <a:spcAft>
                <a:spcPts val="0"/>
              </a:spcAft>
              <a:buNone/>
            </a:pPr>
            <a:r>
              <a:rPr lang="en"/>
              <a:t>Performance</a:t>
            </a:r>
            <a:endParaRPr/>
          </a:p>
          <a:p>
            <a:pPr indent="0" lvl="0" marL="0" rtl="0" algn="l">
              <a:spcBef>
                <a:spcPts val="1200"/>
              </a:spcBef>
              <a:spcAft>
                <a:spcPts val="0"/>
              </a:spcAft>
              <a:buNone/>
            </a:pPr>
            <a:r>
              <a:rPr lang="en"/>
              <a:t>Reliability </a:t>
            </a:r>
            <a:endParaRPr/>
          </a:p>
          <a:p>
            <a:pPr indent="0" lvl="0" marL="0" rtl="0" algn="l">
              <a:spcBef>
                <a:spcPts val="1200"/>
              </a:spcBef>
              <a:spcAft>
                <a:spcPts val="0"/>
              </a:spcAft>
              <a:buNone/>
            </a:pPr>
            <a:r>
              <a:rPr lang="en"/>
              <a:t>Scalability</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1325875" y="595100"/>
            <a:ext cx="70305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 Alekhya</a:t>
            </a:r>
            <a:endParaRPr/>
          </a:p>
        </p:txBody>
      </p:sp>
      <p:sp>
        <p:nvSpPr>
          <p:cNvPr id="461" name="Google Shape;461;p38"/>
          <p:cNvSpPr txBox="1"/>
          <p:nvPr/>
        </p:nvSpPr>
        <p:spPr>
          <a:xfrm>
            <a:off x="454125" y="1393950"/>
            <a:ext cx="4701000" cy="3146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class diagram serves as a visual representation of the structure of the app's data model. It helps in understanding the relationships and dependencies between classes,facilitating the development and maintenance of the application.</a:t>
            </a:r>
            <a:endParaRPr sz="1300">
              <a:solidFill>
                <a:schemeClr val="dk2"/>
              </a:solidFill>
              <a:latin typeface="Nunito"/>
              <a:ea typeface="Nunito"/>
              <a:cs typeface="Nunito"/>
              <a:sym typeface="Nunito"/>
            </a:endParaRPr>
          </a:p>
          <a:p>
            <a:pPr indent="0" lvl="0" marL="914400" rtl="0" algn="l">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class diagram for the Calorie app includes essential classes such as User, FoodItem, FoodLog and SocialDashboard. These classes represent the core entities in the application's domain.</a:t>
            </a:r>
            <a:endParaRPr sz="1300">
              <a:solidFill>
                <a:schemeClr val="dk2"/>
              </a:solidFill>
              <a:latin typeface="Nunito"/>
              <a:ea typeface="Nunito"/>
              <a:cs typeface="Nunito"/>
              <a:sym typeface="Nunito"/>
            </a:endParaRPr>
          </a:p>
          <a:p>
            <a:pPr indent="0" lvl="0" marL="914400" rtl="0" algn="l">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relationships depicted in the class diagram highlight the associations between classes. </a:t>
            </a:r>
            <a:endParaRPr sz="1300">
              <a:solidFill>
                <a:schemeClr val="dk2"/>
              </a:solidFill>
              <a:latin typeface="Nunito"/>
              <a:ea typeface="Nunito"/>
              <a:cs typeface="Nunito"/>
              <a:sym typeface="Nunito"/>
            </a:endParaRPr>
          </a:p>
        </p:txBody>
      </p:sp>
      <p:pic>
        <p:nvPicPr>
          <p:cNvPr id="462" name="Google Shape;462;p38"/>
          <p:cNvPicPr preferRelativeResize="0"/>
          <p:nvPr/>
        </p:nvPicPr>
        <p:blipFill>
          <a:blip r:embed="rId3">
            <a:alphaModFix/>
          </a:blip>
          <a:stretch>
            <a:fillRect/>
          </a:stretch>
        </p:blipFill>
        <p:spPr>
          <a:xfrm>
            <a:off x="5569050" y="987950"/>
            <a:ext cx="3123645" cy="37099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Jira- Alekhya</a:t>
            </a:r>
            <a:endParaRPr/>
          </a:p>
        </p:txBody>
      </p:sp>
      <p:sp>
        <p:nvSpPr>
          <p:cNvPr id="468" name="Google Shape;468;p39"/>
          <p:cNvSpPr txBox="1"/>
          <p:nvPr>
            <p:ph idx="1" type="body"/>
          </p:nvPr>
        </p:nvSpPr>
        <p:spPr>
          <a:xfrm>
            <a:off x="1303800" y="1505800"/>
            <a:ext cx="7030500" cy="302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epics for the user stories were: </a:t>
            </a:r>
            <a:r>
              <a:rPr lang="en"/>
              <a:t>User Registration and Authentication, Daily Logging, Calorie Calculation &amp; Tracking, Social Features, Developmental Workflow and each of the iterations</a:t>
            </a:r>
            <a:endParaRPr/>
          </a:p>
          <a:p>
            <a:pPr indent="0" lvl="0" marL="457200" rtl="0" algn="l">
              <a:spcBef>
                <a:spcPts val="1200"/>
              </a:spcBef>
              <a:spcAft>
                <a:spcPts val="0"/>
              </a:spcAft>
              <a:buNone/>
            </a:pPr>
            <a:r>
              <a:t/>
            </a:r>
            <a:endParaRPr/>
          </a:p>
          <a:p>
            <a:pPr indent="-311150" lvl="0" marL="457200" rtl="0" algn="l">
              <a:lnSpc>
                <a:spcPct val="115000"/>
              </a:lnSpc>
              <a:spcBef>
                <a:spcPts val="1200"/>
              </a:spcBef>
              <a:spcAft>
                <a:spcPts val="0"/>
              </a:spcAft>
              <a:buSzPts val="1300"/>
              <a:buChar char="●"/>
            </a:pPr>
            <a:r>
              <a:rPr lang="en"/>
              <a:t>Total 23 planned user stories</a:t>
            </a:r>
            <a:endParaRPr/>
          </a:p>
          <a:p>
            <a:pPr indent="-311150" lvl="0" marL="457200" rtl="0" algn="l">
              <a:lnSpc>
                <a:spcPct val="115000"/>
              </a:lnSpc>
              <a:spcBef>
                <a:spcPts val="0"/>
              </a:spcBef>
              <a:spcAft>
                <a:spcPts val="0"/>
              </a:spcAft>
              <a:buSzPts val="1300"/>
              <a:buChar char="●"/>
            </a:pPr>
            <a:r>
              <a:rPr lang="en"/>
              <a:t>Completed 20 user stories</a:t>
            </a:r>
            <a:endParaRPr/>
          </a:p>
          <a:p>
            <a:pPr indent="-311150" lvl="0" marL="457200" rtl="0" algn="l">
              <a:lnSpc>
                <a:spcPct val="115000"/>
              </a:lnSpc>
              <a:spcBef>
                <a:spcPts val="0"/>
              </a:spcBef>
              <a:spcAft>
                <a:spcPts val="0"/>
              </a:spcAft>
              <a:buSzPts val="1300"/>
              <a:buChar char="●"/>
            </a:pPr>
            <a:r>
              <a:rPr lang="en"/>
              <a:t>Total story points: 167</a:t>
            </a:r>
            <a:endParaRPr/>
          </a:p>
          <a:p>
            <a:pPr indent="-311150" lvl="0" marL="457200" rtl="0" algn="l">
              <a:lnSpc>
                <a:spcPct val="115000"/>
              </a:lnSpc>
              <a:spcBef>
                <a:spcPts val="0"/>
              </a:spcBef>
              <a:spcAft>
                <a:spcPts val="0"/>
              </a:spcAft>
              <a:buSzPts val="1300"/>
              <a:buChar char="●"/>
            </a:pPr>
            <a:r>
              <a:rPr lang="en"/>
              <a:t>Backlog used for tracking and changes</a:t>
            </a:r>
            <a:endParaRPr/>
          </a:p>
          <a:p>
            <a:pPr indent="-311150" lvl="0" marL="457200" rtl="0" algn="l">
              <a:lnSpc>
                <a:spcPct val="115000"/>
              </a:lnSpc>
              <a:spcBef>
                <a:spcPts val="0"/>
              </a:spcBef>
              <a:spcAft>
                <a:spcPts val="0"/>
              </a:spcAft>
              <a:buSzPts val="1300"/>
              <a:buChar char="●"/>
            </a:pPr>
            <a:r>
              <a:rPr lang="en"/>
              <a:t>Tracking with progress status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Story</a:t>
            </a:r>
            <a:r>
              <a:rPr lang="en"/>
              <a:t>- Alekhya</a:t>
            </a:r>
            <a:endParaRPr/>
          </a:p>
        </p:txBody>
      </p:sp>
      <p:sp>
        <p:nvSpPr>
          <p:cNvPr id="474" name="Google Shape;474;p40"/>
          <p:cNvSpPr txBox="1"/>
          <p:nvPr>
            <p:ph idx="1" type="body"/>
          </p:nvPr>
        </p:nvSpPr>
        <p:spPr>
          <a:xfrm>
            <a:off x="1303800" y="1538300"/>
            <a:ext cx="7030500" cy="308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47775" y="271975"/>
            <a:ext cx="7030500" cy="56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Individual Contribution of Team Members</a:t>
            </a:r>
            <a:endParaRPr>
              <a:latin typeface="Arial"/>
              <a:ea typeface="Arial"/>
              <a:cs typeface="Arial"/>
              <a:sym typeface="Arial"/>
            </a:endParaRPr>
          </a:p>
        </p:txBody>
      </p:sp>
      <p:sp>
        <p:nvSpPr>
          <p:cNvPr id="291" name="Google Shape;291;p15"/>
          <p:cNvSpPr txBox="1"/>
          <p:nvPr>
            <p:ph idx="1" type="body"/>
          </p:nvPr>
        </p:nvSpPr>
        <p:spPr>
          <a:xfrm>
            <a:off x="1075475" y="832375"/>
            <a:ext cx="7992300" cy="3706800"/>
          </a:xfrm>
          <a:prstGeom prst="rect">
            <a:avLst/>
          </a:prstGeom>
        </p:spPr>
        <p:txBody>
          <a:bodyPr anchorCtr="0" anchor="t" bIns="0" lIns="0" spcFirstLastPara="1" rIns="91425" wrap="square" tIns="0">
            <a:noAutofit/>
          </a:bodyPr>
          <a:lstStyle/>
          <a:p>
            <a:pPr indent="-288925" lvl="0" marL="457200" rtl="0" algn="l">
              <a:spcBef>
                <a:spcPts val="1200"/>
              </a:spcBef>
              <a:spcAft>
                <a:spcPts val="0"/>
              </a:spcAft>
              <a:buClr>
                <a:srgbClr val="000000"/>
              </a:buClr>
              <a:buSzPts val="950"/>
              <a:buFont typeface="Arial"/>
              <a:buAutoNum type="arabicPeriod"/>
            </a:pPr>
            <a:r>
              <a:rPr b="1" lang="en" sz="950">
                <a:solidFill>
                  <a:srgbClr val="000000"/>
                </a:solidFill>
                <a:latin typeface="Arial"/>
                <a:ea typeface="Arial"/>
                <a:cs typeface="Arial"/>
                <a:sym typeface="Arial"/>
              </a:rPr>
              <a:t>Corydon Wood - Configuration Leader</a:t>
            </a:r>
            <a:endParaRPr b="1"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Responsible for managing project configurations, </a:t>
            </a:r>
            <a:r>
              <a:rPr lang="en" sz="950">
                <a:solidFill>
                  <a:srgbClr val="000000"/>
                </a:solidFill>
                <a:latin typeface="Arial"/>
                <a:ea typeface="Arial"/>
                <a:cs typeface="Arial"/>
                <a:sym typeface="Arial"/>
              </a:rPr>
              <a:t>version control system, development &amp; </a:t>
            </a:r>
            <a:r>
              <a:rPr lang="en" sz="950">
                <a:solidFill>
                  <a:srgbClr val="000000"/>
                </a:solidFill>
                <a:latin typeface="Arial"/>
                <a:ea typeface="Arial"/>
                <a:cs typeface="Arial"/>
                <a:sym typeface="Arial"/>
              </a:rPr>
              <a:t>deployment processes.</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Designed base styling &amp; templates, food journal, food database frontend &amp; APIs.</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Ensured smooth integration of software components and handled environment setups.</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Handling Docker and AWS deployments.</a:t>
            </a:r>
            <a:endParaRPr sz="950">
              <a:solidFill>
                <a:srgbClr val="000000"/>
              </a:solidFill>
              <a:latin typeface="Arial"/>
              <a:ea typeface="Arial"/>
              <a:cs typeface="Arial"/>
              <a:sym typeface="Arial"/>
            </a:endParaRPr>
          </a:p>
          <a:p>
            <a:pPr indent="-288925" lvl="0" marL="457200" rtl="0" algn="l">
              <a:spcBef>
                <a:spcPts val="0"/>
              </a:spcBef>
              <a:spcAft>
                <a:spcPts val="0"/>
              </a:spcAft>
              <a:buClr>
                <a:srgbClr val="000000"/>
              </a:buClr>
              <a:buSzPts val="950"/>
              <a:buFont typeface="Arial"/>
              <a:buAutoNum type="arabicPeriod" startAt="2"/>
            </a:pPr>
            <a:r>
              <a:rPr b="1" lang="en" sz="950">
                <a:solidFill>
                  <a:srgbClr val="000000"/>
                </a:solidFill>
                <a:latin typeface="Arial"/>
                <a:ea typeface="Arial"/>
                <a:cs typeface="Arial"/>
                <a:sym typeface="Arial"/>
              </a:rPr>
              <a:t>Aditya Prakash - Design and Implementation Leader</a:t>
            </a:r>
            <a:endParaRPr b="1"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Led the design and implementation phase of the project.</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Collaborated with the team to create an intuitive user interface.</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Implemented key functionalities and ensured adherence to design specifications.</a:t>
            </a:r>
            <a:endParaRPr sz="950">
              <a:solidFill>
                <a:srgbClr val="000000"/>
              </a:solidFill>
              <a:latin typeface="Arial"/>
              <a:ea typeface="Arial"/>
              <a:cs typeface="Arial"/>
              <a:sym typeface="Arial"/>
            </a:endParaRPr>
          </a:p>
          <a:p>
            <a:pPr indent="-288925" lvl="0" marL="457200" rtl="0" algn="l">
              <a:spcBef>
                <a:spcPts val="0"/>
              </a:spcBef>
              <a:spcAft>
                <a:spcPts val="0"/>
              </a:spcAft>
              <a:buClr>
                <a:srgbClr val="000000"/>
              </a:buClr>
              <a:buSzPts val="950"/>
              <a:buFont typeface="Arial"/>
              <a:buAutoNum type="arabicPeriod" startAt="3"/>
            </a:pPr>
            <a:r>
              <a:rPr b="1" lang="en" sz="950">
                <a:solidFill>
                  <a:srgbClr val="000000"/>
                </a:solidFill>
                <a:latin typeface="Arial"/>
                <a:ea typeface="Arial"/>
                <a:cs typeface="Arial"/>
                <a:sym typeface="Arial"/>
              </a:rPr>
              <a:t>Zuowen Tang - Security / QA Leader</a:t>
            </a:r>
            <a:endParaRPr b="1"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Conducted thorough security assessments and implemented necessary security measures.</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Performed and documented rigorous testing to identify and fix bugs, ensuring a stable application.</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Coordinated,</a:t>
            </a:r>
            <a:r>
              <a:rPr lang="en" sz="950">
                <a:solidFill>
                  <a:srgbClr val="000000"/>
                </a:solidFill>
                <a:latin typeface="Arial"/>
                <a:ea typeface="Arial"/>
                <a:cs typeface="Arial"/>
                <a:sym typeface="Arial"/>
              </a:rPr>
              <a:t> rescheduled, and documented meetings.</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Implemented frontend, database, and key functions of social media, as well as user authentication.</a:t>
            </a:r>
            <a:endParaRPr sz="950">
              <a:solidFill>
                <a:srgbClr val="000000"/>
              </a:solidFill>
              <a:latin typeface="Arial"/>
              <a:ea typeface="Arial"/>
              <a:cs typeface="Arial"/>
              <a:sym typeface="Arial"/>
            </a:endParaRPr>
          </a:p>
          <a:p>
            <a:pPr indent="-288925" lvl="0" marL="457200" rtl="0" algn="l">
              <a:spcBef>
                <a:spcPts val="0"/>
              </a:spcBef>
              <a:spcAft>
                <a:spcPts val="0"/>
              </a:spcAft>
              <a:buClr>
                <a:srgbClr val="000000"/>
              </a:buClr>
              <a:buSzPts val="950"/>
              <a:buFont typeface="Arial"/>
              <a:buAutoNum type="arabicPeriod" startAt="4"/>
            </a:pPr>
            <a:r>
              <a:rPr b="1" lang="en" sz="950">
                <a:solidFill>
                  <a:srgbClr val="000000"/>
                </a:solidFill>
                <a:latin typeface="Arial"/>
                <a:ea typeface="Arial"/>
                <a:cs typeface="Arial"/>
                <a:sym typeface="Arial"/>
              </a:rPr>
              <a:t>Alekhya Koppineni - Requirement Leader</a:t>
            </a:r>
            <a:endParaRPr b="1" sz="950">
              <a:solidFill>
                <a:srgbClr val="0A112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Played a crucial role in gathering and documenting project requirements.</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Ensured that the implemented system satisfies requirements and performs impact analysis for any changes or enhancements. </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Managed changes to the requirements throughout the project lifecycle.</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Ensured that the final product met the specified functional and non-functional requirements.</a:t>
            </a:r>
            <a:endParaRPr sz="950">
              <a:solidFill>
                <a:srgbClr val="000000"/>
              </a:solidFill>
              <a:latin typeface="Arial"/>
              <a:ea typeface="Arial"/>
              <a:cs typeface="Arial"/>
              <a:sym typeface="Arial"/>
            </a:endParaRPr>
          </a:p>
          <a:p>
            <a:pPr indent="-288925" lvl="0" marL="457200" rtl="0" algn="l">
              <a:spcBef>
                <a:spcPts val="0"/>
              </a:spcBef>
              <a:spcAft>
                <a:spcPts val="0"/>
              </a:spcAft>
              <a:buClr>
                <a:srgbClr val="000000"/>
              </a:buClr>
              <a:buSzPts val="950"/>
              <a:buFont typeface="Arial"/>
              <a:buAutoNum type="arabicPeriod" startAt="5"/>
            </a:pPr>
            <a:r>
              <a:rPr b="1" lang="en" sz="950">
                <a:solidFill>
                  <a:srgbClr val="000000"/>
                </a:solidFill>
                <a:latin typeface="Arial"/>
                <a:ea typeface="Arial"/>
                <a:cs typeface="Arial"/>
                <a:sym typeface="Arial"/>
              </a:rPr>
              <a:t>Umamaheswar Edara - Team Leader</a:t>
            </a:r>
            <a:endParaRPr b="1"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Oversaw the overall project management and coordination.</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Facilitated effective communication and collaboration within the team.</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Monitored progress, managed timelines, and ensured project milestones were met.</a:t>
            </a:r>
            <a:endParaRPr sz="950">
              <a:solidFill>
                <a:srgbClr val="000000"/>
              </a:solidFill>
              <a:latin typeface="Arial"/>
              <a:ea typeface="Arial"/>
              <a:cs typeface="Arial"/>
              <a:sym typeface="Arial"/>
            </a:endParaRPr>
          </a:p>
          <a:p>
            <a:pPr indent="-288925" lvl="1" marL="914400" rtl="0" algn="l">
              <a:spcBef>
                <a:spcPts val="0"/>
              </a:spcBef>
              <a:spcAft>
                <a:spcPts val="0"/>
              </a:spcAft>
              <a:buClr>
                <a:srgbClr val="000000"/>
              </a:buClr>
              <a:buSzPts val="950"/>
              <a:buFont typeface="Arial"/>
              <a:buChar char="○"/>
            </a:pPr>
            <a:r>
              <a:rPr lang="en" sz="950">
                <a:solidFill>
                  <a:srgbClr val="000000"/>
                </a:solidFill>
                <a:latin typeface="Arial"/>
                <a:ea typeface="Arial"/>
                <a:cs typeface="Arial"/>
                <a:sym typeface="Arial"/>
              </a:rPr>
              <a:t>Contributed on  Front end, google authentication, django admin, and some parts of user Authentication.</a:t>
            </a:r>
            <a:endParaRPr sz="950">
              <a:solidFill>
                <a:srgbClr val="000000"/>
              </a:solidFill>
              <a:latin typeface="Arial"/>
              <a:ea typeface="Arial"/>
              <a:cs typeface="Arial"/>
              <a:sym typeface="Arial"/>
            </a:endParaRPr>
          </a:p>
          <a:p>
            <a:pPr indent="0" lvl="0" marL="0" rtl="0" algn="l">
              <a:spcBef>
                <a:spcPts val="1200"/>
              </a:spcBef>
              <a:spcAft>
                <a:spcPts val="0"/>
              </a:spcAft>
              <a:buNone/>
            </a:pPr>
            <a:r>
              <a:rPr b="1" lang="en" sz="950">
                <a:solidFill>
                  <a:srgbClr val="000000"/>
                </a:solidFill>
                <a:latin typeface="Arial"/>
                <a:ea typeface="Arial"/>
                <a:cs typeface="Arial"/>
                <a:sym typeface="Arial"/>
              </a:rPr>
              <a:t>	Apart From </a:t>
            </a:r>
            <a:r>
              <a:rPr b="1" lang="en" sz="950">
                <a:solidFill>
                  <a:srgbClr val="000000"/>
                </a:solidFill>
                <a:latin typeface="Arial"/>
                <a:ea typeface="Arial"/>
                <a:cs typeface="Arial"/>
                <a:sym typeface="Arial"/>
              </a:rPr>
              <a:t>their</a:t>
            </a:r>
            <a:r>
              <a:rPr b="1" lang="en" sz="950">
                <a:solidFill>
                  <a:srgbClr val="000000"/>
                </a:solidFill>
                <a:latin typeface="Arial"/>
                <a:ea typeface="Arial"/>
                <a:cs typeface="Arial"/>
                <a:sym typeface="Arial"/>
              </a:rPr>
              <a:t> roles contributions, All team members had contributed to the Code Base and worked hard to achieve this.</a:t>
            </a:r>
            <a:endParaRPr b="1" sz="95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nvSpPr>
        <p:spPr>
          <a:xfrm>
            <a:off x="0" y="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Iteration1</a:t>
            </a:r>
            <a:endParaRPr/>
          </a:p>
        </p:txBody>
      </p:sp>
      <p:pic>
        <p:nvPicPr>
          <p:cNvPr id="297" name="Google Shape;297;p16"/>
          <p:cNvPicPr preferRelativeResize="0"/>
          <p:nvPr/>
        </p:nvPicPr>
        <p:blipFill>
          <a:blip r:embed="rId3">
            <a:alphaModFix/>
          </a:blip>
          <a:stretch>
            <a:fillRect/>
          </a:stretch>
        </p:blipFill>
        <p:spPr>
          <a:xfrm>
            <a:off x="229175" y="1466750"/>
            <a:ext cx="3548349" cy="3450199"/>
          </a:xfrm>
          <a:prstGeom prst="rect">
            <a:avLst/>
          </a:prstGeom>
          <a:noFill/>
          <a:ln>
            <a:noFill/>
          </a:ln>
        </p:spPr>
      </p:pic>
      <p:sp>
        <p:nvSpPr>
          <p:cNvPr id="298" name="Google Shape;298;p16"/>
          <p:cNvSpPr txBox="1"/>
          <p:nvPr/>
        </p:nvSpPr>
        <p:spPr>
          <a:xfrm>
            <a:off x="1125950" y="585000"/>
            <a:ext cx="51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Front End and Back End Progress</a:t>
            </a:r>
            <a:endParaRPr/>
          </a:p>
          <a:p>
            <a:pPr indent="0" lvl="0" marL="0" rtl="0" algn="l">
              <a:spcBef>
                <a:spcPts val="0"/>
              </a:spcBef>
              <a:spcAft>
                <a:spcPts val="0"/>
              </a:spcAft>
              <a:buNone/>
            </a:pPr>
            <a:r>
              <a:t/>
            </a:r>
            <a:endParaRPr/>
          </a:p>
        </p:txBody>
      </p:sp>
      <p:pic>
        <p:nvPicPr>
          <p:cNvPr id="299" name="Google Shape;299;p16"/>
          <p:cNvPicPr preferRelativeResize="0"/>
          <p:nvPr/>
        </p:nvPicPr>
        <p:blipFill>
          <a:blip r:embed="rId4">
            <a:alphaModFix/>
          </a:blip>
          <a:stretch>
            <a:fillRect/>
          </a:stretch>
        </p:blipFill>
        <p:spPr>
          <a:xfrm>
            <a:off x="3937924" y="2502625"/>
            <a:ext cx="5061676" cy="2640874"/>
          </a:xfrm>
          <a:prstGeom prst="rect">
            <a:avLst/>
          </a:prstGeom>
          <a:noFill/>
          <a:ln>
            <a:noFill/>
          </a:ln>
        </p:spPr>
      </p:pic>
      <p:sp>
        <p:nvSpPr>
          <p:cNvPr id="300" name="Google Shape;300;p16"/>
          <p:cNvSpPr txBox="1"/>
          <p:nvPr/>
        </p:nvSpPr>
        <p:spPr>
          <a:xfrm>
            <a:off x="4355800" y="1169025"/>
            <a:ext cx="4363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A1120"/>
              </a:buClr>
              <a:buSzPts val="1400"/>
              <a:buFont typeface="Nunito"/>
              <a:buChar char="●"/>
            </a:pPr>
            <a:r>
              <a:rPr lang="en">
                <a:solidFill>
                  <a:srgbClr val="0A1120"/>
                </a:solidFill>
                <a:latin typeface="Nunito"/>
                <a:ea typeface="Nunito"/>
                <a:cs typeface="Nunito"/>
                <a:sym typeface="Nunito"/>
              </a:rPr>
              <a:t>Login and Registration Functionality</a:t>
            </a:r>
            <a:endParaRPr>
              <a:solidFill>
                <a:srgbClr val="0A1120"/>
              </a:solidFill>
              <a:latin typeface="Nunito"/>
              <a:ea typeface="Nunito"/>
              <a:cs typeface="Nunito"/>
              <a:sym typeface="Nunito"/>
            </a:endParaRPr>
          </a:p>
          <a:p>
            <a:pPr indent="-317500" lvl="0" marL="457200" rtl="0" algn="l">
              <a:spcBef>
                <a:spcPts val="0"/>
              </a:spcBef>
              <a:spcAft>
                <a:spcPts val="0"/>
              </a:spcAft>
              <a:buClr>
                <a:srgbClr val="0A1120"/>
              </a:buClr>
              <a:buSzPts val="1400"/>
              <a:buFont typeface="Nunito"/>
              <a:buChar char="●"/>
            </a:pPr>
            <a:r>
              <a:rPr lang="en">
                <a:solidFill>
                  <a:srgbClr val="0A1120"/>
                </a:solidFill>
                <a:latin typeface="Nunito"/>
                <a:ea typeface="Nunito"/>
                <a:cs typeface="Nunito"/>
                <a:sym typeface="Nunito"/>
              </a:rPr>
              <a:t>Setting Up DB and Application Architecture</a:t>
            </a:r>
            <a:endParaRPr>
              <a:solidFill>
                <a:srgbClr val="0A1120"/>
              </a:solidFill>
              <a:latin typeface="Nunito"/>
              <a:ea typeface="Nunito"/>
              <a:cs typeface="Nunito"/>
              <a:sym typeface="Nunito"/>
            </a:endParaRPr>
          </a:p>
          <a:p>
            <a:pPr indent="-317500" lvl="0" marL="457200" rtl="0" algn="l">
              <a:lnSpc>
                <a:spcPct val="115000"/>
              </a:lnSpc>
              <a:spcBef>
                <a:spcPts val="0"/>
              </a:spcBef>
              <a:spcAft>
                <a:spcPts val="0"/>
              </a:spcAft>
              <a:buClr>
                <a:srgbClr val="0A1120"/>
              </a:buClr>
              <a:buSzPts val="1400"/>
              <a:buFont typeface="Nunito"/>
              <a:buChar char="●"/>
            </a:pPr>
            <a:r>
              <a:rPr lang="en">
                <a:solidFill>
                  <a:srgbClr val="0A1120"/>
                </a:solidFill>
                <a:latin typeface="Nunito"/>
                <a:ea typeface="Nunito"/>
                <a:cs typeface="Nunito"/>
                <a:sym typeface="Nunito"/>
              </a:rPr>
              <a:t>Food Journal Functionality </a:t>
            </a:r>
            <a:endParaRPr>
              <a:solidFill>
                <a:srgbClr val="0A112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36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solidFill>
                  <a:srgbClr val="000000"/>
                </a:solidFill>
                <a:latin typeface="Lato"/>
                <a:ea typeface="Lato"/>
                <a:cs typeface="Lato"/>
                <a:sym typeface="Lato"/>
              </a:rPr>
              <a:t>Front End and Back End Progress</a:t>
            </a:r>
            <a:endParaRPr sz="1400">
              <a:solidFill>
                <a:srgbClr val="000000"/>
              </a:solidFill>
              <a:latin typeface="Lato"/>
              <a:ea typeface="Lato"/>
              <a:cs typeface="Lato"/>
              <a:sym typeface="Lato"/>
            </a:endParaRPr>
          </a:p>
          <a:p>
            <a:pPr indent="0" lvl="0" marL="0" rtl="0" algn="l">
              <a:spcBef>
                <a:spcPts val="0"/>
              </a:spcBef>
              <a:spcAft>
                <a:spcPts val="0"/>
              </a:spcAft>
              <a:buNone/>
            </a:pPr>
            <a:r>
              <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306" name="Google Shape;306;p17"/>
          <p:cNvSpPr txBox="1"/>
          <p:nvPr>
            <p:ph idx="1" type="body"/>
          </p:nvPr>
        </p:nvSpPr>
        <p:spPr>
          <a:xfrm>
            <a:off x="376325" y="1337175"/>
            <a:ext cx="4307700" cy="3194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360">
                <a:solidFill>
                  <a:srgbClr val="0A1120"/>
                </a:solidFill>
                <a:latin typeface="Arial"/>
                <a:ea typeface="Arial"/>
                <a:cs typeface="Arial"/>
                <a:sym typeface="Arial"/>
              </a:rPr>
              <a:t>Progress</a:t>
            </a:r>
            <a:endParaRPr b="1" sz="2360">
              <a:solidFill>
                <a:srgbClr val="0A1120"/>
              </a:solidFill>
              <a:latin typeface="Arial"/>
              <a:ea typeface="Arial"/>
              <a:cs typeface="Arial"/>
              <a:sym typeface="Arial"/>
            </a:endParaRPr>
          </a:p>
          <a:p>
            <a:pPr indent="-317726" lvl="0" marL="457200" rtl="0" algn="l">
              <a:spcBef>
                <a:spcPts val="1200"/>
              </a:spcBef>
              <a:spcAft>
                <a:spcPts val="0"/>
              </a:spcAft>
              <a:buClr>
                <a:srgbClr val="0A1120"/>
              </a:buClr>
              <a:buSzPct val="100000"/>
              <a:buFont typeface="Arial"/>
              <a:buChar char="●"/>
            </a:pPr>
            <a:r>
              <a:rPr lang="en" sz="2245">
                <a:solidFill>
                  <a:srgbClr val="0A1120"/>
                </a:solidFill>
                <a:latin typeface="Arial"/>
                <a:ea typeface="Arial"/>
                <a:cs typeface="Arial"/>
                <a:sym typeface="Arial"/>
              </a:rPr>
              <a:t>Gmail Conformation for Login Functionality</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Profile Password Reset </a:t>
            </a:r>
            <a:r>
              <a:rPr lang="en" sz="2245">
                <a:solidFill>
                  <a:srgbClr val="0A1120"/>
                </a:solidFill>
                <a:latin typeface="Arial"/>
                <a:ea typeface="Arial"/>
                <a:cs typeface="Arial"/>
                <a:sym typeface="Arial"/>
              </a:rPr>
              <a:t>Functionality</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Food History View Functionality</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Calorie Counting Functionality</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Django Admin Functionality</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Google Login Functionality</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Updating Github Pages</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Password Reset Functionality </a:t>
            </a:r>
            <a:endParaRPr sz="2245">
              <a:solidFill>
                <a:srgbClr val="0A1120"/>
              </a:solidFill>
              <a:latin typeface="Arial"/>
              <a:ea typeface="Arial"/>
              <a:cs typeface="Arial"/>
              <a:sym typeface="Arial"/>
            </a:endParaRPr>
          </a:p>
          <a:p>
            <a:pPr indent="-317726" lvl="0" marL="457200" rtl="0" algn="l">
              <a:spcBef>
                <a:spcPts val="0"/>
              </a:spcBef>
              <a:spcAft>
                <a:spcPts val="0"/>
              </a:spcAft>
              <a:buClr>
                <a:srgbClr val="0A1120"/>
              </a:buClr>
              <a:buSzPct val="100000"/>
              <a:buFont typeface="Arial"/>
              <a:buChar char="●"/>
            </a:pPr>
            <a:r>
              <a:rPr lang="en" sz="2245">
                <a:solidFill>
                  <a:srgbClr val="0A1120"/>
                </a:solidFill>
                <a:latin typeface="Arial"/>
                <a:ea typeface="Arial"/>
                <a:cs typeface="Arial"/>
                <a:sym typeface="Arial"/>
              </a:rPr>
              <a:t>Visualization Functionality </a:t>
            </a:r>
            <a:endParaRPr sz="2245">
              <a:solidFill>
                <a:srgbClr val="0A1120"/>
              </a:solidFill>
              <a:latin typeface="Arial"/>
              <a:ea typeface="Arial"/>
              <a:cs typeface="Arial"/>
              <a:sym typeface="Arial"/>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7" name="Google Shape;307;p17"/>
          <p:cNvSpPr txBox="1"/>
          <p:nvPr/>
        </p:nvSpPr>
        <p:spPr>
          <a:xfrm>
            <a:off x="0" y="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Iteration2</a:t>
            </a:r>
            <a:endParaRPr/>
          </a:p>
        </p:txBody>
      </p:sp>
      <p:pic>
        <p:nvPicPr>
          <p:cNvPr id="308" name="Google Shape;308;p17"/>
          <p:cNvPicPr preferRelativeResize="0"/>
          <p:nvPr/>
        </p:nvPicPr>
        <p:blipFill>
          <a:blip r:embed="rId3">
            <a:alphaModFix/>
          </a:blip>
          <a:stretch>
            <a:fillRect/>
          </a:stretch>
        </p:blipFill>
        <p:spPr>
          <a:xfrm>
            <a:off x="4684025" y="2706375"/>
            <a:ext cx="4155176" cy="2241948"/>
          </a:xfrm>
          <a:prstGeom prst="rect">
            <a:avLst/>
          </a:prstGeom>
          <a:noFill/>
          <a:ln>
            <a:noFill/>
          </a:ln>
        </p:spPr>
      </p:pic>
      <p:pic>
        <p:nvPicPr>
          <p:cNvPr id="309" name="Google Shape;309;p17"/>
          <p:cNvPicPr preferRelativeResize="0"/>
          <p:nvPr/>
        </p:nvPicPr>
        <p:blipFill>
          <a:blip r:embed="rId4">
            <a:alphaModFix/>
          </a:blip>
          <a:stretch>
            <a:fillRect/>
          </a:stretch>
        </p:blipFill>
        <p:spPr>
          <a:xfrm>
            <a:off x="4684025" y="80075"/>
            <a:ext cx="4155177" cy="256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 type="body"/>
          </p:nvPr>
        </p:nvSpPr>
        <p:spPr>
          <a:xfrm>
            <a:off x="0" y="3114425"/>
            <a:ext cx="4317000" cy="9006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500"/>
              </a:spcBef>
              <a:spcAft>
                <a:spcPts val="0"/>
              </a:spcAft>
              <a:buClr>
                <a:srgbClr val="0A1120"/>
              </a:buClr>
              <a:buSzPct val="100000"/>
              <a:buFont typeface="Arial"/>
              <a:buChar char="●"/>
            </a:pPr>
            <a:r>
              <a:rPr lang="en" sz="5600">
                <a:solidFill>
                  <a:srgbClr val="0A1120"/>
                </a:solidFill>
                <a:latin typeface="Arial"/>
                <a:ea typeface="Arial"/>
                <a:cs typeface="Arial"/>
                <a:sym typeface="Arial"/>
              </a:rPr>
              <a:t>Dockerizing Django Web Application</a:t>
            </a:r>
            <a:endParaRPr sz="5600">
              <a:solidFill>
                <a:srgbClr val="0A1120"/>
              </a:solidFill>
              <a:latin typeface="Arial"/>
              <a:ea typeface="Arial"/>
              <a:cs typeface="Arial"/>
              <a:sym typeface="Arial"/>
            </a:endParaRPr>
          </a:p>
          <a:p>
            <a:pPr indent="-317500" lvl="0" marL="457200" rtl="0" algn="l">
              <a:spcBef>
                <a:spcPts val="0"/>
              </a:spcBef>
              <a:spcAft>
                <a:spcPts val="0"/>
              </a:spcAft>
              <a:buClr>
                <a:srgbClr val="0A1120"/>
              </a:buClr>
              <a:buSzPct val="100000"/>
              <a:buFont typeface="Arial"/>
              <a:buChar char="●"/>
            </a:pPr>
            <a:r>
              <a:rPr lang="en" sz="5600">
                <a:solidFill>
                  <a:srgbClr val="0A1120"/>
                </a:solidFill>
                <a:latin typeface="Arial"/>
                <a:ea typeface="Arial"/>
                <a:cs typeface="Arial"/>
                <a:sym typeface="Arial"/>
              </a:rPr>
              <a:t>Deploying with AWS EC2</a:t>
            </a:r>
            <a:endParaRPr sz="5600">
              <a:solidFill>
                <a:srgbClr val="0A1120"/>
              </a:solidFill>
              <a:latin typeface="Arial"/>
              <a:ea typeface="Arial"/>
              <a:cs typeface="Arial"/>
              <a:sym typeface="Arial"/>
            </a:endParaRPr>
          </a:p>
          <a:p>
            <a:pPr indent="-317500" lvl="0" marL="457200" rtl="0" algn="l">
              <a:spcBef>
                <a:spcPts val="0"/>
              </a:spcBef>
              <a:spcAft>
                <a:spcPts val="0"/>
              </a:spcAft>
              <a:buClr>
                <a:srgbClr val="0A1120"/>
              </a:buClr>
              <a:buSzPct val="100000"/>
              <a:buFont typeface="Arial"/>
              <a:buChar char="●"/>
            </a:pPr>
            <a:r>
              <a:rPr lang="en" sz="5600">
                <a:solidFill>
                  <a:srgbClr val="0A1120"/>
                </a:solidFill>
                <a:latin typeface="Arial"/>
                <a:ea typeface="Arial"/>
                <a:cs typeface="Arial"/>
                <a:sym typeface="Arial"/>
              </a:rPr>
              <a:t>Social Sharing Functionality</a:t>
            </a:r>
            <a:endParaRPr sz="5600">
              <a:solidFill>
                <a:srgbClr val="0A1120"/>
              </a:solidFill>
              <a:latin typeface="Arial"/>
              <a:ea typeface="Arial"/>
              <a:cs typeface="Arial"/>
              <a:sym typeface="Arial"/>
            </a:endParaRPr>
          </a:p>
          <a:p>
            <a:pPr indent="0" lvl="0" marL="0" rtl="0" algn="l">
              <a:spcBef>
                <a:spcPts val="1500"/>
              </a:spcBef>
              <a:spcAft>
                <a:spcPts val="0"/>
              </a:spcAft>
              <a:buNone/>
            </a:pPr>
            <a:r>
              <a:t/>
            </a:r>
            <a:endParaRPr>
              <a:latin typeface="Arial"/>
              <a:ea typeface="Arial"/>
              <a:cs typeface="Arial"/>
              <a:sym typeface="Arial"/>
            </a:endParaRPr>
          </a:p>
          <a:p>
            <a:pPr indent="0" lvl="0" marL="0" rtl="0" algn="l">
              <a:spcBef>
                <a:spcPts val="1500"/>
              </a:spcBef>
              <a:spcAft>
                <a:spcPts val="0"/>
              </a:spcAft>
              <a:buNone/>
            </a:pPr>
            <a:r>
              <a:t/>
            </a:r>
            <a:endParaRPr>
              <a:latin typeface="Arial"/>
              <a:ea typeface="Arial"/>
              <a:cs typeface="Arial"/>
              <a:sym typeface="Arial"/>
            </a:endParaRPr>
          </a:p>
          <a:p>
            <a:pPr indent="0" lvl="0" marL="0" rtl="0" algn="l">
              <a:spcBef>
                <a:spcPts val="1500"/>
              </a:spcBef>
              <a:spcAft>
                <a:spcPts val="0"/>
              </a:spcAft>
              <a:buNone/>
            </a:pPr>
            <a:r>
              <a:t/>
            </a:r>
            <a:endParaRPr>
              <a:latin typeface="Arial"/>
              <a:ea typeface="Arial"/>
              <a:cs typeface="Arial"/>
              <a:sym typeface="Arial"/>
            </a:endParaRPr>
          </a:p>
          <a:p>
            <a:pPr indent="0" lvl="0" marL="0" rtl="0" algn="l">
              <a:spcBef>
                <a:spcPts val="1500"/>
              </a:spcBef>
              <a:spcAft>
                <a:spcPts val="0"/>
              </a:spcAft>
              <a:buNone/>
            </a:pPr>
            <a:r>
              <a:t/>
            </a:r>
            <a:endParaRPr>
              <a:latin typeface="Arial"/>
              <a:ea typeface="Arial"/>
              <a:cs typeface="Arial"/>
              <a:sym typeface="Arial"/>
            </a:endParaRPr>
          </a:p>
          <a:p>
            <a:pPr indent="0" lvl="0" marL="0" rtl="0" algn="l">
              <a:spcBef>
                <a:spcPts val="1500"/>
              </a:spcBef>
              <a:spcAft>
                <a:spcPts val="0"/>
              </a:spcAft>
              <a:buNone/>
            </a:pPr>
            <a:r>
              <a:t/>
            </a:r>
            <a:endParaRPr sz="1200">
              <a:solidFill>
                <a:srgbClr val="0A1120"/>
              </a:solidFill>
              <a:latin typeface="Arial"/>
              <a:ea typeface="Arial"/>
              <a:cs typeface="Arial"/>
              <a:sym typeface="Arial"/>
            </a:endParaRPr>
          </a:p>
          <a:p>
            <a:pPr indent="0" lvl="0" marL="0" rtl="0" algn="l">
              <a:spcBef>
                <a:spcPts val="1500"/>
              </a:spcBef>
              <a:spcAft>
                <a:spcPts val="1200"/>
              </a:spcAft>
              <a:buNone/>
            </a:pPr>
            <a:r>
              <a:t/>
            </a:r>
            <a:endParaRPr/>
          </a:p>
        </p:txBody>
      </p:sp>
      <p:sp>
        <p:nvSpPr>
          <p:cNvPr id="315" name="Google Shape;315;p18"/>
          <p:cNvSpPr txBox="1"/>
          <p:nvPr/>
        </p:nvSpPr>
        <p:spPr>
          <a:xfrm>
            <a:off x="185025" y="0"/>
            <a:ext cx="457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Iteration</a:t>
            </a:r>
            <a:r>
              <a:rPr b="1" lang="en" sz="2400">
                <a:solidFill>
                  <a:schemeClr val="dk2"/>
                </a:solidFill>
                <a:latin typeface="Raleway"/>
                <a:ea typeface="Raleway"/>
                <a:cs typeface="Raleway"/>
                <a:sym typeface="Raleway"/>
              </a:rPr>
              <a:t>3</a:t>
            </a:r>
            <a:endParaRPr b="1" sz="2400">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pic>
        <p:nvPicPr>
          <p:cNvPr id="316" name="Google Shape;316;p18"/>
          <p:cNvPicPr preferRelativeResize="0"/>
          <p:nvPr/>
        </p:nvPicPr>
        <p:blipFill>
          <a:blip r:embed="rId3">
            <a:alphaModFix/>
          </a:blip>
          <a:stretch>
            <a:fillRect/>
          </a:stretch>
        </p:blipFill>
        <p:spPr>
          <a:xfrm>
            <a:off x="3860225" y="1741025"/>
            <a:ext cx="4644449" cy="3077425"/>
          </a:xfrm>
          <a:prstGeom prst="rect">
            <a:avLst/>
          </a:prstGeom>
          <a:noFill/>
          <a:ln>
            <a:noFill/>
          </a:ln>
        </p:spPr>
      </p:pic>
      <p:sp>
        <p:nvSpPr>
          <p:cNvPr id="317" name="Google Shape;317;p18"/>
          <p:cNvSpPr txBox="1"/>
          <p:nvPr/>
        </p:nvSpPr>
        <p:spPr>
          <a:xfrm>
            <a:off x="185025" y="2714225"/>
            <a:ext cx="354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Fully Functional Django Web Application</a:t>
            </a:r>
            <a:endParaRPr b="1" sz="12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228600"/>
            <a:ext cx="7030500" cy="42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Risk Management</a:t>
            </a:r>
            <a:endParaRPr>
              <a:latin typeface="Arial"/>
              <a:ea typeface="Arial"/>
              <a:cs typeface="Arial"/>
              <a:sym typeface="Arial"/>
            </a:endParaRPr>
          </a:p>
        </p:txBody>
      </p:sp>
      <p:sp>
        <p:nvSpPr>
          <p:cNvPr id="323" name="Google Shape;323;p19"/>
          <p:cNvSpPr txBox="1"/>
          <p:nvPr>
            <p:ph idx="1" type="body"/>
          </p:nvPr>
        </p:nvSpPr>
        <p:spPr>
          <a:xfrm>
            <a:off x="1207700" y="784675"/>
            <a:ext cx="7680000" cy="4467900"/>
          </a:xfrm>
          <a:prstGeom prst="rect">
            <a:avLst/>
          </a:prstGeom>
        </p:spPr>
        <p:txBody>
          <a:bodyPr anchorCtr="0" anchor="t" bIns="91425" lIns="91425" spcFirstLastPara="1" rIns="91425" wrap="square" tIns="91425">
            <a:noAutofit/>
          </a:bodyPr>
          <a:lstStyle/>
          <a:p>
            <a:pPr indent="-292100" lvl="0" marL="457200" rtl="0" algn="l">
              <a:spcBef>
                <a:spcPts val="1200"/>
              </a:spcBef>
              <a:spcAft>
                <a:spcPts val="0"/>
              </a:spcAft>
              <a:buClr>
                <a:srgbClr val="000000"/>
              </a:buClr>
              <a:buSzPts val="1000"/>
              <a:buFont typeface="Arial"/>
              <a:buChar char="●"/>
            </a:pPr>
            <a:r>
              <a:rPr b="1" lang="en" sz="1000">
                <a:solidFill>
                  <a:srgbClr val="000000"/>
                </a:solidFill>
                <a:latin typeface="Arial"/>
                <a:ea typeface="Arial"/>
                <a:cs typeface="Arial"/>
                <a:sym typeface="Arial"/>
              </a:rPr>
              <a:t>Identification of Risks</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Conducted a comprehensive risk assessment to identify potential risks and uncertainties </a:t>
            </a:r>
            <a:r>
              <a:rPr lang="en" sz="1000">
                <a:solidFill>
                  <a:srgbClr val="000000"/>
                </a:solidFill>
                <a:latin typeface="Arial"/>
                <a:ea typeface="Arial"/>
                <a:cs typeface="Arial"/>
                <a:sym typeface="Arial"/>
              </a:rPr>
              <a:t>during</a:t>
            </a:r>
            <a:r>
              <a:rPr lang="en" sz="1000">
                <a:solidFill>
                  <a:srgbClr val="000000"/>
                </a:solidFill>
                <a:latin typeface="Arial"/>
                <a:ea typeface="Arial"/>
                <a:cs typeface="Arial"/>
                <a:sym typeface="Arial"/>
              </a:rPr>
              <a:t> every Iteration.</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Identified risks related to duplicate work, worked on wrong components, Technology Miscommunication, </a:t>
            </a:r>
            <a:r>
              <a:rPr b="1" lang="en" sz="1000">
                <a:solidFill>
                  <a:srgbClr val="000000"/>
                </a:solidFill>
                <a:highlight>
                  <a:srgbClr val="F3F3F3"/>
                </a:highlight>
                <a:latin typeface="Arial"/>
                <a:ea typeface="Arial"/>
                <a:cs typeface="Arial"/>
                <a:sym typeface="Arial"/>
              </a:rPr>
              <a:t>Not familiar with the framework used, </a:t>
            </a:r>
            <a:r>
              <a:rPr lang="en" sz="1000">
                <a:solidFill>
                  <a:srgbClr val="000000"/>
                </a:solidFill>
                <a:highlight>
                  <a:srgbClr val="F3F3F3"/>
                </a:highlight>
                <a:latin typeface="Arial"/>
                <a:ea typeface="Arial"/>
                <a:cs typeface="Arial"/>
                <a:sym typeface="Arial"/>
              </a:rPr>
              <a:t>etc.</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Risk Analysis</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Evaluated the impact and likelihood of each identified risk.</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Prioritized risks based on their potential severity and probability of occurrence.</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Categorized risks based on </a:t>
            </a:r>
            <a:r>
              <a:rPr b="1" lang="en" sz="1000">
                <a:solidFill>
                  <a:srgbClr val="000000"/>
                </a:solidFill>
                <a:latin typeface="Arial"/>
                <a:ea typeface="Arial"/>
                <a:cs typeface="Arial"/>
                <a:sym typeface="Arial"/>
              </a:rPr>
              <a:t>Priority (lowest number has high priority</a:t>
            </a:r>
            <a:r>
              <a:rPr lang="en" sz="1000">
                <a:solidFill>
                  <a:srgbClr val="000000"/>
                </a:solidFill>
                <a:latin typeface="Arial"/>
                <a:ea typeface="Arial"/>
                <a:cs typeface="Arial"/>
                <a:sym typeface="Arial"/>
              </a:rPr>
              <a:t>)to focus mitigation efforts effectively.</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Link : </a:t>
            </a:r>
            <a:r>
              <a:rPr lang="en" sz="1000" u="sng">
                <a:solidFill>
                  <a:schemeClr val="hlink"/>
                </a:solidFill>
                <a:latin typeface="Arial"/>
                <a:ea typeface="Arial"/>
                <a:cs typeface="Arial"/>
                <a:sym typeface="Arial"/>
                <a:hlinkClick r:id="rId3"/>
              </a:rPr>
              <a:t>https://docs.google.com/spreadsheets/d/1F7NgvEv7hx3lGqsx5UF1zMXdne4xvG91uIpnvxyj8Pw/edit#gid=0</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Risk Mitigation Strategies</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Developed proactive strategies to mitigate identified risks.</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Implemented preventive measures to reduce the likelihood of risks occurring.</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Monitoring and Control</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Established a monitoring mechanism </a:t>
            </a:r>
            <a:r>
              <a:rPr b="1" lang="en" sz="1000">
                <a:solidFill>
                  <a:srgbClr val="000000"/>
                </a:solidFill>
                <a:latin typeface="Arial"/>
                <a:ea typeface="Arial"/>
                <a:cs typeface="Arial"/>
                <a:sym typeface="Arial"/>
              </a:rPr>
              <a:t>(Google Sheet) </a:t>
            </a:r>
            <a:r>
              <a:rPr lang="en" sz="1000">
                <a:solidFill>
                  <a:srgbClr val="000000"/>
                </a:solidFill>
                <a:latin typeface="Arial"/>
                <a:ea typeface="Arial"/>
                <a:cs typeface="Arial"/>
                <a:sym typeface="Arial"/>
              </a:rPr>
              <a:t>to track the status of identified risks.</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Regularly reviewed and updated the risk register to reflect any changes.</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Implemented risk control measures(Communication </a:t>
            </a:r>
            <a:r>
              <a:rPr lang="en" sz="1000">
                <a:solidFill>
                  <a:srgbClr val="000000"/>
                </a:solidFill>
                <a:latin typeface="Arial"/>
                <a:ea typeface="Arial"/>
                <a:cs typeface="Arial"/>
                <a:sym typeface="Arial"/>
              </a:rPr>
              <a:t>with</a:t>
            </a:r>
            <a:r>
              <a:rPr lang="en" sz="1000">
                <a:solidFill>
                  <a:srgbClr val="000000"/>
                </a:solidFill>
                <a:latin typeface="Arial"/>
                <a:ea typeface="Arial"/>
                <a:cs typeface="Arial"/>
                <a:sym typeface="Arial"/>
              </a:rPr>
              <a:t> Team Members) to minimize the impact of identified risks.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Communication and Reporting</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Maintained open communication channels to report and discuss risks.Team Members Communicated through one on one and in Group calls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Lessons Learned</a:t>
            </a:r>
            <a:endParaRPr b="1"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Captured lessons learned from managing risks throughout the project.</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Identified areas for improvement in risk identification, analysis, and mitigation.</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Documented best practices to be applied in future projects to enhance risk management.</a:t>
            </a:r>
            <a:endParaRPr sz="1000">
              <a:solidFill>
                <a:srgbClr val="000000"/>
              </a:solidFill>
              <a:latin typeface="Arial"/>
              <a:ea typeface="Arial"/>
              <a:cs typeface="Arial"/>
              <a:sym typeface="Arial"/>
            </a:endParaRPr>
          </a:p>
          <a:p>
            <a:pPr indent="0" lvl="0" marL="91440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1200"/>
              </a:spcAft>
              <a:buNone/>
            </a:pPr>
            <a:r>
              <a:t/>
            </a:r>
            <a:endParaRPr sz="1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247750" y="0"/>
            <a:ext cx="70305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Learnings</a:t>
            </a:r>
            <a:endParaRPr>
              <a:latin typeface="Arial"/>
              <a:ea typeface="Arial"/>
              <a:cs typeface="Arial"/>
              <a:sym typeface="Arial"/>
            </a:endParaRPr>
          </a:p>
        </p:txBody>
      </p:sp>
      <p:sp>
        <p:nvSpPr>
          <p:cNvPr id="329" name="Google Shape;329;p20"/>
          <p:cNvSpPr txBox="1"/>
          <p:nvPr>
            <p:ph idx="1" type="body"/>
          </p:nvPr>
        </p:nvSpPr>
        <p:spPr>
          <a:xfrm>
            <a:off x="1247750" y="799800"/>
            <a:ext cx="7687500" cy="3543900"/>
          </a:xfrm>
          <a:prstGeom prst="rect">
            <a:avLst/>
          </a:prstGeom>
        </p:spPr>
        <p:txBody>
          <a:bodyPr anchorCtr="0" anchor="t" bIns="91425" lIns="91425" spcFirstLastPara="1" rIns="91425" wrap="square" tIns="182875">
            <a:noAutofit/>
          </a:bodyPr>
          <a:lstStyle/>
          <a:p>
            <a:pPr indent="-304800" lvl="0" marL="457200" rtl="0" algn="l">
              <a:spcBef>
                <a:spcPts val="0"/>
              </a:spcBef>
              <a:spcAft>
                <a:spcPts val="0"/>
              </a:spcAft>
              <a:buClr>
                <a:srgbClr val="0A1120"/>
              </a:buClr>
              <a:buSzPts val="1200"/>
              <a:buFont typeface="Arial"/>
              <a:buChar char="●"/>
            </a:pPr>
            <a:r>
              <a:rPr lang="en" sz="1200">
                <a:solidFill>
                  <a:srgbClr val="0A1120"/>
                </a:solidFill>
                <a:latin typeface="Arial"/>
                <a:ea typeface="Arial"/>
                <a:cs typeface="Arial"/>
                <a:sym typeface="Arial"/>
              </a:rPr>
              <a:t>Team Members can help others with assigned user stories and </a:t>
            </a:r>
            <a:r>
              <a:rPr lang="en" sz="1200">
                <a:solidFill>
                  <a:srgbClr val="0A1120"/>
                </a:solidFill>
                <a:latin typeface="Arial"/>
                <a:ea typeface="Arial"/>
                <a:cs typeface="Arial"/>
                <a:sym typeface="Arial"/>
              </a:rPr>
              <a:t>share</a:t>
            </a:r>
            <a:r>
              <a:rPr lang="en" sz="1200">
                <a:solidFill>
                  <a:srgbClr val="0A1120"/>
                </a:solidFill>
                <a:latin typeface="Arial"/>
                <a:ea typeface="Arial"/>
                <a:cs typeface="Arial"/>
                <a:sym typeface="Arial"/>
              </a:rPr>
              <a:t> required Learning/Work resources to everyone.</a:t>
            </a:r>
            <a:endParaRPr sz="1200">
              <a:solidFill>
                <a:srgbClr val="0A1120"/>
              </a:solidFill>
              <a:latin typeface="Arial"/>
              <a:ea typeface="Arial"/>
              <a:cs typeface="Arial"/>
              <a:sym typeface="Arial"/>
            </a:endParaRPr>
          </a:p>
          <a:p>
            <a:pPr indent="-304800" lvl="0" marL="457200" rtl="0" algn="l">
              <a:spcBef>
                <a:spcPts val="0"/>
              </a:spcBef>
              <a:spcAft>
                <a:spcPts val="0"/>
              </a:spcAft>
              <a:buClr>
                <a:srgbClr val="0A1120"/>
              </a:buClr>
              <a:buSzPts val="1200"/>
              <a:buFont typeface="Arial"/>
              <a:buChar char="●"/>
            </a:pPr>
            <a:r>
              <a:rPr lang="en" sz="1200">
                <a:solidFill>
                  <a:srgbClr val="0A1120"/>
                </a:solidFill>
                <a:highlight>
                  <a:srgbClr val="FFFFFF"/>
                </a:highlight>
                <a:latin typeface="Arial"/>
                <a:ea typeface="Arial"/>
                <a:cs typeface="Arial"/>
                <a:sym typeface="Arial"/>
              </a:rPr>
              <a:t>We learned the importance of clear and consistent communication among team members, stakeholders, and clients. Regular status updates, meetings, and documentation helped to avoid misunderstandings and keep everyone aligned. We used various tools to track progress and assign user stories</a:t>
            </a:r>
            <a:endParaRPr sz="1200">
              <a:solidFill>
                <a:srgbClr val="0A112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000">
              <a:solidFill>
                <a:srgbClr val="0A1120"/>
              </a:solidFill>
              <a:highlight>
                <a:srgbClr val="FFFFFF"/>
              </a:highlight>
              <a:latin typeface="Arial"/>
              <a:ea typeface="Arial"/>
              <a:cs typeface="Arial"/>
              <a:sym typeface="Arial"/>
            </a:endParaRPr>
          </a:p>
          <a:p>
            <a:pPr indent="-304800" lvl="0" marL="457200" rtl="0" algn="l">
              <a:spcBef>
                <a:spcPts val="0"/>
              </a:spcBef>
              <a:spcAft>
                <a:spcPts val="0"/>
              </a:spcAft>
              <a:buClr>
                <a:srgbClr val="0A1120"/>
              </a:buClr>
              <a:buSzPts val="1200"/>
              <a:buFont typeface="Arial"/>
              <a:buChar char="●"/>
            </a:pPr>
            <a:r>
              <a:rPr lang="en" sz="1200">
                <a:solidFill>
                  <a:srgbClr val="0A1120"/>
                </a:solidFill>
                <a:highlight>
                  <a:srgbClr val="FFFFFF"/>
                </a:highlight>
                <a:latin typeface="Arial"/>
                <a:ea typeface="Arial"/>
                <a:cs typeface="Arial"/>
                <a:sym typeface="Arial"/>
              </a:rPr>
              <a:t>Adopting an agile project management approach allowed us to be more flexible and responsive to changing requirements and Time Constraints. We learned the value of iterative development, frequent feedback loops, and prioritizing deliverables based on customer needs.</a:t>
            </a:r>
            <a:endParaRPr sz="1200">
              <a:solidFill>
                <a:srgbClr val="0A112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0A1120"/>
              </a:solidFill>
              <a:highlight>
                <a:srgbClr val="FFFFFF"/>
              </a:highlight>
              <a:latin typeface="Arial"/>
              <a:ea typeface="Arial"/>
              <a:cs typeface="Arial"/>
              <a:sym typeface="Arial"/>
            </a:endParaRPr>
          </a:p>
          <a:p>
            <a:pPr indent="-304800" lvl="0" marL="457200" rtl="0" algn="l">
              <a:spcBef>
                <a:spcPts val="0"/>
              </a:spcBef>
              <a:spcAft>
                <a:spcPts val="0"/>
              </a:spcAft>
              <a:buClr>
                <a:srgbClr val="0A1120"/>
              </a:buClr>
              <a:buSzPts val="1200"/>
              <a:buFont typeface="Arial"/>
              <a:buChar char="●"/>
            </a:pPr>
            <a:r>
              <a:rPr lang="en" sz="1200">
                <a:solidFill>
                  <a:srgbClr val="0A1120"/>
                </a:solidFill>
                <a:highlight>
                  <a:srgbClr val="FFFFFF"/>
                </a:highlight>
                <a:latin typeface="Arial"/>
                <a:ea typeface="Arial"/>
                <a:cs typeface="Arial"/>
                <a:sym typeface="Arial"/>
              </a:rPr>
              <a:t>We realized the significance of proactive risk management. Identifying potential risks early on, analyzing their impact, and implementing mitigation strategies helped us to minimize the impact of unforeseen events and maintain project progress.</a:t>
            </a:r>
            <a:endParaRPr sz="1200">
              <a:solidFill>
                <a:srgbClr val="0A112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0A1120"/>
              </a:solidFill>
              <a:highlight>
                <a:srgbClr val="FFFFFF"/>
              </a:highlight>
              <a:latin typeface="Arial"/>
              <a:ea typeface="Arial"/>
              <a:cs typeface="Arial"/>
              <a:sym typeface="Arial"/>
            </a:endParaRPr>
          </a:p>
          <a:p>
            <a:pPr indent="-304800" lvl="0" marL="457200" rtl="0" algn="l">
              <a:spcBef>
                <a:spcPts val="0"/>
              </a:spcBef>
              <a:spcAft>
                <a:spcPts val="0"/>
              </a:spcAft>
              <a:buClr>
                <a:srgbClr val="0A1120"/>
              </a:buClr>
              <a:buSzPts val="1200"/>
              <a:buFont typeface="Arial"/>
              <a:buChar char="●"/>
            </a:pPr>
            <a:r>
              <a:rPr lang="en" sz="1200">
                <a:solidFill>
                  <a:srgbClr val="0A1120"/>
                </a:solidFill>
                <a:highlight>
                  <a:srgbClr val="FFFFFF"/>
                </a:highlight>
                <a:latin typeface="Arial"/>
                <a:ea typeface="Arial"/>
                <a:cs typeface="Arial"/>
                <a:sym typeface="Arial"/>
              </a:rPr>
              <a:t>We realized the significance of maintaining comprehensive documentation and organized knowledge repositories. Clear and up-to-date documentation facilitated smooth handovers, knowledge sharing, and future project maintenance.</a:t>
            </a:r>
            <a:endParaRPr sz="1200">
              <a:solidFill>
                <a:srgbClr val="0A112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12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0A112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32775" y="189575"/>
            <a:ext cx="5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a:t>
            </a:r>
            <a:r>
              <a:rPr lang="en"/>
              <a:t> -Adithya</a:t>
            </a:r>
            <a:endParaRPr/>
          </a:p>
        </p:txBody>
      </p:sp>
      <p:pic>
        <p:nvPicPr>
          <p:cNvPr id="335" name="Google Shape;335;p21"/>
          <p:cNvPicPr preferRelativeResize="0"/>
          <p:nvPr/>
        </p:nvPicPr>
        <p:blipFill>
          <a:blip r:embed="rId3">
            <a:alphaModFix/>
          </a:blip>
          <a:stretch>
            <a:fillRect/>
          </a:stretch>
        </p:blipFill>
        <p:spPr>
          <a:xfrm>
            <a:off x="4959450" y="452600"/>
            <a:ext cx="4079751" cy="4649724"/>
          </a:xfrm>
          <a:prstGeom prst="rect">
            <a:avLst/>
          </a:prstGeom>
          <a:noFill/>
          <a:ln>
            <a:noFill/>
          </a:ln>
        </p:spPr>
      </p:pic>
      <p:sp>
        <p:nvSpPr>
          <p:cNvPr id="336" name="Google Shape;336;p21"/>
          <p:cNvSpPr txBox="1"/>
          <p:nvPr/>
        </p:nvSpPr>
        <p:spPr>
          <a:xfrm>
            <a:off x="97475" y="1289625"/>
            <a:ext cx="4862100" cy="2916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A1120"/>
              </a:buClr>
              <a:buSzPts val="1300"/>
              <a:buFont typeface="Arial"/>
              <a:buChar char="●"/>
            </a:pPr>
            <a:r>
              <a:rPr lang="en" sz="1300">
                <a:solidFill>
                  <a:srgbClr val="0A1120"/>
                </a:solidFill>
              </a:rPr>
              <a:t>The Calorie Tracker app follows a client-server architecture, with the client being a web application built using ReactJS and the server utilizing Django framework for the backend.</a:t>
            </a:r>
            <a:endParaRPr sz="1300">
              <a:solidFill>
                <a:srgbClr val="0A1120"/>
              </a:solidFill>
            </a:endParaRPr>
          </a:p>
          <a:p>
            <a:pPr indent="-311150" lvl="0" marL="457200" rtl="0" algn="l">
              <a:lnSpc>
                <a:spcPct val="115000"/>
              </a:lnSpc>
              <a:spcBef>
                <a:spcPts val="0"/>
              </a:spcBef>
              <a:spcAft>
                <a:spcPts val="0"/>
              </a:spcAft>
              <a:buClr>
                <a:srgbClr val="0A1120"/>
              </a:buClr>
              <a:buSzPts val="1300"/>
              <a:buFont typeface="Arial"/>
              <a:buChar char="●"/>
            </a:pPr>
            <a:r>
              <a:rPr lang="en" sz="1300">
                <a:solidFill>
                  <a:srgbClr val="0A1120"/>
                </a:solidFill>
              </a:rPr>
              <a:t>The Foods app, responsible for managing food items, follows the Model-View-Template (MVT) pattern, where models define the food item attributes, views handle the business logic, and templates render the user interface.</a:t>
            </a:r>
            <a:endParaRPr sz="1300">
              <a:solidFill>
                <a:srgbClr val="0A1120"/>
              </a:solidFill>
            </a:endParaRPr>
          </a:p>
          <a:p>
            <a:pPr indent="-311150" lvl="0" marL="457200" rtl="0" algn="l">
              <a:lnSpc>
                <a:spcPct val="115000"/>
              </a:lnSpc>
              <a:spcBef>
                <a:spcPts val="0"/>
              </a:spcBef>
              <a:spcAft>
                <a:spcPts val="0"/>
              </a:spcAft>
              <a:buClr>
                <a:srgbClr val="0A1120"/>
              </a:buClr>
              <a:buSzPts val="1300"/>
              <a:buFont typeface="Arial"/>
              <a:buChar char="●"/>
            </a:pPr>
            <a:r>
              <a:rPr lang="en" sz="1300">
                <a:solidFill>
                  <a:srgbClr val="0A1120"/>
                </a:solidFill>
              </a:rPr>
              <a:t>The Login and Social apps, which handle user authentication and social interactions, also adhere to the MVT pattern, ensuring separation of concerns and allowing for efficient tracking of user calorie consumption.</a:t>
            </a:r>
            <a:endParaRPr sz="1300">
              <a:solidFill>
                <a:srgbClr val="0A112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