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0f3a5b00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0f3a5b00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5ec4fc01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5ec4fc01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5ec952daa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5ec952daa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5ec4fc0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5ec4fc0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5ec4fc0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5ec4fc0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5ec4fc0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5ec4fc0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1fec4f838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1fec4f838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1fec4f83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1fec4f83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5ec952daa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5ec952daa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1fec4f8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1fec4f8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25" y="1220907"/>
            <a:ext cx="7136700" cy="169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BU METCS 673 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Team 3 Project: MyMedic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Iteration 2</a:t>
            </a:r>
            <a:endParaRPr sz="275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0F00"/>
                </a:solidFill>
              </a:rPr>
              <a:t>John Gutierrez, Indra Sigicharla, Adriel Domingo, Mengliang Tan, Uzay Isin Alici, Tyler Gonsalves, </a:t>
            </a:r>
            <a:r>
              <a:rPr lang="en">
                <a:solidFill>
                  <a:srgbClr val="5B0F00"/>
                </a:solidFill>
              </a:rPr>
              <a:t>Hongcheng Ding</a:t>
            </a:r>
            <a:endParaRPr>
              <a:solidFill>
                <a:srgbClr val="5B0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MFA </a:t>
            </a:r>
            <a:endParaRPr/>
          </a:p>
        </p:txBody>
      </p:sp>
      <p:pic>
        <p:nvPicPr>
          <p:cNvPr id="126" name="Google Shape;126;p22" title="Screenshot 2025-06-09 at 16.34.15.png"/>
          <p:cNvPicPr preferRelativeResize="0"/>
          <p:nvPr/>
        </p:nvPicPr>
        <p:blipFill rotWithShape="1">
          <a:blip r:embed="rId3">
            <a:alphaModFix/>
          </a:blip>
          <a:srcRect b="11589" l="22033" r="20646" t="12410"/>
          <a:stretch/>
        </p:blipFill>
        <p:spPr>
          <a:xfrm>
            <a:off x="2050500" y="343050"/>
            <a:ext cx="4419599" cy="227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 title="Screenshot 2025-06-09 at 16.51.3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7638" y="3912500"/>
            <a:ext cx="5145324" cy="10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 title="Screenshot 2025-06-09 at 17.46.36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2850" y="2692187"/>
            <a:ext cx="5054901" cy="11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Status and Next Steps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B0F00"/>
                </a:solidFill>
              </a:rPr>
              <a:t>Status</a:t>
            </a:r>
            <a:endParaRPr b="1"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Software Architecture defined</a:t>
            </a:r>
            <a:endParaRPr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Class diagrams created</a:t>
            </a:r>
            <a:endParaRPr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Testing frameworks identified</a:t>
            </a:r>
            <a:endParaRPr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Database schema created</a:t>
            </a:r>
            <a:endParaRPr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Login/Signup features ready</a:t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135" name="Google Shape;135;p2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B0F00"/>
                </a:solidFill>
              </a:rPr>
              <a:t>Next Steps</a:t>
            </a:r>
            <a:endParaRPr b="1"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Test Signup/login and authentication</a:t>
            </a:r>
            <a:endParaRPr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Implement database integration</a:t>
            </a:r>
            <a:endParaRPr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Implement front-end GUI</a:t>
            </a:r>
            <a:endParaRPr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Implement unit tests</a:t>
            </a:r>
            <a:endParaRPr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Implement CI/CD</a:t>
            </a:r>
            <a:endParaRPr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Implement security audit</a:t>
            </a:r>
            <a:endParaRPr>
              <a:solidFill>
                <a:srgbClr val="5B0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B0F00"/>
                </a:solidFill>
              </a:rPr>
              <a:t>Lead - </a:t>
            </a:r>
            <a:r>
              <a:rPr lang="en" sz="1500">
                <a:solidFill>
                  <a:srgbClr val="5B0F00"/>
                </a:solidFill>
              </a:rPr>
              <a:t>Indra Sigicharla and John Gutierrez</a:t>
            </a:r>
            <a:endParaRPr sz="15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B0F00"/>
                </a:solidFill>
              </a:rPr>
              <a:t>Requirements Lead - </a:t>
            </a:r>
            <a:r>
              <a:rPr lang="en" sz="1500">
                <a:solidFill>
                  <a:srgbClr val="5B0F00"/>
                </a:solidFill>
              </a:rPr>
              <a:t>Adriel Domingo and </a:t>
            </a:r>
            <a:r>
              <a:rPr lang="en" sz="1500">
                <a:solidFill>
                  <a:srgbClr val="5B0F00"/>
                </a:solidFill>
              </a:rPr>
              <a:t>John Gutierrez</a:t>
            </a:r>
            <a:endParaRPr sz="15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B0F00"/>
                </a:solidFill>
              </a:rPr>
              <a:t>Design and Implementation Lead - </a:t>
            </a:r>
            <a:r>
              <a:rPr lang="en" sz="1500">
                <a:solidFill>
                  <a:srgbClr val="5B0F00"/>
                </a:solidFill>
              </a:rPr>
              <a:t>John Gutierrez, Tyler Gonsalves, and Hongcheng Ding</a:t>
            </a:r>
            <a:endParaRPr sz="15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B0F00"/>
                </a:solidFill>
              </a:rPr>
              <a:t>QA Lead - </a:t>
            </a:r>
            <a:r>
              <a:rPr lang="en" sz="1500">
                <a:solidFill>
                  <a:srgbClr val="5B0F00"/>
                </a:solidFill>
              </a:rPr>
              <a:t>Mengliang Tan</a:t>
            </a:r>
            <a:r>
              <a:rPr b="1" lang="en" sz="1500">
                <a:solidFill>
                  <a:srgbClr val="5B0F00"/>
                </a:solidFill>
              </a:rPr>
              <a:t> </a:t>
            </a:r>
            <a:r>
              <a:rPr lang="en" sz="1500">
                <a:solidFill>
                  <a:srgbClr val="5B0F00"/>
                </a:solidFill>
              </a:rPr>
              <a:t>and </a:t>
            </a:r>
            <a:r>
              <a:rPr lang="en" sz="1500">
                <a:solidFill>
                  <a:srgbClr val="5B0F00"/>
                </a:solidFill>
              </a:rPr>
              <a:t>John Gutierrez</a:t>
            </a:r>
            <a:endParaRPr b="1" sz="15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B0F00"/>
                </a:solidFill>
              </a:rPr>
              <a:t>Configuration Lead </a:t>
            </a:r>
            <a:r>
              <a:rPr lang="en" sz="1500">
                <a:solidFill>
                  <a:srgbClr val="5B0F00"/>
                </a:solidFill>
              </a:rPr>
              <a:t>John Gutierrez, Indra Sigicharla, and Tyler Gonsalves</a:t>
            </a:r>
            <a:endParaRPr b="1" sz="15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5B0F00"/>
                </a:solidFill>
              </a:rPr>
              <a:t>Security Lead - </a:t>
            </a:r>
            <a:r>
              <a:rPr lang="en" sz="1500">
                <a:solidFill>
                  <a:srgbClr val="5B0F00"/>
                </a:solidFill>
              </a:rPr>
              <a:t>Uzay Isin Alici and </a:t>
            </a:r>
            <a:r>
              <a:rPr lang="en" sz="1500">
                <a:solidFill>
                  <a:srgbClr val="5B0F00"/>
                </a:solidFill>
              </a:rPr>
              <a:t>John Gutierrez</a:t>
            </a:r>
            <a:endParaRPr sz="1500">
              <a:solidFill>
                <a:srgbClr val="5B0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MyMedic Concept</a:t>
            </a:r>
            <a:endParaRPr/>
          </a:p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4832400" y="1061350"/>
            <a:ext cx="3999900" cy="3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B0F00"/>
                </a:solidFill>
              </a:rPr>
              <a:t>Purpose</a:t>
            </a:r>
            <a:endParaRPr b="1" sz="1200">
              <a:solidFill>
                <a:srgbClr val="5B0F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100"/>
              <a:buChar char="❖"/>
            </a:pPr>
            <a:r>
              <a:rPr lang="en" sz="1100">
                <a:solidFill>
                  <a:srgbClr val="5B0F00"/>
                </a:solidFill>
              </a:rPr>
              <a:t>Personal medical system designed to empower patients by giving them secure and convenient access to their complete medical history with just one click.</a:t>
            </a:r>
            <a:br>
              <a:rPr lang="en" sz="1100">
                <a:solidFill>
                  <a:srgbClr val="5B0F00"/>
                </a:solidFill>
              </a:rPr>
            </a:br>
            <a:endParaRPr sz="1100">
              <a:solidFill>
                <a:srgbClr val="5B0F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100"/>
              <a:buChar char="❖"/>
            </a:pPr>
            <a:r>
              <a:rPr lang="en" sz="1100">
                <a:solidFill>
                  <a:srgbClr val="5B0F00"/>
                </a:solidFill>
              </a:rPr>
              <a:t>Offers centralized patient-controlled health records, efficient care coordination, patient convenience.</a:t>
            </a:r>
            <a:endParaRPr sz="1100">
              <a:solidFill>
                <a:srgbClr val="5B0F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B0F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B0F00"/>
                </a:solidFill>
              </a:rPr>
              <a:t>Potential Users:</a:t>
            </a:r>
            <a:endParaRPr sz="1200">
              <a:solidFill>
                <a:srgbClr val="5B0F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100"/>
              <a:buFont typeface="Arial"/>
              <a:buChar char="❖"/>
            </a:pPr>
            <a:r>
              <a:rPr b="1" lang="en" sz="1100">
                <a:solidFill>
                  <a:srgbClr val="5B0F00"/>
                </a:solidFill>
              </a:rPr>
              <a:t>Patients</a:t>
            </a:r>
            <a:r>
              <a:rPr lang="en" sz="1100">
                <a:solidFill>
                  <a:srgbClr val="5B0F00"/>
                </a:solidFill>
              </a:rPr>
              <a:t> - individuals managing their own or a  family member’s health records.</a:t>
            </a:r>
            <a:endParaRPr sz="1100">
              <a:solidFill>
                <a:srgbClr val="5B0F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100"/>
              <a:buFont typeface="Arial"/>
              <a:buChar char="❖"/>
            </a:pPr>
            <a:r>
              <a:rPr b="1" lang="en" sz="1100">
                <a:solidFill>
                  <a:srgbClr val="5B0F00"/>
                </a:solidFill>
              </a:rPr>
              <a:t>Healthcare providers </a:t>
            </a:r>
            <a:r>
              <a:rPr lang="en" sz="1100">
                <a:solidFill>
                  <a:srgbClr val="5B0F00"/>
                </a:solidFill>
              </a:rPr>
              <a:t>- clinics, hospitals, providers, insurance companies who need patient history.</a:t>
            </a:r>
            <a:endParaRPr sz="1100">
              <a:solidFill>
                <a:srgbClr val="5B0F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100"/>
              <a:buFont typeface="Arial"/>
              <a:buChar char="❖"/>
            </a:pPr>
            <a:r>
              <a:rPr b="1" lang="en" sz="1100">
                <a:solidFill>
                  <a:srgbClr val="5B0F00"/>
                </a:solidFill>
              </a:rPr>
              <a:t>Pharmacies </a:t>
            </a:r>
            <a:r>
              <a:rPr lang="en" sz="1100">
                <a:solidFill>
                  <a:srgbClr val="5B0F00"/>
                </a:solidFill>
              </a:rPr>
              <a:t>- for prescription tracking.</a:t>
            </a:r>
            <a:endParaRPr sz="1100">
              <a:solidFill>
                <a:srgbClr val="5B0F00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300" y="2975200"/>
            <a:ext cx="3275776" cy="171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513" y="1152425"/>
            <a:ext cx="3233352" cy="16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MyMedic Software Architecture</a:t>
            </a:r>
            <a:endParaRPr/>
          </a:p>
        </p:txBody>
      </p:sp>
      <p:pic>
        <p:nvPicPr>
          <p:cNvPr id="87" name="Google Shape;87;p16" title="CS673_SDD_team3.png"/>
          <p:cNvPicPr preferRelativeResize="0"/>
          <p:nvPr/>
        </p:nvPicPr>
        <p:blipFill rotWithShape="1">
          <a:blip r:embed="rId3">
            <a:alphaModFix/>
          </a:blip>
          <a:srcRect b="12376" l="19107" r="25986" t="4780"/>
          <a:stretch/>
        </p:blipFill>
        <p:spPr>
          <a:xfrm>
            <a:off x="2938075" y="1085525"/>
            <a:ext cx="3267850" cy="369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Risks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26 Risks Identified</a:t>
            </a:r>
            <a:endParaRPr>
              <a:solidFill>
                <a:srgbClr val="5B0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Char char="➢"/>
            </a:pPr>
            <a:r>
              <a:rPr lang="en">
                <a:solidFill>
                  <a:srgbClr val="5B0F00"/>
                </a:solidFill>
              </a:rPr>
              <a:t>Personel</a:t>
            </a:r>
            <a:endParaRPr>
              <a:solidFill>
                <a:srgbClr val="5B0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Char char="➢"/>
            </a:pPr>
            <a:r>
              <a:rPr lang="en">
                <a:solidFill>
                  <a:srgbClr val="5B0F00"/>
                </a:solidFill>
              </a:rPr>
              <a:t>Communication</a:t>
            </a:r>
            <a:endParaRPr>
              <a:solidFill>
                <a:srgbClr val="5B0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Char char="➢"/>
            </a:pPr>
            <a:r>
              <a:rPr lang="en">
                <a:solidFill>
                  <a:srgbClr val="5B0F00"/>
                </a:solidFill>
              </a:rPr>
              <a:t>Requirements</a:t>
            </a:r>
            <a:endParaRPr>
              <a:solidFill>
                <a:srgbClr val="5B0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Char char="➢"/>
            </a:pPr>
            <a:r>
              <a:rPr lang="en">
                <a:solidFill>
                  <a:srgbClr val="5B0F00"/>
                </a:solidFill>
              </a:rPr>
              <a:t>Management</a:t>
            </a:r>
            <a:endParaRPr>
              <a:solidFill>
                <a:srgbClr val="5B0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Char char="➢"/>
            </a:pPr>
            <a:r>
              <a:rPr lang="en">
                <a:solidFill>
                  <a:srgbClr val="5B0F00"/>
                </a:solidFill>
              </a:rPr>
              <a:t>Technology Stack Proficiency</a:t>
            </a:r>
            <a:endParaRPr>
              <a:solidFill>
                <a:srgbClr val="5B0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Char char="➢"/>
            </a:pPr>
            <a:r>
              <a:rPr lang="en">
                <a:solidFill>
                  <a:srgbClr val="5B0F00"/>
                </a:solidFill>
              </a:rPr>
              <a:t>Design and Implementation</a:t>
            </a:r>
            <a:endParaRPr>
              <a:solidFill>
                <a:srgbClr val="5B0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Char char="➢"/>
            </a:pPr>
            <a:r>
              <a:rPr lang="en">
                <a:solidFill>
                  <a:srgbClr val="5B0F00"/>
                </a:solidFill>
              </a:rPr>
              <a:t>Testing</a:t>
            </a:r>
            <a:endParaRPr>
              <a:solidFill>
                <a:srgbClr val="5B0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Char char="➢"/>
            </a:pPr>
            <a:r>
              <a:rPr lang="en">
                <a:solidFill>
                  <a:srgbClr val="5B0F00"/>
                </a:solidFill>
              </a:rPr>
              <a:t>Integration and Deployment</a:t>
            </a:r>
            <a:endParaRPr>
              <a:solidFill>
                <a:srgbClr val="5B0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Char char="➢"/>
            </a:pPr>
            <a:r>
              <a:rPr lang="en">
                <a:solidFill>
                  <a:srgbClr val="5B0F00"/>
                </a:solidFill>
              </a:rPr>
              <a:t>Security</a:t>
            </a:r>
            <a:endParaRPr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2 already closed</a:t>
            </a:r>
            <a:endParaRPr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2 remain high priority</a:t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Recently mitigated risk: Jira and GitHub integration</a:t>
            </a:r>
            <a:endParaRPr>
              <a:solidFill>
                <a:srgbClr val="5B0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Char char="➢"/>
            </a:pPr>
            <a:r>
              <a:rPr b="1" lang="en">
                <a:solidFill>
                  <a:srgbClr val="5B0F00"/>
                </a:solidFill>
              </a:rPr>
              <a:t>Issue:</a:t>
            </a:r>
            <a:r>
              <a:rPr lang="en">
                <a:solidFill>
                  <a:srgbClr val="5B0F00"/>
                </a:solidFill>
              </a:rPr>
              <a:t> API failure integrating Jira and GitHub</a:t>
            </a:r>
            <a:endParaRPr>
              <a:solidFill>
                <a:srgbClr val="5B0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Char char="➢"/>
            </a:pPr>
            <a:r>
              <a:rPr b="1" lang="en">
                <a:solidFill>
                  <a:srgbClr val="5B0F00"/>
                </a:solidFill>
              </a:rPr>
              <a:t>Effect:</a:t>
            </a:r>
            <a:r>
              <a:rPr lang="en">
                <a:solidFill>
                  <a:srgbClr val="5B0F00"/>
                </a:solidFill>
              </a:rPr>
              <a:t> double the amount of work to manually synchronize two issue repositories</a:t>
            </a:r>
            <a:endParaRPr>
              <a:solidFill>
                <a:srgbClr val="5B0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Char char="➢"/>
            </a:pPr>
            <a:r>
              <a:rPr b="1" lang="en">
                <a:solidFill>
                  <a:srgbClr val="5B0F00"/>
                </a:solidFill>
              </a:rPr>
              <a:t>Action Taken: </a:t>
            </a:r>
            <a:r>
              <a:rPr lang="en">
                <a:solidFill>
                  <a:srgbClr val="5B0F00"/>
                </a:solidFill>
              </a:rPr>
              <a:t>Migrate Jira issues to GitHub and begin using GitHub projects</a:t>
            </a:r>
            <a:endParaRPr>
              <a:solidFill>
                <a:srgbClr val="5B0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Profile Feature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400"/>
              <a:buChar char="●"/>
            </a:pPr>
            <a:r>
              <a:rPr lang="en">
                <a:solidFill>
                  <a:srgbClr val="660000"/>
                </a:solidFill>
              </a:rPr>
              <a:t>Profile information saved on user registration</a:t>
            </a:r>
            <a:endParaRPr>
              <a:solidFill>
                <a:srgbClr val="66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400"/>
              <a:buChar char="●"/>
            </a:pPr>
            <a:r>
              <a:rPr lang="en">
                <a:solidFill>
                  <a:srgbClr val="660000"/>
                </a:solidFill>
              </a:rPr>
              <a:t>Can click “Profile” to view and edit profile information</a:t>
            </a:r>
            <a:endParaRPr>
              <a:solidFill>
                <a:srgbClr val="66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400"/>
              <a:buChar char="●"/>
            </a:pPr>
            <a:r>
              <a:rPr lang="en">
                <a:solidFill>
                  <a:srgbClr val="660000"/>
                </a:solidFill>
              </a:rPr>
              <a:t>Testing completed to validate data is properly created and updated with PyTest</a:t>
            </a:r>
            <a:endParaRPr>
              <a:solidFill>
                <a:srgbClr val="660000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304825"/>
            <a:ext cx="3978918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Reset Password feature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6175"/>
            <a:ext cx="8205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020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757"/>
              <a:buChar char="●"/>
            </a:pPr>
            <a:r>
              <a:rPr lang="en" sz="1757">
                <a:solidFill>
                  <a:srgbClr val="660000"/>
                </a:solidFill>
              </a:rPr>
              <a:t>Users can securely reset passwords through email verification</a:t>
            </a:r>
            <a:endParaRPr sz="1757">
              <a:solidFill>
                <a:srgbClr val="660000"/>
              </a:solidFill>
            </a:endParaRPr>
          </a:p>
          <a:p>
            <a:pPr indent="-34020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757"/>
              <a:buChar char="●"/>
            </a:pPr>
            <a:r>
              <a:rPr lang="en" sz="1757">
                <a:solidFill>
                  <a:srgbClr val="660000"/>
                </a:solidFill>
              </a:rPr>
              <a:t>User requests generate a unique, time-sensitive reset link.</a:t>
            </a:r>
            <a:endParaRPr sz="1757">
              <a:solidFill>
                <a:srgbClr val="660000"/>
              </a:solidFill>
            </a:endParaRPr>
          </a:p>
          <a:p>
            <a:pPr indent="-34020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757"/>
              <a:buChar char="●"/>
            </a:pPr>
            <a:r>
              <a:rPr lang="en" sz="1757">
                <a:solidFill>
                  <a:srgbClr val="660000"/>
                </a:solidFill>
              </a:rPr>
              <a:t>Reset link sent directly to the user's registered email.</a:t>
            </a:r>
            <a:endParaRPr sz="1757">
              <a:solidFill>
                <a:srgbClr val="660000"/>
              </a:solidFill>
            </a:endParaRPr>
          </a:p>
          <a:p>
            <a:pPr indent="-34020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757"/>
              <a:buChar char="●"/>
            </a:pPr>
            <a:r>
              <a:rPr lang="en" sz="1757">
                <a:solidFill>
                  <a:srgbClr val="660000"/>
                </a:solidFill>
              </a:rPr>
              <a:t>Secure form provided via link for entering a new password.</a:t>
            </a:r>
            <a:endParaRPr sz="1757">
              <a:solidFill>
                <a:srgbClr val="660000"/>
              </a:solidFill>
            </a:endParaRPr>
          </a:p>
          <a:p>
            <a:pPr indent="-34020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757"/>
              <a:buChar char="●"/>
            </a:pPr>
            <a:r>
              <a:rPr lang="en" sz="1757">
                <a:solidFill>
                  <a:srgbClr val="660000"/>
                </a:solidFill>
              </a:rPr>
              <a:t>Enhances security by validating user identity through email.</a:t>
            </a:r>
            <a:endParaRPr sz="1757">
              <a:solidFill>
                <a:srgbClr val="66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7">
              <a:solidFill>
                <a:srgbClr val="66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137575" y="994325"/>
            <a:ext cx="4278300" cy="3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Security Goals</a:t>
            </a:r>
            <a:endParaRPr b="1"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❖"/>
            </a:pPr>
            <a:r>
              <a:rPr b="1"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Ensure Confidentiality, Integrity, Availability (CIA)</a:t>
            </a:r>
            <a:endParaRPr b="1"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❖"/>
            </a:pPr>
            <a:r>
              <a:rPr b="1"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Align with HIPAA requirements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❖"/>
            </a:pPr>
            <a:r>
              <a:rPr b="1"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HIPAA Compliance</a:t>
            </a:r>
            <a:endParaRPr b="1" sz="13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Protecting user health data (PHI)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Audit logs &amp; user consent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❖"/>
            </a:pPr>
            <a:r>
              <a:rPr b="1"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Access Control &amp; Authentication</a:t>
            </a:r>
            <a:endParaRPr b="1"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Role-based access (patients, doctors, admins)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Multi-factor authentication (MFA)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JWT-based login implemented using Django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REST Framework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❖"/>
            </a:pPr>
            <a:r>
              <a:rPr b="1"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Data Encryption</a:t>
            </a:r>
            <a:endParaRPr b="1"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HTTPS with SSL/TLS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Encrypting sensitive data at rest and in transit (planned)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591375" y="1363900"/>
            <a:ext cx="4278300" cy="27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❖"/>
            </a:pPr>
            <a:r>
              <a:rPr b="1"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Vulnerability Assessment</a:t>
            </a:r>
            <a:endParaRPr b="1"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Security scans planned in CI/CD phase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❖"/>
            </a:pPr>
            <a:r>
              <a:rPr b="1"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Incident Response</a:t>
            </a:r>
            <a:endParaRPr b="1"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Procedure for data breaches or system attacks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Timely notification and containment steps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❖"/>
            </a:pPr>
            <a:r>
              <a:rPr b="1"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Backup &amp; Recovery</a:t>
            </a:r>
            <a:endParaRPr b="1"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Secure daily backups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Recovery plan in case of data loss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❖"/>
            </a:pPr>
            <a:r>
              <a:rPr b="1"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Threat Modeling (STRIDE)</a:t>
            </a: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Risks identified: spoofing, DoS, privilege escalation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8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Mitigations planned (rate limiting, RBAC)</a:t>
            </a:r>
            <a:b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8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MFA 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800"/>
              <a:buChar char="●"/>
            </a:pPr>
            <a:r>
              <a:rPr lang="en">
                <a:solidFill>
                  <a:srgbClr val="660000"/>
                </a:solidFill>
              </a:rPr>
              <a:t>Implemented extra layer of login security using MFA. MFA is simulated via terminal instead of a real-time delivery method to make login easier for everyone.</a:t>
            </a:r>
            <a:endParaRPr>
              <a:solidFill>
                <a:srgbClr val="66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660000"/>
              </a:buClr>
              <a:buSzPts val="1800"/>
              <a:buChar char="●"/>
            </a:pPr>
            <a:r>
              <a:rPr lang="en">
                <a:solidFill>
                  <a:srgbClr val="660000"/>
                </a:solidFill>
              </a:rPr>
              <a:t>The user must enter this code to access the dashboard.</a:t>
            </a:r>
            <a:endParaRPr>
              <a:solidFill>
                <a:srgbClr val="66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660000"/>
              </a:buClr>
              <a:buSzPts val="1800"/>
              <a:buChar char="●"/>
            </a:pPr>
            <a:r>
              <a:rPr lang="en">
                <a:solidFill>
                  <a:srgbClr val="660000"/>
                </a:solidFill>
              </a:rPr>
              <a:t>This feature prevent unauthorized access and keep accounts more secure.</a:t>
            </a:r>
            <a:endParaRPr>
              <a:solidFill>
                <a:srgbClr val="66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