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5ec952da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5ec952da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5ec4fc0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5ec4fc0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ec952da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ec952da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c4fc0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c4fc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5ec952da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5ec952da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5ec952da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5ec952da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5ec4fc0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5ec4fc0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5ec952d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5ec952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ec4fc0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ec4fc0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5ec4fc0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5ec4fc0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UMETCS673/CS673OLSum25Team3" TargetMode="External"/><Relationship Id="rId4" Type="http://schemas.openxmlformats.org/officeDocument/2006/relationships/hyperlink" Target="https://drive.google.com/drive/folders/1NZr3qCWU_rYADfJKpe80b9OJ2FskcX2h?usp=drive_link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hyperlink" Target="https://discordapp.com/channels/1235656931872346253/1237892315893465097" TargetMode="External"/><Relationship Id="rId6" Type="http://schemas.openxmlformats.org/officeDocument/2006/relationships/hyperlink" Target="https://mymedic.atlassian.net/jira/software/projects/SCRUM/boards/1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8972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990000"/>
                </a:solidFill>
              </a:rPr>
              <a:t>BU METCS 673 </a:t>
            </a:r>
            <a:endParaRPr sz="44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990000"/>
                </a:solidFill>
              </a:rPr>
              <a:t>Team 3 Project: MyMedic</a:t>
            </a:r>
            <a:endParaRPr sz="44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990000"/>
                </a:solidFill>
              </a:rPr>
              <a:t>Iteration 0</a:t>
            </a:r>
            <a:endParaRPr sz="2750">
              <a:solidFill>
                <a:srgbClr val="9900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Gutierrez, Indra Sigicharla, Adriel Domingo, Mengliang Tan, Uzay Isin Alici, Tyler Gonsalves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Security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❖"/>
            </a:pPr>
            <a:r>
              <a:rPr b="1" lang="en" sz="1100">
                <a:solidFill>
                  <a:srgbClr val="000000"/>
                </a:solidFill>
              </a:rPr>
              <a:t>HIPAA Compliance</a:t>
            </a:r>
            <a:endParaRPr b="1" sz="11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Protecting user health data (PHI)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Audit logs &amp; user consent</a:t>
            </a:r>
            <a:endParaRPr sz="9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❖"/>
            </a:pPr>
            <a:r>
              <a:rPr b="1" lang="en" sz="1100">
                <a:solidFill>
                  <a:srgbClr val="000000"/>
                </a:solidFill>
              </a:rPr>
              <a:t>Access Control &amp; Authentication</a:t>
            </a:r>
            <a:endParaRPr b="1" sz="11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Role-based access (patients, doctors, admins)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Multi-factor authentication (MFA)</a:t>
            </a:r>
            <a:endParaRPr sz="9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❖"/>
            </a:pPr>
            <a:r>
              <a:rPr b="1" lang="en" sz="1100">
                <a:solidFill>
                  <a:srgbClr val="000000"/>
                </a:solidFill>
              </a:rPr>
              <a:t>Data Encryption</a:t>
            </a:r>
            <a:endParaRPr b="1" sz="11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HTTPS with SSL/TLS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Encrypting sensitive data at rest and in transit</a:t>
            </a:r>
            <a:endParaRPr sz="9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❖"/>
            </a:pPr>
            <a:r>
              <a:rPr b="1" lang="en" sz="1100">
                <a:solidFill>
                  <a:srgbClr val="000000"/>
                </a:solidFill>
              </a:rPr>
              <a:t>Vulnerability Assessment</a:t>
            </a:r>
            <a:endParaRPr b="1" sz="11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➢"/>
            </a:pPr>
            <a:r>
              <a:rPr lang="en" sz="900">
                <a:solidFill>
                  <a:srgbClr val="000000"/>
                </a:solidFill>
              </a:rPr>
              <a:t>Regular security scans</a:t>
            </a:r>
            <a:endParaRPr sz="9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❖"/>
            </a:pPr>
            <a:r>
              <a:rPr b="1" lang="en" sz="1100">
                <a:solidFill>
                  <a:srgbClr val="000000"/>
                </a:solidFill>
              </a:rPr>
              <a:t>Incident Response</a:t>
            </a:r>
            <a:endParaRPr b="1" sz="11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Procedure for data breaches or system attacks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Timely notification and containment steps</a:t>
            </a:r>
            <a:endParaRPr sz="9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❖"/>
            </a:pPr>
            <a:r>
              <a:rPr b="1" lang="en" sz="1100">
                <a:solidFill>
                  <a:srgbClr val="000000"/>
                </a:solidFill>
              </a:rPr>
              <a:t>Backup &amp; Recovery</a:t>
            </a:r>
            <a:endParaRPr b="1" sz="11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Secure daily backups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➢"/>
            </a:pPr>
            <a:r>
              <a:rPr lang="en" sz="900">
                <a:solidFill>
                  <a:srgbClr val="000000"/>
                </a:solidFill>
              </a:rPr>
              <a:t>Recovery plan in case of data loss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Project Status and Next Steps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Status</a:t>
            </a:r>
            <a:endParaRPr b="1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Identified technology stack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Identified risks and planned mitigations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Drafted several requirements and user stories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Reorienting with new team member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Next Steps</a:t>
            </a:r>
            <a:endParaRPr b="1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Refine requirements and user stories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Draft Software D</a:t>
            </a:r>
            <a:r>
              <a:rPr lang="en">
                <a:solidFill>
                  <a:srgbClr val="000000"/>
                </a:solidFill>
              </a:rPr>
              <a:t>esign Document (SDD)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Draft Software Test Document (STD)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Refine design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Start mock ups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Start container setup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Roles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Lead - </a:t>
            </a:r>
            <a:r>
              <a:rPr lang="en" sz="1500">
                <a:solidFill>
                  <a:srgbClr val="5B0F00"/>
                </a:solidFill>
              </a:rPr>
              <a:t>Indra Sigicharla and John Gutierrez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Requirements Lead - </a:t>
            </a:r>
            <a:r>
              <a:rPr lang="en" sz="1500">
                <a:solidFill>
                  <a:srgbClr val="5B0F00"/>
                </a:solidFill>
              </a:rPr>
              <a:t>Adriel Domingo 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Design and Implementation Lead - </a:t>
            </a:r>
            <a:r>
              <a:rPr lang="en" sz="1500">
                <a:solidFill>
                  <a:srgbClr val="5B0F00"/>
                </a:solidFill>
              </a:rPr>
              <a:t>John Gutierrez, Tyler Gonsalves, and Hongcheng Ding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QA Lead - </a:t>
            </a:r>
            <a:r>
              <a:rPr lang="en" sz="1500">
                <a:solidFill>
                  <a:srgbClr val="5B0F00"/>
                </a:solidFill>
              </a:rPr>
              <a:t>Mengliang Tan</a:t>
            </a:r>
            <a:r>
              <a:rPr b="1" lang="en" sz="1500">
                <a:solidFill>
                  <a:srgbClr val="5B0F00"/>
                </a:solidFill>
              </a:rPr>
              <a:t> </a:t>
            </a:r>
            <a:r>
              <a:rPr lang="en" sz="1500">
                <a:solidFill>
                  <a:srgbClr val="5B0F00"/>
                </a:solidFill>
              </a:rPr>
              <a:t>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Configuration Lead </a:t>
            </a:r>
            <a:r>
              <a:rPr lang="en" sz="1500">
                <a:solidFill>
                  <a:srgbClr val="5B0F00"/>
                </a:solidFill>
              </a:rPr>
              <a:t>John Gutierrez, Indra Sigicharla, and Tyler Gonsalves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Security Lead - </a:t>
            </a:r>
            <a:r>
              <a:rPr lang="en" sz="1500">
                <a:solidFill>
                  <a:srgbClr val="5B0F00"/>
                </a:solidFill>
              </a:rPr>
              <a:t>Uzay Isin Alici 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sz="15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MyMedic Concept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061350"/>
            <a:ext cx="39999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Purpose</a:t>
            </a:r>
            <a:endParaRPr b="1" sz="1200">
              <a:solidFill>
                <a:srgbClr val="CC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Char char="❖"/>
            </a:pPr>
            <a:r>
              <a:rPr lang="en" sz="1100">
                <a:solidFill>
                  <a:srgbClr val="000000"/>
                </a:solidFill>
              </a:rPr>
              <a:t>Personal medical system designed to empower patients by giving them secure and convenient access to their complete medical history with just one click.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Char char="❖"/>
            </a:pPr>
            <a:r>
              <a:rPr lang="en" sz="1100">
                <a:solidFill>
                  <a:srgbClr val="000000"/>
                </a:solidFill>
              </a:rPr>
              <a:t>Offers centralized patient-controlled health records, efficient care coordination, patient convenience.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0000"/>
                </a:solidFill>
              </a:rPr>
              <a:t>Potential Users:</a:t>
            </a:r>
            <a:endParaRPr sz="1200">
              <a:solidFill>
                <a:srgbClr val="CC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CC0000"/>
                </a:solidFill>
              </a:rPr>
              <a:t>Patients</a:t>
            </a:r>
            <a:r>
              <a:rPr lang="en" sz="1100">
                <a:solidFill>
                  <a:srgbClr val="CC0000"/>
                </a:solidFill>
              </a:rPr>
              <a:t> - </a:t>
            </a:r>
            <a:r>
              <a:rPr lang="en" sz="1100">
                <a:solidFill>
                  <a:srgbClr val="000000"/>
                </a:solidFill>
              </a:rPr>
              <a:t>individuals managing their own or a  family member’s health records.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CC0000"/>
                </a:solidFill>
              </a:rPr>
              <a:t>Healthcare providers </a:t>
            </a:r>
            <a:r>
              <a:rPr lang="en" sz="1100">
                <a:solidFill>
                  <a:srgbClr val="CC0000"/>
                </a:solidFill>
              </a:rPr>
              <a:t>- c</a:t>
            </a:r>
            <a:r>
              <a:rPr lang="en" sz="1100">
                <a:solidFill>
                  <a:srgbClr val="000000"/>
                </a:solidFill>
              </a:rPr>
              <a:t>linics, hospitals, providers, insurance companies who need patient history.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CC0000"/>
                </a:solidFill>
              </a:rPr>
              <a:t>Pharmacies </a:t>
            </a:r>
            <a:r>
              <a:rPr lang="en" sz="1100">
                <a:solidFill>
                  <a:srgbClr val="CC0000"/>
                </a:solidFill>
              </a:rPr>
              <a:t>- </a:t>
            </a:r>
            <a:r>
              <a:rPr lang="en" sz="1100">
                <a:solidFill>
                  <a:srgbClr val="000000"/>
                </a:solidFill>
              </a:rPr>
              <a:t>for prescription tracking.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3" y="1651000"/>
            <a:ext cx="4421571" cy="2419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8575" rotWithShape="0" algn="bl" dir="2700000" dist="1905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Functional Requirements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Essential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User </a:t>
            </a:r>
            <a:r>
              <a:rPr lang="en" sz="1600">
                <a:solidFill>
                  <a:srgbClr val="000000"/>
                </a:solidFill>
              </a:rPr>
              <a:t>Registration and Login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View and Edit Personal Information</a:t>
            </a:r>
            <a:endParaRPr sz="16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Desirable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Family Accounts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Notification System</a:t>
            </a:r>
            <a:endParaRPr sz="16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Optional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Voice Assistant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Principles and Workflow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625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Why UI Matters？</a:t>
            </a:r>
            <a:endParaRPr sz="1600">
              <a:solidFill>
                <a:srgbClr val="000000"/>
              </a:solidFill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600">
                <a:solidFill>
                  <a:srgbClr val="000000"/>
                </a:solidFill>
              </a:rPr>
              <a:t>Patients interact with the system daily — interface affects usability and trust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Design Guidelines:</a:t>
            </a:r>
            <a:endParaRPr sz="1600">
              <a:solidFill>
                <a:srgbClr val="000000"/>
              </a:solidFill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600">
                <a:solidFill>
                  <a:srgbClr val="000000"/>
                </a:solidFill>
              </a:rPr>
              <a:t>Consistency: Elements (buttons, colors) will be reused across all screens</a:t>
            </a:r>
            <a:endParaRPr sz="1600">
              <a:solidFill>
                <a:srgbClr val="000000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600">
                <a:solidFill>
                  <a:srgbClr val="000000"/>
                </a:solidFill>
              </a:rPr>
              <a:t>Mobile-first: Designed primarily for phone use (dashboard cards, swipe gestures)</a:t>
            </a:r>
            <a:endParaRPr sz="1600">
              <a:solidFill>
                <a:srgbClr val="000000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600">
                <a:solidFill>
                  <a:srgbClr val="000000"/>
                </a:solidFill>
              </a:rPr>
              <a:t>Accessibility: High contrast text, large tappable areas, and readable fonts</a:t>
            </a:r>
            <a:endParaRPr sz="1600">
              <a:solidFill>
                <a:srgbClr val="000000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600">
                <a:solidFill>
                  <a:srgbClr val="000000"/>
                </a:solidFill>
              </a:rPr>
              <a:t>Minimalism: Show only relevant information per screen to avoid overwhelming the user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MyMedic Technology Stack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25" y="1222275"/>
            <a:ext cx="3340925" cy="2526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8575" rotWithShape="0" algn="bl" dir="2700000" dist="19050">
              <a:srgbClr val="000000"/>
            </a:outerShdw>
          </a:effectLst>
        </p:spPr>
      </p:pic>
      <p:sp>
        <p:nvSpPr>
          <p:cNvPr id="99" name="Google Shape;99;p18"/>
          <p:cNvSpPr txBox="1"/>
          <p:nvPr/>
        </p:nvSpPr>
        <p:spPr>
          <a:xfrm>
            <a:off x="770325" y="3808375"/>
            <a:ext cx="2373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Javascript Front End</a:t>
            </a:r>
            <a:endParaRPr sz="1800">
              <a:solidFill>
                <a:srgbClr val="CC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11752" l="36731" r="37206" t="13053"/>
          <a:stretch/>
        </p:blipFill>
        <p:spPr>
          <a:xfrm>
            <a:off x="4693575" y="1942600"/>
            <a:ext cx="1128428" cy="1085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00000" dist="19050">
              <a:srgbClr val="000000"/>
            </a:outerShdw>
          </a:effectLst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5">
            <a:alphaModFix/>
          </a:blip>
          <a:srcRect b="12274" l="28546" r="26111" t="29077"/>
          <a:stretch/>
        </p:blipFill>
        <p:spPr>
          <a:xfrm>
            <a:off x="6860325" y="1942600"/>
            <a:ext cx="1678976" cy="1085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00000" dist="19050">
              <a:srgbClr val="000000"/>
            </a:outerShdw>
          </a:effectLst>
        </p:spPr>
      </p:pic>
      <p:pic>
        <p:nvPicPr>
          <p:cNvPr descr="SQLite alt &gt;"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8908" y="3438950"/>
            <a:ext cx="2481806" cy="893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2700000" dist="19050">
              <a:srgbClr val="000000"/>
            </a:outerShdw>
          </a:effectLst>
        </p:spPr>
      </p:pic>
      <p:sp>
        <p:nvSpPr>
          <p:cNvPr id="103" name="Google Shape;103;p18"/>
          <p:cNvSpPr txBox="1"/>
          <p:nvPr/>
        </p:nvSpPr>
        <p:spPr>
          <a:xfrm>
            <a:off x="4418238" y="3075950"/>
            <a:ext cx="16791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OAuth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Authentication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257075" y="1390125"/>
            <a:ext cx="275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Python Django Back End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687475" y="4360200"/>
            <a:ext cx="2024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SQLite Database</a:t>
            </a:r>
            <a:endParaRPr sz="1800">
              <a:solidFill>
                <a:srgbClr val="CC0000"/>
              </a:solidFill>
            </a:endParaRPr>
          </a:p>
        </p:txBody>
      </p:sp>
      <p:cxnSp>
        <p:nvCxnSpPr>
          <p:cNvPr id="106" name="Google Shape;106;p18"/>
          <p:cNvCxnSpPr>
            <a:stCxn id="98" idx="3"/>
            <a:endCxn id="100" idx="1"/>
          </p:cNvCxnSpPr>
          <p:nvPr/>
        </p:nvCxnSpPr>
        <p:spPr>
          <a:xfrm>
            <a:off x="3627750" y="2485487"/>
            <a:ext cx="10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" name="Google Shape;107;p18"/>
          <p:cNvCxnSpPr>
            <a:stCxn id="100" idx="3"/>
            <a:endCxn id="101" idx="1"/>
          </p:cNvCxnSpPr>
          <p:nvPr/>
        </p:nvCxnSpPr>
        <p:spPr>
          <a:xfrm>
            <a:off x="5822003" y="2485488"/>
            <a:ext cx="10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08" name="Google Shape;108;p18"/>
          <p:cNvCxnSpPr>
            <a:stCxn id="101" idx="2"/>
            <a:endCxn id="102" idx="0"/>
          </p:cNvCxnSpPr>
          <p:nvPr/>
        </p:nvCxnSpPr>
        <p:spPr>
          <a:xfrm>
            <a:off x="7699813" y="3028375"/>
            <a:ext cx="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Development Strategy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TrunkFlow Development:</a:t>
            </a:r>
            <a:endParaRPr b="1" sz="1900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All production-ready code lives in the main branch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Each feature is developed in a </a:t>
            </a:r>
            <a:r>
              <a:rPr lang="en">
                <a:solidFill>
                  <a:srgbClr val="000000"/>
                </a:solidFill>
              </a:rPr>
              <a:t>separate</a:t>
            </a:r>
            <a:r>
              <a:rPr lang="en">
                <a:solidFill>
                  <a:srgbClr val="000000"/>
                </a:solidFill>
              </a:rPr>
              <a:t> branch, also applies to bug fixes and urgent production fixes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All changes are submitted via pull requests, which must pass automated CI checks and be reviewed by at least one group member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Merged back to main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Project Risks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n">
                <a:solidFill>
                  <a:srgbClr val="CC0000"/>
                </a:solidFill>
              </a:rPr>
              <a:t>26 Risks Identified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Personel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Communication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Requirements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Management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Technology Stack Proficiency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Design and Implementation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Testing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Integration and Deployment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Security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n">
                <a:solidFill>
                  <a:srgbClr val="CC0000"/>
                </a:solidFill>
              </a:rPr>
              <a:t>2 already closed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❖"/>
            </a:pPr>
            <a:r>
              <a:rPr lang="en">
                <a:solidFill>
                  <a:srgbClr val="CC0000"/>
                </a:solidFill>
              </a:rPr>
              <a:t>2 remain high priority (integration and deployment, and security)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Project Tools Infrastructure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18025" y="1308175"/>
            <a:ext cx="86142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Drive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u="sng">
                <a:solidFill>
                  <a:schemeClr val="hlink"/>
                </a:solidFill>
                <a:hlinkClick r:id="rId5"/>
              </a:rPr>
              <a:t>Discord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u="sng">
                <a:solidFill>
                  <a:schemeClr val="hlink"/>
                </a:solidFill>
                <a:hlinkClick r:id="rId6"/>
              </a:rPr>
              <a:t>Jira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Docker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8825" y="89800"/>
            <a:ext cx="1334925" cy="13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5325" y="578375"/>
            <a:ext cx="1656975" cy="148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33175" y="1466938"/>
            <a:ext cx="2854175" cy="160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74750" y="3600500"/>
            <a:ext cx="2457477" cy="10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99098" y="2935023"/>
            <a:ext cx="1766950" cy="17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