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PT Sans Narrow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C11171-BBF3-4A1C-9C47-61CD47DAB718}">
  <a:tblStyle styleId="{7DC11171-BBF3-4A1C-9C47-61CD47DAB7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PTSansNarrow-bold.fntdata"/><Relationship Id="rId21" Type="http://schemas.openxmlformats.org/officeDocument/2006/relationships/font" Target="fonts/PTSansNarrow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5ec952daa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5ec952daa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6a192b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c6a192b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c6a192b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c6a192b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c736155cc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c736155cc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5ec4fc0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5ec4fc0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ec952daa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ec952daa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5ec4fc0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5ec4fc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ec952daa_5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ec952daa_5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ec952daa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5ec952daa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5ec4fc01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5ec4fc0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ec952d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ec952d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5ec4fc0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5ec4fc0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5ec4fc01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5ec4fc01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BUMETCS673/CS673OLSum25Team3" TargetMode="External"/><Relationship Id="rId4" Type="http://schemas.openxmlformats.org/officeDocument/2006/relationships/hyperlink" Target="https://drive.google.com/drive/folders/1NZr3qCWU_rYADfJKpe80b9OJ2FskcX2h?usp=drive_link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s://discordapp.com/channels/1235656931872346253/1237892315893465097" TargetMode="External"/><Relationship Id="rId6" Type="http://schemas.openxmlformats.org/officeDocument/2006/relationships/image" Target="../media/image7.png"/><Relationship Id="rId7" Type="http://schemas.openxmlformats.org/officeDocument/2006/relationships/image" Target="../media/image4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220907"/>
            <a:ext cx="7136700" cy="169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BU METCS 673 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Team 3 Project: MyMedic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/>
              <a:t>Iteration 1</a:t>
            </a:r>
            <a:endParaRPr sz="275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B0F00"/>
                </a:solidFill>
              </a:rPr>
              <a:t>John Gutierrez, Indra Sigicharla, Adriel Domingo, Mengliang Tan, Uzay Isin Alici, Tyler Gonsalves, </a:t>
            </a:r>
            <a:r>
              <a:rPr lang="en">
                <a:solidFill>
                  <a:srgbClr val="5B0F00"/>
                </a:solidFill>
              </a:rPr>
              <a:t>Hongcheng Ding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137575" y="994325"/>
            <a:ext cx="4278300" cy="3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Security Goals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Ensure Confidentiality, Integrity, Availability (CIA)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Align with HIPAA requirements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HIPAA Compliance</a:t>
            </a:r>
            <a:endParaRPr b="1" sz="13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Protecting user health data (PHI)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Audit logs &amp; user consent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Access Control &amp; Authentication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Role-based access (patients, doctors, admins)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Multi-factor authentication (MFA)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 JWT-based login implemented using Django REST Framework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Data Encryption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HTTPS with SSL/TLS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Encrypting sensitive data at rest and in transit (planned)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91375" y="1363900"/>
            <a:ext cx="4278300" cy="27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Vulnerability Assessment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Security scans planned in CI/CD phase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Incident Response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Procedure for data breaches or system attacks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Timely notification and containment steps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Backup &amp; Recovery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Secure daily backups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Recovery plan in case of data loss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❖"/>
            </a:pPr>
            <a:r>
              <a:rPr b="1"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Threat Modeling (STRIDE)</a:t>
            </a: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Risks identified: spoofing, DoS, privilege escalation</a:t>
            </a:r>
            <a:endParaRPr sz="12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800"/>
              <a:buFont typeface="Arial"/>
              <a:buChar char="➢"/>
            </a:pPr>
            <a:r>
              <a:rPr lang="en" sz="12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Mitigations planned (rate limiting, RBAC)</a:t>
            </a:r>
            <a:br>
              <a:rPr lang="en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API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65200"/>
            <a:ext cx="8520600" cy="37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</a:rPr>
              <a:t>P</a:t>
            </a:r>
            <a:r>
              <a:rPr b="1" lang="en">
                <a:solidFill>
                  <a:srgbClr val="5B0F00"/>
                </a:solidFill>
              </a:rPr>
              <a:t>urpose:</a:t>
            </a:r>
            <a:r>
              <a:rPr lang="en">
                <a:solidFill>
                  <a:srgbClr val="5B0F00"/>
                </a:solidFill>
              </a:rPr>
              <a:t> </a:t>
            </a:r>
            <a:r>
              <a:rPr lang="en" sz="1600">
                <a:solidFill>
                  <a:srgbClr val="5B0F00"/>
                </a:solidFill>
              </a:rPr>
              <a:t>Enables new users to register and sign-in into accounts by sending a POST request with user credentials to the backend. Once backend has successfully processed the request, the user data is stored, and responds with an </a:t>
            </a:r>
            <a:r>
              <a:rPr lang="en" sz="1600">
                <a:solidFill>
                  <a:srgbClr val="5B0F00"/>
                </a:solidFill>
              </a:rPr>
              <a:t>access</a:t>
            </a:r>
            <a:r>
              <a:rPr lang="en" sz="1600">
                <a:solidFill>
                  <a:srgbClr val="5B0F00"/>
                </a:solidFill>
              </a:rPr>
              <a:t> token JWT.</a:t>
            </a:r>
            <a:endParaRPr sz="16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B0F00"/>
                </a:solidFill>
              </a:rPr>
              <a:t>User Authentication (Sign-Up &amp; Sign-In): </a:t>
            </a:r>
            <a:r>
              <a:rPr b="1" lang="en" sz="1200">
                <a:solidFill>
                  <a:srgbClr val="5B0F00"/>
                </a:solidFill>
              </a:rPr>
              <a:t>Uses Django Rest Framework (DRF) with JWT </a:t>
            </a:r>
            <a:r>
              <a:rPr b="1" lang="en" sz="1200">
                <a:solidFill>
                  <a:srgbClr val="5B0F00"/>
                </a:solidFill>
              </a:rPr>
              <a:t>auth</a:t>
            </a:r>
            <a:endParaRPr b="1" sz="12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B0F00"/>
              </a:solidFill>
            </a:endParaRPr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462100" y="263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{7DC11171-BBF3-4A1C-9C47-61CD47DAB718}</a:tableStyleId>
              </a:tblPr>
              <a:tblGrid>
                <a:gridCol w="1603975"/>
                <a:gridCol w="3303275"/>
                <a:gridCol w="3052350"/>
              </a:tblGrid>
              <a:tr h="336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EndPoint</a:t>
                      </a:r>
                      <a:endParaRPr b="1"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Method</a:t>
                      </a:r>
                      <a:endParaRPr b="1"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Description</a:t>
                      </a:r>
                      <a:endParaRPr b="1"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/api/signup/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Register new user (email, password)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/api/login/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Authenticate user and return token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/api/logout/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Log out user and invalidate token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5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/api/token/refresh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5B0F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 a new access token (JWT-based)</a:t>
                      </a:r>
                      <a:endParaRPr sz="1200">
                        <a:solidFill>
                          <a:srgbClr val="5B0F00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Framework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66325"/>
            <a:ext cx="5044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●"/>
            </a:pPr>
            <a:r>
              <a:rPr lang="en">
                <a:solidFill>
                  <a:srgbClr val="5B0F00"/>
                </a:solidFill>
              </a:rPr>
              <a:t>Both manual and automated testing</a:t>
            </a:r>
            <a:endParaRPr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●"/>
            </a:pPr>
            <a:r>
              <a:rPr lang="en">
                <a:solidFill>
                  <a:srgbClr val="5B0F00"/>
                </a:solidFill>
              </a:rPr>
              <a:t>Each developer is responsible for testing their own code</a:t>
            </a:r>
            <a:endParaRPr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●"/>
            </a:pPr>
            <a:r>
              <a:rPr lang="en">
                <a:solidFill>
                  <a:srgbClr val="5B0F00"/>
                </a:solidFill>
              </a:rPr>
              <a:t>The QA lead is responsible for making sure code implementation doesn’t cause other code to break.</a:t>
            </a:r>
            <a:endParaRPr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●"/>
            </a:pPr>
            <a:r>
              <a:rPr lang="en">
                <a:solidFill>
                  <a:srgbClr val="5B0F00"/>
                </a:solidFill>
              </a:rPr>
              <a:t>Jest will be used for Javascript testing</a:t>
            </a:r>
            <a:endParaRPr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●"/>
            </a:pPr>
            <a:r>
              <a:rPr lang="en">
                <a:solidFill>
                  <a:srgbClr val="5B0F00"/>
                </a:solidFill>
              </a:rPr>
              <a:t>Pytest will be used for python testing</a:t>
            </a:r>
            <a:endParaRPr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●"/>
            </a:pPr>
            <a:r>
              <a:rPr lang="en">
                <a:solidFill>
                  <a:srgbClr val="5B0F00"/>
                </a:solidFill>
              </a:rPr>
              <a:t>Selenium and Cypress will be used for web application testing.</a:t>
            </a:r>
            <a:endParaRPr>
              <a:solidFill>
                <a:srgbClr val="5B0F00"/>
              </a:solidFill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950" y="131997"/>
            <a:ext cx="1416856" cy="13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6850" y="540185"/>
            <a:ext cx="19431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900" y="2464200"/>
            <a:ext cx="1458800" cy="137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8900" y="3370460"/>
            <a:ext cx="1635350" cy="1628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For this iteration, we’ve implemented a Dockerized Django backend with REST API endpoints for login, signup, and authentication.</a:t>
            </a:r>
            <a:endParaRPr sz="13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Frontend templates are cleanly separated into HTML, CSS, and JS, using CDN libraries like Bootstrap and Animate.css for styling and animation.</a:t>
            </a:r>
            <a:endParaRPr sz="13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Font typeface="Arial"/>
              <a:buChar char="●"/>
            </a:pPr>
            <a:r>
              <a:rPr lang="en" sz="13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User authentication is handled via JSON Web Tokens (JWT) using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djangorestframework-simplejwt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SQLite is used as the development database, mounted via Docker volumes for persistence.</a:t>
            </a:r>
            <a:endParaRPr sz="1300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All key functionality for this iteration (login, signup) is modular and ready for expansion in future iterations.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Status and Next Steps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</a:rPr>
              <a:t>Status</a:t>
            </a:r>
            <a:endParaRPr b="1"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Software Architecture defined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Class diagrams created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Testing frameworks identified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Database schema created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Login/Signup features ready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59" name="Google Shape;159;p26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5B0F00"/>
                </a:solidFill>
              </a:rPr>
              <a:t>Next Steps</a:t>
            </a:r>
            <a:endParaRPr b="1"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Test Signup/login and authentication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database integration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front-end GUI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unit tests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Implement CI/CD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Lead - </a:t>
            </a:r>
            <a:r>
              <a:rPr lang="en" sz="1500">
                <a:solidFill>
                  <a:srgbClr val="5B0F00"/>
                </a:solidFill>
              </a:rPr>
              <a:t>Indra Sigicharla and John Gutierrez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Requirements Lead - </a:t>
            </a:r>
            <a:r>
              <a:rPr lang="en" sz="1500">
                <a:solidFill>
                  <a:srgbClr val="5B0F00"/>
                </a:solidFill>
              </a:rPr>
              <a:t>Adriel Domingo 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Design and Implementation Lead - </a:t>
            </a:r>
            <a:r>
              <a:rPr lang="en" sz="1500">
                <a:solidFill>
                  <a:srgbClr val="5B0F00"/>
                </a:solidFill>
              </a:rPr>
              <a:t>John Gutierrez, Tyler Gonsalves, and Hongcheng Ding</a:t>
            </a:r>
            <a:endParaRPr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QA Lead - </a:t>
            </a:r>
            <a:r>
              <a:rPr lang="en" sz="1500">
                <a:solidFill>
                  <a:srgbClr val="5B0F00"/>
                </a:solidFill>
              </a:rPr>
              <a:t>Mengliang Tan</a:t>
            </a:r>
            <a:r>
              <a:rPr b="1" lang="en" sz="1500">
                <a:solidFill>
                  <a:srgbClr val="5B0F00"/>
                </a:solidFill>
              </a:rPr>
              <a:t> </a:t>
            </a:r>
            <a:r>
              <a:rPr lang="en" sz="1500">
                <a:solidFill>
                  <a:srgbClr val="5B0F00"/>
                </a:solidFill>
              </a:rPr>
              <a:t>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Configuration Lead </a:t>
            </a:r>
            <a:r>
              <a:rPr lang="en" sz="1500">
                <a:solidFill>
                  <a:srgbClr val="5B0F00"/>
                </a:solidFill>
              </a:rPr>
              <a:t>John Gutierrez, Indra Sigicharla, and Tyler Gonsalves</a:t>
            </a:r>
            <a:endParaRPr b="1" sz="15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5B0F00"/>
                </a:solidFill>
              </a:rPr>
              <a:t>Security Lead - </a:t>
            </a:r>
            <a:r>
              <a:rPr lang="en" sz="1500">
                <a:solidFill>
                  <a:srgbClr val="5B0F00"/>
                </a:solidFill>
              </a:rPr>
              <a:t>Uzay Isin Alici and </a:t>
            </a:r>
            <a:r>
              <a:rPr lang="en" sz="1500">
                <a:solidFill>
                  <a:srgbClr val="5B0F00"/>
                </a:solidFill>
              </a:rPr>
              <a:t>John Gutierrez</a:t>
            </a:r>
            <a:endParaRPr sz="15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MyMedic Concept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4832400" y="1061350"/>
            <a:ext cx="3999900" cy="3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5B0F00"/>
                </a:solidFill>
              </a:rPr>
              <a:t>Purpose</a:t>
            </a:r>
            <a:endParaRPr b="1" sz="12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❖"/>
            </a:pPr>
            <a:r>
              <a:rPr lang="en" sz="1100">
                <a:solidFill>
                  <a:srgbClr val="5B0F00"/>
                </a:solidFill>
              </a:rPr>
              <a:t>Personal medical system designed to empower patients by giving them secure and convenient access to their complete medical history with just one click.</a:t>
            </a:r>
            <a:br>
              <a:rPr lang="en" sz="1100">
                <a:solidFill>
                  <a:srgbClr val="5B0F00"/>
                </a:solidFill>
              </a:rPr>
            </a:b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❖"/>
            </a:pPr>
            <a:r>
              <a:rPr lang="en" sz="1100">
                <a:solidFill>
                  <a:srgbClr val="5B0F00"/>
                </a:solidFill>
              </a:rPr>
              <a:t>Offers centralized patient-controlled health records, efficient care coordination, patient convenience.</a:t>
            </a:r>
            <a:endParaRPr sz="1100">
              <a:solidFill>
                <a:srgbClr val="5B0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5B0F00"/>
                </a:solidFill>
              </a:rPr>
              <a:t>Potential Users:</a:t>
            </a:r>
            <a:endParaRPr sz="12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5B0F00"/>
                </a:solidFill>
              </a:rPr>
              <a:t>Patients</a:t>
            </a:r>
            <a:r>
              <a:rPr lang="en" sz="1100">
                <a:solidFill>
                  <a:srgbClr val="5B0F00"/>
                </a:solidFill>
              </a:rPr>
              <a:t> - individuals managing their own or a  family member’s health records.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5B0F00"/>
                </a:solidFill>
              </a:rPr>
              <a:t>Healthcare providers </a:t>
            </a:r>
            <a:r>
              <a:rPr lang="en" sz="1100">
                <a:solidFill>
                  <a:srgbClr val="5B0F00"/>
                </a:solidFill>
              </a:rPr>
              <a:t>- clinics, hospitals, providers, insurance companies who need patient history.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Font typeface="Arial"/>
              <a:buChar char="❖"/>
            </a:pPr>
            <a:r>
              <a:rPr b="1" lang="en" sz="1100">
                <a:solidFill>
                  <a:srgbClr val="5B0F00"/>
                </a:solidFill>
              </a:rPr>
              <a:t>Pharmacies </a:t>
            </a:r>
            <a:r>
              <a:rPr lang="en" sz="1100">
                <a:solidFill>
                  <a:srgbClr val="5B0F00"/>
                </a:solidFill>
              </a:rPr>
              <a:t>- for prescription tracking.</a:t>
            </a:r>
            <a:endParaRPr sz="1100">
              <a:solidFill>
                <a:srgbClr val="5B0F00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300" y="2975200"/>
            <a:ext cx="3275776" cy="1716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8513" y="1152425"/>
            <a:ext cx="3233352" cy="16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000"/>
              <a:buChar char="❖"/>
            </a:pPr>
            <a:r>
              <a:rPr lang="en" sz="2000">
                <a:solidFill>
                  <a:srgbClr val="5B0F00"/>
                </a:solidFill>
              </a:rPr>
              <a:t>Essential</a:t>
            </a:r>
            <a:endParaRPr sz="2000">
              <a:solidFill>
                <a:srgbClr val="5B0F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600"/>
              <a:buChar char="➢"/>
            </a:pPr>
            <a:r>
              <a:rPr lang="en" sz="1600">
                <a:solidFill>
                  <a:srgbClr val="5B0F00"/>
                </a:solidFill>
              </a:rPr>
              <a:t>User </a:t>
            </a:r>
            <a:r>
              <a:rPr lang="en" sz="1600">
                <a:solidFill>
                  <a:srgbClr val="5B0F00"/>
                </a:solidFill>
              </a:rPr>
              <a:t>Registration and Login</a:t>
            </a:r>
            <a:endParaRPr sz="1600">
              <a:solidFill>
                <a:srgbClr val="5B0F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600"/>
              <a:buChar char="➢"/>
            </a:pPr>
            <a:r>
              <a:rPr lang="en" sz="1600">
                <a:solidFill>
                  <a:srgbClr val="5B0F00"/>
                </a:solidFill>
              </a:rPr>
              <a:t>View and Edit Personal Information</a:t>
            </a:r>
            <a:endParaRPr sz="1600">
              <a:solidFill>
                <a:srgbClr val="5B0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000"/>
              <a:buChar char="❖"/>
            </a:pPr>
            <a:r>
              <a:rPr lang="en" sz="2000">
                <a:solidFill>
                  <a:srgbClr val="5B0F00"/>
                </a:solidFill>
              </a:rPr>
              <a:t>Desirable</a:t>
            </a:r>
            <a:endParaRPr sz="2000">
              <a:solidFill>
                <a:srgbClr val="5B0F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600"/>
              <a:buChar char="➢"/>
            </a:pPr>
            <a:r>
              <a:rPr lang="en" sz="1600">
                <a:solidFill>
                  <a:srgbClr val="5B0F00"/>
                </a:solidFill>
              </a:rPr>
              <a:t>Family Accounts</a:t>
            </a:r>
            <a:endParaRPr sz="1600">
              <a:solidFill>
                <a:srgbClr val="5B0F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600"/>
              <a:buChar char="➢"/>
            </a:pPr>
            <a:r>
              <a:rPr lang="en" sz="1600">
                <a:solidFill>
                  <a:srgbClr val="5B0F00"/>
                </a:solidFill>
              </a:rPr>
              <a:t>Notification System</a:t>
            </a:r>
            <a:endParaRPr sz="1600">
              <a:solidFill>
                <a:srgbClr val="5B0F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2000"/>
              <a:buChar char="❖"/>
            </a:pPr>
            <a:r>
              <a:rPr lang="en" sz="2000">
                <a:solidFill>
                  <a:srgbClr val="5B0F00"/>
                </a:solidFill>
              </a:rPr>
              <a:t>Optional</a:t>
            </a:r>
            <a:endParaRPr sz="2000">
              <a:solidFill>
                <a:srgbClr val="5B0F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600"/>
              <a:buChar char="➢"/>
            </a:pPr>
            <a:r>
              <a:rPr lang="en" sz="1600">
                <a:solidFill>
                  <a:srgbClr val="5B0F00"/>
                </a:solidFill>
              </a:rPr>
              <a:t>Voice Assistant</a:t>
            </a:r>
            <a:endParaRPr sz="1600"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Design Principles and Workflow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6253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B0F00"/>
                </a:solidFill>
              </a:rPr>
              <a:t>Why UI Matters？</a:t>
            </a:r>
            <a:endParaRPr b="1" sz="1600">
              <a:solidFill>
                <a:srgbClr val="5B0F00"/>
              </a:solidFill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ct val="100000"/>
              <a:buChar char="❖"/>
            </a:pPr>
            <a:r>
              <a:rPr lang="en" sz="1600">
                <a:solidFill>
                  <a:srgbClr val="5B0F00"/>
                </a:solidFill>
              </a:rPr>
              <a:t>Patients interact with the system daily — interface affects usability and trust</a:t>
            </a:r>
            <a:endParaRPr sz="16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5B0F00"/>
                </a:solidFill>
              </a:rPr>
              <a:t>Design Guidelines:</a:t>
            </a:r>
            <a:endParaRPr b="1" sz="1600">
              <a:solidFill>
                <a:srgbClr val="5B0F00"/>
              </a:solidFill>
            </a:endParaRPr>
          </a:p>
          <a:p>
            <a:pPr indent="-30734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ct val="100000"/>
              <a:buChar char="❖"/>
            </a:pPr>
            <a:r>
              <a:rPr lang="en" sz="1600">
                <a:solidFill>
                  <a:srgbClr val="5B0F00"/>
                </a:solidFill>
              </a:rPr>
              <a:t>Consistency: Elements (buttons, colors) will be reused across all screens</a:t>
            </a:r>
            <a:endParaRPr sz="1600">
              <a:solidFill>
                <a:srgbClr val="5B0F00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Char char="❖"/>
            </a:pPr>
            <a:r>
              <a:rPr lang="en" sz="1600">
                <a:solidFill>
                  <a:srgbClr val="5B0F00"/>
                </a:solidFill>
              </a:rPr>
              <a:t>Mobile-first: Designed primarily for phone use (dashboard cards, swipe gestures)</a:t>
            </a:r>
            <a:endParaRPr sz="1600">
              <a:solidFill>
                <a:srgbClr val="5B0F00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Char char="❖"/>
            </a:pPr>
            <a:r>
              <a:rPr lang="en" sz="1600">
                <a:solidFill>
                  <a:srgbClr val="5B0F00"/>
                </a:solidFill>
              </a:rPr>
              <a:t>Accessibility: High contrast text, large tappable areas, and readable fonts</a:t>
            </a:r>
            <a:endParaRPr sz="1600">
              <a:solidFill>
                <a:srgbClr val="5B0F00"/>
              </a:solidFill>
            </a:endParaRPr>
          </a:p>
          <a:p>
            <a:pPr indent="-30734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ct val="100000"/>
              <a:buChar char="❖"/>
            </a:pPr>
            <a:r>
              <a:rPr lang="en" sz="1600">
                <a:solidFill>
                  <a:srgbClr val="5B0F00"/>
                </a:solidFill>
              </a:rPr>
              <a:t>Minimalism: Show only relevant information per screen to avoid overwhelming the user</a:t>
            </a:r>
            <a:endParaRPr sz="16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MyMedic Software Architecture</a:t>
            </a:r>
            <a:endParaRPr/>
          </a:p>
        </p:txBody>
      </p:sp>
      <p:pic>
        <p:nvPicPr>
          <p:cNvPr id="99" name="Google Shape;99;p18" title="arch.png"/>
          <p:cNvPicPr preferRelativeResize="0"/>
          <p:nvPr/>
        </p:nvPicPr>
        <p:blipFill rotWithShape="1">
          <a:blip r:embed="rId3">
            <a:alphaModFix/>
          </a:blip>
          <a:srcRect b="10741" l="10876" r="10593" t="7512"/>
          <a:stretch/>
        </p:blipFill>
        <p:spPr>
          <a:xfrm>
            <a:off x="2000250" y="1021375"/>
            <a:ext cx="5143501" cy="401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Strategy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5B0F00"/>
                </a:solidFill>
              </a:rPr>
              <a:t>TrunkFlow Development:</a:t>
            </a:r>
            <a:endParaRPr b="1" sz="1900"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800"/>
              <a:buChar char="❖"/>
            </a:pPr>
            <a:r>
              <a:rPr lang="en">
                <a:solidFill>
                  <a:srgbClr val="5B0F00"/>
                </a:solidFill>
              </a:rPr>
              <a:t>All production-ready code lives in the main branch</a:t>
            </a:r>
            <a:endParaRPr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❖"/>
            </a:pPr>
            <a:r>
              <a:rPr lang="en">
                <a:solidFill>
                  <a:srgbClr val="5B0F00"/>
                </a:solidFill>
              </a:rPr>
              <a:t>Each feature is developed in a </a:t>
            </a:r>
            <a:r>
              <a:rPr lang="en">
                <a:solidFill>
                  <a:srgbClr val="5B0F00"/>
                </a:solidFill>
              </a:rPr>
              <a:t>separate</a:t>
            </a:r>
            <a:r>
              <a:rPr lang="en">
                <a:solidFill>
                  <a:srgbClr val="5B0F00"/>
                </a:solidFill>
              </a:rPr>
              <a:t> branch, also applies to bug fixes and urgent production fixes</a:t>
            </a:r>
            <a:endParaRPr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❖"/>
            </a:pPr>
            <a:r>
              <a:rPr lang="en">
                <a:solidFill>
                  <a:srgbClr val="5B0F00"/>
                </a:solidFill>
              </a:rPr>
              <a:t>All changes are submitted via pull requests, which must pass automated CI checks and be reviewed by at least one group member</a:t>
            </a:r>
            <a:endParaRPr>
              <a:solidFill>
                <a:srgbClr val="5B0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800"/>
              <a:buChar char="❖"/>
            </a:pPr>
            <a:r>
              <a:rPr lang="en">
                <a:solidFill>
                  <a:srgbClr val="5B0F00"/>
                </a:solidFill>
              </a:rPr>
              <a:t>Merged back to main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Risks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26 Risks Identified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Personel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Communication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Requirements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Management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Technology Stack Proficiency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Design and Implementation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Testing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Integration and Deployment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lang="en">
                <a:solidFill>
                  <a:srgbClr val="5B0F00"/>
                </a:solidFill>
              </a:rPr>
              <a:t>Security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2 already closed</a:t>
            </a:r>
            <a:endParaRPr>
              <a:solidFill>
                <a:srgbClr val="5B0F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2 remain high priority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400"/>
              <a:buChar char="❖"/>
            </a:pPr>
            <a:r>
              <a:rPr lang="en">
                <a:solidFill>
                  <a:srgbClr val="5B0F00"/>
                </a:solidFill>
              </a:rPr>
              <a:t>Recently mitigated risk: Jira and GitHub integration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b="1" lang="en">
                <a:solidFill>
                  <a:srgbClr val="5B0F00"/>
                </a:solidFill>
              </a:rPr>
              <a:t>Issue:</a:t>
            </a:r>
            <a:r>
              <a:rPr lang="en">
                <a:solidFill>
                  <a:srgbClr val="5B0F00"/>
                </a:solidFill>
              </a:rPr>
              <a:t> API failure integrating Jira and GitHub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b="1" lang="en">
                <a:solidFill>
                  <a:srgbClr val="5B0F00"/>
                </a:solidFill>
              </a:rPr>
              <a:t>Effect:</a:t>
            </a:r>
            <a:r>
              <a:rPr lang="en">
                <a:solidFill>
                  <a:srgbClr val="5B0F00"/>
                </a:solidFill>
              </a:rPr>
              <a:t> double the amount of work to manually synchronize two issue repositories</a:t>
            </a:r>
            <a:endParaRPr>
              <a:solidFill>
                <a:srgbClr val="5B0F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200"/>
              <a:buChar char="➢"/>
            </a:pPr>
            <a:r>
              <a:rPr b="1" lang="en">
                <a:solidFill>
                  <a:srgbClr val="5B0F00"/>
                </a:solidFill>
              </a:rPr>
              <a:t>Action Taken: </a:t>
            </a:r>
            <a:r>
              <a:rPr lang="en">
                <a:solidFill>
                  <a:srgbClr val="5B0F00"/>
                </a:solidFill>
              </a:rPr>
              <a:t>Migrate Jira issues to GitHub and begin using GitHub projects</a:t>
            </a:r>
            <a:endParaRPr>
              <a:solidFill>
                <a:srgbClr val="5B0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Tools Infrastructure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218025" y="1308175"/>
            <a:ext cx="8614200" cy="32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Char char="❖"/>
            </a:pPr>
            <a:r>
              <a:rPr lang="en" u="sng">
                <a:solidFill>
                  <a:srgbClr val="85200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Char char="❖"/>
            </a:pPr>
            <a:r>
              <a:rPr lang="en" u="sng">
                <a:solidFill>
                  <a:srgbClr val="85200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Drive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Char char="❖"/>
            </a:pPr>
            <a:r>
              <a:rPr lang="en" u="sng">
                <a:solidFill>
                  <a:srgbClr val="85200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Discord</a:t>
            </a:r>
            <a:endParaRPr>
              <a:solidFill>
                <a:srgbClr val="85200C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5200C"/>
              </a:buClr>
              <a:buSzPts val="1800"/>
              <a:buChar char="❖"/>
            </a:pPr>
            <a:r>
              <a:rPr lang="en">
                <a:solidFill>
                  <a:srgbClr val="85200C"/>
                </a:solidFill>
              </a:rPr>
              <a:t>Docker</a:t>
            </a:r>
            <a:endParaRPr>
              <a:solidFill>
                <a:srgbClr val="85200C"/>
              </a:solidFill>
            </a:endParaRPr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8825" y="89800"/>
            <a:ext cx="1334925" cy="133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75325" y="578375"/>
            <a:ext cx="1656975" cy="148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33175" y="1466938"/>
            <a:ext cx="2854175" cy="160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8323" y="2975623"/>
            <a:ext cx="1766950" cy="17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