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Zilla Slab Highlight"/>
      <p:regular r:id="rId34"/>
    </p:embeddedFont>
    <p:embeddedFont>
      <p:font typeface="PT Sans Narrow"/>
      <p:regular r:id="rId35"/>
      <p:bold r:id="rId36"/>
    </p:embeddedFont>
    <p:embeddedFont>
      <p:font typeface="Roboto Mon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4.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TSansNarrow-regular.fntdata"/><Relationship Id="rId12" Type="http://schemas.openxmlformats.org/officeDocument/2006/relationships/slide" Target="slides/slide6.xml"/><Relationship Id="rId34" Type="http://schemas.openxmlformats.org/officeDocument/2006/relationships/font" Target="fonts/ZillaSlabHighlight-regular.fntdata"/><Relationship Id="rId15" Type="http://schemas.openxmlformats.org/officeDocument/2006/relationships/slide" Target="slides/slide9.xml"/><Relationship Id="rId37" Type="http://schemas.openxmlformats.org/officeDocument/2006/relationships/font" Target="fonts/RobotoMono-regular.fntdata"/><Relationship Id="rId14" Type="http://schemas.openxmlformats.org/officeDocument/2006/relationships/slide" Target="slides/slide8.xml"/><Relationship Id="rId36" Type="http://schemas.openxmlformats.org/officeDocument/2006/relationships/font" Target="fonts/PTSansNarrow-bold.fntdata"/><Relationship Id="rId17" Type="http://schemas.openxmlformats.org/officeDocument/2006/relationships/slide" Target="slides/slide11.xml"/><Relationship Id="rId39" Type="http://schemas.openxmlformats.org/officeDocument/2006/relationships/font" Target="fonts/RobotoMono-italic.fntdata"/><Relationship Id="rId16" Type="http://schemas.openxmlformats.org/officeDocument/2006/relationships/slide" Target="slides/slide10.xml"/><Relationship Id="rId38" Type="http://schemas.openxmlformats.org/officeDocument/2006/relationships/font" Target="fonts/RobotoMon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c419a8b2a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c419a8b2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Hello everyone, good afternoon!</a:t>
            </a:r>
            <a:endParaRPr/>
          </a:p>
          <a:p>
            <a:pPr indent="0" lvl="0" marL="0" rtl="0" algn="l">
              <a:lnSpc>
                <a:spcPct val="115000"/>
              </a:lnSpc>
              <a:spcBef>
                <a:spcPts val="1200"/>
              </a:spcBef>
              <a:spcAft>
                <a:spcPts val="0"/>
              </a:spcAft>
              <a:buClr>
                <a:schemeClr val="dk1"/>
              </a:buClr>
              <a:buSzPts val="1100"/>
              <a:buFont typeface="Arial"/>
              <a:buNone/>
            </a:pPr>
            <a:r>
              <a:rPr lang="en"/>
              <a:t>We are Team 1, presenting MenuMatch, your new go-to restaurant review website. We aim to enhance your dining experience by providing easy access to comprehensive and honest reviews. Thank you for your attention, and we hope you enjoy discovering what MenuMatch has to offer!</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c419a8b2a_1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1c419a8b2a_1_5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6720542a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6720542a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Overview</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backend for </a:t>
            </a:r>
            <a:r>
              <a:rPr b="1" lang="en">
                <a:solidFill>
                  <a:schemeClr val="dk1"/>
                </a:solidFill>
              </a:rPr>
              <a:t>MenuMatch</a:t>
            </a:r>
            <a:r>
              <a:rPr lang="en">
                <a:solidFill>
                  <a:schemeClr val="dk1"/>
                </a:solidFill>
              </a:rPr>
              <a:t> is implemented using </a:t>
            </a:r>
            <a:r>
              <a:rPr b="1" lang="en">
                <a:solidFill>
                  <a:schemeClr val="dk1"/>
                </a:solidFill>
              </a:rPr>
              <a:t>Flask</a:t>
            </a:r>
            <a:r>
              <a:rPr lang="en">
                <a:solidFill>
                  <a:schemeClr val="dk1"/>
                </a:solidFill>
              </a:rPr>
              <a:t>, following the </a:t>
            </a:r>
            <a:r>
              <a:rPr b="1" lang="en">
                <a:solidFill>
                  <a:schemeClr val="dk1"/>
                </a:solidFill>
              </a:rPr>
              <a:t>Model-View-Controller (MVC)</a:t>
            </a:r>
            <a:r>
              <a:rPr lang="en">
                <a:solidFill>
                  <a:schemeClr val="dk1"/>
                </a:solidFill>
              </a:rPr>
              <a:t> architecture for modularity and maintainability. It provides RESTful APIs to serve the frontend and handles user authentication, data storage, and business logic.</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Directory Structure</a:t>
            </a:r>
            <a:endParaRPr b="1">
              <a:solidFill>
                <a:schemeClr val="dk1"/>
              </a:solidFill>
            </a:endParaRPr>
          </a:p>
          <a:p>
            <a:pPr indent="0" lvl="0" marL="0" rtl="0" algn="l">
              <a:spcBef>
                <a:spcPts val="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server/</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app/</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 __init__.py          # App factory and initialization</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 models.py            # Database models (SQLAlchemy ORM)</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 routes.py            # API endpoints</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 services/            # Business logic and reusable functions</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   ├── user_service.py  # User-related logic</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   ├── review_service.py # Review-related logic</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 utils/               # Helper functions (e.g., token validation)</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migrations/              # Database migration scripts</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tests/                   # Unit and integration tests</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requirements.txt         # Python dependencies</a:t>
            </a:r>
            <a:endParaRPr>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rgbClr val="188038"/>
                </a:solidFill>
                <a:latin typeface="Roboto Mono"/>
                <a:ea typeface="Roboto Mono"/>
                <a:cs typeface="Roboto Mono"/>
                <a:sym typeface="Roboto Mono"/>
              </a:rPr>
              <a:t>└── run.py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Components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App Initialization</a:t>
            </a:r>
            <a:r>
              <a:rPr lang="en">
                <a:solidFill>
                  <a:schemeClr val="dk1"/>
                </a:solidFill>
              </a:rPr>
              <a:t> (</a:t>
            </a:r>
            <a:r>
              <a:rPr lang="en">
                <a:solidFill>
                  <a:srgbClr val="188038"/>
                </a:solidFill>
                <a:latin typeface="Roboto Mono"/>
                <a:ea typeface="Roboto Mono"/>
                <a:cs typeface="Roboto Mono"/>
                <a:sym typeface="Roboto Mono"/>
              </a:rPr>
              <a:t>__init__.py</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Configures Flask, SQLAlchemy, and external services like </a:t>
            </a:r>
            <a:r>
              <a:rPr b="1" lang="en">
                <a:solidFill>
                  <a:schemeClr val="dk1"/>
                </a:solidFill>
              </a:rPr>
              <a:t>Auth0/Okta</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Implements the </a:t>
            </a:r>
            <a:r>
              <a:rPr b="1" lang="en">
                <a:solidFill>
                  <a:schemeClr val="dk1"/>
                </a:solidFill>
              </a:rPr>
              <a:t>application factory pattern</a:t>
            </a:r>
            <a:r>
              <a:rPr lang="en">
                <a:solidFill>
                  <a:schemeClr val="dk1"/>
                </a:solidFill>
              </a:rPr>
              <a:t> for scalability.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Models</a:t>
            </a:r>
            <a:r>
              <a:rPr lang="en">
                <a:solidFill>
                  <a:schemeClr val="dk1"/>
                </a:solidFill>
              </a:rPr>
              <a:t> (</a:t>
            </a:r>
            <a:r>
              <a:rPr lang="en">
                <a:solidFill>
                  <a:srgbClr val="188038"/>
                </a:solidFill>
                <a:latin typeface="Roboto Mono"/>
                <a:ea typeface="Roboto Mono"/>
                <a:cs typeface="Roboto Mono"/>
                <a:sym typeface="Roboto Mono"/>
              </a:rPr>
              <a:t>models.py</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Defines database tables using SQLAlchemy ORM.</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Relationships include users, restaurants, reviews, diets, and menu items.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Routes</a:t>
            </a:r>
            <a:r>
              <a:rPr lang="en">
                <a:solidFill>
                  <a:schemeClr val="dk1"/>
                </a:solidFill>
              </a:rPr>
              <a:t> (</a:t>
            </a:r>
            <a:r>
              <a:rPr lang="en">
                <a:solidFill>
                  <a:srgbClr val="188038"/>
                </a:solidFill>
                <a:latin typeface="Roboto Mono"/>
                <a:ea typeface="Roboto Mono"/>
                <a:cs typeface="Roboto Mono"/>
                <a:sym typeface="Roboto Mono"/>
              </a:rPr>
              <a:t>routes.py</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Implements RESTful API endpoints (e.g., </a:t>
            </a:r>
            <a:r>
              <a:rPr lang="en">
                <a:solidFill>
                  <a:srgbClr val="188038"/>
                </a:solidFill>
                <a:latin typeface="Roboto Mono"/>
                <a:ea typeface="Roboto Mono"/>
                <a:cs typeface="Roboto Mono"/>
                <a:sym typeface="Roboto Mono"/>
              </a:rPr>
              <a:t>/reviews</a:t>
            </a:r>
            <a:r>
              <a:rPr lang="en">
                <a:solidFill>
                  <a:schemeClr val="dk1"/>
                </a:solidFill>
              </a:rPr>
              <a:t>, </a:t>
            </a:r>
            <a:r>
              <a:rPr lang="en">
                <a:solidFill>
                  <a:srgbClr val="188038"/>
                </a:solidFill>
                <a:latin typeface="Roboto Mono"/>
                <a:ea typeface="Roboto Mono"/>
                <a:cs typeface="Roboto Mono"/>
                <a:sym typeface="Roboto Mono"/>
              </a:rPr>
              <a:t>/restaurants</a:t>
            </a:r>
            <a:r>
              <a:rPr lang="en">
                <a:solidFill>
                  <a:schemeClr val="dk1"/>
                </a:solidFill>
              </a:rPr>
              <a:t>, </a:t>
            </a:r>
            <a:r>
              <a:rPr lang="en">
                <a:solidFill>
                  <a:srgbClr val="188038"/>
                </a:solidFill>
                <a:latin typeface="Roboto Mono"/>
                <a:ea typeface="Roboto Mono"/>
                <a:cs typeface="Roboto Mono"/>
                <a:sym typeface="Roboto Mono"/>
              </a:rPr>
              <a:t>/users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Uses Flask-RESTful for route organization.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Services</a:t>
            </a:r>
            <a:r>
              <a:rPr lang="en">
                <a:solidFill>
                  <a:schemeClr val="dk1"/>
                </a:solidFill>
              </a:rPr>
              <a:t> (</a:t>
            </a:r>
            <a:r>
              <a:rPr lang="en">
                <a:solidFill>
                  <a:srgbClr val="188038"/>
                </a:solidFill>
                <a:latin typeface="Roboto Mono"/>
                <a:ea typeface="Roboto Mono"/>
                <a:cs typeface="Roboto Mono"/>
                <a:sym typeface="Roboto Mono"/>
              </a:rPr>
              <a:t>services/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Contains reusable business logic (e.g., user authentication, review validation).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Decouples application logic from the routes for better testability.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Utilities</a:t>
            </a:r>
            <a:r>
              <a:rPr lang="en">
                <a:solidFill>
                  <a:schemeClr val="dk1"/>
                </a:solidFill>
              </a:rPr>
              <a:t> (</a:t>
            </a:r>
            <a:r>
              <a:rPr lang="en">
                <a:solidFill>
                  <a:srgbClr val="188038"/>
                </a:solidFill>
                <a:latin typeface="Roboto Mono"/>
                <a:ea typeface="Roboto Mono"/>
                <a:cs typeface="Roboto Mono"/>
                <a:sym typeface="Roboto Mono"/>
              </a:rPr>
              <a:t>utils/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Helper functions like token validation, input sanitization, and error handling.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Features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Authentication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Integrated with </a:t>
            </a:r>
            <a:r>
              <a:rPr b="1" lang="en">
                <a:solidFill>
                  <a:schemeClr val="dk1"/>
                </a:solidFill>
              </a:rPr>
              <a:t>Auth0/Okta</a:t>
            </a:r>
            <a:r>
              <a:rPr lang="en">
                <a:solidFill>
                  <a:schemeClr val="dk1"/>
                </a:solidFill>
              </a:rPr>
              <a:t> for secure OAuth 2.0-based user authentication.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Validates tokens in protected endpoints.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Database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SQLAlchemy ORM with SQLite (development) and PostgreSQL (production).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Used Alembic for database migrations.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Error Handling</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Centralized error-handling middleware for consistent API responses.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c419a8b2a_3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31c419a8b2a_3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c419a8b2a_1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31c419a8b2a_1_8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6720542a0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6720542a0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6720542a0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6720542a0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c419a8b2a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c419a8b2a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For the frontend framework we have used react, </a:t>
            </a:r>
            <a:r>
              <a:rPr lang="en">
                <a:solidFill>
                  <a:schemeClr val="dk1"/>
                </a:solidFill>
              </a:rPr>
              <a:t>Its ability to create dynamic, responsive applications aligns perfectly with the real-time features we aim to deliver, such as restaurant searches and filtering. Additionally, React's modular structure ensures our application remains scalable and easy to maintain as it evolves.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Features using react:</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Reusable Components: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Search Bar:</a:t>
            </a:r>
            <a:r>
              <a:rPr lang="en">
                <a:solidFill>
                  <a:schemeClr val="dk1"/>
                </a:solidFill>
              </a:rPr>
              <a:t> Handles user inputs and dropdowns for filtering by cuisine or preferences.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Restaurant Cards:</a:t>
            </a:r>
            <a:r>
              <a:rPr lang="en">
                <a:solidFill>
                  <a:schemeClr val="dk1"/>
                </a:solidFill>
              </a:rPr>
              <a:t> Displays restaurant details like name, cuisine, ratings, and location.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State Management: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Local State:</a:t>
            </a:r>
            <a:r>
              <a:rPr lang="en">
                <a:solidFill>
                  <a:schemeClr val="dk1"/>
                </a:solidFill>
              </a:rPr>
              <a:t> Manages UI elements.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For Global State:</a:t>
            </a:r>
            <a:r>
              <a:rPr lang="en">
                <a:solidFill>
                  <a:schemeClr val="dk1"/>
                </a:solidFill>
              </a:rPr>
              <a:t> Tools like Redux or Context API manage user authentication and Google API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Efficient DOM Updates: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React’s virtual document object model ensures smooth performance during frequent updates, such as search and filter changes.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c419a8b2a_1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c419a8b2a_1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Tailwind CSS a styling framework that accelerates UI development with utility classes, creating a cohesive design that aligns with MenuMatch’s food discovery theme.</a:t>
            </a:r>
            <a:endParaRPr/>
          </a:p>
          <a:p>
            <a:pPr indent="0" lvl="0" marL="0" rtl="0" algn="l">
              <a:spcBef>
                <a:spcPts val="0"/>
              </a:spcBef>
              <a:spcAft>
                <a:spcPts val="0"/>
              </a:spcAft>
              <a:buClr>
                <a:schemeClr val="dk1"/>
              </a:buClr>
              <a:buSzPts val="1100"/>
              <a:buFont typeface="Arial"/>
              <a:buNone/>
            </a:pPr>
            <a:r>
              <a:rPr lang="en"/>
              <a:t>It allows for quick customization to craft a polished and user-friendly interface. And </a:t>
            </a:r>
            <a:endParaRPr/>
          </a:p>
          <a:p>
            <a:pPr indent="0" lvl="0" marL="0" rtl="0" algn="l">
              <a:spcBef>
                <a:spcPts val="0"/>
              </a:spcBef>
              <a:spcAft>
                <a:spcPts val="0"/>
              </a:spcAft>
              <a:buClr>
                <a:schemeClr val="dk1"/>
              </a:buClr>
              <a:buSzPts val="1100"/>
              <a:buFont typeface="Arial"/>
              <a:buNone/>
            </a:pPr>
            <a:r>
              <a:rPr lang="en"/>
              <a:t>Ensures consistent design across components, maintaining a professional appearance.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have used, React Router Document object model that powers seamless navigation within our single-page application, enabling users to switch pages without full reloads. </a:t>
            </a:r>
            <a:endParaRPr/>
          </a:p>
          <a:p>
            <a:pPr indent="0" lvl="0" marL="0" rtl="0" algn="l">
              <a:spcBef>
                <a:spcPts val="0"/>
              </a:spcBef>
              <a:spcAft>
                <a:spcPts val="0"/>
              </a:spcAft>
              <a:buNone/>
            </a:pPr>
            <a:r>
              <a:rPr lang="en"/>
              <a:t>I</a:t>
            </a:r>
            <a:r>
              <a:rPr lang="en"/>
              <a:t>t </a:t>
            </a:r>
            <a:r>
              <a:rPr lang="en"/>
              <a:t>Enhances user experience with intuitive navigation between key pages like Home, Map, and Login/Signup. </a:t>
            </a:r>
            <a:endParaRPr/>
          </a:p>
          <a:p>
            <a:pPr indent="0" lvl="0" marL="0" rtl="0" algn="l">
              <a:spcBef>
                <a:spcPts val="0"/>
              </a:spcBef>
              <a:spcAft>
                <a:spcPts val="0"/>
              </a:spcAft>
              <a:buNone/>
            </a:pPr>
            <a:r>
              <a:rPr lang="en"/>
              <a:t>Implements route-based code splitting to optimize performance, reducing load times by loading only the required components for each page.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c419a8b2a_3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These are the frontend features: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Search Bar: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created a dynamic, filterable search bar that enables users to easily find restaurants based on specific criteria,     like food type and dietary preferences.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features real-time filtering, ensuring users see immediate results as they</a:t>
            </a:r>
            <a:r>
              <a:rPr lang="en">
                <a:solidFill>
                  <a:schemeClr val="dk1"/>
                </a:solidFill>
              </a:rPr>
              <a:t> </a:t>
            </a:r>
            <a:r>
              <a:rPr lang="en">
                <a:solidFill>
                  <a:schemeClr val="dk1"/>
                </a:solidFill>
              </a:rPr>
              <a:t>adjust filters.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Restaurant Cards: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Reusable restaurant cards were designed to display essential details like name, ratings, cuisine type, and distance.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These cards use conditional rendering, dynamically updating with data fetched from the backend to reflect the most current information.</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Maps Integration: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An interactive map was integrated to visually display restaurant locations, making it easier for users to navigate.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Features like zoom and location markers ensure smooth interaction and a user-friendly map experience.</a:t>
            </a:r>
            <a:endParaRPr>
              <a:solidFill>
                <a:schemeClr val="dk1"/>
              </a:solidFill>
            </a:endParaRPr>
          </a:p>
          <a:p>
            <a:pPr indent="0" lvl="0" marL="0" rtl="0" algn="l">
              <a:spcBef>
                <a:spcPts val="1200"/>
              </a:spcBef>
              <a:spcAft>
                <a:spcPts val="0"/>
              </a:spcAft>
              <a:buNone/>
            </a:pPr>
            <a:r>
              <a:t/>
            </a:r>
            <a:endParaRPr/>
          </a:p>
        </p:txBody>
      </p:sp>
      <p:sp>
        <p:nvSpPr>
          <p:cNvPr id="251" name="Google Shape;251;g31c419a8b2a_3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6720542a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6720542a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6720542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6720542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6720542a0_1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6720542a0_1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Responsive Design: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leveraged React for dynamic component rendering and Tailwind CSS to achieve a mobile-first, responsive design.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ensures the app adapts seamlessly to various screen sizes, providing an optimal user experience across mobile and desktop devices.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State Management: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React's state management was used to handle user inputs like search filters and data fetched from APIs, such as restaurant details.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enables real-time updates and ensures smooth data flow without requiring page reloads, enhancing the interactivity of the app.</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6720542a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6720542a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slide outlines our testing strategy, highlighting the key testing types we utilized and an example test case. Testing ensures that our application is functional, reliable, and secure.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performed </a:t>
            </a:r>
            <a:r>
              <a:rPr b="1" lang="en">
                <a:solidFill>
                  <a:schemeClr val="dk1"/>
                </a:solidFill>
              </a:rPr>
              <a:t>unit testing</a:t>
            </a:r>
            <a:r>
              <a:rPr lang="en">
                <a:solidFill>
                  <a:schemeClr val="dk1"/>
                </a:solidFill>
              </a:rPr>
              <a:t> to validate the functionality of individual components, ensuring API responses and frontend state management were correct. </a:t>
            </a:r>
            <a:r>
              <a:rPr b="1" lang="en">
                <a:solidFill>
                  <a:schemeClr val="dk1"/>
                </a:solidFill>
              </a:rPr>
              <a:t>Integration testing</a:t>
            </a:r>
            <a:r>
              <a:rPr lang="en">
                <a:solidFill>
                  <a:schemeClr val="dk1"/>
                </a:solidFill>
              </a:rPr>
              <a:t> was used to verify seamless communication between the frontend and backend via API calls. </a:t>
            </a:r>
            <a:r>
              <a:rPr b="1" lang="en">
                <a:solidFill>
                  <a:schemeClr val="dk1"/>
                </a:solidFill>
              </a:rPr>
              <a:t>End-to-end testing</a:t>
            </a:r>
            <a:r>
              <a:rPr lang="en">
                <a:solidFill>
                  <a:schemeClr val="dk1"/>
                </a:solidFill>
              </a:rPr>
              <a:t> simulated complete user workflows, such as filtering restaurants, to ensure the system worked as intended from a user’s perspective. We also conducted </a:t>
            </a:r>
            <a:r>
              <a:rPr b="1" lang="en">
                <a:solidFill>
                  <a:schemeClr val="dk1"/>
                </a:solidFill>
              </a:rPr>
              <a:t>regression testing</a:t>
            </a:r>
            <a:r>
              <a:rPr lang="en">
                <a:solidFill>
                  <a:schemeClr val="dk1"/>
                </a:solidFill>
              </a:rPr>
              <a:t> to ensure that newly added features or bug fixes did not disrupt existing functionality, and </a:t>
            </a:r>
            <a:r>
              <a:rPr b="1" lang="en">
                <a:solidFill>
                  <a:schemeClr val="dk1"/>
                </a:solidFill>
              </a:rPr>
              <a:t>security testing</a:t>
            </a:r>
            <a:r>
              <a:rPr lang="en">
                <a:solidFill>
                  <a:schemeClr val="dk1"/>
                </a:solidFill>
              </a:rPr>
              <a:t> to validate OAuth 2.0 authentication and address vulnerabilities like SQL injection and XSS. </a:t>
            </a:r>
            <a:r>
              <a:rPr lang="en">
                <a:solidFill>
                  <a:schemeClr val="dk1"/>
                </a:solidFill>
              </a:rPr>
              <a:t>A representative test case is 'Filter Restaurants by Vegan Food,' where the user logs in, selects 'Vegan' from the dietary preferences filter, and submits the search. The expected outcome is a list of restaurants offering vegan options, confirming the feature works as intended.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the metrics, our </a:t>
            </a:r>
            <a:r>
              <a:rPr b="1" lang="en">
                <a:solidFill>
                  <a:schemeClr val="dk1"/>
                </a:solidFill>
              </a:rPr>
              <a:t>code coverage</a:t>
            </a:r>
            <a:r>
              <a:rPr lang="en">
                <a:solidFill>
                  <a:schemeClr val="dk1"/>
                </a:solidFill>
              </a:rPr>
              <a:t> for the backend reached 85%, ensuring thorough validation of the codebase. We achieved a </a:t>
            </a:r>
            <a:r>
              <a:rPr b="1" lang="en">
                <a:solidFill>
                  <a:schemeClr val="dk1"/>
                </a:solidFill>
              </a:rPr>
              <a:t>test pass rate</a:t>
            </a:r>
            <a:r>
              <a:rPr lang="en">
                <a:solidFill>
                  <a:schemeClr val="dk1"/>
                </a:solidFill>
              </a:rPr>
              <a:t> of 95%, indicating strong stability and reliability. The </a:t>
            </a:r>
            <a:r>
              <a:rPr b="1" lang="en">
                <a:solidFill>
                  <a:schemeClr val="dk1"/>
                </a:solidFill>
              </a:rPr>
              <a:t>defect density</a:t>
            </a:r>
            <a:r>
              <a:rPr lang="en">
                <a:solidFill>
                  <a:schemeClr val="dk1"/>
                </a:solidFill>
              </a:rPr>
              <a:t> was measured at 5 defects per 100 lines of code, and we successfully resolved all reported issues, maintaining a </a:t>
            </a:r>
            <a:r>
              <a:rPr b="1" lang="en">
                <a:solidFill>
                  <a:schemeClr val="dk1"/>
                </a:solidFill>
              </a:rPr>
              <a:t>defect fix rate</a:t>
            </a:r>
            <a:r>
              <a:rPr lang="en">
                <a:solidFill>
                  <a:schemeClr val="dk1"/>
                </a:solidFill>
              </a:rPr>
              <a:t> of 100%. These metrics reflect a well-tested, stable, and production-ready system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Code Coverage</a:t>
            </a:r>
            <a:r>
              <a:rPr lang="en">
                <a:solidFill>
                  <a:schemeClr val="dk1"/>
                </a:solidFill>
              </a:rPr>
              <a:t>: Backend: 85%</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 Pass Rate</a:t>
            </a:r>
            <a:r>
              <a:rPr lang="en">
                <a:solidFill>
                  <a:schemeClr val="dk1"/>
                </a:solidFill>
              </a:rPr>
              <a:t>: 95%</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Defect Density</a:t>
            </a:r>
            <a:r>
              <a:rPr lang="en">
                <a:solidFill>
                  <a:schemeClr val="dk1"/>
                </a:solidFill>
              </a:rPr>
              <a:t>: 5 defects per 100 lines of code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Defect Fix Rate</a:t>
            </a:r>
            <a:r>
              <a:rPr lang="en">
                <a:solidFill>
                  <a:schemeClr val="dk1"/>
                </a:solidFill>
              </a:rPr>
              <a:t>: 100%</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Tools Used</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Pytest</a:t>
            </a:r>
            <a:r>
              <a:rPr lang="en">
                <a:solidFill>
                  <a:schemeClr val="dk1"/>
                </a:solidFill>
              </a:rPr>
              <a:t> and </a:t>
            </a:r>
            <a:r>
              <a:rPr b="1" lang="en">
                <a:solidFill>
                  <a:schemeClr val="dk1"/>
                </a:solidFill>
              </a:rPr>
              <a:t>Postman</a:t>
            </a:r>
            <a:r>
              <a:rPr lang="en">
                <a:solidFill>
                  <a:schemeClr val="dk1"/>
                </a:solidFill>
              </a:rPr>
              <a:t> for various testing needs.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6720542a0_1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6720542a0_1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This slide focuses on the key metrics we used to ensure the quality of our software throughout the development process.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slide highlights the key metrics we used to ensure software quality. </a:t>
            </a:r>
            <a:r>
              <a:rPr b="1" lang="en">
                <a:solidFill>
                  <a:schemeClr val="dk1"/>
                </a:solidFill>
              </a:rPr>
              <a:t>Lines of Code (LOC)</a:t>
            </a:r>
            <a:r>
              <a:rPr lang="en">
                <a:solidFill>
                  <a:schemeClr val="dk1"/>
                </a:solidFill>
              </a:rPr>
              <a:t> measured the size and complexity of the codebase, while </a:t>
            </a:r>
            <a:r>
              <a:rPr b="1" lang="en">
                <a:solidFill>
                  <a:schemeClr val="dk1"/>
                </a:solidFill>
              </a:rPr>
              <a:t>Cyclomatic Complexity</a:t>
            </a:r>
            <a:r>
              <a:rPr lang="en">
                <a:solidFill>
                  <a:schemeClr val="dk1"/>
                </a:solidFill>
              </a:rPr>
              <a:t> tracked the number of independent paths in the code to identify areas of higher risk. We monitored the </a:t>
            </a:r>
            <a:r>
              <a:rPr b="1" lang="en">
                <a:solidFill>
                  <a:schemeClr val="dk1"/>
                </a:solidFill>
              </a:rPr>
              <a:t>Defect Rate</a:t>
            </a:r>
            <a:r>
              <a:rPr lang="en">
                <a:solidFill>
                  <a:schemeClr val="dk1"/>
                </a:solidFill>
              </a:rPr>
              <a:t>, measuring bugs per 1,000 lines of code, to track software quality throughout development. The </a:t>
            </a:r>
            <a:r>
              <a:rPr b="1" lang="en">
                <a:solidFill>
                  <a:schemeClr val="dk1"/>
                </a:solidFill>
              </a:rPr>
              <a:t>Number of Test Cases</a:t>
            </a:r>
            <a:r>
              <a:rPr lang="en">
                <a:solidFill>
                  <a:schemeClr val="dk1"/>
                </a:solidFill>
              </a:rPr>
              <a:t> ensured comprehensive test coverage, and the </a:t>
            </a:r>
            <a:r>
              <a:rPr b="1" lang="en">
                <a:solidFill>
                  <a:schemeClr val="dk1"/>
                </a:solidFill>
              </a:rPr>
              <a:t>Test Case Pass Rate</a:t>
            </a:r>
            <a:r>
              <a:rPr lang="en">
                <a:solidFill>
                  <a:schemeClr val="dk1"/>
                </a:solidFill>
              </a:rPr>
              <a:t> measured the stability and reliability of the system. Lastly, we tracked </a:t>
            </a:r>
            <a:r>
              <a:rPr b="1" lang="en">
                <a:solidFill>
                  <a:schemeClr val="dk1"/>
                </a:solidFill>
              </a:rPr>
              <a:t>Cost in Person-Hours</a:t>
            </a:r>
            <a:r>
              <a:rPr lang="en">
                <a:solidFill>
                  <a:schemeClr val="dk1"/>
                </a:solidFill>
              </a:rPr>
              <a:t> to evaluate productivity and project efficiency. Together, these metrics helped us deliver a reliable and robust product."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6720542a0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6720542a0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6720542a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6720542a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During the Implementation Phase</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User Authentication &amp; Authorization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integrated </a:t>
            </a:r>
            <a:r>
              <a:rPr b="1" lang="en">
                <a:solidFill>
                  <a:schemeClr val="dk1"/>
                </a:solidFill>
              </a:rPr>
              <a:t>Auth0/Okta</a:t>
            </a:r>
            <a:r>
              <a:rPr lang="en">
                <a:solidFill>
                  <a:schemeClr val="dk1"/>
                </a:solidFill>
              </a:rPr>
              <a:t> to handle user authentication and authorization.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These platforms leverage </a:t>
            </a:r>
            <a:r>
              <a:rPr b="1" lang="en">
                <a:solidFill>
                  <a:schemeClr val="dk1"/>
                </a:solidFill>
              </a:rPr>
              <a:t>OAuth 2.0</a:t>
            </a:r>
            <a:r>
              <a:rPr lang="en">
                <a:solidFill>
                  <a:schemeClr val="dk1"/>
                </a:solidFill>
              </a:rPr>
              <a:t> and </a:t>
            </a:r>
            <a:r>
              <a:rPr b="1" lang="en">
                <a:solidFill>
                  <a:schemeClr val="dk1"/>
                </a:solidFill>
              </a:rPr>
              <a:t>OpenID Connect protocols</a:t>
            </a:r>
            <a:r>
              <a:rPr lang="en">
                <a:solidFill>
                  <a:schemeClr val="dk1"/>
                </a:solidFill>
              </a:rPr>
              <a:t>, ensuring secure and standardized authentication flows.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Single Sign-On (SSO)</a:t>
            </a:r>
            <a:r>
              <a:rPr lang="en">
                <a:solidFill>
                  <a:schemeClr val="dk1"/>
                </a:solidFill>
              </a:rPr>
              <a:t> was enabled for seamless login experiences across platforms.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Implemented </a:t>
            </a:r>
            <a:r>
              <a:rPr b="1" lang="en">
                <a:solidFill>
                  <a:schemeClr val="dk1"/>
                </a:solidFill>
              </a:rPr>
              <a:t>Role-Based Access Control (RBAC)</a:t>
            </a:r>
            <a:r>
              <a:rPr lang="en">
                <a:solidFill>
                  <a:schemeClr val="dk1"/>
                </a:solidFill>
              </a:rPr>
              <a:t> in Auth0/Okta to manage permissions based on user roles, such as admins and regular users.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API Security</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Secured all backend APIs using </a:t>
            </a:r>
            <a:r>
              <a:rPr b="1" lang="en">
                <a:solidFill>
                  <a:schemeClr val="dk1"/>
                </a:solidFill>
              </a:rPr>
              <a:t>access tokens</a:t>
            </a:r>
            <a:r>
              <a:rPr lang="en">
                <a:solidFill>
                  <a:schemeClr val="dk1"/>
                </a:solidFill>
              </a:rPr>
              <a:t> issued by Auth0/Okta.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Backend endpoints validate these tokens to ensure that only authenticated users can access or modify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Security</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Encrypted sensitive user data both </a:t>
            </a:r>
            <a:r>
              <a:rPr b="1" lang="en">
                <a:solidFill>
                  <a:schemeClr val="dk1"/>
                </a:solidFill>
              </a:rPr>
              <a:t>in transit</a:t>
            </a:r>
            <a:r>
              <a:rPr lang="en">
                <a:solidFill>
                  <a:schemeClr val="dk1"/>
                </a:solidFill>
              </a:rPr>
              <a:t> (via HTTPS) and </a:t>
            </a:r>
            <a:r>
              <a:rPr b="1" lang="en">
                <a:solidFill>
                  <a:schemeClr val="dk1"/>
                </a:solidFill>
              </a:rPr>
              <a:t>at rest</a:t>
            </a:r>
            <a:r>
              <a:rPr lang="en">
                <a:solidFill>
                  <a:schemeClr val="dk1"/>
                </a:solidFill>
              </a:rPr>
              <a:t> (using secure database configurations).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Used </a:t>
            </a:r>
            <a:r>
              <a:rPr b="1" lang="en">
                <a:solidFill>
                  <a:schemeClr val="dk1"/>
                </a:solidFill>
              </a:rPr>
              <a:t>secure cookie storage</a:t>
            </a:r>
            <a:r>
              <a:rPr lang="en">
                <a:solidFill>
                  <a:schemeClr val="dk1"/>
                </a:solidFill>
              </a:rPr>
              <a:t> to store session information, mitigating risks of session hijacking.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During the Testing Phase</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Security Testing</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Verified proper </a:t>
            </a:r>
            <a:r>
              <a:rPr b="1" lang="en">
                <a:solidFill>
                  <a:schemeClr val="dk1"/>
                </a:solidFill>
              </a:rPr>
              <a:t>token validation</a:t>
            </a:r>
            <a:r>
              <a:rPr lang="en">
                <a:solidFill>
                  <a:schemeClr val="dk1"/>
                </a:solidFill>
              </a:rPr>
              <a:t> and handling of token expiration to prevent unauthorized access.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Conducted </a:t>
            </a:r>
            <a:r>
              <a:rPr b="1" lang="en">
                <a:solidFill>
                  <a:schemeClr val="dk1"/>
                </a:solidFill>
              </a:rPr>
              <a:t>penetration testing</a:t>
            </a:r>
            <a:r>
              <a:rPr lang="en">
                <a:solidFill>
                  <a:schemeClr val="dk1"/>
                </a:solidFill>
              </a:rPr>
              <a:t> to identify and address vulnerabilities like token replay attacks or session hijacking.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Key Iteration Challenge</a:t>
            </a:r>
            <a:r>
              <a:rPr lang="en">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Initially used </a:t>
            </a:r>
            <a:r>
              <a:rPr b="1" lang="en">
                <a:solidFill>
                  <a:schemeClr val="dk1"/>
                </a:solidFill>
              </a:rPr>
              <a:t>JWT tokens</a:t>
            </a:r>
            <a:r>
              <a:rPr lang="en">
                <a:solidFill>
                  <a:schemeClr val="dk1"/>
                </a:solidFill>
              </a:rPr>
              <a:t> for authentication, but they posed security concerns.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Transitioned to </a:t>
            </a:r>
            <a:r>
              <a:rPr b="1" lang="en">
                <a:solidFill>
                  <a:schemeClr val="dk1"/>
                </a:solidFill>
              </a:rPr>
              <a:t>Auth0/Okta</a:t>
            </a:r>
            <a:r>
              <a:rPr lang="en">
                <a:solidFill>
                  <a:schemeClr val="dk1"/>
                </a:solidFill>
              </a:rPr>
              <a:t> for enhanced security, which resolved these issues by adding extra layers of protection for user authentication.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Ongoing Security Practices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Monitoring</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Continuously monitor user authentication logs through </a:t>
            </a:r>
            <a:r>
              <a:rPr b="1" lang="en">
                <a:solidFill>
                  <a:schemeClr val="dk1"/>
                </a:solidFill>
              </a:rPr>
              <a:t>Auth0/Okta dashboards</a:t>
            </a:r>
            <a:r>
              <a:rPr lang="en">
                <a:solidFill>
                  <a:schemeClr val="dk1"/>
                </a:solidFill>
              </a:rPr>
              <a:t> to detect suspicious activity.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Regular Updates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Dependencies are frequently updated to incorporate the latest </a:t>
            </a:r>
            <a:r>
              <a:rPr b="1" lang="en">
                <a:solidFill>
                  <a:schemeClr val="dk1"/>
                </a:solidFill>
              </a:rPr>
              <a:t>security patches</a:t>
            </a:r>
            <a:r>
              <a:rPr lang="en">
                <a:solidFill>
                  <a:schemeClr val="dk1"/>
                </a:solidFill>
              </a:rPr>
              <a:t> and avoid vulnerabilities from outdated libraries.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Security Reviews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Conduct thorough </a:t>
            </a:r>
            <a:r>
              <a:rPr b="1" lang="en">
                <a:solidFill>
                  <a:schemeClr val="dk1"/>
                </a:solidFill>
              </a:rPr>
              <a:t>security reviews</a:t>
            </a:r>
            <a:r>
              <a:rPr lang="en">
                <a:solidFill>
                  <a:schemeClr val="dk1"/>
                </a:solidFill>
              </a:rPr>
              <a:t> for every new feature before deployment to identify and resolve potential risks.</a:t>
            </a:r>
            <a:endParaRPr>
              <a:solidFill>
                <a:schemeClr val="dk1"/>
              </a:solidFill>
            </a:endParaRPr>
          </a:p>
          <a:p>
            <a:pPr indent="0" lvl="0" marL="0" rtl="0" algn="l">
              <a:spcBef>
                <a:spcPts val="1200"/>
              </a:spcBef>
              <a:spcAft>
                <a:spcPts val="0"/>
              </a:spcAft>
              <a:buNone/>
            </a:pPr>
            <a:r>
              <a:rPr b="1" lang="en">
                <a:solidFill>
                  <a:schemeClr val="dk1"/>
                </a:solidFill>
              </a:rPr>
              <a:t> </a:t>
            </a:r>
            <a:endParaRPr b="1">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c419a8b2a_3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31c419a8b2a_3_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c419a8b2a_3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31c419a8b2a_3_1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c419a8b2a_1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c419a8b2a_1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6720542a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6720542a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take a look at our agenda for today’s presentation. We will start with the </a:t>
            </a:r>
            <a:r>
              <a:rPr b="1" lang="en">
                <a:solidFill>
                  <a:schemeClr val="dk1"/>
                </a:solidFill>
              </a:rPr>
              <a:t>Requirement Analysis</a:t>
            </a:r>
            <a:r>
              <a:rPr lang="en">
                <a:solidFill>
                  <a:schemeClr val="dk1"/>
                </a:solidFill>
              </a:rPr>
              <a:t>, where we detail how we gathered and defined the needs for MenuMatch. Next, we'll discuss the </a:t>
            </a:r>
            <a:r>
              <a:rPr b="1" lang="en">
                <a:solidFill>
                  <a:schemeClr val="dk1"/>
                </a:solidFill>
              </a:rPr>
              <a:t>Design</a:t>
            </a:r>
            <a:r>
              <a:rPr lang="en">
                <a:solidFill>
                  <a:schemeClr val="dk1"/>
                </a:solidFill>
              </a:rPr>
              <a:t> phase, outlining the architectural and user interface designs.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Following that, we'll move into the </a:t>
            </a:r>
            <a:r>
              <a:rPr b="1" lang="en">
                <a:solidFill>
                  <a:schemeClr val="dk1"/>
                </a:solidFill>
              </a:rPr>
              <a:t>Implementation</a:t>
            </a:r>
            <a:r>
              <a:rPr lang="en">
                <a:solidFill>
                  <a:schemeClr val="dk1"/>
                </a:solidFill>
              </a:rPr>
              <a:t> section, where we'll talk about how our development process brought the design to life. After implementation, we'll cover the </a:t>
            </a:r>
            <a:r>
              <a:rPr b="1" lang="en">
                <a:solidFill>
                  <a:schemeClr val="dk1"/>
                </a:solidFill>
              </a:rPr>
              <a:t>Testing</a:t>
            </a:r>
            <a:r>
              <a:rPr lang="en">
                <a:solidFill>
                  <a:schemeClr val="dk1"/>
                </a:solidFill>
              </a:rPr>
              <a:t> phase to demonstrate the methods and results of our rigorous quality assurance practices.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We'll then delve into the </a:t>
            </a:r>
            <a:r>
              <a:rPr b="1" lang="en">
                <a:solidFill>
                  <a:schemeClr val="dk1"/>
                </a:solidFill>
              </a:rPr>
              <a:t>Security</a:t>
            </a:r>
            <a:r>
              <a:rPr lang="en">
                <a:solidFill>
                  <a:schemeClr val="dk1"/>
                </a:solidFill>
              </a:rPr>
              <a:t> measures we've implemented to protect both user data and our service. This is followed by </a:t>
            </a:r>
            <a:r>
              <a:rPr b="1" lang="en">
                <a:solidFill>
                  <a:schemeClr val="dk1"/>
                </a:solidFill>
              </a:rPr>
              <a:t>Configuration and Deployment</a:t>
            </a:r>
            <a:r>
              <a:rPr lang="en">
                <a:solidFill>
                  <a:schemeClr val="dk1"/>
                </a:solidFill>
              </a:rPr>
              <a:t>, where we'll explain how we've set up and launched MenuMatch for public use.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Lastly, we’ll wrap up with a </a:t>
            </a:r>
            <a:r>
              <a:rPr b="1" lang="en">
                <a:solidFill>
                  <a:schemeClr val="dk1"/>
                </a:solidFill>
              </a:rPr>
              <a:t>Demo</a:t>
            </a:r>
            <a:r>
              <a:rPr lang="en">
                <a:solidFill>
                  <a:schemeClr val="dk1"/>
                </a:solidFill>
              </a:rPr>
              <a:t> of MenuMatch, showcasing the real-time functionality of our platform.</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6720542a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6720542a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Welcome to an overview of MenuMatch, a platform tailored for finding restaurants that cater to specific dietary needs like vegan, halal, and gluten-free options. Our motivation stems from the challenge many face, especially international students and health-conscious individuals in Boston, in locating suitable dining options. Existing services like Google Maps lack the necessary dietary filters.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Goals</a:t>
            </a:r>
            <a:r>
              <a:rPr lang="en" sz="1200">
                <a:solidFill>
                  <a:schemeClr val="dk1"/>
                </a:solidFill>
              </a:rPr>
              <a:t>: MenuMatch aims to fill this gap by providing personalized, curated restaurant reviews based on dietary preferences, bridging the gap between generic platforms and specialized dietary needs.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c419a8b2a_1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section, we'll delve into the functional requirements that define what MenuMatch must do to serve our users effectively.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Overview</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Dietary Filters</a:t>
            </a:r>
            <a:r>
              <a:rPr lang="en">
                <a:solidFill>
                  <a:schemeClr val="dk1"/>
                </a:solidFill>
              </a:rPr>
              <a:t>: Users can seamlessly filter restaurants by dietary preferences, such as vegan, halal, or gluten-free, making it easy to find meals that meet their needs.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Authentication and Authorization</a:t>
            </a:r>
            <a:r>
              <a:rPr lang="en">
                <a:solidFill>
                  <a:schemeClr val="dk1"/>
                </a:solidFill>
              </a:rPr>
              <a:t>: We ensure secure access by using robust platforms like Auth0 or Okta for user authentication and authorization.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Review and Rating System</a:t>
            </a:r>
            <a:r>
              <a:rPr lang="en">
                <a:solidFill>
                  <a:schemeClr val="dk1"/>
                </a:solidFill>
              </a:rPr>
              <a:t>: Our platform allows users to post reviews and rate menu items and restaurants, providing valuable feedback and insights to the community.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Sequence Diagram</a:t>
            </a:r>
            <a:r>
              <a:rPr lang="en">
                <a:solidFill>
                  <a:schemeClr val="dk1"/>
                </a:solidFill>
              </a:rPr>
              <a:t>: Next, we’ll look at the sequence diagram which outlines the user-system interaction: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User Registration and Login</a:t>
            </a:r>
            <a:r>
              <a:rPr lang="en">
                <a:solidFill>
                  <a:schemeClr val="dk1"/>
                </a:solidFill>
              </a:rPr>
              <a:t>: This is where users start their journey with us, registering and logging into our system.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Browsing and Filtering</a:t>
            </a:r>
            <a:r>
              <a:rPr lang="en">
                <a:solidFill>
                  <a:schemeClr val="dk1"/>
                </a:solidFill>
              </a:rPr>
              <a:t>: Users can browse restaurants and apply filters based on their dietary restrictions.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Submitting Reviews and Ratings</a:t>
            </a:r>
            <a:r>
              <a:rPr lang="en">
                <a:solidFill>
                  <a:schemeClr val="dk1"/>
                </a:solidFill>
              </a:rPr>
              <a:t>: After dining, users can submit reviews and rate their experience to assist other diners.</a:t>
            </a:r>
            <a:endParaRPr>
              <a:solidFill>
                <a:schemeClr val="dk1"/>
              </a:solidFill>
            </a:endParaRPr>
          </a:p>
          <a:p>
            <a:pPr indent="0" lvl="0" marL="0" rtl="0" algn="l">
              <a:spcBef>
                <a:spcPts val="1200"/>
              </a:spcBef>
              <a:spcAft>
                <a:spcPts val="0"/>
              </a:spcAft>
              <a:buNone/>
            </a:pPr>
            <a:r>
              <a:t/>
            </a:r>
            <a:endParaRPr/>
          </a:p>
        </p:txBody>
      </p:sp>
      <p:sp>
        <p:nvSpPr>
          <p:cNvPr id="169" name="Google Shape;169;g31c419a8b2a_1_5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6720542a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6720542a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explore the functional requirements of MenuMatch through our major user stories, which outline the key functionalities our platform offers to enhance user experience.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Major User Stories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User Registration/Login</a:t>
            </a:r>
            <a:r>
              <a:rPr lang="en">
                <a:solidFill>
                  <a:schemeClr val="dk1"/>
                </a:solidFill>
              </a:rPr>
              <a:t>: Users can register and log in to access personalized features, ensuring a tailored experience on our platform.</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Search by Dietary Preferences</a:t>
            </a:r>
            <a:r>
              <a:rPr lang="en">
                <a:solidFill>
                  <a:schemeClr val="dk1"/>
                </a:solidFill>
              </a:rPr>
              <a:t>: Users have the ability to search for restaurants that cater specifically to their dietary needs, such as vegan, gluten-free, or halal.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Location-Based Recommendations</a:t>
            </a:r>
            <a:r>
              <a:rPr lang="en">
                <a:solidFill>
                  <a:schemeClr val="dk1"/>
                </a:solidFill>
              </a:rPr>
              <a:t>: Users can receive restaurant recommendations based on their current location, making it easier to find suitable dining options nearby.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Metrics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have completed a total of </a:t>
            </a:r>
            <a:r>
              <a:rPr b="1" lang="en">
                <a:solidFill>
                  <a:schemeClr val="dk1"/>
                </a:solidFill>
              </a:rPr>
              <a:t>26 user stories</a:t>
            </a:r>
            <a:r>
              <a:rPr lang="en">
                <a:solidFill>
                  <a:schemeClr val="dk1"/>
                </a:solidFill>
              </a:rPr>
              <a:t>, reflecting our team’s commitment to delivering a comprehensive user experience.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Progress has been meticulously tracked via JIRA, allowing us to stay updated and agile in our development process.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successfully addressed all </a:t>
            </a:r>
            <a:r>
              <a:rPr b="1" lang="en">
                <a:solidFill>
                  <a:schemeClr val="dk1"/>
                </a:solidFill>
              </a:rPr>
              <a:t>29 issues</a:t>
            </a:r>
            <a:r>
              <a:rPr lang="en">
                <a:solidFill>
                  <a:schemeClr val="dk1"/>
                </a:solidFill>
              </a:rPr>
              <a:t> raised during development, achieving a completion rate of 100%.</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6720542a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look at the nonfunctional requirements that ensure MenuMatch is fast, scalable, secure, and always available: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Performance</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APIs respond within 2 seconds, supporting up to 10,000 concurrent users.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Scalability</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Built with Docker and AWS to facilitate easy scaling.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Security</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Implements OAuth 2.0 for secure authentication and token validation.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Availability</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Aims for 99.9% uptime, minimizing downtime even during maintenance.</a:t>
            </a:r>
            <a:endParaRPr>
              <a:solidFill>
                <a:schemeClr val="dk1"/>
              </a:solidFill>
            </a:endParaRPr>
          </a:p>
          <a:p>
            <a:pPr indent="0" lvl="0" marL="0" rtl="0" algn="l">
              <a:spcBef>
                <a:spcPts val="1200"/>
              </a:spcBef>
              <a:spcAft>
                <a:spcPts val="0"/>
              </a:spcAft>
              <a:buNone/>
            </a:pPr>
            <a:r>
              <a:t/>
            </a:r>
            <a:endParaRPr b="1">
              <a:solidFill>
                <a:schemeClr val="dk1"/>
              </a:solidFill>
            </a:endParaRPr>
          </a:p>
        </p:txBody>
      </p:sp>
      <p:sp>
        <p:nvSpPr>
          <p:cNvPr id="181" name="Google Shape;181;g2d6720542a0_1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6720542a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Software Architecture</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Two-Tier Architecture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application follows a </a:t>
            </a:r>
            <a:r>
              <a:rPr b="1" lang="en">
                <a:solidFill>
                  <a:schemeClr val="dk1"/>
                </a:solidFill>
              </a:rPr>
              <a:t>two-tier architecture</a:t>
            </a:r>
            <a:r>
              <a:rPr lang="en">
                <a:solidFill>
                  <a:schemeClr val="dk1"/>
                </a:solidFill>
              </a:rPr>
              <a:t>, ensuring separation of concerns: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Frontend</a:t>
            </a:r>
            <a:r>
              <a:rPr lang="en">
                <a:solidFill>
                  <a:schemeClr val="dk1"/>
                </a:solidFill>
              </a:rPr>
              <a:t>: Built using </a:t>
            </a:r>
            <a:r>
              <a:rPr b="1" lang="en">
                <a:solidFill>
                  <a:schemeClr val="dk1"/>
                </a:solidFill>
              </a:rPr>
              <a:t>React</a:t>
            </a:r>
            <a:r>
              <a:rPr lang="en">
                <a:solidFill>
                  <a:schemeClr val="dk1"/>
                </a:solidFill>
              </a:rPr>
              <a:t> to provide a highly responsive and interactive user interface. It communicates with the backend through </a:t>
            </a:r>
            <a:r>
              <a:rPr b="1" lang="en">
                <a:solidFill>
                  <a:schemeClr val="dk1"/>
                </a:solidFill>
              </a:rPr>
              <a:t>RESTful APIs</a:t>
            </a:r>
            <a:r>
              <a:rPr lang="en">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Backend</a:t>
            </a:r>
            <a:r>
              <a:rPr lang="en">
                <a:solidFill>
                  <a:schemeClr val="dk1"/>
                </a:solidFill>
              </a:rPr>
              <a:t>: Implemented using </a:t>
            </a:r>
            <a:r>
              <a:rPr b="1" lang="en">
                <a:solidFill>
                  <a:schemeClr val="dk1"/>
                </a:solidFill>
              </a:rPr>
              <a:t>Flask</a:t>
            </a:r>
            <a:r>
              <a:rPr lang="en">
                <a:solidFill>
                  <a:schemeClr val="dk1"/>
                </a:solidFill>
              </a:rPr>
              <a:t>, which handles all the business logic and API endpoints, acting as the bridge between the frontend and the database.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Microservice Approach</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system adopts a </a:t>
            </a:r>
            <a:r>
              <a:rPr b="1" lang="en">
                <a:solidFill>
                  <a:schemeClr val="dk1"/>
                </a:solidFill>
              </a:rPr>
              <a:t>microservice model</a:t>
            </a:r>
            <a:r>
              <a:rPr lang="en">
                <a:solidFill>
                  <a:schemeClr val="dk1"/>
                </a:solidFill>
              </a:rPr>
              <a:t>, where the </a:t>
            </a:r>
            <a:r>
              <a:rPr b="1" lang="en">
                <a:solidFill>
                  <a:schemeClr val="dk1"/>
                </a:solidFill>
              </a:rPr>
              <a:t>frontend</a:t>
            </a:r>
            <a:r>
              <a:rPr lang="en">
                <a:solidFill>
                  <a:schemeClr val="dk1"/>
                </a:solidFill>
              </a:rPr>
              <a:t> and </a:t>
            </a:r>
            <a:r>
              <a:rPr b="1" lang="en">
                <a:solidFill>
                  <a:schemeClr val="dk1"/>
                </a:solidFill>
              </a:rPr>
              <a:t>backend</a:t>
            </a:r>
            <a:r>
              <a:rPr lang="en">
                <a:solidFill>
                  <a:schemeClr val="dk1"/>
                </a:solidFill>
              </a:rPr>
              <a:t> are containerized using </a:t>
            </a:r>
            <a:r>
              <a:rPr b="1" lang="en">
                <a:solidFill>
                  <a:schemeClr val="dk1"/>
                </a:solidFill>
              </a:rPr>
              <a:t>Docker</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setup allows: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Scalability</a:t>
            </a:r>
            <a:r>
              <a:rPr lang="en">
                <a:solidFill>
                  <a:schemeClr val="dk1"/>
                </a:solidFill>
              </a:rPr>
              <a:t>: Independent scaling of frontend and backend services based on load.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Independence</a:t>
            </a:r>
            <a:r>
              <a:rPr lang="en">
                <a:solidFill>
                  <a:schemeClr val="dk1"/>
                </a:solidFill>
              </a:rPr>
              <a:t>: Easy maintenance and deployment of individual components.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Database Design</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Relational Database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database is structured using </a:t>
            </a:r>
            <a:r>
              <a:rPr b="1" lang="en">
                <a:solidFill>
                  <a:schemeClr val="dk1"/>
                </a:solidFill>
              </a:rPr>
              <a:t>SQLAlchemy ORM</a:t>
            </a:r>
            <a:r>
              <a:rPr lang="en">
                <a:solidFill>
                  <a:schemeClr val="dk1"/>
                </a:solidFill>
              </a:rPr>
              <a:t> for efficient and flexible data manipulation.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Key Entities</a:t>
            </a:r>
            <a:r>
              <a:rPr lang="en">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User</a:t>
            </a:r>
            <a:r>
              <a:rPr lang="en">
                <a:solidFill>
                  <a:schemeClr val="dk1"/>
                </a:solidFill>
              </a:rPr>
              <a:t>: Stores user profiles and authentication data.</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Restaurant</a:t>
            </a:r>
            <a:r>
              <a:rPr lang="en">
                <a:solidFill>
                  <a:schemeClr val="dk1"/>
                </a:solidFill>
              </a:rPr>
              <a:t>: Tracks restaurant details, including attributes and dietary options.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MenuItem</a:t>
            </a:r>
            <a:r>
              <a:rPr lang="en">
                <a:solidFill>
                  <a:schemeClr val="dk1"/>
                </a:solidFill>
              </a:rPr>
              <a:t>: Links individual food items to restaurants and dietary preferences.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Diet</a:t>
            </a:r>
            <a:r>
              <a:rPr lang="en">
                <a:solidFill>
                  <a:schemeClr val="dk1"/>
                </a:solidFill>
              </a:rPr>
              <a:t>: Represents dietary restrictions, such as vegan or halal.</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Review</a:t>
            </a:r>
            <a:r>
              <a:rPr lang="en">
                <a:solidFill>
                  <a:schemeClr val="dk1"/>
                </a:solidFill>
              </a:rPr>
              <a:t>: Manages user reviews and ratings for both restaurants and menu items.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Relationships</a:t>
            </a:r>
            <a:r>
              <a:rPr lang="en">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Many-to-Many</a:t>
            </a:r>
            <a:r>
              <a:rPr lang="en">
                <a:solidFill>
                  <a:schemeClr val="dk1"/>
                </a:solidFill>
              </a:rPr>
              <a:t>:</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Between users and diets through </a:t>
            </a:r>
            <a:r>
              <a:rPr lang="en">
                <a:solidFill>
                  <a:srgbClr val="188038"/>
                </a:solidFill>
                <a:latin typeface="Roboto Mono"/>
                <a:ea typeface="Roboto Mono"/>
                <a:cs typeface="Roboto Mono"/>
                <a:sym typeface="Roboto Mono"/>
              </a:rPr>
              <a:t>UserPreference</a:t>
            </a:r>
            <a:r>
              <a:rPr lang="en">
                <a:solidFill>
                  <a:schemeClr val="dk1"/>
                </a:solidFill>
              </a:rPr>
              <a:t>.</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Between restaurants and menu items.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One-to-Many</a:t>
            </a:r>
            <a:r>
              <a:rPr lang="en">
                <a:solidFill>
                  <a:schemeClr val="dk1"/>
                </a:solidFill>
              </a:rPr>
              <a:t>:</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Restaurants to their reviews.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Menu items to their reviews.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Classes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Key Backend Classes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User</a:t>
            </a:r>
            <a:r>
              <a:rPr lang="en">
                <a:solidFill>
                  <a:schemeClr val="dk1"/>
                </a:solidFill>
              </a:rPr>
              <a:t>: Handles user information, including authentication and preferences.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Restaurant</a:t>
            </a:r>
            <a:r>
              <a:rPr lang="en">
                <a:solidFill>
                  <a:schemeClr val="dk1"/>
                </a:solidFill>
              </a:rPr>
              <a:t>: Manages restaurant details like name, location, and attributes.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Review</a:t>
            </a:r>
            <a:r>
              <a:rPr lang="en">
                <a:solidFill>
                  <a:schemeClr val="dk1"/>
                </a:solidFill>
              </a:rPr>
              <a:t>: Stores user feedback and ratings, linking them to restaurants and menu items.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MenuItem</a:t>
            </a:r>
            <a:r>
              <a:rPr lang="en">
                <a:solidFill>
                  <a:schemeClr val="dk1"/>
                </a:solidFill>
              </a:rPr>
              <a:t>: Tracks individual menu items and their association with dietary preferences.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Diet</a:t>
            </a:r>
            <a:r>
              <a:rPr lang="en">
                <a:solidFill>
                  <a:schemeClr val="dk1"/>
                </a:solidFill>
              </a:rPr>
              <a:t>: Represents dietary restrictions or preferences.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Design Patterns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Factory Pattern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Used in Flask's application factory, enabling scalable and modular initialization of the application.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Repository Pattern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Abstracts database operations, allowing clear separation of data access and business logic.</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Decorator Pattern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Ensures </a:t>
            </a:r>
            <a:r>
              <a:rPr b="1" lang="en">
                <a:solidFill>
                  <a:schemeClr val="dk1"/>
                </a:solidFill>
              </a:rPr>
              <a:t>API endpoint security</a:t>
            </a:r>
            <a:r>
              <a:rPr lang="en">
                <a:solidFill>
                  <a:schemeClr val="dk1"/>
                </a:solidFill>
              </a:rPr>
              <a:t> by validating tokens, using decorators for authentication checks.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Important Algorithms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Recommendation Algorithm</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Suggests restaurants based on:</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Dietary preferences</a:t>
            </a:r>
            <a:r>
              <a:rPr lang="en">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User reviews and ratings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Uses a weighted average to prioritize restaurants that best match user needs.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Token Validation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Ensures secure authentication with </a:t>
            </a:r>
            <a:r>
              <a:rPr b="1" lang="en">
                <a:solidFill>
                  <a:schemeClr val="dk1"/>
                </a:solidFill>
              </a:rPr>
              <a:t>OAuth 2.0</a:t>
            </a:r>
            <a:r>
              <a:rPr lang="en">
                <a:solidFill>
                  <a:schemeClr val="dk1"/>
                </a:solidFill>
              </a:rPr>
              <a:t>, leveraging </a:t>
            </a:r>
            <a:r>
              <a:rPr b="1" lang="en">
                <a:solidFill>
                  <a:schemeClr val="dk1"/>
                </a:solidFill>
              </a:rPr>
              <a:t>JWT tokens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Tokens are decoded and validated using services like </a:t>
            </a:r>
            <a:r>
              <a:rPr b="1" lang="en">
                <a:solidFill>
                  <a:schemeClr val="dk1"/>
                </a:solidFill>
              </a:rPr>
              <a:t>Auth0</a:t>
            </a:r>
            <a:r>
              <a:rPr lang="en">
                <a:solidFill>
                  <a:schemeClr val="dk1"/>
                </a:solidFill>
              </a:rPr>
              <a:t> or </a:t>
            </a:r>
            <a:r>
              <a:rPr b="1" lang="en">
                <a:solidFill>
                  <a:schemeClr val="dk1"/>
                </a:solidFill>
              </a:rPr>
              <a:t>Okta</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Pagination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Efficiently retrieves large datasets (e.g., restaurants, reviews), reducing response times by serving data in chunks.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Key Features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Scalability</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modular design supports future enhancements, such as advanced search filters or enhanced recommendation systems.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Performance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Optimized database queries and well-structured relationships ensure efficient data retrieval and minimal latency.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b="1">
              <a:solidFill>
                <a:schemeClr val="dk1"/>
              </a:solidFill>
            </a:endParaRPr>
          </a:p>
          <a:p>
            <a:pPr indent="0" lvl="0" marL="0" rtl="0" algn="l">
              <a:spcBef>
                <a:spcPts val="1200"/>
              </a:spcBef>
              <a:spcAft>
                <a:spcPts val="0"/>
              </a:spcAft>
              <a:buNone/>
            </a:pPr>
            <a:r>
              <a:t/>
            </a:r>
            <a:endParaRPr/>
          </a:p>
        </p:txBody>
      </p:sp>
      <p:sp>
        <p:nvSpPr>
          <p:cNvPr id="187" name="Google Shape;187;g2d6720542a0_1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c419a8b2a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Frontend (React Framework)</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frontend is built using the </a:t>
            </a:r>
            <a:r>
              <a:rPr b="1" lang="en">
                <a:solidFill>
                  <a:schemeClr val="dk1"/>
                </a:solidFill>
              </a:rPr>
              <a:t>React framework</a:t>
            </a:r>
            <a:r>
              <a:rPr lang="en">
                <a:solidFill>
                  <a:schemeClr val="dk1"/>
                </a:solidFill>
              </a:rPr>
              <a:t>, which offers a responsive and interactive user experience.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Key responsibilities: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Allows users to </a:t>
            </a:r>
            <a:r>
              <a:rPr b="1" lang="en">
                <a:solidFill>
                  <a:schemeClr val="dk1"/>
                </a:solidFill>
              </a:rPr>
              <a:t>search for restaurants</a:t>
            </a:r>
            <a:r>
              <a:rPr lang="en">
                <a:solidFill>
                  <a:schemeClr val="dk1"/>
                </a:solidFill>
              </a:rPr>
              <a:t> based on criteria such as location, ratings, or dietary preferences.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Provides forms for users to </a:t>
            </a:r>
            <a:r>
              <a:rPr b="1" lang="en">
                <a:solidFill>
                  <a:schemeClr val="dk1"/>
                </a:solidFill>
              </a:rPr>
              <a:t>submit reviews</a:t>
            </a:r>
            <a:r>
              <a:rPr lang="en">
                <a:solidFill>
                  <a:schemeClr val="dk1"/>
                </a:solidFill>
              </a:rPr>
              <a:t>, including ratings and comments.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Ensures a seamless flow between pages and components, creating a modern user interface.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Backend (Python)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backend is developed using </a:t>
            </a:r>
            <a:r>
              <a:rPr b="1" lang="en">
                <a:solidFill>
                  <a:schemeClr val="dk1"/>
                </a:solidFill>
              </a:rPr>
              <a:t>Python</a:t>
            </a:r>
            <a:r>
              <a:rPr lang="en">
                <a:solidFill>
                  <a:schemeClr val="dk1"/>
                </a:solidFill>
              </a:rPr>
              <a:t>, enabling robust API handling and logic processing.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Core functionalities include: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Handling </a:t>
            </a:r>
            <a:r>
              <a:rPr b="1" lang="en">
                <a:solidFill>
                  <a:schemeClr val="dk1"/>
                </a:solidFill>
              </a:rPr>
              <a:t>API requests</a:t>
            </a:r>
            <a:r>
              <a:rPr lang="en">
                <a:solidFill>
                  <a:schemeClr val="dk1"/>
                </a:solidFill>
              </a:rPr>
              <a:t> from the frontend.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Managing </a:t>
            </a:r>
            <a:r>
              <a:rPr b="1" lang="en">
                <a:solidFill>
                  <a:schemeClr val="dk1"/>
                </a:solidFill>
              </a:rPr>
              <a:t>authentication</a:t>
            </a:r>
            <a:r>
              <a:rPr lang="en">
                <a:solidFill>
                  <a:schemeClr val="dk1"/>
                </a:solidFill>
              </a:rPr>
              <a:t> for secure user logins and data access.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Performing </a:t>
            </a:r>
            <a:r>
              <a:rPr b="1" lang="en">
                <a:solidFill>
                  <a:schemeClr val="dk1"/>
                </a:solidFill>
              </a:rPr>
              <a:t>database operations</a:t>
            </a:r>
            <a:r>
              <a:rPr lang="en">
                <a:solidFill>
                  <a:schemeClr val="dk1"/>
                </a:solidFill>
              </a:rPr>
              <a:t>, such as fetching restaurant details, storing user-submitted reviews, and updating dietary preferences.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Database (SQLite)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SQLite</a:t>
            </a:r>
            <a:r>
              <a:rPr lang="en">
                <a:solidFill>
                  <a:schemeClr val="dk1"/>
                </a:solidFill>
              </a:rPr>
              <a:t> is used for storing structured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Key types of data stored include: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User profiles</a:t>
            </a:r>
            <a:r>
              <a:rPr lang="en">
                <a:solidFill>
                  <a:schemeClr val="dk1"/>
                </a:solidFill>
              </a:rPr>
              <a:t> (e.g., name, email, preferences).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Restaurant details</a:t>
            </a:r>
            <a:r>
              <a:rPr lang="en">
                <a:solidFill>
                  <a:schemeClr val="dk1"/>
                </a:solidFill>
              </a:rPr>
              <a:t>, such as name, location, ratings, and dietary options.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Reviews</a:t>
            </a:r>
            <a:r>
              <a:rPr lang="en">
                <a:solidFill>
                  <a:schemeClr val="dk1"/>
                </a:solidFill>
              </a:rPr>
              <a:t>, capturing user feedback.</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Dietary preferences</a:t>
            </a:r>
            <a:r>
              <a:rPr lang="en">
                <a:solidFill>
                  <a:schemeClr val="dk1"/>
                </a:solidFill>
              </a:rPr>
              <a:t>, enabling personalized recommendations.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CI/CD Pipeline (Jenkins)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development pipeline is powered by </a:t>
            </a:r>
            <a:r>
              <a:rPr b="1" lang="en">
                <a:solidFill>
                  <a:schemeClr val="dk1"/>
                </a:solidFill>
              </a:rPr>
              <a:t>Jenkins</a:t>
            </a:r>
            <a:r>
              <a:rPr lang="en">
                <a:solidFill>
                  <a:schemeClr val="dk1"/>
                </a:solidFill>
              </a:rPr>
              <a:t>, which automates key workflows.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Jenkins is set up to:</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Run automated tests after every code commit.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Deploy the latest stable builds, ensuring continuous integration and delivery.</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Reduce manual errors and improve deployment efficiency.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Deployment (AWS)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entire platform is deployed on </a:t>
            </a:r>
            <a:r>
              <a:rPr b="1" lang="en">
                <a:solidFill>
                  <a:schemeClr val="dk1"/>
                </a:solidFill>
              </a:rPr>
              <a:t>AWS EC2</a:t>
            </a:r>
            <a:r>
              <a:rPr lang="en">
                <a:solidFill>
                  <a:schemeClr val="dk1"/>
                </a:solidFill>
              </a:rPr>
              <a:t> to guarantee reliability and scalability.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AWS EC2 provides: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High availability for handling user traffic.</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flexibility to scale resources up or down based on demand.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Integration with other AWS services, like storage and security, to enhance platform robustness.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Closing Note</a:t>
            </a:r>
            <a:r>
              <a:rPr lang="en">
                <a:solidFill>
                  <a:schemeClr val="dk1"/>
                </a:solidFill>
              </a:rPr>
              <a:t>: This architecture ensures a seamless, secure, and scalable user experience, leveraging modern frameworks and cloud technologies to support both user interactions and business needs efficiently.</a:t>
            </a:r>
            <a:endParaRPr>
              <a:solidFill>
                <a:schemeClr val="dk1"/>
              </a:solidFill>
            </a:endParaRPr>
          </a:p>
          <a:p>
            <a:pPr indent="0" lvl="0" marL="0" rtl="0" algn="l">
              <a:spcBef>
                <a:spcPts val="1200"/>
              </a:spcBef>
              <a:spcAft>
                <a:spcPts val="0"/>
              </a:spcAft>
              <a:buNone/>
            </a:pPr>
            <a:r>
              <a:t/>
            </a:r>
            <a:endParaRPr/>
          </a:p>
        </p:txBody>
      </p:sp>
      <p:sp>
        <p:nvSpPr>
          <p:cNvPr id="193" name="Google Shape;193;g31c419a8b2a_3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4" name="Google Shape;64;p13"/>
          <p:cNvSpPr/>
          <p:nvPr>
            <p:ph idx="2" type="pic"/>
          </p:nvPr>
        </p:nvSpPr>
        <p:spPr>
          <a:xfrm>
            <a:off x="3887391" y="740569"/>
            <a:ext cx="4629300" cy="3655200"/>
          </a:xfrm>
          <a:prstGeom prst="rect">
            <a:avLst/>
          </a:prstGeom>
          <a:noFill/>
          <a:ln>
            <a:noFill/>
          </a:ln>
        </p:spPr>
      </p:sp>
      <p:sp>
        <p:nvSpPr>
          <p:cNvPr id="65" name="Google Shape;65;p1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1200"/>
              </a:spcBef>
              <a:spcAft>
                <a:spcPts val="0"/>
              </a:spcAft>
              <a:buClr>
                <a:schemeClr val="dk1"/>
              </a:buClr>
              <a:buSzPts val="1100"/>
              <a:buNone/>
              <a:defRPr sz="1100"/>
            </a:lvl2pPr>
            <a:lvl3pPr indent="-228600" lvl="2" marL="1371600" algn="l">
              <a:lnSpc>
                <a:spcPct val="90000"/>
              </a:lnSpc>
              <a:spcBef>
                <a:spcPts val="1200"/>
              </a:spcBef>
              <a:spcAft>
                <a:spcPts val="0"/>
              </a:spcAft>
              <a:buClr>
                <a:schemeClr val="dk1"/>
              </a:buClr>
              <a:buSzPts val="900"/>
              <a:buNone/>
              <a:defRPr sz="900"/>
            </a:lvl3pPr>
            <a:lvl4pPr indent="-228600" lvl="3" marL="1828800" algn="l">
              <a:lnSpc>
                <a:spcPct val="90000"/>
              </a:lnSpc>
              <a:spcBef>
                <a:spcPts val="1200"/>
              </a:spcBef>
              <a:spcAft>
                <a:spcPts val="0"/>
              </a:spcAft>
              <a:buClr>
                <a:schemeClr val="dk1"/>
              </a:buClr>
              <a:buSzPts val="800"/>
              <a:buNone/>
              <a:defRPr sz="800"/>
            </a:lvl4pPr>
            <a:lvl5pPr indent="-228600" lvl="4" marL="2286000" algn="l">
              <a:lnSpc>
                <a:spcPct val="90000"/>
              </a:lnSpc>
              <a:spcBef>
                <a:spcPts val="1200"/>
              </a:spcBef>
              <a:spcAft>
                <a:spcPts val="0"/>
              </a:spcAft>
              <a:buClr>
                <a:schemeClr val="dk1"/>
              </a:buClr>
              <a:buSzPts val="800"/>
              <a:buNone/>
              <a:defRPr sz="800"/>
            </a:lvl5pPr>
            <a:lvl6pPr indent="-228600" lvl="5" marL="2743200" algn="l">
              <a:lnSpc>
                <a:spcPct val="90000"/>
              </a:lnSpc>
              <a:spcBef>
                <a:spcPts val="1200"/>
              </a:spcBef>
              <a:spcAft>
                <a:spcPts val="0"/>
              </a:spcAft>
              <a:buClr>
                <a:schemeClr val="dk1"/>
              </a:buClr>
              <a:buSzPts val="800"/>
              <a:buNone/>
              <a:defRPr sz="800"/>
            </a:lvl6pPr>
            <a:lvl7pPr indent="-228600" lvl="6" marL="3200400" algn="l">
              <a:lnSpc>
                <a:spcPct val="90000"/>
              </a:lnSpc>
              <a:spcBef>
                <a:spcPts val="1200"/>
              </a:spcBef>
              <a:spcAft>
                <a:spcPts val="0"/>
              </a:spcAft>
              <a:buClr>
                <a:schemeClr val="dk1"/>
              </a:buClr>
              <a:buSzPts val="800"/>
              <a:buNone/>
              <a:defRPr sz="800"/>
            </a:lvl7pPr>
            <a:lvl8pPr indent="-228600" lvl="7" marL="3657600" algn="l">
              <a:lnSpc>
                <a:spcPct val="90000"/>
              </a:lnSpc>
              <a:spcBef>
                <a:spcPts val="1200"/>
              </a:spcBef>
              <a:spcAft>
                <a:spcPts val="0"/>
              </a:spcAft>
              <a:buClr>
                <a:schemeClr val="dk1"/>
              </a:buClr>
              <a:buSzPts val="800"/>
              <a:buNone/>
              <a:defRPr sz="800"/>
            </a:lvl8pPr>
            <a:lvl9pPr indent="-228600" lvl="8" marL="4114800" algn="l">
              <a:lnSpc>
                <a:spcPct val="90000"/>
              </a:lnSpc>
              <a:spcBef>
                <a:spcPts val="1200"/>
              </a:spcBef>
              <a:spcAft>
                <a:spcPts val="1200"/>
              </a:spcAft>
              <a:buClr>
                <a:schemeClr val="dk1"/>
              </a:buClr>
              <a:buSzPts val="800"/>
              <a:buNone/>
              <a:defRPr sz="800"/>
            </a:lvl9pPr>
          </a:lstStyle>
          <a:p/>
        </p:txBody>
      </p:sp>
      <p:sp>
        <p:nvSpPr>
          <p:cNvPr id="66" name="Google Shape;6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7" name="Google Shape;6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8" name="Google Shape;6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71" name="Google Shape;71;p1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72" name="Google Shape;72;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 name="Shape 79"/>
        <p:cNvGrpSpPr/>
        <p:nvPr/>
      </p:nvGrpSpPr>
      <p:grpSpPr>
        <a:xfrm>
          <a:off x="0" y="0"/>
          <a:ext cx="0" cy="0"/>
          <a:chOff x="0" y="0"/>
          <a:chExt cx="0" cy="0"/>
        </a:xfrm>
      </p:grpSpPr>
      <p:cxnSp>
        <p:nvCxnSpPr>
          <p:cNvPr id="80" name="Google Shape;80;p16"/>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81" name="Google Shape;81;p16"/>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82" name="Google Shape;82;p16"/>
          <p:cNvGrpSpPr/>
          <p:nvPr/>
        </p:nvGrpSpPr>
        <p:grpSpPr>
          <a:xfrm>
            <a:off x="1004144" y="1022025"/>
            <a:ext cx="7136668" cy="152400"/>
            <a:chOff x="1346429" y="1011300"/>
            <a:chExt cx="6452100" cy="152400"/>
          </a:xfrm>
        </p:grpSpPr>
        <p:cxnSp>
          <p:nvCxnSpPr>
            <p:cNvPr id="83" name="Google Shape;83;p16"/>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84" name="Google Shape;84;p16"/>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85" name="Google Shape;85;p16"/>
          <p:cNvGrpSpPr/>
          <p:nvPr/>
        </p:nvGrpSpPr>
        <p:grpSpPr>
          <a:xfrm>
            <a:off x="1004151" y="3969100"/>
            <a:ext cx="7136668" cy="152400"/>
            <a:chOff x="1346435" y="3969088"/>
            <a:chExt cx="6452100" cy="152400"/>
          </a:xfrm>
        </p:grpSpPr>
        <p:cxnSp>
          <p:nvCxnSpPr>
            <p:cNvPr id="86" name="Google Shape;86;p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87" name="Google Shape;87;p16"/>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88" name="Google Shape;88;p16"/>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89" name="Google Shape;89;p16"/>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1" name="Shape 91"/>
        <p:cNvGrpSpPr/>
        <p:nvPr/>
      </p:nvGrpSpPr>
      <p:grpSpPr>
        <a:xfrm>
          <a:off x="0" y="0"/>
          <a:ext cx="0" cy="0"/>
          <a:chOff x="0" y="0"/>
          <a:chExt cx="0" cy="0"/>
        </a:xfrm>
      </p:grpSpPr>
      <p:sp>
        <p:nvSpPr>
          <p:cNvPr id="92" name="Google Shape;92;p1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5" name="Shape 95"/>
        <p:cNvGrpSpPr/>
        <p:nvPr/>
      </p:nvGrpSpPr>
      <p:grpSpPr>
        <a:xfrm>
          <a:off x="0" y="0"/>
          <a:ext cx="0" cy="0"/>
          <a:chOff x="0" y="0"/>
          <a:chExt cx="0" cy="0"/>
        </a:xfrm>
      </p:grpSpPr>
      <p:sp>
        <p:nvSpPr>
          <p:cNvPr id="96" name="Google Shape;96;p18"/>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2" name="Google Shape;102;p19"/>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3" name="Google Shape;103;p1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0" name="Google Shape;110;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114" name="Google Shape;11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3"/>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18" name="Google Shape;118;p23"/>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9" name="Google Shape;119;p23"/>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0" name="Google Shape;120;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21" name="Google Shape;12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2" name="Shape 122"/>
        <p:cNvGrpSpPr/>
        <p:nvPr/>
      </p:nvGrpSpPr>
      <p:grpSpPr>
        <a:xfrm>
          <a:off x="0" y="0"/>
          <a:ext cx="0" cy="0"/>
          <a:chOff x="0" y="0"/>
          <a:chExt cx="0" cy="0"/>
        </a:xfrm>
      </p:grpSpPr>
      <p:sp>
        <p:nvSpPr>
          <p:cNvPr id="123" name="Google Shape;123;p24"/>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124" name="Google Shape;12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5" name="Shape 125"/>
        <p:cNvGrpSpPr/>
        <p:nvPr/>
      </p:nvGrpSpPr>
      <p:grpSpPr>
        <a:xfrm>
          <a:off x="0" y="0"/>
          <a:ext cx="0" cy="0"/>
          <a:chOff x="0" y="0"/>
          <a:chExt cx="0" cy="0"/>
        </a:xfrm>
      </p:grpSpPr>
      <p:sp>
        <p:nvSpPr>
          <p:cNvPr id="126" name="Google Shape;126;p25"/>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128" name="Google Shape;128;p25"/>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29" name="Google Shape;12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2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4" name="Google Shape;134;p27"/>
          <p:cNvSpPr/>
          <p:nvPr>
            <p:ph idx="2" type="pic"/>
          </p:nvPr>
        </p:nvSpPr>
        <p:spPr>
          <a:xfrm>
            <a:off x="3887391" y="740569"/>
            <a:ext cx="4629300" cy="3655200"/>
          </a:xfrm>
          <a:prstGeom prst="rect">
            <a:avLst/>
          </a:prstGeom>
          <a:noFill/>
          <a:ln>
            <a:noFill/>
          </a:ln>
        </p:spPr>
      </p:sp>
      <p:sp>
        <p:nvSpPr>
          <p:cNvPr id="135" name="Google Shape;135;p2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1200"/>
              </a:spcBef>
              <a:spcAft>
                <a:spcPts val="0"/>
              </a:spcAft>
              <a:buClr>
                <a:schemeClr val="dk1"/>
              </a:buClr>
              <a:buSzPts val="1100"/>
              <a:buNone/>
              <a:defRPr sz="1100"/>
            </a:lvl2pPr>
            <a:lvl3pPr indent="-228600" lvl="2" marL="1371600" algn="l">
              <a:lnSpc>
                <a:spcPct val="90000"/>
              </a:lnSpc>
              <a:spcBef>
                <a:spcPts val="1200"/>
              </a:spcBef>
              <a:spcAft>
                <a:spcPts val="0"/>
              </a:spcAft>
              <a:buClr>
                <a:schemeClr val="dk1"/>
              </a:buClr>
              <a:buSzPts val="900"/>
              <a:buNone/>
              <a:defRPr sz="900"/>
            </a:lvl3pPr>
            <a:lvl4pPr indent="-228600" lvl="3" marL="1828800" algn="l">
              <a:lnSpc>
                <a:spcPct val="90000"/>
              </a:lnSpc>
              <a:spcBef>
                <a:spcPts val="1200"/>
              </a:spcBef>
              <a:spcAft>
                <a:spcPts val="0"/>
              </a:spcAft>
              <a:buClr>
                <a:schemeClr val="dk1"/>
              </a:buClr>
              <a:buSzPts val="800"/>
              <a:buNone/>
              <a:defRPr sz="800"/>
            </a:lvl4pPr>
            <a:lvl5pPr indent="-228600" lvl="4" marL="2286000" algn="l">
              <a:lnSpc>
                <a:spcPct val="90000"/>
              </a:lnSpc>
              <a:spcBef>
                <a:spcPts val="1200"/>
              </a:spcBef>
              <a:spcAft>
                <a:spcPts val="0"/>
              </a:spcAft>
              <a:buClr>
                <a:schemeClr val="dk1"/>
              </a:buClr>
              <a:buSzPts val="800"/>
              <a:buNone/>
              <a:defRPr sz="800"/>
            </a:lvl5pPr>
            <a:lvl6pPr indent="-228600" lvl="5" marL="2743200" algn="l">
              <a:lnSpc>
                <a:spcPct val="90000"/>
              </a:lnSpc>
              <a:spcBef>
                <a:spcPts val="1200"/>
              </a:spcBef>
              <a:spcAft>
                <a:spcPts val="0"/>
              </a:spcAft>
              <a:buClr>
                <a:schemeClr val="dk1"/>
              </a:buClr>
              <a:buSzPts val="800"/>
              <a:buNone/>
              <a:defRPr sz="800"/>
            </a:lvl6pPr>
            <a:lvl7pPr indent="-228600" lvl="6" marL="3200400" algn="l">
              <a:lnSpc>
                <a:spcPct val="90000"/>
              </a:lnSpc>
              <a:spcBef>
                <a:spcPts val="1200"/>
              </a:spcBef>
              <a:spcAft>
                <a:spcPts val="0"/>
              </a:spcAft>
              <a:buClr>
                <a:schemeClr val="dk1"/>
              </a:buClr>
              <a:buSzPts val="800"/>
              <a:buNone/>
              <a:defRPr sz="800"/>
            </a:lvl7pPr>
            <a:lvl8pPr indent="-228600" lvl="7" marL="3657600" algn="l">
              <a:lnSpc>
                <a:spcPct val="90000"/>
              </a:lnSpc>
              <a:spcBef>
                <a:spcPts val="1200"/>
              </a:spcBef>
              <a:spcAft>
                <a:spcPts val="0"/>
              </a:spcAft>
              <a:buClr>
                <a:schemeClr val="dk1"/>
              </a:buClr>
              <a:buSzPts val="800"/>
              <a:buNone/>
              <a:defRPr sz="800"/>
            </a:lvl8pPr>
            <a:lvl9pPr indent="-228600" lvl="8" marL="4114800" algn="l">
              <a:lnSpc>
                <a:spcPct val="90000"/>
              </a:lnSpc>
              <a:spcBef>
                <a:spcPts val="1200"/>
              </a:spcBef>
              <a:spcAft>
                <a:spcPts val="1200"/>
              </a:spcAft>
              <a:buClr>
                <a:schemeClr val="dk1"/>
              </a:buClr>
              <a:buSzPts val="800"/>
              <a:buNone/>
              <a:defRPr sz="800"/>
            </a:lvl9pPr>
          </a:lstStyle>
          <a:p/>
        </p:txBody>
      </p:sp>
      <p:sp>
        <p:nvSpPr>
          <p:cNvPr id="136" name="Google Shape;13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137" name="Google Shape;13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138" name="Google Shape;13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9" name="Shape 139"/>
        <p:cNvGrpSpPr/>
        <p:nvPr/>
      </p:nvGrpSpPr>
      <p:grpSpPr>
        <a:xfrm>
          <a:off x="0" y="0"/>
          <a:ext cx="0" cy="0"/>
          <a:chOff x="0" y="0"/>
          <a:chExt cx="0" cy="0"/>
        </a:xfrm>
      </p:grpSpPr>
      <p:sp>
        <p:nvSpPr>
          <p:cNvPr id="140" name="Google Shape;140;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41" name="Google Shape;141;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142" name="Google Shape;142;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143" name="Google Shape;143;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144" name="Google Shape;14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7" name="Google Shape;77;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78" name="Google Shape;7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9"/>
          <p:cNvPicPr preferRelativeResize="0"/>
          <p:nvPr>
            <p:ph idx="2" type="pic"/>
          </p:nvPr>
        </p:nvPicPr>
        <p:blipFill rotWithShape="1">
          <a:blip r:embed="rId3">
            <a:alphaModFix/>
          </a:blip>
          <a:srcRect b="0" l="14256" r="14248" t="0"/>
          <a:stretch/>
        </p:blipFill>
        <p:spPr>
          <a:xfrm>
            <a:off x="0" y="0"/>
            <a:ext cx="9144000" cy="5143499"/>
          </a:xfrm>
          <a:prstGeom prst="rect">
            <a:avLst/>
          </a:prstGeom>
        </p:spPr>
      </p:pic>
      <p:sp>
        <p:nvSpPr>
          <p:cNvPr id="150" name="Google Shape;150;p29"/>
          <p:cNvSpPr txBox="1"/>
          <p:nvPr>
            <p:ph idx="4294967295" type="ctrTitle"/>
          </p:nvPr>
        </p:nvSpPr>
        <p:spPr>
          <a:xfrm>
            <a:off x="1592400" y="2571755"/>
            <a:ext cx="5959200" cy="10647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173076"/>
              <a:buFont typeface="Play"/>
              <a:buNone/>
            </a:pPr>
            <a:r>
              <a:rPr lang="en" sz="2600" u="sng">
                <a:solidFill>
                  <a:schemeClr val="lt1"/>
                </a:solidFill>
                <a:latin typeface="Zilla Slab Highlight"/>
                <a:ea typeface="Zilla Slab Highlight"/>
                <a:cs typeface="Zilla Slab Highlight"/>
                <a:sym typeface="Zilla Slab Highlight"/>
              </a:rPr>
              <a:t> Restaurant Review Website </a:t>
            </a:r>
            <a:endParaRPr sz="2600" u="sng">
              <a:solidFill>
                <a:schemeClr val="lt1"/>
              </a:solidFill>
              <a:latin typeface="Zilla Slab Highlight"/>
              <a:ea typeface="Zilla Slab Highlight"/>
              <a:cs typeface="Zilla Slab Highlight"/>
              <a:sym typeface="Zilla Slab Highlight"/>
            </a:endParaRPr>
          </a:p>
          <a:p>
            <a:pPr indent="0" lvl="0" marL="0" rtl="0" algn="ctr">
              <a:lnSpc>
                <a:spcPct val="90000"/>
              </a:lnSpc>
              <a:spcBef>
                <a:spcPts val="0"/>
              </a:spcBef>
              <a:spcAft>
                <a:spcPts val="0"/>
              </a:spcAft>
              <a:buClr>
                <a:schemeClr val="dk1"/>
              </a:buClr>
              <a:buSzPct val="173076"/>
              <a:buFont typeface="Play"/>
              <a:buNone/>
            </a:pPr>
            <a:r>
              <a:rPr lang="en" sz="2600" u="sng">
                <a:solidFill>
                  <a:schemeClr val="lt1"/>
                </a:solidFill>
                <a:latin typeface="Zilla Slab Highlight"/>
                <a:ea typeface="Zilla Slab Highlight"/>
                <a:cs typeface="Zilla Slab Highlight"/>
                <a:sym typeface="Zilla Slab Highlight"/>
              </a:rPr>
              <a:t> Team 1 </a:t>
            </a:r>
            <a:br>
              <a:rPr lang="en" sz="2600" u="sng">
                <a:solidFill>
                  <a:schemeClr val="lt1"/>
                </a:solidFill>
                <a:latin typeface="Zilla Slab Highlight"/>
                <a:ea typeface="Zilla Slab Highlight"/>
                <a:cs typeface="Zilla Slab Highlight"/>
                <a:sym typeface="Zilla Slab Highlight"/>
              </a:rPr>
            </a:br>
            <a:r>
              <a:rPr lang="en" sz="2600" u="sng">
                <a:solidFill>
                  <a:schemeClr val="lt1"/>
                </a:solidFill>
                <a:latin typeface="Zilla Slab Highlight"/>
                <a:ea typeface="Zilla Slab Highlight"/>
                <a:cs typeface="Zilla Slab Highlight"/>
                <a:sym typeface="Zilla Slab Highlight"/>
              </a:rPr>
              <a:t>FINAL ITERATION </a:t>
            </a:r>
            <a:endParaRPr sz="2600" u="sng">
              <a:solidFill>
                <a:schemeClr val="lt1"/>
              </a:solidFill>
              <a:latin typeface="Zilla Slab Highlight"/>
              <a:ea typeface="Zilla Slab Highlight"/>
              <a:cs typeface="Zilla Slab Highlight"/>
              <a:sym typeface="Zilla Slab Highlight"/>
            </a:endParaRPr>
          </a:p>
        </p:txBody>
      </p:sp>
      <p:sp>
        <p:nvSpPr>
          <p:cNvPr id="151" name="Google Shape;151;p29"/>
          <p:cNvSpPr txBox="1"/>
          <p:nvPr>
            <p:ph idx="4294967295" type="subTitle"/>
          </p:nvPr>
        </p:nvSpPr>
        <p:spPr>
          <a:xfrm>
            <a:off x="1227806" y="1652848"/>
            <a:ext cx="6858000" cy="918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1200"/>
              </a:spcAft>
              <a:buClr>
                <a:schemeClr val="dk1"/>
              </a:buClr>
              <a:buSzPts val="1800"/>
              <a:buNone/>
            </a:pPr>
            <a:r>
              <a:rPr b="1" lang="en" sz="6600">
                <a:solidFill>
                  <a:schemeClr val="lt1"/>
                </a:solidFill>
                <a:latin typeface="Zilla Slab Highlight"/>
                <a:ea typeface="Zilla Slab Highlight"/>
                <a:cs typeface="Zilla Slab Highlight"/>
                <a:sym typeface="Zilla Slab Highlight"/>
              </a:rPr>
              <a:t>MENUMATCH</a:t>
            </a:r>
            <a:endParaRPr b="1" sz="6600">
              <a:solidFill>
                <a:schemeClr val="lt1"/>
              </a:solidFill>
              <a:latin typeface="Zilla Slab Highlight"/>
              <a:ea typeface="Zilla Slab Highlight"/>
              <a:cs typeface="Zilla Slab Highlight"/>
              <a:sym typeface="Zilla Slab 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457200" y="84253"/>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3400">
                <a:latin typeface="Calibri"/>
                <a:ea typeface="Calibri"/>
                <a:cs typeface="Calibri"/>
                <a:sym typeface="Calibri"/>
              </a:rPr>
              <a:t>Database Design</a:t>
            </a:r>
            <a:endParaRPr sz="3400"/>
          </a:p>
        </p:txBody>
      </p:sp>
      <p:sp>
        <p:nvSpPr>
          <p:cNvPr id="203" name="Google Shape;203;p38"/>
          <p:cNvSpPr txBox="1"/>
          <p:nvPr>
            <p:ph idx="1" type="body"/>
          </p:nvPr>
        </p:nvSpPr>
        <p:spPr>
          <a:xfrm>
            <a:off x="91975" y="988200"/>
            <a:ext cx="3645000" cy="4050600"/>
          </a:xfrm>
          <a:prstGeom prst="rect">
            <a:avLst/>
          </a:prstGeom>
          <a:noFill/>
          <a:ln>
            <a:noFill/>
          </a:ln>
        </p:spPr>
        <p:txBody>
          <a:bodyPr anchorCtr="0" anchor="t" bIns="45700" lIns="91425" spcFirstLastPara="1" rIns="91425" wrap="square" tIns="45700">
            <a:noAutofit/>
          </a:bodyPr>
          <a:lstStyle/>
          <a:p>
            <a:pPr indent="-317500" lvl="0" marL="3429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database is designed using SQLite, organizing data into relational tables for users, restaurants, reviews, and menu items. Foreign key constraints maintain relationships between tables, ensuring consistency and organization, such as linking reviews to users and menu items to restaurants.</a:t>
            </a:r>
            <a:endParaRPr sz="1400">
              <a:solidFill>
                <a:srgbClr val="000000"/>
              </a:solidFill>
              <a:latin typeface="Arial"/>
              <a:ea typeface="Arial"/>
              <a:cs typeface="Arial"/>
              <a:sym typeface="Arial"/>
            </a:endParaRPr>
          </a:p>
          <a:p>
            <a:pPr indent="-317500" lvl="0" marL="3429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Sensitive data, like user credentials, are encrypted to ensure privacy and prevent unauthorized access. This approach, combined with the relational design, ensures both data security and integrity while allowing the system to scale efficiently.</a:t>
            </a:r>
            <a:endParaRPr sz="1400">
              <a:solidFill>
                <a:srgbClr val="000000"/>
              </a:solidFill>
              <a:latin typeface="Arial"/>
              <a:ea typeface="Arial"/>
              <a:cs typeface="Arial"/>
              <a:sym typeface="Arial"/>
            </a:endParaRPr>
          </a:p>
        </p:txBody>
      </p:sp>
      <p:pic>
        <p:nvPicPr>
          <p:cNvPr id="204" name="Google Shape;204;p38"/>
          <p:cNvPicPr preferRelativeResize="0"/>
          <p:nvPr/>
        </p:nvPicPr>
        <p:blipFill>
          <a:blip r:embed="rId3">
            <a:alphaModFix/>
          </a:blip>
          <a:stretch>
            <a:fillRect/>
          </a:stretch>
        </p:blipFill>
        <p:spPr>
          <a:xfrm>
            <a:off x="3736984" y="941650"/>
            <a:ext cx="5270841" cy="418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9"/>
          <p:cNvPicPr preferRelativeResize="0"/>
          <p:nvPr/>
        </p:nvPicPr>
        <p:blipFill>
          <a:blip r:embed="rId3">
            <a:alphaModFix/>
          </a:blip>
          <a:stretch>
            <a:fillRect/>
          </a:stretch>
        </p:blipFill>
        <p:spPr>
          <a:xfrm>
            <a:off x="0" y="0"/>
            <a:ext cx="8988051" cy="5050500"/>
          </a:xfrm>
          <a:prstGeom prst="rect">
            <a:avLst/>
          </a:prstGeom>
          <a:noFill/>
          <a:ln>
            <a:noFill/>
          </a:ln>
        </p:spPr>
      </p:pic>
      <p:sp>
        <p:nvSpPr>
          <p:cNvPr id="210" name="Google Shape;210;p39"/>
          <p:cNvSpPr txBox="1"/>
          <p:nvPr/>
        </p:nvSpPr>
        <p:spPr>
          <a:xfrm>
            <a:off x="316850" y="876625"/>
            <a:ext cx="21441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Open Sans"/>
                <a:ea typeface="Open Sans"/>
                <a:cs typeface="Open Sans"/>
                <a:sym typeface="Open Sans"/>
              </a:rPr>
              <a:t>Implementation</a:t>
            </a:r>
            <a:r>
              <a:rPr b="1" lang="en" sz="1800">
                <a:solidFill>
                  <a:schemeClr val="dk2"/>
                </a:solidFill>
                <a:latin typeface="Open Sans"/>
                <a:ea typeface="Open Sans"/>
                <a:cs typeface="Open Sans"/>
                <a:sym typeface="Open Sans"/>
              </a:rPr>
              <a:t> </a:t>
            </a:r>
            <a:endParaRPr b="1"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3400">
                <a:latin typeface="Calibri"/>
                <a:ea typeface="Calibri"/>
                <a:cs typeface="Calibri"/>
                <a:sym typeface="Calibri"/>
              </a:rPr>
              <a:t>API Endpoints</a:t>
            </a:r>
            <a:endParaRPr sz="3400"/>
          </a:p>
        </p:txBody>
      </p:sp>
      <p:pic>
        <p:nvPicPr>
          <p:cNvPr id="216" name="Google Shape;216;p40"/>
          <p:cNvPicPr preferRelativeResize="0"/>
          <p:nvPr/>
        </p:nvPicPr>
        <p:blipFill>
          <a:blip r:embed="rId3">
            <a:alphaModFix/>
          </a:blip>
          <a:stretch>
            <a:fillRect/>
          </a:stretch>
        </p:blipFill>
        <p:spPr>
          <a:xfrm>
            <a:off x="144300" y="936350"/>
            <a:ext cx="4427699" cy="1385769"/>
          </a:xfrm>
          <a:prstGeom prst="rect">
            <a:avLst/>
          </a:prstGeom>
          <a:noFill/>
          <a:ln>
            <a:noFill/>
          </a:ln>
        </p:spPr>
      </p:pic>
      <p:pic>
        <p:nvPicPr>
          <p:cNvPr id="217" name="Google Shape;217;p40"/>
          <p:cNvPicPr preferRelativeResize="0"/>
          <p:nvPr/>
        </p:nvPicPr>
        <p:blipFill>
          <a:blip r:embed="rId4">
            <a:alphaModFix/>
          </a:blip>
          <a:stretch>
            <a:fillRect/>
          </a:stretch>
        </p:blipFill>
        <p:spPr>
          <a:xfrm>
            <a:off x="144300" y="2519400"/>
            <a:ext cx="4427701" cy="1236407"/>
          </a:xfrm>
          <a:prstGeom prst="rect">
            <a:avLst/>
          </a:prstGeom>
          <a:noFill/>
          <a:ln>
            <a:noFill/>
          </a:ln>
        </p:spPr>
      </p:pic>
      <p:pic>
        <p:nvPicPr>
          <p:cNvPr id="218" name="Google Shape;218;p40"/>
          <p:cNvPicPr preferRelativeResize="0"/>
          <p:nvPr/>
        </p:nvPicPr>
        <p:blipFill>
          <a:blip r:embed="rId5">
            <a:alphaModFix/>
          </a:blip>
          <a:stretch>
            <a:fillRect/>
          </a:stretch>
        </p:blipFill>
        <p:spPr>
          <a:xfrm>
            <a:off x="144300" y="3871325"/>
            <a:ext cx="3217850" cy="127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3400">
                <a:latin typeface="Calibri"/>
                <a:ea typeface="Calibri"/>
                <a:cs typeface="Calibri"/>
                <a:sym typeface="Calibri"/>
              </a:rPr>
              <a:t>Configuration and </a:t>
            </a:r>
            <a:r>
              <a:rPr lang="en" sz="3400">
                <a:latin typeface="Calibri"/>
                <a:ea typeface="Calibri"/>
                <a:cs typeface="Calibri"/>
                <a:sym typeface="Calibri"/>
              </a:rPr>
              <a:t>Deployment</a:t>
            </a:r>
            <a:endParaRPr sz="3400"/>
          </a:p>
        </p:txBody>
      </p:sp>
      <p:sp>
        <p:nvSpPr>
          <p:cNvPr id="224" name="Google Shape;224;p41"/>
          <p:cNvSpPr txBox="1"/>
          <p:nvPr>
            <p:ph idx="1" type="body"/>
          </p:nvPr>
        </p:nvSpPr>
        <p:spPr>
          <a:xfrm>
            <a:off x="457200" y="1200150"/>
            <a:ext cx="8229600" cy="1539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 sz="1700">
                <a:solidFill>
                  <a:srgbClr val="000000"/>
                </a:solidFill>
                <a:latin typeface="Calibri"/>
                <a:ea typeface="Calibri"/>
                <a:cs typeface="Calibri"/>
                <a:sym typeface="Calibri"/>
              </a:rPr>
              <a:t>CI/CD Pipeline</a:t>
            </a:r>
            <a:endParaRPr b="1" sz="1700">
              <a:solidFill>
                <a:srgbClr val="000000"/>
              </a:solidFill>
              <a:latin typeface="Calibri"/>
              <a:ea typeface="Calibri"/>
              <a:cs typeface="Calibri"/>
              <a:sym typeface="Calibri"/>
            </a:endParaRPr>
          </a:p>
          <a:p>
            <a:pPr indent="-247650" lvl="0" marL="342900" rtl="0" algn="l">
              <a:spcBef>
                <a:spcPts val="0"/>
              </a:spcBef>
              <a:spcAft>
                <a:spcPts val="0"/>
              </a:spcAft>
              <a:buClr>
                <a:srgbClr val="000000"/>
              </a:buClr>
              <a:buSzPts val="1700"/>
              <a:buChar char="●"/>
            </a:pPr>
            <a:r>
              <a:rPr lang="en" sz="1700">
                <a:solidFill>
                  <a:srgbClr val="000000"/>
                </a:solidFill>
                <a:latin typeface="Calibri"/>
                <a:ea typeface="Calibri"/>
                <a:cs typeface="Calibri"/>
                <a:sym typeface="Calibri"/>
              </a:rPr>
              <a:t>Dockerized containers for consistent environments.</a:t>
            </a:r>
            <a:endParaRPr sz="1700">
              <a:solidFill>
                <a:srgbClr val="000000"/>
              </a:solidFill>
            </a:endParaRPr>
          </a:p>
          <a:p>
            <a:pPr indent="-247650" lvl="0" marL="342900" rtl="0" algn="l">
              <a:spcBef>
                <a:spcPts val="640"/>
              </a:spcBef>
              <a:spcAft>
                <a:spcPts val="0"/>
              </a:spcAft>
              <a:buClr>
                <a:srgbClr val="000000"/>
              </a:buClr>
              <a:buSzPts val="1700"/>
              <a:buChar char="●"/>
            </a:pPr>
            <a:r>
              <a:rPr lang="en" sz="1700">
                <a:solidFill>
                  <a:srgbClr val="000000"/>
                </a:solidFill>
                <a:latin typeface="Calibri"/>
                <a:ea typeface="Calibri"/>
                <a:cs typeface="Calibri"/>
                <a:sym typeface="Calibri"/>
              </a:rPr>
              <a:t>Jenkins pipeline automates testing and deployment.</a:t>
            </a:r>
            <a:endParaRPr sz="1700">
              <a:solidFill>
                <a:srgbClr val="000000"/>
              </a:solidFill>
            </a:endParaRPr>
          </a:p>
          <a:p>
            <a:pPr indent="-247650" lvl="0" marL="342900" rtl="0" algn="l">
              <a:spcBef>
                <a:spcPts val="640"/>
              </a:spcBef>
              <a:spcAft>
                <a:spcPts val="1200"/>
              </a:spcAft>
              <a:buClr>
                <a:srgbClr val="000000"/>
              </a:buClr>
              <a:buSzPts val="1700"/>
              <a:buChar char="●"/>
            </a:pPr>
            <a:r>
              <a:rPr lang="en" sz="1700">
                <a:solidFill>
                  <a:srgbClr val="000000"/>
                </a:solidFill>
                <a:latin typeface="Calibri"/>
                <a:ea typeface="Calibri"/>
                <a:cs typeface="Calibri"/>
                <a:sym typeface="Calibri"/>
              </a:rPr>
              <a:t>AWS for scalable hosting.</a:t>
            </a:r>
            <a:endParaRPr sz="1700">
              <a:solidFill>
                <a:srgbClr val="000000"/>
              </a:solidFill>
              <a:latin typeface="Calibri"/>
              <a:ea typeface="Calibri"/>
              <a:cs typeface="Calibri"/>
              <a:sym typeface="Calibri"/>
            </a:endParaRPr>
          </a:p>
        </p:txBody>
      </p:sp>
      <p:sp>
        <p:nvSpPr>
          <p:cNvPr id="225" name="Google Shape;225;p41"/>
          <p:cNvSpPr txBox="1"/>
          <p:nvPr>
            <p:ph idx="1" type="body"/>
          </p:nvPr>
        </p:nvSpPr>
        <p:spPr>
          <a:xfrm>
            <a:off x="457200" y="2875925"/>
            <a:ext cx="8229600" cy="1765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 sz="1700">
                <a:solidFill>
                  <a:srgbClr val="000000"/>
                </a:solidFill>
                <a:latin typeface="Calibri"/>
                <a:ea typeface="Calibri"/>
                <a:cs typeface="Calibri"/>
                <a:sym typeface="Calibri"/>
              </a:rPr>
              <a:t>Tools for configuration</a:t>
            </a:r>
            <a:endParaRPr sz="1700">
              <a:solidFill>
                <a:srgbClr val="000000"/>
              </a:solidFill>
              <a:latin typeface="Calibri"/>
              <a:ea typeface="Calibri"/>
              <a:cs typeface="Calibri"/>
              <a:sym typeface="Calibri"/>
            </a:endParaRPr>
          </a:p>
          <a:p>
            <a:pPr indent="-336550" lvl="0" marL="342900" rtl="0" algn="l">
              <a:spcBef>
                <a:spcPts val="0"/>
              </a:spcBef>
              <a:spcAft>
                <a:spcPts val="0"/>
              </a:spcAft>
              <a:buClr>
                <a:srgbClr val="000000"/>
              </a:buClr>
              <a:buSzPts val="1700"/>
              <a:buChar char="●"/>
            </a:pPr>
            <a:r>
              <a:rPr lang="en" sz="1700">
                <a:solidFill>
                  <a:srgbClr val="000000"/>
                </a:solidFill>
                <a:latin typeface="Calibri"/>
                <a:ea typeface="Calibri"/>
                <a:cs typeface="Calibri"/>
                <a:sym typeface="Calibri"/>
              </a:rPr>
              <a:t>GitHub for version control and collaboration.</a:t>
            </a:r>
            <a:endParaRPr sz="1700">
              <a:solidFill>
                <a:srgbClr val="000000"/>
              </a:solidFill>
            </a:endParaRPr>
          </a:p>
          <a:p>
            <a:pPr indent="-336550" lvl="0" marL="342900" rtl="0" algn="l">
              <a:spcBef>
                <a:spcPts val="640"/>
              </a:spcBef>
              <a:spcAft>
                <a:spcPts val="0"/>
              </a:spcAft>
              <a:buClr>
                <a:srgbClr val="000000"/>
              </a:buClr>
              <a:buSzPts val="1700"/>
              <a:buChar char="●"/>
            </a:pPr>
            <a:r>
              <a:rPr lang="en" sz="1700">
                <a:solidFill>
                  <a:srgbClr val="000000"/>
                </a:solidFill>
                <a:latin typeface="Calibri"/>
                <a:ea typeface="Calibri"/>
                <a:cs typeface="Calibri"/>
                <a:sym typeface="Calibri"/>
              </a:rPr>
              <a:t>Docker for containerization.</a:t>
            </a:r>
            <a:endParaRPr sz="1700">
              <a:solidFill>
                <a:srgbClr val="000000"/>
              </a:solidFill>
            </a:endParaRPr>
          </a:p>
          <a:p>
            <a:pPr indent="-336550" lvl="0" marL="342900" rtl="0" algn="l">
              <a:spcBef>
                <a:spcPts val="640"/>
              </a:spcBef>
              <a:spcAft>
                <a:spcPts val="1200"/>
              </a:spcAft>
              <a:buClr>
                <a:srgbClr val="000000"/>
              </a:buClr>
              <a:buSzPts val="1700"/>
              <a:buChar char="●"/>
            </a:pPr>
            <a:r>
              <a:rPr lang="en" sz="1700">
                <a:solidFill>
                  <a:srgbClr val="000000"/>
                </a:solidFill>
                <a:latin typeface="Calibri"/>
                <a:ea typeface="Calibri"/>
                <a:cs typeface="Calibri"/>
                <a:sym typeface="Calibri"/>
              </a:rPr>
              <a:t>Jenkins for continuous integration and deployment.</a:t>
            </a:r>
            <a:endParaRPr sz="17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Workflow &amp; Process Overview</a:t>
            </a:r>
            <a:endParaRPr/>
          </a:p>
        </p:txBody>
      </p:sp>
      <p:sp>
        <p:nvSpPr>
          <p:cNvPr id="231" name="Google Shape;231;p42"/>
          <p:cNvSpPr txBox="1"/>
          <p:nvPr>
            <p:ph idx="1" type="body"/>
          </p:nvPr>
        </p:nvSpPr>
        <p:spPr>
          <a:xfrm>
            <a:off x="457200" y="964700"/>
            <a:ext cx="8229600" cy="4091100"/>
          </a:xfrm>
          <a:prstGeom prst="rect">
            <a:avLst/>
          </a:prstGeom>
        </p:spPr>
        <p:txBody>
          <a:bodyPr anchorCtr="0" anchor="t" bIns="45700" lIns="91425" spcFirstLastPara="1" rIns="91425" wrap="square" tIns="45700">
            <a:noAutofit/>
          </a:bodyPr>
          <a:lstStyle/>
          <a:p>
            <a:pPr indent="0" lvl="0" marL="0" rtl="0" algn="just">
              <a:lnSpc>
                <a:spcPct val="105000"/>
              </a:lnSpc>
              <a:spcBef>
                <a:spcPts val="360"/>
              </a:spcBef>
              <a:spcAft>
                <a:spcPts val="0"/>
              </a:spcAft>
              <a:buSzPts val="275"/>
              <a:buNone/>
            </a:pPr>
            <a:r>
              <a:rPr b="1" lang="en" sz="1237">
                <a:solidFill>
                  <a:srgbClr val="000000"/>
                </a:solidFill>
                <a:latin typeface="Arial"/>
                <a:ea typeface="Arial"/>
                <a:cs typeface="Arial"/>
                <a:sym typeface="Arial"/>
              </a:rPr>
              <a:t>Development Process</a:t>
            </a:r>
            <a:endParaRPr b="1" sz="1237">
              <a:solidFill>
                <a:srgbClr val="000000"/>
              </a:solidFill>
              <a:latin typeface="Arial"/>
              <a:ea typeface="Arial"/>
              <a:cs typeface="Arial"/>
              <a:sym typeface="Arial"/>
            </a:endParaRPr>
          </a:p>
          <a:p>
            <a:pPr indent="-307181" lvl="0" marL="457200" rtl="0" algn="just">
              <a:lnSpc>
                <a:spcPct val="105000"/>
              </a:lnSpc>
              <a:spcBef>
                <a:spcPts val="1200"/>
              </a:spcBef>
              <a:spcAft>
                <a:spcPts val="0"/>
              </a:spcAft>
              <a:buClr>
                <a:srgbClr val="000000"/>
              </a:buClr>
              <a:buSzPts val="1238"/>
              <a:buFont typeface="Arial"/>
              <a:buChar char="●"/>
            </a:pPr>
            <a:r>
              <a:rPr b="1" lang="en" sz="1237">
                <a:solidFill>
                  <a:srgbClr val="000000"/>
                </a:solidFill>
                <a:latin typeface="Arial"/>
                <a:ea typeface="Arial"/>
                <a:cs typeface="Arial"/>
                <a:sym typeface="Arial"/>
              </a:rPr>
              <a:t>Code Development</a:t>
            </a:r>
            <a:r>
              <a:rPr lang="en" sz="1237">
                <a:solidFill>
                  <a:srgbClr val="000000"/>
                </a:solidFill>
                <a:latin typeface="Arial"/>
                <a:ea typeface="Arial"/>
                <a:cs typeface="Arial"/>
                <a:sym typeface="Arial"/>
              </a:rPr>
              <a:t>: Developers commit code to the GitHub repository regularly.</a:t>
            </a:r>
            <a:endParaRPr sz="1237">
              <a:solidFill>
                <a:srgbClr val="000000"/>
              </a:solidFill>
              <a:latin typeface="Arial"/>
              <a:ea typeface="Arial"/>
              <a:cs typeface="Arial"/>
              <a:sym typeface="Arial"/>
            </a:endParaRPr>
          </a:p>
          <a:p>
            <a:pPr indent="-307181" lvl="0" marL="457200" rtl="0" algn="just">
              <a:lnSpc>
                <a:spcPct val="105000"/>
              </a:lnSpc>
              <a:spcBef>
                <a:spcPts val="0"/>
              </a:spcBef>
              <a:spcAft>
                <a:spcPts val="0"/>
              </a:spcAft>
              <a:buClr>
                <a:srgbClr val="000000"/>
              </a:buClr>
              <a:buSzPts val="1238"/>
              <a:buFont typeface="Arial"/>
              <a:buChar char="●"/>
            </a:pPr>
            <a:r>
              <a:rPr b="1" lang="en" sz="1237">
                <a:solidFill>
                  <a:srgbClr val="000000"/>
                </a:solidFill>
                <a:latin typeface="Arial"/>
                <a:ea typeface="Arial"/>
                <a:cs typeface="Arial"/>
                <a:sym typeface="Arial"/>
              </a:rPr>
              <a:t>Code Review</a:t>
            </a:r>
            <a:r>
              <a:rPr lang="en" sz="1237">
                <a:solidFill>
                  <a:srgbClr val="000000"/>
                </a:solidFill>
                <a:latin typeface="Arial"/>
                <a:ea typeface="Arial"/>
                <a:cs typeface="Arial"/>
                <a:sym typeface="Arial"/>
              </a:rPr>
              <a:t>: Peer review process ensures high-quality code before merging.</a:t>
            </a:r>
            <a:endParaRPr sz="1237">
              <a:solidFill>
                <a:srgbClr val="000000"/>
              </a:solidFill>
              <a:latin typeface="Arial"/>
              <a:ea typeface="Arial"/>
              <a:cs typeface="Arial"/>
              <a:sym typeface="Arial"/>
            </a:endParaRPr>
          </a:p>
          <a:p>
            <a:pPr indent="-307181" lvl="0" marL="457200" rtl="0" algn="just">
              <a:lnSpc>
                <a:spcPct val="105000"/>
              </a:lnSpc>
              <a:spcBef>
                <a:spcPts val="0"/>
              </a:spcBef>
              <a:spcAft>
                <a:spcPts val="0"/>
              </a:spcAft>
              <a:buClr>
                <a:srgbClr val="000000"/>
              </a:buClr>
              <a:buSzPts val="1238"/>
              <a:buFont typeface="Arial"/>
              <a:buChar char="●"/>
            </a:pPr>
            <a:r>
              <a:rPr b="1" lang="en" sz="1237">
                <a:solidFill>
                  <a:srgbClr val="000000"/>
                </a:solidFill>
                <a:latin typeface="Arial"/>
                <a:ea typeface="Arial"/>
                <a:cs typeface="Arial"/>
                <a:sym typeface="Arial"/>
              </a:rPr>
              <a:t>Branching Strategy</a:t>
            </a:r>
            <a:r>
              <a:rPr lang="en" sz="1237">
                <a:solidFill>
                  <a:srgbClr val="000000"/>
                </a:solidFill>
                <a:latin typeface="Arial"/>
                <a:ea typeface="Arial"/>
                <a:cs typeface="Arial"/>
                <a:sym typeface="Arial"/>
              </a:rPr>
              <a:t>: Use feature branches, and pull requests to integrate with the main branch.</a:t>
            </a:r>
            <a:endParaRPr sz="1237">
              <a:solidFill>
                <a:srgbClr val="000000"/>
              </a:solidFill>
              <a:latin typeface="Arial"/>
              <a:ea typeface="Arial"/>
              <a:cs typeface="Arial"/>
              <a:sym typeface="Arial"/>
            </a:endParaRPr>
          </a:p>
          <a:p>
            <a:pPr indent="0" lvl="0" marL="0" rtl="0" algn="just">
              <a:lnSpc>
                <a:spcPct val="105000"/>
              </a:lnSpc>
              <a:spcBef>
                <a:spcPts val="1200"/>
              </a:spcBef>
              <a:spcAft>
                <a:spcPts val="0"/>
              </a:spcAft>
              <a:buSzPts val="275"/>
              <a:buNone/>
            </a:pPr>
            <a:r>
              <a:rPr b="1" lang="en" sz="1237">
                <a:solidFill>
                  <a:srgbClr val="000000"/>
                </a:solidFill>
                <a:latin typeface="Arial"/>
                <a:ea typeface="Arial"/>
                <a:cs typeface="Arial"/>
                <a:sym typeface="Arial"/>
              </a:rPr>
              <a:t>Continuous Integration</a:t>
            </a:r>
            <a:endParaRPr b="1" sz="1237">
              <a:solidFill>
                <a:srgbClr val="000000"/>
              </a:solidFill>
              <a:latin typeface="Arial"/>
              <a:ea typeface="Arial"/>
              <a:cs typeface="Arial"/>
              <a:sym typeface="Arial"/>
            </a:endParaRPr>
          </a:p>
          <a:p>
            <a:pPr indent="-307181" lvl="0" marL="457200" rtl="0" algn="just">
              <a:lnSpc>
                <a:spcPct val="105000"/>
              </a:lnSpc>
              <a:spcBef>
                <a:spcPts val="1200"/>
              </a:spcBef>
              <a:spcAft>
                <a:spcPts val="0"/>
              </a:spcAft>
              <a:buClr>
                <a:srgbClr val="000000"/>
              </a:buClr>
              <a:buSzPts val="1238"/>
              <a:buFont typeface="Arial"/>
              <a:buChar char="●"/>
            </a:pPr>
            <a:r>
              <a:rPr b="1" lang="en" sz="1237">
                <a:solidFill>
                  <a:srgbClr val="000000"/>
                </a:solidFill>
                <a:latin typeface="Arial"/>
                <a:ea typeface="Arial"/>
                <a:cs typeface="Arial"/>
                <a:sym typeface="Arial"/>
              </a:rPr>
              <a:t>GitHub Integration</a:t>
            </a:r>
            <a:r>
              <a:rPr lang="en" sz="1237">
                <a:solidFill>
                  <a:srgbClr val="000000"/>
                </a:solidFill>
                <a:latin typeface="Arial"/>
                <a:ea typeface="Arial"/>
                <a:cs typeface="Arial"/>
                <a:sym typeface="Arial"/>
              </a:rPr>
              <a:t>: Every commit triggers Jenkins to pull code from GitHub.</a:t>
            </a:r>
            <a:endParaRPr sz="1237">
              <a:solidFill>
                <a:srgbClr val="000000"/>
              </a:solidFill>
              <a:latin typeface="Arial"/>
              <a:ea typeface="Arial"/>
              <a:cs typeface="Arial"/>
              <a:sym typeface="Arial"/>
            </a:endParaRPr>
          </a:p>
          <a:p>
            <a:pPr indent="-307181" lvl="0" marL="457200" rtl="0" algn="just">
              <a:lnSpc>
                <a:spcPct val="105000"/>
              </a:lnSpc>
              <a:spcBef>
                <a:spcPts val="0"/>
              </a:spcBef>
              <a:spcAft>
                <a:spcPts val="0"/>
              </a:spcAft>
              <a:buClr>
                <a:srgbClr val="000000"/>
              </a:buClr>
              <a:buSzPts val="1238"/>
              <a:buFont typeface="Arial"/>
              <a:buChar char="●"/>
            </a:pPr>
            <a:r>
              <a:rPr b="1" lang="en" sz="1237">
                <a:solidFill>
                  <a:srgbClr val="000000"/>
                </a:solidFill>
                <a:latin typeface="Arial"/>
                <a:ea typeface="Arial"/>
                <a:cs typeface="Arial"/>
                <a:sym typeface="Arial"/>
              </a:rPr>
              <a:t>Automated Testing</a:t>
            </a:r>
            <a:r>
              <a:rPr lang="en" sz="1237">
                <a:solidFill>
                  <a:srgbClr val="000000"/>
                </a:solidFill>
                <a:latin typeface="Arial"/>
                <a:ea typeface="Arial"/>
                <a:cs typeface="Arial"/>
                <a:sym typeface="Arial"/>
              </a:rPr>
              <a:t>: Jenkins runs unit tests and code linting tools to ensure code quality and functionality.</a:t>
            </a:r>
            <a:endParaRPr sz="1237">
              <a:solidFill>
                <a:srgbClr val="000000"/>
              </a:solidFill>
              <a:latin typeface="Arial"/>
              <a:ea typeface="Arial"/>
              <a:cs typeface="Arial"/>
              <a:sym typeface="Arial"/>
            </a:endParaRPr>
          </a:p>
          <a:p>
            <a:pPr indent="0" lvl="0" marL="0" rtl="0" algn="just">
              <a:lnSpc>
                <a:spcPct val="105000"/>
              </a:lnSpc>
              <a:spcBef>
                <a:spcPts val="1200"/>
              </a:spcBef>
              <a:spcAft>
                <a:spcPts val="0"/>
              </a:spcAft>
              <a:buSzPts val="275"/>
              <a:buNone/>
            </a:pPr>
            <a:r>
              <a:rPr b="1" lang="en" sz="1237">
                <a:solidFill>
                  <a:srgbClr val="000000"/>
                </a:solidFill>
                <a:latin typeface="Arial"/>
                <a:ea typeface="Arial"/>
                <a:cs typeface="Arial"/>
                <a:sym typeface="Arial"/>
              </a:rPr>
              <a:t>Continuous Deployment</a:t>
            </a:r>
            <a:endParaRPr b="1" sz="1237">
              <a:solidFill>
                <a:srgbClr val="000000"/>
              </a:solidFill>
              <a:latin typeface="Arial"/>
              <a:ea typeface="Arial"/>
              <a:cs typeface="Arial"/>
              <a:sym typeface="Arial"/>
            </a:endParaRPr>
          </a:p>
          <a:p>
            <a:pPr indent="-307181" lvl="0" marL="457200" rtl="0" algn="just">
              <a:lnSpc>
                <a:spcPct val="105000"/>
              </a:lnSpc>
              <a:spcBef>
                <a:spcPts val="1200"/>
              </a:spcBef>
              <a:spcAft>
                <a:spcPts val="0"/>
              </a:spcAft>
              <a:buClr>
                <a:srgbClr val="000000"/>
              </a:buClr>
              <a:buSzPts val="1238"/>
              <a:buFont typeface="Arial"/>
              <a:buChar char="●"/>
            </a:pPr>
            <a:r>
              <a:rPr b="1" lang="en" sz="1237">
                <a:solidFill>
                  <a:srgbClr val="000000"/>
                </a:solidFill>
                <a:latin typeface="Arial"/>
                <a:ea typeface="Arial"/>
                <a:cs typeface="Arial"/>
                <a:sym typeface="Arial"/>
              </a:rPr>
              <a:t>Dockerized Environment</a:t>
            </a:r>
            <a:r>
              <a:rPr lang="en" sz="1237">
                <a:solidFill>
                  <a:srgbClr val="000000"/>
                </a:solidFill>
                <a:latin typeface="Arial"/>
                <a:ea typeface="Arial"/>
                <a:cs typeface="Arial"/>
                <a:sym typeface="Arial"/>
              </a:rPr>
              <a:t>: The code is packaged into Docker containers to ensure consistency across environments.</a:t>
            </a:r>
            <a:endParaRPr sz="1237">
              <a:solidFill>
                <a:srgbClr val="000000"/>
              </a:solidFill>
              <a:latin typeface="Arial"/>
              <a:ea typeface="Arial"/>
              <a:cs typeface="Arial"/>
              <a:sym typeface="Arial"/>
            </a:endParaRPr>
          </a:p>
          <a:p>
            <a:pPr indent="-307181" lvl="0" marL="457200" rtl="0" algn="just">
              <a:lnSpc>
                <a:spcPct val="105000"/>
              </a:lnSpc>
              <a:spcBef>
                <a:spcPts val="0"/>
              </a:spcBef>
              <a:spcAft>
                <a:spcPts val="0"/>
              </a:spcAft>
              <a:buClr>
                <a:srgbClr val="000000"/>
              </a:buClr>
              <a:buSzPts val="1238"/>
              <a:buFont typeface="Arial"/>
              <a:buChar char="●"/>
            </a:pPr>
            <a:r>
              <a:rPr b="1" lang="en" sz="1237">
                <a:solidFill>
                  <a:srgbClr val="000000"/>
                </a:solidFill>
                <a:latin typeface="Arial"/>
                <a:ea typeface="Arial"/>
                <a:cs typeface="Arial"/>
                <a:sym typeface="Arial"/>
              </a:rPr>
              <a:t>Deployment Pipeline</a:t>
            </a:r>
            <a:r>
              <a:rPr lang="en" sz="1237">
                <a:solidFill>
                  <a:srgbClr val="000000"/>
                </a:solidFill>
                <a:latin typeface="Arial"/>
                <a:ea typeface="Arial"/>
                <a:cs typeface="Arial"/>
                <a:sym typeface="Arial"/>
              </a:rPr>
              <a:t>: Jenkins automatically deploys the Docker containers to AWS for scalable hosting.</a:t>
            </a:r>
            <a:endParaRPr sz="1237">
              <a:solidFill>
                <a:srgbClr val="000000"/>
              </a:solidFill>
              <a:latin typeface="Arial"/>
              <a:ea typeface="Arial"/>
              <a:cs typeface="Arial"/>
              <a:sym typeface="Arial"/>
            </a:endParaRPr>
          </a:p>
          <a:p>
            <a:pPr indent="-307181" lvl="0" marL="457200" rtl="0" algn="just">
              <a:lnSpc>
                <a:spcPct val="105000"/>
              </a:lnSpc>
              <a:spcBef>
                <a:spcPts val="0"/>
              </a:spcBef>
              <a:spcAft>
                <a:spcPts val="0"/>
              </a:spcAft>
              <a:buClr>
                <a:srgbClr val="000000"/>
              </a:buClr>
              <a:buSzPts val="1238"/>
              <a:buFont typeface="Arial"/>
              <a:buChar char="●"/>
            </a:pPr>
            <a:r>
              <a:rPr b="1" lang="en" sz="1237">
                <a:solidFill>
                  <a:srgbClr val="000000"/>
                </a:solidFill>
                <a:latin typeface="Arial"/>
                <a:ea typeface="Arial"/>
                <a:cs typeface="Arial"/>
                <a:sym typeface="Arial"/>
              </a:rPr>
              <a:t>Rollback Capability</a:t>
            </a:r>
            <a:r>
              <a:rPr lang="en" sz="1237">
                <a:solidFill>
                  <a:srgbClr val="000000"/>
                </a:solidFill>
                <a:latin typeface="Arial"/>
                <a:ea typeface="Arial"/>
                <a:cs typeface="Arial"/>
                <a:sym typeface="Arial"/>
              </a:rPr>
              <a:t>: In case of failure, Jenkins ensures the rollback to the previous stable version.</a:t>
            </a:r>
            <a:endParaRPr sz="1237">
              <a:solidFill>
                <a:srgbClr val="000000"/>
              </a:solidFill>
              <a:latin typeface="Arial"/>
              <a:ea typeface="Arial"/>
              <a:cs typeface="Arial"/>
              <a:sym typeface="Arial"/>
            </a:endParaRPr>
          </a:p>
          <a:p>
            <a:pPr indent="0" lvl="0" marL="0" rtl="0" algn="just">
              <a:lnSpc>
                <a:spcPct val="105000"/>
              </a:lnSpc>
              <a:spcBef>
                <a:spcPts val="1200"/>
              </a:spcBef>
              <a:spcAft>
                <a:spcPts val="0"/>
              </a:spcAft>
              <a:buSzPts val="275"/>
              <a:buNone/>
            </a:pPr>
            <a:r>
              <a:rPr b="1" lang="en" sz="1237">
                <a:solidFill>
                  <a:srgbClr val="000000"/>
                </a:solidFill>
                <a:latin typeface="Arial"/>
                <a:ea typeface="Arial"/>
                <a:cs typeface="Arial"/>
                <a:sym typeface="Arial"/>
              </a:rPr>
              <a:t>Monitoring and Maintenance</a:t>
            </a:r>
            <a:endParaRPr b="1" sz="1237">
              <a:solidFill>
                <a:srgbClr val="000000"/>
              </a:solidFill>
              <a:latin typeface="Arial"/>
              <a:ea typeface="Arial"/>
              <a:cs typeface="Arial"/>
              <a:sym typeface="Arial"/>
            </a:endParaRPr>
          </a:p>
          <a:p>
            <a:pPr indent="-307181" lvl="0" marL="457200" rtl="0" algn="just">
              <a:lnSpc>
                <a:spcPct val="105000"/>
              </a:lnSpc>
              <a:spcBef>
                <a:spcPts val="1200"/>
              </a:spcBef>
              <a:spcAft>
                <a:spcPts val="0"/>
              </a:spcAft>
              <a:buClr>
                <a:srgbClr val="000000"/>
              </a:buClr>
              <a:buSzPts val="1238"/>
              <a:buFont typeface="Arial"/>
              <a:buChar char="●"/>
            </a:pPr>
            <a:r>
              <a:rPr b="1" lang="en" sz="1237">
                <a:solidFill>
                  <a:srgbClr val="000000"/>
                </a:solidFill>
                <a:latin typeface="Arial"/>
                <a:ea typeface="Arial"/>
                <a:cs typeface="Arial"/>
                <a:sym typeface="Arial"/>
              </a:rPr>
              <a:t>AWS Monitoring</a:t>
            </a:r>
            <a:r>
              <a:rPr lang="en" sz="1237">
                <a:solidFill>
                  <a:srgbClr val="000000"/>
                </a:solidFill>
                <a:latin typeface="Arial"/>
                <a:ea typeface="Arial"/>
                <a:cs typeface="Arial"/>
                <a:sym typeface="Arial"/>
              </a:rPr>
              <a:t>: Monitor the application’s performance and scalability.</a:t>
            </a:r>
            <a:endParaRPr sz="1237">
              <a:solidFill>
                <a:srgbClr val="000000"/>
              </a:solidFill>
              <a:latin typeface="Arial"/>
              <a:ea typeface="Arial"/>
              <a:cs typeface="Arial"/>
              <a:sym typeface="Arial"/>
            </a:endParaRPr>
          </a:p>
          <a:p>
            <a:pPr indent="-307181" lvl="0" marL="457200" rtl="0" algn="just">
              <a:lnSpc>
                <a:spcPct val="105000"/>
              </a:lnSpc>
              <a:spcBef>
                <a:spcPts val="0"/>
              </a:spcBef>
              <a:spcAft>
                <a:spcPts val="0"/>
              </a:spcAft>
              <a:buClr>
                <a:srgbClr val="000000"/>
              </a:buClr>
              <a:buSzPts val="1238"/>
              <a:buFont typeface="Arial"/>
              <a:buChar char="●"/>
            </a:pPr>
            <a:r>
              <a:rPr b="1" lang="en" sz="1237">
                <a:solidFill>
                  <a:srgbClr val="000000"/>
                </a:solidFill>
                <a:latin typeface="Arial"/>
                <a:ea typeface="Arial"/>
                <a:cs typeface="Arial"/>
                <a:sym typeface="Arial"/>
              </a:rPr>
              <a:t>Error Logging</a:t>
            </a:r>
            <a:r>
              <a:rPr lang="en" sz="1237">
                <a:solidFill>
                  <a:srgbClr val="000000"/>
                </a:solidFill>
                <a:latin typeface="Arial"/>
                <a:ea typeface="Arial"/>
                <a:cs typeface="Arial"/>
                <a:sym typeface="Arial"/>
              </a:rPr>
              <a:t>: Track errors and deploy hotfixes when necessary.</a:t>
            </a:r>
            <a:endParaRPr sz="1237">
              <a:solidFill>
                <a:srgbClr val="000000"/>
              </a:solidFill>
              <a:latin typeface="Arial"/>
              <a:ea typeface="Arial"/>
              <a:cs typeface="Arial"/>
              <a:sym typeface="Arial"/>
            </a:endParaRPr>
          </a:p>
          <a:p>
            <a:pPr indent="0" lvl="0" marL="0" rtl="0" algn="l">
              <a:lnSpc>
                <a:spcPct val="105000"/>
              </a:lnSpc>
              <a:spcBef>
                <a:spcPts val="1200"/>
              </a:spcBef>
              <a:spcAft>
                <a:spcPts val="1200"/>
              </a:spcAft>
              <a:buSzPts val="275"/>
              <a:buNone/>
            </a:pPr>
            <a:r>
              <a:t/>
            </a:r>
            <a:endParaRPr sz="6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Workflow &amp; Process Overview Cont’d</a:t>
            </a:r>
            <a:r>
              <a:rPr lang="en"/>
              <a:t> </a:t>
            </a:r>
            <a:endParaRPr/>
          </a:p>
        </p:txBody>
      </p:sp>
      <p:sp>
        <p:nvSpPr>
          <p:cNvPr id="237" name="Google Shape;237;p43"/>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just">
              <a:lnSpc>
                <a:spcPct val="105000"/>
              </a:lnSpc>
              <a:spcBef>
                <a:spcPts val="360"/>
              </a:spcBef>
              <a:spcAft>
                <a:spcPts val="0"/>
              </a:spcAft>
              <a:buSzPts val="275"/>
              <a:buNone/>
            </a:pPr>
            <a:r>
              <a:rPr b="1" lang="en" sz="1200">
                <a:solidFill>
                  <a:srgbClr val="000000"/>
                </a:solidFill>
                <a:latin typeface="Arial"/>
                <a:ea typeface="Arial"/>
                <a:cs typeface="Arial"/>
                <a:sym typeface="Arial"/>
              </a:rPr>
              <a:t>CI/CD Pipeline Configuration</a:t>
            </a:r>
            <a:endParaRPr b="1" sz="1200">
              <a:solidFill>
                <a:srgbClr val="000000"/>
              </a:solidFill>
              <a:latin typeface="Arial"/>
              <a:ea typeface="Arial"/>
              <a:cs typeface="Arial"/>
              <a:sym typeface="Arial"/>
            </a:endParaRPr>
          </a:p>
          <a:p>
            <a:pPr indent="0" lvl="0" marL="0" rtl="0" algn="just">
              <a:lnSpc>
                <a:spcPct val="105000"/>
              </a:lnSpc>
              <a:spcBef>
                <a:spcPts val="1200"/>
              </a:spcBef>
              <a:spcAft>
                <a:spcPts val="0"/>
              </a:spcAft>
              <a:buSzPts val="275"/>
              <a:buNone/>
            </a:pPr>
            <a:r>
              <a:rPr lang="en" sz="1200">
                <a:solidFill>
                  <a:srgbClr val="000000"/>
                </a:solidFill>
                <a:latin typeface="Arial"/>
                <a:ea typeface="Arial"/>
                <a:cs typeface="Arial"/>
                <a:sym typeface="Arial"/>
              </a:rPr>
              <a:t>Set up and configured Docker containers for consistent development and production environments. Implemented a Jenkins pipeline to automate build, test, and deployment processes, ensuring efficient and continuous integration. Configured AWS hosting (EC2, S3) for scalable and reliable application deployment.</a:t>
            </a:r>
            <a:endParaRPr sz="1200">
              <a:solidFill>
                <a:srgbClr val="000000"/>
              </a:solidFill>
              <a:latin typeface="Arial"/>
              <a:ea typeface="Arial"/>
              <a:cs typeface="Arial"/>
              <a:sym typeface="Arial"/>
            </a:endParaRPr>
          </a:p>
          <a:p>
            <a:pPr indent="0" lvl="0" marL="0" rtl="0" algn="just">
              <a:lnSpc>
                <a:spcPct val="105000"/>
              </a:lnSpc>
              <a:spcBef>
                <a:spcPts val="1200"/>
              </a:spcBef>
              <a:spcAft>
                <a:spcPts val="0"/>
              </a:spcAft>
              <a:buSzPts val="275"/>
              <a:buNone/>
            </a:pPr>
            <a:r>
              <a:rPr b="1" lang="en" sz="1200">
                <a:solidFill>
                  <a:srgbClr val="000000"/>
                </a:solidFill>
                <a:latin typeface="Arial"/>
                <a:ea typeface="Arial"/>
                <a:cs typeface="Arial"/>
                <a:sym typeface="Arial"/>
              </a:rPr>
              <a:t>Frontend Development</a:t>
            </a:r>
            <a:endParaRPr b="1" sz="1200">
              <a:solidFill>
                <a:srgbClr val="000000"/>
              </a:solidFill>
              <a:latin typeface="Arial"/>
              <a:ea typeface="Arial"/>
              <a:cs typeface="Arial"/>
              <a:sym typeface="Arial"/>
            </a:endParaRPr>
          </a:p>
          <a:p>
            <a:pPr indent="0" lvl="0" marL="0" rtl="0" algn="just">
              <a:lnSpc>
                <a:spcPct val="105000"/>
              </a:lnSpc>
              <a:spcBef>
                <a:spcPts val="1200"/>
              </a:spcBef>
              <a:spcAft>
                <a:spcPts val="0"/>
              </a:spcAft>
              <a:buSzPts val="275"/>
              <a:buNone/>
            </a:pPr>
            <a:r>
              <a:rPr lang="en" sz="1200">
                <a:solidFill>
                  <a:srgbClr val="000000"/>
                </a:solidFill>
                <a:latin typeface="Arial"/>
                <a:ea typeface="Arial"/>
                <a:cs typeface="Arial"/>
                <a:sym typeface="Arial"/>
              </a:rPr>
              <a:t>Pair Programing with Team members Vignesh, Pratyush and Dirgha we developed the search bar for restaurant filtering, implementing state management and real-time updates. </a:t>
            </a:r>
            <a:r>
              <a:rPr lang="en" sz="1200">
                <a:solidFill>
                  <a:srgbClr val="000000"/>
                </a:solidFill>
                <a:latin typeface="Arial"/>
                <a:ea typeface="Arial"/>
                <a:cs typeface="Arial"/>
                <a:sym typeface="Arial"/>
              </a:rPr>
              <a:t>I</a:t>
            </a:r>
            <a:r>
              <a:rPr lang="en" sz="1200">
                <a:solidFill>
                  <a:srgbClr val="000000"/>
                </a:solidFill>
                <a:latin typeface="Arial"/>
                <a:ea typeface="Arial"/>
                <a:cs typeface="Arial"/>
                <a:sym typeface="Arial"/>
              </a:rPr>
              <a:t>ntegrated maps for displaying restaurant locations, ensuring smooth user interaction. Used React to build dynamic components and Tailwind CSS for responsive and quick styling of UI elements.</a:t>
            </a:r>
            <a:endParaRPr sz="1200">
              <a:solidFill>
                <a:srgbClr val="000000"/>
              </a:solidFill>
              <a:latin typeface="Arial"/>
              <a:ea typeface="Arial"/>
              <a:cs typeface="Arial"/>
              <a:sym typeface="Arial"/>
            </a:endParaRPr>
          </a:p>
          <a:p>
            <a:pPr indent="0" lvl="0" marL="0" rtl="0" algn="just">
              <a:lnSpc>
                <a:spcPct val="105000"/>
              </a:lnSpc>
              <a:spcBef>
                <a:spcPts val="1200"/>
              </a:spcBef>
              <a:spcAft>
                <a:spcPts val="0"/>
              </a:spcAft>
              <a:buSzPts val="275"/>
              <a:buNone/>
            </a:pPr>
            <a:r>
              <a:rPr b="1" lang="en" sz="1200">
                <a:solidFill>
                  <a:srgbClr val="000000"/>
                </a:solidFill>
                <a:latin typeface="Arial"/>
                <a:ea typeface="Arial"/>
                <a:cs typeface="Arial"/>
                <a:sym typeface="Arial"/>
              </a:rPr>
              <a:t>Automation &amp; Monitoring</a:t>
            </a:r>
            <a:endParaRPr b="1" sz="1200">
              <a:solidFill>
                <a:srgbClr val="000000"/>
              </a:solidFill>
              <a:latin typeface="Arial"/>
              <a:ea typeface="Arial"/>
              <a:cs typeface="Arial"/>
              <a:sym typeface="Arial"/>
            </a:endParaRPr>
          </a:p>
          <a:p>
            <a:pPr indent="0" lvl="0" marL="0" rtl="0" algn="just">
              <a:lnSpc>
                <a:spcPct val="105000"/>
              </a:lnSpc>
              <a:spcBef>
                <a:spcPts val="1200"/>
              </a:spcBef>
              <a:spcAft>
                <a:spcPts val="0"/>
              </a:spcAft>
              <a:buSzPts val="275"/>
              <a:buNone/>
            </a:pPr>
            <a:r>
              <a:rPr lang="en" sz="1200">
                <a:solidFill>
                  <a:srgbClr val="000000"/>
                </a:solidFill>
                <a:latin typeface="Arial"/>
                <a:ea typeface="Arial"/>
                <a:cs typeface="Arial"/>
                <a:sym typeface="Arial"/>
              </a:rPr>
              <a:t>Automated testing and deployment using Jenkins, improving the workflow by reducing manual interventions. Ensured high availability and scalability with AWS cloud infrastructure.</a:t>
            </a:r>
            <a:endParaRPr sz="1200">
              <a:solidFill>
                <a:srgbClr val="000000"/>
              </a:solidFill>
              <a:latin typeface="Arial"/>
              <a:ea typeface="Arial"/>
              <a:cs typeface="Arial"/>
              <a:sym typeface="Arial"/>
            </a:endParaRPr>
          </a:p>
          <a:p>
            <a:pPr indent="0" lvl="0" marL="0" rtl="0" algn="l">
              <a:lnSpc>
                <a:spcPct val="105000"/>
              </a:lnSpc>
              <a:spcBef>
                <a:spcPts val="1200"/>
              </a:spcBef>
              <a:spcAft>
                <a:spcPts val="1200"/>
              </a:spcAft>
              <a:buSzPts val="275"/>
              <a:buNone/>
            </a:pPr>
            <a:r>
              <a:t/>
            </a:r>
            <a:endParaRPr sz="115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1104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Calibri"/>
                <a:ea typeface="Calibri"/>
                <a:cs typeface="Calibri"/>
                <a:sym typeface="Calibri"/>
              </a:rPr>
              <a:t>Front End Design</a:t>
            </a:r>
            <a:endParaRPr sz="3400">
              <a:latin typeface="Calibri"/>
              <a:ea typeface="Calibri"/>
              <a:cs typeface="Calibri"/>
              <a:sym typeface="Calibri"/>
            </a:endParaRPr>
          </a:p>
          <a:p>
            <a:pPr indent="0" lvl="0" marL="0" rtl="0" algn="ctr">
              <a:spcBef>
                <a:spcPts val="0"/>
              </a:spcBef>
              <a:spcAft>
                <a:spcPts val="0"/>
              </a:spcAft>
              <a:buNone/>
            </a:pPr>
            <a:r>
              <a:t/>
            </a:r>
            <a:endParaRPr sz="3400">
              <a:latin typeface="Calibri"/>
              <a:ea typeface="Calibri"/>
              <a:cs typeface="Calibri"/>
              <a:sym typeface="Calibri"/>
            </a:endParaRPr>
          </a:p>
        </p:txBody>
      </p:sp>
      <p:sp>
        <p:nvSpPr>
          <p:cNvPr id="243" name="Google Shape;243;p44"/>
          <p:cNvSpPr txBox="1"/>
          <p:nvPr>
            <p:ph idx="1" type="body"/>
          </p:nvPr>
        </p:nvSpPr>
        <p:spPr>
          <a:xfrm>
            <a:off x="311700" y="763725"/>
            <a:ext cx="8520600" cy="4017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solidFill>
                  <a:srgbClr val="000000"/>
                </a:solidFill>
                <a:latin typeface="Arial"/>
                <a:ea typeface="Arial"/>
                <a:cs typeface="Arial"/>
                <a:sym typeface="Arial"/>
              </a:rPr>
              <a:t>Frontend Framework: React</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Purpose:</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React provides a responsive and component-based structure that perfectly aligns with the dynamic needs of the MenuMatch project, such as real-time restaurant searches and filtering. Its modular design ensures scalability and maintainability as the application evolves.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Key Features using Reactjs: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Reusable Components:</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Search Bar:</a:t>
            </a:r>
            <a:r>
              <a:rPr lang="en" sz="1100">
                <a:solidFill>
                  <a:srgbClr val="000000"/>
                </a:solidFill>
                <a:latin typeface="Arial"/>
                <a:ea typeface="Arial"/>
                <a:cs typeface="Arial"/>
                <a:sym typeface="Arial"/>
              </a:rPr>
              <a:t> A flexible and reusable component for input fields and dropdowns to filter restaurants by dietary preferences or cuisine type.</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Restaurant Cards:</a:t>
            </a:r>
            <a:r>
              <a:rPr lang="en" sz="1100">
                <a:solidFill>
                  <a:srgbClr val="000000"/>
                </a:solidFill>
                <a:latin typeface="Arial"/>
                <a:ea typeface="Arial"/>
                <a:cs typeface="Arial"/>
                <a:sym typeface="Arial"/>
              </a:rPr>
              <a:t> Modular components to display key restaurant details like name, cuisine, ratings, and location.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State Management:</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Local State:</a:t>
            </a:r>
            <a:r>
              <a:rPr lang="en" sz="1100">
                <a:solidFill>
                  <a:srgbClr val="000000"/>
                </a:solidFill>
                <a:latin typeface="Arial"/>
                <a:ea typeface="Arial"/>
                <a:cs typeface="Arial"/>
                <a:sym typeface="Arial"/>
              </a:rPr>
              <a:t> To manage UI elements like toggles, search inputs, or filters seamlessly.</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Global State:</a:t>
            </a:r>
            <a:r>
              <a:rPr lang="en" sz="1100">
                <a:solidFill>
                  <a:srgbClr val="000000"/>
                </a:solidFill>
                <a:latin typeface="Arial"/>
                <a:ea typeface="Arial"/>
                <a:cs typeface="Arial"/>
                <a:sym typeface="Arial"/>
              </a:rPr>
              <a:t> Leveraging tools like Redux or React Context API to handle data fetched from Google APIs and manage user authentication consistently across the app.</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Efficient DOM Updates:</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Ensures a smooth user experience with optimized rendering, even during frequent updates like search results or filtering changes.</a:t>
            </a:r>
            <a:endParaRPr b="1" sz="12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idx="1" type="body"/>
          </p:nvPr>
        </p:nvSpPr>
        <p:spPr>
          <a:xfrm>
            <a:off x="311700" y="127950"/>
            <a:ext cx="8520600" cy="4887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solidFill>
                  <a:srgbClr val="000000"/>
                </a:solidFill>
                <a:latin typeface="Arial"/>
                <a:ea typeface="Arial"/>
                <a:cs typeface="Arial"/>
                <a:sym typeface="Arial"/>
              </a:rPr>
              <a:t>Styling Framework: Tailwind CSS</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Purpose:</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Tailwind CSS facilitates rapid UI development with pre-designed utility classes, ensuring a clean and cohesive design that complements the food discovery theme of MenuMatch.</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Project-Specific Benefits: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Quick Customization:</a:t>
            </a:r>
            <a:r>
              <a:rPr lang="en" sz="1100">
                <a:solidFill>
                  <a:srgbClr val="000000"/>
                </a:solidFill>
                <a:latin typeface="Arial"/>
                <a:ea typeface="Arial"/>
                <a:cs typeface="Arial"/>
                <a:sym typeface="Arial"/>
              </a:rPr>
              <a:t> Enables rapid adjustments to create a polished and user-friendly interface tailored to the platform's requirements.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Consistent Design:</a:t>
            </a:r>
            <a:r>
              <a:rPr lang="en" sz="1100">
                <a:solidFill>
                  <a:srgbClr val="000000"/>
                </a:solidFill>
                <a:latin typeface="Arial"/>
                <a:ea typeface="Arial"/>
                <a:cs typeface="Arial"/>
                <a:sym typeface="Arial"/>
              </a:rPr>
              <a:t> Ensures uniformity across all components, maintaining a professional look and feel.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Efficiency:</a:t>
            </a:r>
            <a:r>
              <a:rPr lang="en" sz="1100">
                <a:solidFill>
                  <a:srgbClr val="000000"/>
                </a:solidFill>
                <a:latin typeface="Arial"/>
                <a:ea typeface="Arial"/>
                <a:cs typeface="Arial"/>
                <a:sym typeface="Arial"/>
              </a:rPr>
              <a:t> Reduces the need to write custom CSS from scratch, speeding up development without compromising flexibility.</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Routing: React Router DOM</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Purpose:</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React Router DOM enables smooth client-side navigation, maintaining the flow of a single-page application (SPA). It allows users to switch between different pages without refreshing the entire app, ensuring a seamless experience.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Project-Specific Benefits: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Intuitive Navigation:</a:t>
            </a:r>
            <a:r>
              <a:rPr lang="en" sz="1100">
                <a:solidFill>
                  <a:srgbClr val="000000"/>
                </a:solidFill>
                <a:latin typeface="Arial"/>
                <a:ea typeface="Arial"/>
                <a:cs typeface="Arial"/>
                <a:sym typeface="Arial"/>
              </a:rPr>
              <a:t> Facilitates smooth transitions between key pages such as </a:t>
            </a:r>
            <a:r>
              <a:rPr b="1" lang="en" sz="1100">
                <a:solidFill>
                  <a:srgbClr val="000000"/>
                </a:solidFill>
                <a:latin typeface="Arial"/>
                <a:ea typeface="Arial"/>
                <a:cs typeface="Arial"/>
                <a:sym typeface="Arial"/>
              </a:rPr>
              <a:t>Home</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About</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Map (for restaurant locations)</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Login/Signup</a:t>
            </a:r>
            <a:r>
              <a:rPr lang="en" sz="1100">
                <a:solidFill>
                  <a:srgbClr val="000000"/>
                </a:solidFill>
                <a:latin typeface="Arial"/>
                <a:ea typeface="Arial"/>
                <a:cs typeface="Arial"/>
                <a:sym typeface="Arial"/>
              </a:rPr>
              <a:t>, enhancing the user experience.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Route-Based Code Splitting:</a:t>
            </a:r>
            <a:r>
              <a:rPr lang="en" sz="1100">
                <a:solidFill>
                  <a:srgbClr val="000000"/>
                </a:solidFill>
                <a:latin typeface="Arial"/>
                <a:ea typeface="Arial"/>
                <a:cs typeface="Arial"/>
                <a:sym typeface="Arial"/>
              </a:rPr>
              <a:t> Optimizes performance by loading only the components necessary for the current page, reducing load times and improving responsiveness.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1200"/>
              </a:spcAft>
              <a:buNone/>
            </a:pPr>
            <a:r>
              <a:t/>
            </a:r>
            <a:endParaRPr b="1" sz="12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3400">
                <a:latin typeface="Calibri"/>
                <a:ea typeface="Calibri"/>
                <a:cs typeface="Calibri"/>
                <a:sym typeface="Calibri"/>
              </a:rPr>
              <a:t>Frontend Features</a:t>
            </a:r>
            <a:endParaRPr sz="3400"/>
          </a:p>
        </p:txBody>
      </p:sp>
      <p:sp>
        <p:nvSpPr>
          <p:cNvPr id="254" name="Google Shape;254;p46"/>
          <p:cNvSpPr txBox="1"/>
          <p:nvPr>
            <p:ph idx="1" type="body"/>
          </p:nvPr>
        </p:nvSpPr>
        <p:spPr>
          <a:xfrm>
            <a:off x="151875" y="1001850"/>
            <a:ext cx="3807900" cy="4080000"/>
          </a:xfrm>
          <a:prstGeom prst="rect">
            <a:avLst/>
          </a:prstGeom>
          <a:noFill/>
          <a:ln>
            <a:noFill/>
          </a:ln>
        </p:spPr>
        <p:txBody>
          <a:bodyPr anchorCtr="0" anchor="t" bIns="45700" lIns="91425" spcFirstLastPara="1" rIns="91425" wrap="square" tIns="45700">
            <a:normAutofit/>
          </a:bodyPr>
          <a:lstStyle/>
          <a:p>
            <a:pPr indent="0" lvl="0" marL="0" rtl="0" algn="just">
              <a:spcBef>
                <a:spcPts val="640"/>
              </a:spcBef>
              <a:spcAft>
                <a:spcPts val="0"/>
              </a:spcAft>
              <a:buNone/>
            </a:pPr>
            <a:r>
              <a:rPr b="1" lang="en" sz="1200">
                <a:solidFill>
                  <a:srgbClr val="000000"/>
                </a:solidFill>
                <a:latin typeface="Arial"/>
                <a:ea typeface="Arial"/>
                <a:cs typeface="Arial"/>
                <a:sym typeface="Arial"/>
              </a:rPr>
              <a:t>Search Bar</a:t>
            </a:r>
            <a:endParaRPr b="1" sz="1200">
              <a:solidFill>
                <a:srgbClr val="000000"/>
              </a:solidFill>
              <a:latin typeface="Arial"/>
              <a:ea typeface="Arial"/>
              <a:cs typeface="Arial"/>
              <a:sym typeface="Arial"/>
            </a:endParaRPr>
          </a:p>
          <a:p>
            <a:pPr indent="-304800" lvl="0" marL="457200" rtl="0" algn="just">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Developed a dynamic, </a:t>
            </a:r>
            <a:r>
              <a:rPr b="1" lang="en" sz="1200">
                <a:solidFill>
                  <a:srgbClr val="000000"/>
                </a:solidFill>
                <a:latin typeface="Arial"/>
                <a:ea typeface="Arial"/>
                <a:cs typeface="Arial"/>
                <a:sym typeface="Arial"/>
              </a:rPr>
              <a:t>filterable search bar</a:t>
            </a:r>
            <a:r>
              <a:rPr lang="en" sz="1200">
                <a:solidFill>
                  <a:srgbClr val="000000"/>
                </a:solidFill>
                <a:latin typeface="Arial"/>
                <a:ea typeface="Arial"/>
                <a:cs typeface="Arial"/>
                <a:sym typeface="Arial"/>
              </a:rPr>
              <a:t> for users to find restaurants based on food type, dietary preferences, and other criteria.</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Implemented real-time filtering and state management to provide an interactive and seamless experience.</a:t>
            </a:r>
            <a:endParaRPr sz="1200">
              <a:solidFill>
                <a:srgbClr val="000000"/>
              </a:solidFill>
              <a:latin typeface="Arial"/>
              <a:ea typeface="Arial"/>
              <a:cs typeface="Arial"/>
              <a:sym typeface="Arial"/>
            </a:endParaRPr>
          </a:p>
          <a:p>
            <a:pPr indent="0" lvl="0" marL="0" rtl="0" algn="just">
              <a:spcBef>
                <a:spcPts val="1200"/>
              </a:spcBef>
              <a:spcAft>
                <a:spcPts val="0"/>
              </a:spcAft>
              <a:buNone/>
            </a:pPr>
            <a:r>
              <a:rPr b="1" lang="en" sz="1200">
                <a:solidFill>
                  <a:srgbClr val="000000"/>
                </a:solidFill>
                <a:latin typeface="Arial"/>
                <a:ea typeface="Arial"/>
                <a:cs typeface="Arial"/>
                <a:sym typeface="Arial"/>
              </a:rPr>
              <a:t>Restaurant Cards</a:t>
            </a:r>
            <a:endParaRPr b="1" sz="1200">
              <a:solidFill>
                <a:srgbClr val="000000"/>
              </a:solidFill>
              <a:latin typeface="Arial"/>
              <a:ea typeface="Arial"/>
              <a:cs typeface="Arial"/>
              <a:sym typeface="Arial"/>
            </a:endParaRPr>
          </a:p>
          <a:p>
            <a:pPr indent="-304800" lvl="0" marL="457200" rtl="0" algn="just">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Designed reusable </a:t>
            </a:r>
            <a:r>
              <a:rPr b="1" lang="en" sz="1200">
                <a:solidFill>
                  <a:srgbClr val="000000"/>
                </a:solidFill>
                <a:latin typeface="Arial"/>
                <a:ea typeface="Arial"/>
                <a:cs typeface="Arial"/>
                <a:sym typeface="Arial"/>
              </a:rPr>
              <a:t>restaurant cards</a:t>
            </a:r>
            <a:r>
              <a:rPr lang="en" sz="1200">
                <a:solidFill>
                  <a:srgbClr val="000000"/>
                </a:solidFill>
                <a:latin typeface="Arial"/>
                <a:ea typeface="Arial"/>
                <a:cs typeface="Arial"/>
                <a:sym typeface="Arial"/>
              </a:rPr>
              <a:t> to display key information such as name, ratings, cuisine type, and distance.</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Integrated </a:t>
            </a:r>
            <a:r>
              <a:rPr b="1" lang="en" sz="1200">
                <a:solidFill>
                  <a:srgbClr val="000000"/>
                </a:solidFill>
                <a:latin typeface="Arial"/>
                <a:ea typeface="Arial"/>
                <a:cs typeface="Arial"/>
                <a:sym typeface="Arial"/>
              </a:rPr>
              <a:t>conditional rendering</a:t>
            </a:r>
            <a:r>
              <a:rPr lang="en" sz="1200">
                <a:solidFill>
                  <a:srgbClr val="000000"/>
                </a:solidFill>
                <a:latin typeface="Arial"/>
                <a:ea typeface="Arial"/>
                <a:cs typeface="Arial"/>
                <a:sym typeface="Arial"/>
              </a:rPr>
              <a:t> to dynamically display restaurant data fetched from the backend.</a:t>
            </a:r>
            <a:endParaRPr sz="3300">
              <a:solidFill>
                <a:srgbClr val="000000"/>
              </a:solidFill>
              <a:latin typeface="Calibri"/>
              <a:ea typeface="Calibri"/>
              <a:cs typeface="Calibri"/>
              <a:sym typeface="Calibri"/>
            </a:endParaRPr>
          </a:p>
        </p:txBody>
      </p:sp>
      <p:pic>
        <p:nvPicPr>
          <p:cNvPr id="255" name="Google Shape;255;p46"/>
          <p:cNvPicPr preferRelativeResize="0"/>
          <p:nvPr/>
        </p:nvPicPr>
        <p:blipFill>
          <a:blip r:embed="rId3">
            <a:alphaModFix/>
          </a:blip>
          <a:stretch>
            <a:fillRect/>
          </a:stretch>
        </p:blipFill>
        <p:spPr>
          <a:xfrm>
            <a:off x="4054550" y="1134100"/>
            <a:ext cx="4937050" cy="3882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457200" y="3"/>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sz="3400">
                <a:latin typeface="Calibri"/>
                <a:ea typeface="Calibri"/>
                <a:cs typeface="Calibri"/>
                <a:sym typeface="Calibri"/>
              </a:rPr>
              <a:t>Frontend Features</a:t>
            </a:r>
            <a:r>
              <a:rPr lang="en" sz="3400"/>
              <a:t> Cont’d</a:t>
            </a:r>
            <a:endParaRPr/>
          </a:p>
        </p:txBody>
      </p:sp>
      <p:pic>
        <p:nvPicPr>
          <p:cNvPr id="261" name="Google Shape;261;p47"/>
          <p:cNvPicPr preferRelativeResize="0"/>
          <p:nvPr/>
        </p:nvPicPr>
        <p:blipFill>
          <a:blip r:embed="rId3">
            <a:alphaModFix/>
          </a:blip>
          <a:stretch>
            <a:fillRect/>
          </a:stretch>
        </p:blipFill>
        <p:spPr>
          <a:xfrm>
            <a:off x="922875" y="857400"/>
            <a:ext cx="7439149" cy="3872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3">
            <a:alphaModFix/>
          </a:blip>
          <a:stretch>
            <a:fillRect/>
          </a:stretch>
        </p:blipFill>
        <p:spPr>
          <a:xfrm>
            <a:off x="-1529" y="0"/>
            <a:ext cx="9145529"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457200" y="205978"/>
            <a:ext cx="8229600" cy="8574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sz="3400">
                <a:latin typeface="Calibri"/>
                <a:ea typeface="Calibri"/>
                <a:cs typeface="Calibri"/>
                <a:sym typeface="Calibri"/>
              </a:rPr>
              <a:t>Frontend Features</a:t>
            </a:r>
            <a:r>
              <a:rPr lang="en" sz="3400"/>
              <a:t> Cont’d</a:t>
            </a:r>
            <a:endParaRPr/>
          </a:p>
          <a:p>
            <a:pPr indent="0" lvl="0" marL="0" rtl="0" algn="ctr">
              <a:spcBef>
                <a:spcPts val="0"/>
              </a:spcBef>
              <a:spcAft>
                <a:spcPts val="0"/>
              </a:spcAft>
              <a:buNone/>
            </a:pPr>
            <a:r>
              <a:t/>
            </a:r>
            <a:endParaRPr/>
          </a:p>
        </p:txBody>
      </p:sp>
      <p:sp>
        <p:nvSpPr>
          <p:cNvPr id="267" name="Google Shape;267;p48"/>
          <p:cNvSpPr txBox="1"/>
          <p:nvPr>
            <p:ph idx="1" type="body"/>
          </p:nvPr>
        </p:nvSpPr>
        <p:spPr>
          <a:xfrm>
            <a:off x="0" y="766225"/>
            <a:ext cx="3369000" cy="3910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 sz="1100">
                <a:solidFill>
                  <a:srgbClr val="000000"/>
                </a:solidFill>
                <a:latin typeface="Arial"/>
                <a:ea typeface="Arial"/>
                <a:cs typeface="Arial"/>
                <a:sym typeface="Arial"/>
              </a:rPr>
              <a:t>Responsive Design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Used </a:t>
            </a:r>
            <a:r>
              <a:rPr b="1" lang="en" sz="1100">
                <a:solidFill>
                  <a:srgbClr val="000000"/>
                </a:solidFill>
                <a:latin typeface="Arial"/>
                <a:ea typeface="Arial"/>
                <a:cs typeface="Arial"/>
                <a:sym typeface="Arial"/>
              </a:rPr>
              <a:t>React</a:t>
            </a:r>
            <a:r>
              <a:rPr lang="en" sz="1100">
                <a:solidFill>
                  <a:srgbClr val="000000"/>
                </a:solidFill>
                <a:latin typeface="Arial"/>
                <a:ea typeface="Arial"/>
                <a:cs typeface="Arial"/>
                <a:sym typeface="Arial"/>
              </a:rPr>
              <a:t> for dynamic component rendering and </a:t>
            </a:r>
            <a:r>
              <a:rPr b="1" lang="en" sz="1100">
                <a:solidFill>
                  <a:srgbClr val="000000"/>
                </a:solidFill>
                <a:latin typeface="Arial"/>
                <a:ea typeface="Arial"/>
                <a:cs typeface="Arial"/>
                <a:sym typeface="Arial"/>
              </a:rPr>
              <a:t>Tailwind CSS</a:t>
            </a:r>
            <a:r>
              <a:rPr lang="en" sz="1100">
                <a:solidFill>
                  <a:srgbClr val="000000"/>
                </a:solidFill>
                <a:latin typeface="Arial"/>
                <a:ea typeface="Arial"/>
                <a:cs typeface="Arial"/>
                <a:sym typeface="Arial"/>
              </a:rPr>
              <a:t> for responsive, mobile-first design, ensuring the app is accessible across all devices.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Ensured the UI adapts fluidly to various screen sizes, offering an optimal user experience on both mobile and desktop.</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State Management</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Implemented </a:t>
            </a:r>
            <a:r>
              <a:rPr b="1" lang="en" sz="1100">
                <a:solidFill>
                  <a:srgbClr val="000000"/>
                </a:solidFill>
                <a:latin typeface="Arial"/>
                <a:ea typeface="Arial"/>
                <a:cs typeface="Arial"/>
                <a:sym typeface="Arial"/>
              </a:rPr>
              <a:t>Reactjs state management</a:t>
            </a:r>
            <a:r>
              <a:rPr lang="en" sz="1100">
                <a:solidFill>
                  <a:srgbClr val="000000"/>
                </a:solidFill>
                <a:latin typeface="Arial"/>
                <a:ea typeface="Arial"/>
                <a:cs typeface="Arial"/>
                <a:sym typeface="Arial"/>
              </a:rPr>
              <a:t> to handle user inputs (e.g., search filters) and data fetched from APIs (e.g., restaurant information).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Ensured efficient data flow and real-time updates without page reloads.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268" name="Google Shape;268;p48"/>
          <p:cNvPicPr preferRelativeResize="0"/>
          <p:nvPr/>
        </p:nvPicPr>
        <p:blipFill rotWithShape="1">
          <a:blip r:embed="rId3">
            <a:alphaModFix/>
          </a:blip>
          <a:srcRect b="-1618" l="0" r="17566" t="15515"/>
          <a:stretch/>
        </p:blipFill>
        <p:spPr>
          <a:xfrm>
            <a:off x="3456775" y="766225"/>
            <a:ext cx="5468224" cy="40307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9"/>
          <p:cNvPicPr preferRelativeResize="0"/>
          <p:nvPr/>
        </p:nvPicPr>
        <p:blipFill>
          <a:blip r:embed="rId3">
            <a:alphaModFix/>
          </a:blip>
          <a:stretch>
            <a:fillRect/>
          </a:stretch>
        </p:blipFill>
        <p:spPr>
          <a:xfrm>
            <a:off x="0" y="0"/>
            <a:ext cx="9037449" cy="5064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Quality</a:t>
            </a:r>
            <a:r>
              <a:rPr lang="en"/>
              <a:t> Assurance</a:t>
            </a:r>
            <a:endParaRPr/>
          </a:p>
        </p:txBody>
      </p:sp>
      <p:sp>
        <p:nvSpPr>
          <p:cNvPr id="279" name="Google Shape;279;p50"/>
          <p:cNvSpPr txBox="1"/>
          <p:nvPr>
            <p:ph idx="1" type="body"/>
          </p:nvPr>
        </p:nvSpPr>
        <p:spPr>
          <a:xfrm>
            <a:off x="457200" y="1200150"/>
            <a:ext cx="8229600" cy="3840300"/>
          </a:xfrm>
          <a:prstGeom prst="rect">
            <a:avLst/>
          </a:prstGeom>
        </p:spPr>
        <p:txBody>
          <a:bodyPr anchorCtr="0" anchor="t" bIns="45700" lIns="91425" spcFirstLastPara="1" rIns="91425" wrap="square" tIns="45700">
            <a:normAutofit lnSpcReduction="10000"/>
          </a:bodyPr>
          <a:lstStyle/>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Lines of Code (LOC):</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This metric quantifies the total number of lines in the source code, providing insights into the software's size and complexity. Larger codebases can indicate higher development effort but may also increase maintenance challenges.</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Cyclomatic Complexity:</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Cyclomatic complexity measures the number of independent paths through the code, reflecting its structural complexity. Higher values suggest more intricate logic, potentially increasing the likelihood of defects and the need for thorough testing.</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Defect Rate (Defects per KLOC):</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This metric tracks the number of defects identified per 1,000 lines of code. It serves as a key indicator of software quality, helping to identify areas requiring attention during the development process.</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Number of Test Cases:</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The total number of test cases created ensures comprehensive test coverage of all features and functionalities. It highlights the focus on validating critical paths and reducing the risk of undetected defects in production.</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Test Case Pass Rate:</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The percentage of successfully passed test cases out of the total number provides a measure of the software’s stability and reliability. A higher pass rate indicates fewer issues and a higher degree of readiness for deployment.</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Cost (Person-Hours):</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This metric tracks the total person-hours spent on development and testing activities. It helps evaluate productivity and provides insights into the project's overall cost and resource efficiency.</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51"/>
          <p:cNvPicPr preferRelativeResize="0"/>
          <p:nvPr/>
        </p:nvPicPr>
        <p:blipFill>
          <a:blip r:embed="rId3">
            <a:alphaModFix/>
          </a:blip>
          <a:stretch>
            <a:fillRect/>
          </a:stretch>
        </p:blipFill>
        <p:spPr>
          <a:xfrm>
            <a:off x="152400" y="152400"/>
            <a:ext cx="8839200" cy="1567577"/>
          </a:xfrm>
          <a:prstGeom prst="rect">
            <a:avLst/>
          </a:prstGeom>
          <a:noFill/>
          <a:ln>
            <a:noFill/>
          </a:ln>
        </p:spPr>
      </p:pic>
      <p:pic>
        <p:nvPicPr>
          <p:cNvPr id="285" name="Google Shape;285;p51"/>
          <p:cNvPicPr preferRelativeResize="0"/>
          <p:nvPr/>
        </p:nvPicPr>
        <p:blipFill>
          <a:blip r:embed="rId4">
            <a:alphaModFix/>
          </a:blip>
          <a:stretch>
            <a:fillRect/>
          </a:stretch>
        </p:blipFill>
        <p:spPr>
          <a:xfrm>
            <a:off x="152400" y="1872377"/>
            <a:ext cx="8839200" cy="27553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52"/>
          <p:cNvPicPr preferRelativeResize="0"/>
          <p:nvPr/>
        </p:nvPicPr>
        <p:blipFill>
          <a:blip r:embed="rId3">
            <a:alphaModFix/>
          </a:blip>
          <a:stretch>
            <a:fillRect/>
          </a:stretch>
        </p:blipFill>
        <p:spPr>
          <a:xfrm>
            <a:off x="0" y="0"/>
            <a:ext cx="9020026" cy="5063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3400">
                <a:latin typeface="Calibri"/>
                <a:ea typeface="Calibri"/>
                <a:cs typeface="Calibri"/>
                <a:sym typeface="Calibri"/>
              </a:rPr>
              <a:t>Conclusion and Future Work</a:t>
            </a:r>
            <a:endParaRPr sz="2600"/>
          </a:p>
        </p:txBody>
      </p:sp>
      <p:sp>
        <p:nvSpPr>
          <p:cNvPr id="296" name="Google Shape;296;p5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p>
            <a:pPr indent="-247650" lvl="0" marL="342900" rtl="0" algn="l">
              <a:spcBef>
                <a:spcPts val="0"/>
              </a:spcBef>
              <a:spcAft>
                <a:spcPts val="0"/>
              </a:spcAft>
              <a:buClr>
                <a:srgbClr val="000000"/>
              </a:buClr>
              <a:buSzPts val="1700"/>
              <a:buChar char="●"/>
            </a:pPr>
            <a:r>
              <a:rPr lang="en" sz="1700">
                <a:solidFill>
                  <a:srgbClr val="000000"/>
                </a:solidFill>
                <a:latin typeface="Calibri"/>
                <a:ea typeface="Calibri"/>
                <a:cs typeface="Calibri"/>
                <a:sym typeface="Calibri"/>
              </a:rPr>
              <a:t>Achievements:</a:t>
            </a:r>
            <a:endParaRPr sz="1700">
              <a:solidFill>
                <a:srgbClr val="000000"/>
              </a:solidFill>
            </a:endParaRPr>
          </a:p>
          <a:p>
            <a:pPr indent="457200" lvl="0" marL="0" rtl="0" algn="l">
              <a:spcBef>
                <a:spcPts val="0"/>
              </a:spcBef>
              <a:spcAft>
                <a:spcPts val="0"/>
              </a:spcAft>
              <a:buNone/>
            </a:pPr>
            <a:r>
              <a:rPr lang="en" sz="1700">
                <a:solidFill>
                  <a:srgbClr val="000000"/>
                </a:solidFill>
                <a:latin typeface="Calibri"/>
                <a:ea typeface="Calibri"/>
                <a:cs typeface="Calibri"/>
                <a:sym typeface="Calibri"/>
              </a:rPr>
              <a:t> - Successfully implemented a dietary-specific recommendation system.</a:t>
            </a:r>
            <a:endParaRPr sz="1700">
              <a:solidFill>
                <a:srgbClr val="000000"/>
              </a:solidFill>
            </a:endParaRPr>
          </a:p>
          <a:p>
            <a:pPr indent="-247650" lvl="0" marL="342900" rtl="0" algn="l">
              <a:spcBef>
                <a:spcPts val="640"/>
              </a:spcBef>
              <a:spcAft>
                <a:spcPts val="0"/>
              </a:spcAft>
              <a:buClr>
                <a:srgbClr val="000000"/>
              </a:buClr>
              <a:buSzPts val="1700"/>
              <a:buChar char="●"/>
            </a:pPr>
            <a:r>
              <a:rPr lang="en" sz="1700">
                <a:solidFill>
                  <a:srgbClr val="000000"/>
                </a:solidFill>
                <a:latin typeface="Calibri"/>
                <a:ea typeface="Calibri"/>
                <a:cs typeface="Calibri"/>
                <a:sym typeface="Calibri"/>
              </a:rPr>
              <a:t>Challenges Overcome:</a:t>
            </a:r>
            <a:endParaRPr sz="1700">
              <a:solidFill>
                <a:srgbClr val="000000"/>
              </a:solidFill>
            </a:endParaRPr>
          </a:p>
          <a:p>
            <a:pPr indent="457200" lvl="0" marL="0" rtl="0" algn="l">
              <a:spcBef>
                <a:spcPts val="640"/>
              </a:spcBef>
              <a:spcAft>
                <a:spcPts val="0"/>
              </a:spcAft>
              <a:buNone/>
            </a:pPr>
            <a:r>
              <a:rPr lang="en" sz="1700">
                <a:solidFill>
                  <a:srgbClr val="000000"/>
                </a:solidFill>
                <a:latin typeface="Calibri"/>
                <a:ea typeface="Calibri"/>
                <a:cs typeface="Calibri"/>
                <a:sym typeface="Calibri"/>
              </a:rPr>
              <a:t>- Transitioned to a more robust API source.</a:t>
            </a:r>
            <a:endParaRPr sz="1700">
              <a:solidFill>
                <a:srgbClr val="000000"/>
              </a:solidFill>
            </a:endParaRPr>
          </a:p>
          <a:p>
            <a:pPr indent="-247650" lvl="0" marL="342900" rtl="0" algn="l">
              <a:spcBef>
                <a:spcPts val="640"/>
              </a:spcBef>
              <a:spcAft>
                <a:spcPts val="0"/>
              </a:spcAft>
              <a:buClr>
                <a:srgbClr val="000000"/>
              </a:buClr>
              <a:buSzPts val="1700"/>
              <a:buChar char="●"/>
            </a:pPr>
            <a:r>
              <a:rPr lang="en" sz="1700">
                <a:solidFill>
                  <a:srgbClr val="000000"/>
                </a:solidFill>
                <a:latin typeface="Calibri"/>
                <a:ea typeface="Calibri"/>
                <a:cs typeface="Calibri"/>
                <a:sym typeface="Calibri"/>
              </a:rPr>
              <a:t>Future Enhancements:</a:t>
            </a:r>
            <a:endParaRPr sz="1700">
              <a:solidFill>
                <a:srgbClr val="000000"/>
              </a:solidFill>
            </a:endParaRPr>
          </a:p>
          <a:p>
            <a:pPr indent="457200" lvl="0" marL="0" rtl="0" algn="l">
              <a:spcBef>
                <a:spcPts val="640"/>
              </a:spcBef>
              <a:spcAft>
                <a:spcPts val="0"/>
              </a:spcAft>
              <a:buNone/>
            </a:pPr>
            <a:r>
              <a:rPr lang="en" sz="1700">
                <a:solidFill>
                  <a:srgbClr val="000000"/>
                </a:solidFill>
                <a:latin typeface="Calibri"/>
                <a:ea typeface="Calibri"/>
                <a:cs typeface="Calibri"/>
                <a:sym typeface="Calibri"/>
              </a:rPr>
              <a:t>- Expand dietary filters.</a:t>
            </a:r>
            <a:endParaRPr sz="1700">
              <a:solidFill>
                <a:srgbClr val="000000"/>
              </a:solidFill>
            </a:endParaRPr>
          </a:p>
          <a:p>
            <a:pPr indent="457200" lvl="0" marL="0" rtl="0" algn="l">
              <a:spcBef>
                <a:spcPts val="640"/>
              </a:spcBef>
              <a:spcAft>
                <a:spcPts val="0"/>
              </a:spcAft>
              <a:buNone/>
            </a:pPr>
            <a:r>
              <a:rPr lang="en" sz="1700">
                <a:solidFill>
                  <a:srgbClr val="000000"/>
                </a:solidFill>
                <a:latin typeface="Calibri"/>
                <a:ea typeface="Calibri"/>
                <a:cs typeface="Calibri"/>
                <a:sym typeface="Calibri"/>
              </a:rPr>
              <a:t> - Improve sentiment analysis accuracy.</a:t>
            </a:r>
            <a:endParaRPr sz="17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type="ctrTitle"/>
          </p:nvPr>
        </p:nvSpPr>
        <p:spPr>
          <a:xfrm>
            <a:off x="1004150" y="1751764"/>
            <a:ext cx="7136700" cy="1022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latin typeface="Calibri"/>
                <a:ea typeface="Calibri"/>
                <a:cs typeface="Calibri"/>
                <a:sym typeface="Calibri"/>
              </a:rPr>
              <a:t>Demo</a:t>
            </a:r>
            <a:endParaRPr/>
          </a:p>
        </p:txBody>
      </p:sp>
      <p:sp>
        <p:nvSpPr>
          <p:cNvPr id="302" name="Google Shape;302;p54"/>
          <p:cNvSpPr txBox="1"/>
          <p:nvPr>
            <p:ph idx="1" type="subTitle"/>
          </p:nvPr>
        </p:nvSpPr>
        <p:spPr>
          <a:xfrm>
            <a:off x="2137225" y="2850039"/>
            <a:ext cx="4870500" cy="79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
                <a:solidFill>
                  <a:srgbClr val="000000"/>
                </a:solidFill>
              </a:rPr>
              <a:t>Demo Video</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457200" y="2143054"/>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1"/>
          <p:cNvPicPr preferRelativeResize="0"/>
          <p:nvPr/>
        </p:nvPicPr>
        <p:blipFill>
          <a:blip r:embed="rId3">
            <a:alphaModFix/>
          </a:blip>
          <a:stretch>
            <a:fillRect/>
          </a:stretch>
        </p:blipFill>
        <p:spPr>
          <a:xfrm>
            <a:off x="0" y="0"/>
            <a:ext cx="8964424" cy="505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2"/>
          <p:cNvPicPr preferRelativeResize="0"/>
          <p:nvPr/>
        </p:nvPicPr>
        <p:blipFill>
          <a:blip r:embed="rId3">
            <a:alphaModFix/>
          </a:blip>
          <a:stretch>
            <a:fillRect/>
          </a:stretch>
        </p:blipFill>
        <p:spPr>
          <a:xfrm>
            <a:off x="0" y="42250"/>
            <a:ext cx="9386151" cy="5281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000">
                <a:latin typeface="Calibri"/>
                <a:ea typeface="Calibri"/>
                <a:cs typeface="Calibri"/>
                <a:sym typeface="Calibri"/>
              </a:rPr>
              <a:t>Functional Requirements</a:t>
            </a:r>
            <a:endParaRPr sz="4000"/>
          </a:p>
        </p:txBody>
      </p:sp>
      <p:sp>
        <p:nvSpPr>
          <p:cNvPr id="172" name="Google Shape;172;p33"/>
          <p:cNvSpPr txBox="1"/>
          <p:nvPr/>
        </p:nvSpPr>
        <p:spPr>
          <a:xfrm>
            <a:off x="0" y="867500"/>
            <a:ext cx="2982000" cy="466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t>Functional Requirements</a:t>
            </a:r>
            <a:endParaRPr b="1" sz="1100"/>
          </a:p>
          <a:p>
            <a:pPr indent="-298450" lvl="0" marL="457200" rtl="0" algn="l">
              <a:lnSpc>
                <a:spcPct val="115000"/>
              </a:lnSpc>
              <a:spcBef>
                <a:spcPts val="1200"/>
              </a:spcBef>
              <a:spcAft>
                <a:spcPts val="0"/>
              </a:spcAft>
              <a:buSzPts val="1100"/>
              <a:buChar char="●"/>
            </a:pPr>
            <a:r>
              <a:rPr b="1" lang="en" sz="1100"/>
              <a:t>Overview</a:t>
            </a:r>
            <a:r>
              <a:rPr lang="en" sz="1100"/>
              <a:t>:</a:t>
            </a:r>
            <a:endParaRPr sz="1100"/>
          </a:p>
          <a:p>
            <a:pPr indent="-298450" lvl="1" marL="914400" rtl="0" algn="l">
              <a:lnSpc>
                <a:spcPct val="115000"/>
              </a:lnSpc>
              <a:spcBef>
                <a:spcPts val="0"/>
              </a:spcBef>
              <a:spcAft>
                <a:spcPts val="0"/>
              </a:spcAft>
              <a:buSzPts val="1100"/>
              <a:buChar char="○"/>
            </a:pPr>
            <a:r>
              <a:rPr lang="en" sz="1100"/>
              <a:t>Users can filter restaurants by dietary preferences (e.g., vegan, halal, gluten-free).</a:t>
            </a:r>
            <a:endParaRPr sz="1100"/>
          </a:p>
          <a:p>
            <a:pPr indent="-298450" lvl="1" marL="914400" rtl="0" algn="l">
              <a:lnSpc>
                <a:spcPct val="115000"/>
              </a:lnSpc>
              <a:spcBef>
                <a:spcPts val="0"/>
              </a:spcBef>
              <a:spcAft>
                <a:spcPts val="0"/>
              </a:spcAft>
              <a:buSzPts val="1100"/>
              <a:buChar char="○"/>
            </a:pPr>
            <a:r>
              <a:rPr lang="en" sz="1100"/>
              <a:t>User authentication and authorization using </a:t>
            </a:r>
            <a:r>
              <a:rPr b="1" lang="en" sz="1100"/>
              <a:t>Auth0/Okta</a:t>
            </a:r>
            <a:r>
              <a:rPr lang="en" sz="1100"/>
              <a:t>.</a:t>
            </a:r>
            <a:endParaRPr sz="1100"/>
          </a:p>
          <a:p>
            <a:pPr indent="-298450" lvl="1" marL="914400" rtl="0" algn="l">
              <a:lnSpc>
                <a:spcPct val="115000"/>
              </a:lnSpc>
              <a:spcBef>
                <a:spcPts val="0"/>
              </a:spcBef>
              <a:spcAft>
                <a:spcPts val="0"/>
              </a:spcAft>
              <a:buSzPts val="1100"/>
              <a:buChar char="○"/>
            </a:pPr>
            <a:r>
              <a:rPr lang="en" sz="1100"/>
              <a:t>Review and rating system for menu items and restaurants.</a:t>
            </a:r>
            <a:endParaRPr sz="1100"/>
          </a:p>
          <a:p>
            <a:pPr indent="-298450" lvl="0" marL="457200" rtl="0" algn="l">
              <a:lnSpc>
                <a:spcPct val="115000"/>
              </a:lnSpc>
              <a:spcBef>
                <a:spcPts val="0"/>
              </a:spcBef>
              <a:spcAft>
                <a:spcPts val="0"/>
              </a:spcAft>
              <a:buSzPts val="1100"/>
              <a:buChar char="●"/>
            </a:pPr>
            <a:r>
              <a:rPr b="1" lang="en" sz="1100"/>
              <a:t>Sequence Diagram</a:t>
            </a:r>
            <a:r>
              <a:rPr lang="en" sz="1100"/>
              <a:t>:</a:t>
            </a:r>
            <a:endParaRPr sz="1100"/>
          </a:p>
          <a:p>
            <a:pPr indent="-298450" lvl="1" marL="914400" rtl="0" algn="l">
              <a:lnSpc>
                <a:spcPct val="115000"/>
              </a:lnSpc>
              <a:spcBef>
                <a:spcPts val="0"/>
              </a:spcBef>
              <a:spcAft>
                <a:spcPts val="0"/>
              </a:spcAft>
              <a:buSzPts val="1100"/>
              <a:buChar char="○"/>
            </a:pPr>
            <a:r>
              <a:rPr lang="en" sz="1100"/>
              <a:t>Captures how interactions work between users and the system, including:</a:t>
            </a:r>
            <a:endParaRPr sz="1100"/>
          </a:p>
          <a:p>
            <a:pPr indent="-298450" lvl="2" marL="1371600" rtl="0" algn="l">
              <a:lnSpc>
                <a:spcPct val="115000"/>
              </a:lnSpc>
              <a:spcBef>
                <a:spcPts val="0"/>
              </a:spcBef>
              <a:spcAft>
                <a:spcPts val="0"/>
              </a:spcAft>
              <a:buSzPts val="1100"/>
              <a:buChar char="■"/>
            </a:pPr>
            <a:r>
              <a:rPr lang="en" sz="1100"/>
              <a:t>Registering and logging in.</a:t>
            </a:r>
            <a:endParaRPr sz="1100"/>
          </a:p>
          <a:p>
            <a:pPr indent="-298450" lvl="2" marL="1371600" rtl="0" algn="l">
              <a:lnSpc>
                <a:spcPct val="115000"/>
              </a:lnSpc>
              <a:spcBef>
                <a:spcPts val="0"/>
              </a:spcBef>
              <a:spcAft>
                <a:spcPts val="0"/>
              </a:spcAft>
              <a:buSzPts val="1100"/>
              <a:buChar char="■"/>
            </a:pPr>
            <a:r>
              <a:rPr lang="en" sz="1100"/>
              <a:t>Browsing restaurants and filtering by diet.</a:t>
            </a:r>
            <a:endParaRPr sz="1100"/>
          </a:p>
          <a:p>
            <a:pPr indent="-298450" lvl="2" marL="1371600" rtl="0" algn="l">
              <a:lnSpc>
                <a:spcPct val="115000"/>
              </a:lnSpc>
              <a:spcBef>
                <a:spcPts val="0"/>
              </a:spcBef>
              <a:spcAft>
                <a:spcPts val="0"/>
              </a:spcAft>
              <a:buSzPts val="1100"/>
              <a:buChar char="■"/>
            </a:pPr>
            <a:r>
              <a:rPr lang="en" sz="1100"/>
              <a:t>Submitting reviews and ratings.</a:t>
            </a:r>
            <a:endParaRPr sz="1100"/>
          </a:p>
          <a:p>
            <a:pPr indent="0" lvl="0" marL="0" rtl="0" algn="l">
              <a:lnSpc>
                <a:spcPct val="115000"/>
              </a:lnSpc>
              <a:spcBef>
                <a:spcPts val="1200"/>
              </a:spcBef>
              <a:spcAft>
                <a:spcPts val="0"/>
              </a:spcAft>
              <a:buNone/>
            </a:pPr>
            <a:r>
              <a:t/>
            </a:r>
            <a:endParaRPr sz="1800">
              <a:latin typeface="Calibri"/>
              <a:ea typeface="Calibri"/>
              <a:cs typeface="Calibri"/>
              <a:sym typeface="Calibri"/>
            </a:endParaRPr>
          </a:p>
        </p:txBody>
      </p:sp>
      <p:pic>
        <p:nvPicPr>
          <p:cNvPr id="173" name="Google Shape;173;p33"/>
          <p:cNvPicPr preferRelativeResize="0"/>
          <p:nvPr/>
        </p:nvPicPr>
        <p:blipFill>
          <a:blip r:embed="rId3">
            <a:alphaModFix/>
          </a:blip>
          <a:stretch>
            <a:fillRect/>
          </a:stretch>
        </p:blipFill>
        <p:spPr>
          <a:xfrm>
            <a:off x="2982000" y="1235549"/>
            <a:ext cx="5704801" cy="3636278"/>
          </a:xfrm>
          <a:prstGeom prst="rect">
            <a:avLst/>
          </a:prstGeom>
          <a:noFill/>
          <a:ln cap="flat" cmpd="sng" w="9525">
            <a:solidFill>
              <a:srgbClr val="695D46"/>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4"/>
          <p:cNvPicPr preferRelativeResize="0"/>
          <p:nvPr/>
        </p:nvPicPr>
        <p:blipFill>
          <a:blip r:embed="rId3">
            <a:alphaModFix/>
          </a:blip>
          <a:stretch>
            <a:fillRect/>
          </a:stretch>
        </p:blipFill>
        <p:spPr>
          <a:xfrm>
            <a:off x="-118825" y="0"/>
            <a:ext cx="9888576" cy="5556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latin typeface="Calibri"/>
                <a:ea typeface="Calibri"/>
                <a:cs typeface="Calibri"/>
                <a:sym typeface="Calibri"/>
              </a:rPr>
              <a:t>Nonfunctional Requirements</a:t>
            </a:r>
            <a:endParaRPr/>
          </a:p>
        </p:txBody>
      </p:sp>
      <p:pic>
        <p:nvPicPr>
          <p:cNvPr id="184" name="Google Shape;184;p35"/>
          <p:cNvPicPr preferRelativeResize="0"/>
          <p:nvPr/>
        </p:nvPicPr>
        <p:blipFill>
          <a:blip r:embed="rId3">
            <a:alphaModFix/>
          </a:blip>
          <a:stretch>
            <a:fillRect/>
          </a:stretch>
        </p:blipFill>
        <p:spPr>
          <a:xfrm>
            <a:off x="570850" y="1163475"/>
            <a:ext cx="8115949" cy="398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3400">
                <a:latin typeface="Calibri"/>
                <a:ea typeface="Calibri"/>
                <a:cs typeface="Calibri"/>
                <a:sym typeface="Calibri"/>
              </a:rPr>
              <a:t>Design</a:t>
            </a:r>
            <a:endParaRPr sz="3400"/>
          </a:p>
        </p:txBody>
      </p:sp>
      <p:pic>
        <p:nvPicPr>
          <p:cNvPr id="190" name="Google Shape;190;p36"/>
          <p:cNvPicPr preferRelativeResize="0"/>
          <p:nvPr/>
        </p:nvPicPr>
        <p:blipFill>
          <a:blip r:embed="rId3">
            <a:alphaModFix/>
          </a:blip>
          <a:stretch>
            <a:fillRect/>
          </a:stretch>
        </p:blipFill>
        <p:spPr>
          <a:xfrm>
            <a:off x="180175" y="1268100"/>
            <a:ext cx="8648050" cy="387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3400">
                <a:latin typeface="Calibri"/>
                <a:ea typeface="Calibri"/>
                <a:cs typeface="Calibri"/>
                <a:sym typeface="Calibri"/>
              </a:rPr>
              <a:t>Software Architecture</a:t>
            </a:r>
            <a:endParaRPr sz="3400"/>
          </a:p>
        </p:txBody>
      </p:sp>
      <p:sp>
        <p:nvSpPr>
          <p:cNvPr id="196" name="Google Shape;196;p37"/>
          <p:cNvSpPr txBox="1"/>
          <p:nvPr>
            <p:ph idx="1" type="body"/>
          </p:nvPr>
        </p:nvSpPr>
        <p:spPr>
          <a:xfrm>
            <a:off x="457200" y="1063225"/>
            <a:ext cx="3874800" cy="3816600"/>
          </a:xfrm>
          <a:prstGeom prst="rect">
            <a:avLst/>
          </a:prstGeom>
          <a:noFill/>
          <a:ln>
            <a:noFill/>
          </a:ln>
        </p:spPr>
        <p:txBody>
          <a:bodyPr anchorCtr="0" anchor="t" bIns="45700" lIns="91425" spcFirstLastPara="1" rIns="91425" wrap="square" tIns="45700">
            <a:noAutofit/>
          </a:bodyPr>
          <a:lstStyle/>
          <a:p>
            <a:pPr indent="-311150" lvl="0" marL="3429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Frontend (React Framework)</a:t>
            </a:r>
            <a:r>
              <a:rPr lang="en" sz="1300">
                <a:solidFill>
                  <a:srgbClr val="000000"/>
                </a:solidFill>
                <a:latin typeface="Arial"/>
                <a:ea typeface="Arial"/>
                <a:cs typeface="Arial"/>
                <a:sym typeface="Arial"/>
              </a:rPr>
              <a:t>: This component is responsible for all user interactions, including searching for restaurants and submitting reviews.</a:t>
            </a:r>
            <a:endParaRPr sz="1300">
              <a:solidFill>
                <a:srgbClr val="000000"/>
              </a:solidFill>
              <a:latin typeface="Arial"/>
              <a:ea typeface="Arial"/>
              <a:cs typeface="Arial"/>
              <a:sym typeface="Arial"/>
            </a:endParaRPr>
          </a:p>
          <a:p>
            <a:pPr indent="-311150" lvl="0" marL="3429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Backend (python)</a:t>
            </a:r>
            <a:r>
              <a:rPr lang="en" sz="1300">
                <a:solidFill>
                  <a:srgbClr val="000000"/>
                </a:solidFill>
                <a:latin typeface="Arial"/>
                <a:ea typeface="Arial"/>
                <a:cs typeface="Arial"/>
                <a:sym typeface="Arial"/>
              </a:rPr>
              <a:t>: Handles API requests, authentication, and database operations.</a:t>
            </a:r>
            <a:endParaRPr sz="1300">
              <a:solidFill>
                <a:srgbClr val="000000"/>
              </a:solidFill>
              <a:latin typeface="Arial"/>
              <a:ea typeface="Arial"/>
              <a:cs typeface="Arial"/>
              <a:sym typeface="Arial"/>
            </a:endParaRPr>
          </a:p>
          <a:p>
            <a:pPr indent="-311150" lvl="0" marL="3429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Database (SQLite)</a:t>
            </a:r>
            <a:r>
              <a:rPr lang="en" sz="1300">
                <a:solidFill>
                  <a:srgbClr val="000000"/>
                </a:solidFill>
                <a:latin typeface="Arial"/>
                <a:ea typeface="Arial"/>
                <a:cs typeface="Arial"/>
                <a:sym typeface="Arial"/>
              </a:rPr>
              <a:t>: Stores structured data including user profiles, restaurant details, reviews, and dietary preferences.</a:t>
            </a:r>
            <a:endParaRPr sz="1300">
              <a:solidFill>
                <a:srgbClr val="000000"/>
              </a:solidFill>
              <a:latin typeface="Arial"/>
              <a:ea typeface="Arial"/>
              <a:cs typeface="Arial"/>
              <a:sym typeface="Arial"/>
            </a:endParaRPr>
          </a:p>
          <a:p>
            <a:pPr indent="-311150" lvl="0" marL="3429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CI/CD Pipeline (Jenkins)</a:t>
            </a:r>
            <a:r>
              <a:rPr lang="en" sz="1300">
                <a:solidFill>
                  <a:srgbClr val="000000"/>
                </a:solidFill>
                <a:latin typeface="Arial"/>
                <a:ea typeface="Arial"/>
                <a:cs typeface="Arial"/>
                <a:sym typeface="Arial"/>
              </a:rPr>
              <a:t>: Automates the development, testing, and deployment processes.</a:t>
            </a:r>
            <a:endParaRPr sz="1300">
              <a:solidFill>
                <a:srgbClr val="000000"/>
              </a:solidFill>
              <a:latin typeface="Arial"/>
              <a:ea typeface="Arial"/>
              <a:cs typeface="Arial"/>
              <a:sym typeface="Arial"/>
            </a:endParaRPr>
          </a:p>
          <a:p>
            <a:pPr indent="-311150" lvl="0" marL="3429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Deployment (AWS)</a:t>
            </a:r>
            <a:r>
              <a:rPr lang="en" sz="1300">
                <a:solidFill>
                  <a:srgbClr val="000000"/>
                </a:solidFill>
                <a:latin typeface="Arial"/>
                <a:ea typeface="Arial"/>
                <a:cs typeface="Arial"/>
                <a:sym typeface="Arial"/>
              </a:rPr>
              <a:t>: The platform is deployed on AWS EC2 to ensure reliability and scalability.</a:t>
            </a:r>
            <a:endParaRPr sz="1300">
              <a:solidFill>
                <a:srgbClr val="000000"/>
              </a:solidFill>
              <a:latin typeface="Calibri"/>
              <a:ea typeface="Calibri"/>
              <a:cs typeface="Calibri"/>
              <a:sym typeface="Calibri"/>
            </a:endParaRPr>
          </a:p>
        </p:txBody>
      </p:sp>
      <p:pic>
        <p:nvPicPr>
          <p:cNvPr id="197" name="Google Shape;197;p37"/>
          <p:cNvPicPr preferRelativeResize="0"/>
          <p:nvPr/>
        </p:nvPicPr>
        <p:blipFill>
          <a:blip r:embed="rId3">
            <a:alphaModFix/>
          </a:blip>
          <a:stretch>
            <a:fillRect/>
          </a:stretch>
        </p:blipFill>
        <p:spPr>
          <a:xfrm>
            <a:off x="4331900" y="850250"/>
            <a:ext cx="4524649" cy="4150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